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3.xml" ContentType="application/vnd.openxmlformats-officedocument.drawingml.chart+xml"/>
  <Override PartName="/ppt/notesSlides/notesSlide28.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9.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0.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1.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Ex1.xml" ContentType="application/vnd.ms-office.chartex+xml"/>
  <Override PartName="/ppt/charts/style7.xml" ContentType="application/vnd.ms-office.chartstyle+xml"/>
  <Override PartName="/ppt/charts/colors7.xml" ContentType="application/vnd.ms-office.chartcolorstyle+xml"/>
  <Override PartName="/ppt/notesSlides/notesSlide4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9.xml" ContentType="application/vnd.openxmlformats-officedocument.drawingml.chart+xml"/>
  <Override PartName="/ppt/drawings/drawing3.xml" ContentType="application/vnd.openxmlformats-officedocument.drawingml.chartshape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4.xml" ContentType="application/vnd.openxmlformats-officedocument.drawingml.chartshape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61.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75.xml" ContentType="application/vnd.openxmlformats-officedocument.presentationml.notesSl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5.xml" ContentType="application/vnd.openxmlformats-officedocument.drawingml.chartshapes+xml"/>
  <Override PartName="/ppt/notesSlides/notesSlide76.xml" ContentType="application/vnd.openxmlformats-officedocument.presentationml.notesSlid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6.xml" ContentType="application/vnd.openxmlformats-officedocument.drawingml.chartshapes+xml"/>
  <Override PartName="/ppt/notesSlides/notesSlide77.xml" ContentType="application/vnd.openxmlformats-officedocument.presentationml.notesSl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78.xml" ContentType="application/vnd.openxmlformats-officedocument.presentationml.notesSlid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79.xml" ContentType="application/vnd.openxmlformats-officedocument.presentationml.notesSlid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7.xml" ContentType="application/vnd.openxmlformats-officedocument.drawingml.chartshapes+xml"/>
  <Override PartName="/ppt/notesSlides/notesSlide80.xml" ContentType="application/vnd.openxmlformats-officedocument.presentationml.notesSlid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81.xml" ContentType="application/vnd.openxmlformats-officedocument.presentationml.notesSlid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82.xml" ContentType="application/vnd.openxmlformats-officedocument.presentationml.notesSlide+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charts/chart23.xml" ContentType="application/vnd.openxmlformats-officedocument.drawingml.chart+xml"/>
  <Override PartName="/ppt/drawings/drawing8.xml" ContentType="application/vnd.openxmlformats-officedocument.drawingml.chartshapes+xml"/>
  <Override PartName="/ppt/notesSlides/notesSlide86.xml" ContentType="application/vnd.openxmlformats-officedocument.presentationml.notesSlide+xml"/>
  <Override PartName="/ppt/charts/chart24.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charts/chart25.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91.xml" ContentType="application/vnd.openxmlformats-officedocument.presentationml.notesSlide+xml"/>
  <Override PartName="/ppt/charts/chart26.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92.xml" ContentType="application/vnd.openxmlformats-officedocument.presentationml.notesSlide+xml"/>
  <Override PartName="/ppt/charts/chart27.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93.xml" ContentType="application/vnd.openxmlformats-officedocument.presentationml.notesSlide+xml"/>
  <Override PartName="/ppt/charts/chart28.xml" ContentType="application/vnd.openxmlformats-officedocument.drawingml.chart+xml"/>
  <Override PartName="/ppt/drawings/drawing9.xml" ContentType="application/vnd.openxmlformats-officedocument.drawingml.chartshapes+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charts/chart29.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97.xml" ContentType="application/vnd.openxmlformats-officedocument.presentationml.notesSlide+xml"/>
  <Override PartName="/ppt/charts/chart30.xml" ContentType="application/vnd.openxmlformats-officedocument.drawingml.chart+xml"/>
  <Override PartName="/ppt/charts/style27.xml" ContentType="application/vnd.ms-office.chartstyle+xml"/>
  <Override PartName="/ppt/charts/colors27.xml" ContentType="application/vnd.ms-office.chartcolorstyle+xml"/>
  <Override PartName="/ppt/drawings/drawing10.xml" ContentType="application/vnd.openxmlformats-officedocument.drawingml.chartshapes+xml"/>
  <Override PartName="/ppt/notesSlides/notesSlide98.xml" ContentType="application/vnd.openxmlformats-officedocument.presentationml.notesSlide+xml"/>
  <Override PartName="/ppt/charts/chart31.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charts/chart32.xml" ContentType="application/vnd.openxmlformats-officedocument.drawingml.chart+xml"/>
  <Override PartName="/ppt/charts/style29.xml" ContentType="application/vnd.ms-office.chartstyle+xml"/>
  <Override PartName="/ppt/charts/colors29.xml" ContentType="application/vnd.ms-office.chartcolorstyle+xml"/>
  <Override PartName="/ppt/drawings/drawing11.xml" ContentType="application/vnd.openxmlformats-officedocument.drawingml.chartshapes+xml"/>
  <Override PartName="/ppt/notesSlides/notesSlide101.xml" ContentType="application/vnd.openxmlformats-officedocument.presentationml.notesSlide+xml"/>
  <Override PartName="/ppt/charts/chart33.xml" ContentType="application/vnd.openxmlformats-officedocument.drawingml.chart+xml"/>
  <Override PartName="/ppt/charts/style30.xml" ContentType="application/vnd.ms-office.chartstyle+xml"/>
  <Override PartName="/ppt/charts/colors30.xml" ContentType="application/vnd.ms-office.chartcolorstyle+xml"/>
  <Override PartName="/ppt/drawings/drawing12.xml" ContentType="application/vnd.openxmlformats-officedocument.drawingml.chartshapes+xml"/>
  <Override PartName="/ppt/notesSlides/notesSlide102.xml" ContentType="application/vnd.openxmlformats-officedocument.presentationml.notesSlide+xml"/>
  <Override PartName="/ppt/charts/chart34.xml" ContentType="application/vnd.openxmlformats-officedocument.drawingml.chart+xml"/>
  <Override PartName="/ppt/charts/style31.xml" ContentType="application/vnd.ms-office.chartstyle+xml"/>
  <Override PartName="/ppt/charts/colors31.xml" ContentType="application/vnd.ms-office.chartcolorstyle+xml"/>
  <Override PartName="/ppt/drawings/drawing13.xml" ContentType="application/vnd.openxmlformats-officedocument.drawingml.chartshapes+xml"/>
  <Override PartName="/ppt/notesSlides/notesSlide103.xml" ContentType="application/vnd.openxmlformats-officedocument.presentationml.notesSlide+xml"/>
  <Override PartName="/ppt/charts/chart35.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charts/chart36.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7.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106.xml" ContentType="application/vnd.openxmlformats-officedocument.presentationml.notesSlide+xml"/>
  <Override PartName="/ppt/charts/chart38.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07.xml" ContentType="application/vnd.openxmlformats-officedocument.presentationml.notesSlide+xml"/>
  <Override PartName="/ppt/charts/chart39.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108.xml" ContentType="application/vnd.openxmlformats-officedocument.presentationml.notesSlide+xml"/>
  <Override PartName="/ppt/charts/chart40.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14.xml" ContentType="application/vnd.openxmlformats-officedocument.drawingml.chartshapes+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charts/chart41.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111.xml" ContentType="application/vnd.openxmlformats-officedocument.presentationml.notesSlide+xml"/>
  <Override PartName="/ppt/charts/chart42.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112.xml" ContentType="application/vnd.openxmlformats-officedocument.presentationml.notesSlide+xml"/>
  <Override PartName="/ppt/charts/chart43.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113.xml" ContentType="application/vnd.openxmlformats-officedocument.presentationml.notesSlide+xml"/>
  <Override PartName="/ppt/charts/chart44.xml" ContentType="application/vnd.openxmlformats-officedocument.drawingml.chart+xml"/>
  <Override PartName="/ppt/charts/style41.xml" ContentType="application/vnd.ms-office.chartstyle+xml"/>
  <Override PartName="/ppt/charts/colors41.xml" ContentType="application/vnd.ms-office.chartcolorstyl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charts/chart45.xml" ContentType="application/vnd.openxmlformats-officedocument.drawingml.chart+xml"/>
  <Override PartName="/ppt/charts/style42.xml" ContentType="application/vnd.ms-office.chartstyle+xml"/>
  <Override PartName="/ppt/charts/colors42.xml" ContentType="application/vnd.ms-office.chartcolorstyle+xml"/>
  <Override PartName="/ppt/drawings/drawing15.xml" ContentType="application/vnd.openxmlformats-officedocument.drawingml.chartshapes+xml"/>
  <Override PartName="/ppt/notesSlides/notesSlide116.xml" ContentType="application/vnd.openxmlformats-officedocument.presentationml.notesSlide+xml"/>
  <Override PartName="/ppt/charts/chart46.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117.xml" ContentType="application/vnd.openxmlformats-officedocument.presentationml.notesSlide+xml"/>
  <Override PartName="/ppt/charts/chart47.xml" ContentType="application/vnd.openxmlformats-officedocument.drawingml.chart+xml"/>
  <Override PartName="/ppt/charts/style44.xml" ContentType="application/vnd.ms-office.chartstyle+xml"/>
  <Override PartName="/ppt/charts/colors44.xml" ContentType="application/vnd.ms-office.chartcolorstyle+xml"/>
  <Override PartName="/ppt/notesSlides/notesSlide118.xml" ContentType="application/vnd.openxmlformats-officedocument.presentationml.notesSlide+xml"/>
  <Override PartName="/ppt/charts/chart48.xml" ContentType="application/vnd.openxmlformats-officedocument.drawingml.chart+xml"/>
  <Override PartName="/ppt/charts/style45.xml" ContentType="application/vnd.ms-office.chartstyle+xml"/>
  <Override PartName="/ppt/charts/colors45.xml" ContentType="application/vnd.ms-office.chartcolorstyl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charts/chart49.xml" ContentType="application/vnd.openxmlformats-officedocument.drawingml.chart+xml"/>
  <Override PartName="/ppt/charts/style46.xml" ContentType="application/vnd.ms-office.chartstyle+xml"/>
  <Override PartName="/ppt/charts/colors46.xml" ContentType="application/vnd.ms-office.chartcolorstyle+xml"/>
  <Override PartName="/ppt/notesSlides/notesSlide123.xml" ContentType="application/vnd.openxmlformats-officedocument.presentationml.notesSlide+xml"/>
  <Override PartName="/ppt/charts/chart50.xml" ContentType="application/vnd.openxmlformats-officedocument.drawingml.chart+xml"/>
  <Override PartName="/ppt/charts/style47.xml" ContentType="application/vnd.ms-office.chartstyle+xml"/>
  <Override PartName="/ppt/charts/colors47.xml" ContentType="application/vnd.ms-office.chartcolorstyle+xml"/>
  <Override PartName="/ppt/drawings/drawing16.xml" ContentType="application/vnd.openxmlformats-officedocument.drawingml.chartshapes+xml"/>
  <Override PartName="/ppt/notesSlides/notesSlide124.xml" ContentType="application/vnd.openxmlformats-officedocument.presentationml.notesSlide+xml"/>
  <Override PartName="/ppt/charts/chart51.xml" ContentType="application/vnd.openxmlformats-officedocument.drawingml.chart+xml"/>
  <Override PartName="/ppt/charts/style48.xml" ContentType="application/vnd.ms-office.chartstyle+xml"/>
  <Override PartName="/ppt/charts/colors48.xml" ContentType="application/vnd.ms-office.chartcolorstyl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charts/chart52.xml" ContentType="application/vnd.openxmlformats-officedocument.drawingml.chart+xml"/>
  <Override PartName="/ppt/charts/style49.xml" ContentType="application/vnd.ms-office.chartstyle+xml"/>
  <Override PartName="/ppt/charts/colors49.xml" ContentType="application/vnd.ms-office.chartcolorstyle+xml"/>
  <Override PartName="/ppt/notesSlides/notesSlide127.xml" ContentType="application/vnd.openxmlformats-officedocument.presentationml.notesSlide+xml"/>
  <Override PartName="/ppt/charts/chart53.xml" ContentType="application/vnd.openxmlformats-officedocument.drawingml.chart+xml"/>
  <Override PartName="/ppt/charts/style50.xml" ContentType="application/vnd.ms-office.chartstyle+xml"/>
  <Override PartName="/ppt/charts/colors50.xml" ContentType="application/vnd.ms-office.chartcolorstyle+xml"/>
  <Override PartName="/ppt/drawings/drawing17.xml" ContentType="application/vnd.openxmlformats-officedocument.drawingml.chartshapes+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charts/chart54.xml" ContentType="application/vnd.openxmlformats-officedocument.drawingml.chart+xml"/>
  <Override PartName="/ppt/charts/style51.xml" ContentType="application/vnd.ms-office.chartstyle+xml"/>
  <Override PartName="/ppt/charts/colors51.xml" ContentType="application/vnd.ms-office.chartcolorstyle+xml"/>
  <Override PartName="/ppt/drawings/drawing18.xml" ContentType="application/vnd.openxmlformats-officedocument.drawingml.chartshapes+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charts/chart55.xml" ContentType="application/vnd.openxmlformats-officedocument.drawingml.chart+xml"/>
  <Override PartName="/ppt/charts/style52.xml" ContentType="application/vnd.ms-office.chartstyle+xml"/>
  <Override PartName="/ppt/charts/colors52.xml" ContentType="application/vnd.ms-office.chartcolorstyl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9" r:id="rId4"/>
    <p:sldMasterId id="2147483712" r:id="rId5"/>
  </p:sldMasterIdLst>
  <p:notesMasterIdLst>
    <p:notesMasterId r:id="rId149"/>
  </p:notesMasterIdLst>
  <p:sldIdLst>
    <p:sldId id="256" r:id="rId6"/>
    <p:sldId id="365" r:id="rId7"/>
    <p:sldId id="325" r:id="rId8"/>
    <p:sldId id="443" r:id="rId9"/>
    <p:sldId id="429" r:id="rId10"/>
    <p:sldId id="441" r:id="rId11"/>
    <p:sldId id="442" r:id="rId12"/>
    <p:sldId id="431" r:id="rId13"/>
    <p:sldId id="430" r:id="rId14"/>
    <p:sldId id="432" r:id="rId15"/>
    <p:sldId id="444" r:id="rId16"/>
    <p:sldId id="282" r:id="rId17"/>
    <p:sldId id="285" r:id="rId18"/>
    <p:sldId id="445" r:id="rId19"/>
    <p:sldId id="446" r:id="rId20"/>
    <p:sldId id="447" r:id="rId21"/>
    <p:sldId id="286" r:id="rId22"/>
    <p:sldId id="1038" r:id="rId23"/>
    <p:sldId id="885" r:id="rId24"/>
    <p:sldId id="909" r:id="rId25"/>
    <p:sldId id="894" r:id="rId26"/>
    <p:sldId id="1256" r:id="rId27"/>
    <p:sldId id="326" r:id="rId28"/>
    <p:sldId id="464" r:id="rId29"/>
    <p:sldId id="393" r:id="rId30"/>
    <p:sldId id="449" r:id="rId31"/>
    <p:sldId id="517" r:id="rId32"/>
    <p:sldId id="287" r:id="rId33"/>
    <p:sldId id="288" r:id="rId34"/>
    <p:sldId id="289" r:id="rId35"/>
    <p:sldId id="290" r:id="rId36"/>
    <p:sldId id="394" r:id="rId37"/>
    <p:sldId id="291" r:id="rId38"/>
    <p:sldId id="366" r:id="rId39"/>
    <p:sldId id="367" r:id="rId40"/>
    <p:sldId id="451" r:id="rId41"/>
    <p:sldId id="294" r:id="rId42"/>
    <p:sldId id="395" r:id="rId43"/>
    <p:sldId id="292" r:id="rId44"/>
    <p:sldId id="293" r:id="rId45"/>
    <p:sldId id="296" r:id="rId46"/>
    <p:sldId id="352" r:id="rId47"/>
    <p:sldId id="454" r:id="rId48"/>
    <p:sldId id="336" r:id="rId49"/>
    <p:sldId id="368" r:id="rId50"/>
    <p:sldId id="334" r:id="rId51"/>
    <p:sldId id="457" r:id="rId52"/>
    <p:sldId id="412" r:id="rId53"/>
    <p:sldId id="396" r:id="rId54"/>
    <p:sldId id="413" r:id="rId55"/>
    <p:sldId id="398" r:id="rId56"/>
    <p:sldId id="453" r:id="rId57"/>
    <p:sldId id="458" r:id="rId58"/>
    <p:sldId id="338" r:id="rId59"/>
    <p:sldId id="339" r:id="rId60"/>
    <p:sldId id="328" r:id="rId61"/>
    <p:sldId id="459" r:id="rId62"/>
    <p:sldId id="387" r:id="rId63"/>
    <p:sldId id="385" r:id="rId64"/>
    <p:sldId id="342" r:id="rId65"/>
    <p:sldId id="372" r:id="rId66"/>
    <p:sldId id="298" r:id="rId67"/>
    <p:sldId id="371" r:id="rId68"/>
    <p:sldId id="856" r:id="rId69"/>
    <p:sldId id="859" r:id="rId70"/>
    <p:sldId id="857" r:id="rId71"/>
    <p:sldId id="858" r:id="rId72"/>
    <p:sldId id="862" r:id="rId73"/>
    <p:sldId id="1246" r:id="rId74"/>
    <p:sldId id="344" r:id="rId75"/>
    <p:sldId id="300" r:id="rId76"/>
    <p:sldId id="301" r:id="rId77"/>
    <p:sldId id="302" r:id="rId78"/>
    <p:sldId id="316" r:id="rId79"/>
    <p:sldId id="304" r:id="rId80"/>
    <p:sldId id="864" r:id="rId81"/>
    <p:sldId id="846" r:id="rId82"/>
    <p:sldId id="847" r:id="rId83"/>
    <p:sldId id="377" r:id="rId84"/>
    <p:sldId id="465" r:id="rId85"/>
    <p:sldId id="347" r:id="rId86"/>
    <p:sldId id="466" r:id="rId87"/>
    <p:sldId id="1247" r:id="rId88"/>
    <p:sldId id="910" r:id="rId89"/>
    <p:sldId id="1248" r:id="rId90"/>
    <p:sldId id="1249" r:id="rId91"/>
    <p:sldId id="461" r:id="rId92"/>
    <p:sldId id="308" r:id="rId93"/>
    <p:sldId id="495" r:id="rId94"/>
    <p:sldId id="920" r:id="rId95"/>
    <p:sldId id="922" r:id="rId96"/>
    <p:sldId id="923" r:id="rId97"/>
    <p:sldId id="503" r:id="rId98"/>
    <p:sldId id="463" r:id="rId99"/>
    <p:sldId id="323" r:id="rId100"/>
    <p:sldId id="307" r:id="rId101"/>
    <p:sldId id="428" r:id="rId102"/>
    <p:sldId id="919" r:id="rId103"/>
    <p:sldId id="911" r:id="rId104"/>
    <p:sldId id="1250" r:id="rId105"/>
    <p:sldId id="1251" r:id="rId106"/>
    <p:sldId id="476" r:id="rId107"/>
    <p:sldId id="421" r:id="rId108"/>
    <p:sldId id="471" r:id="rId109"/>
    <p:sldId id="924" r:id="rId110"/>
    <p:sldId id="895" r:id="rId111"/>
    <p:sldId id="901" r:id="rId112"/>
    <p:sldId id="899" r:id="rId113"/>
    <p:sldId id="266" r:id="rId114"/>
    <p:sldId id="1252" r:id="rId115"/>
    <p:sldId id="916" r:id="rId116"/>
    <p:sldId id="1036" r:id="rId117"/>
    <p:sldId id="1035" r:id="rId118"/>
    <p:sldId id="1032" r:id="rId119"/>
    <p:sldId id="1037" r:id="rId120"/>
    <p:sldId id="1254" r:id="rId121"/>
    <p:sldId id="348" r:id="rId122"/>
    <p:sldId id="1255" r:id="rId123"/>
    <p:sldId id="850" r:id="rId124"/>
    <p:sldId id="478" r:id="rId125"/>
    <p:sldId id="351" r:id="rId126"/>
    <p:sldId id="480" r:id="rId127"/>
    <p:sldId id="353" r:id="rId128"/>
    <p:sldId id="843" r:id="rId129"/>
    <p:sldId id="906" r:id="rId130"/>
    <p:sldId id="912" r:id="rId131"/>
    <p:sldId id="908" r:id="rId132"/>
    <p:sldId id="913" r:id="rId133"/>
    <p:sldId id="905" r:id="rId134"/>
    <p:sldId id="903" r:id="rId135"/>
    <p:sldId id="484" r:id="rId136"/>
    <p:sldId id="364" r:id="rId137"/>
    <p:sldId id="488" r:id="rId138"/>
    <p:sldId id="501" r:id="rId139"/>
    <p:sldId id="860" r:id="rId140"/>
    <p:sldId id="280" r:id="rId141"/>
    <p:sldId id="914" r:id="rId142"/>
    <p:sldId id="486" r:id="rId143"/>
    <p:sldId id="487" r:id="rId144"/>
    <p:sldId id="915" r:id="rId145"/>
    <p:sldId id="380" r:id="rId146"/>
    <p:sldId id="381" r:id="rId147"/>
    <p:sldId id="1253" r:id="rId1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Beauregard, Jennifer (CDC/DDNID/NCCDPHP/DRH)" initials="BJ(" lastIdx="24" clrIdx="0">
    <p:extLst>
      <p:ext uri="{19B8F6BF-5375-455C-9EA6-DF929625EA0E}">
        <p15:presenceInfo xmlns:p15="http://schemas.microsoft.com/office/powerpoint/2012/main" userId="S::UZY2@cdc.gov::31439679-b567-4cfd-bf6d-c9f81e31f25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3333FF"/>
    <a:srgbClr val="0000FF"/>
    <a:srgbClr val="FF6600"/>
    <a:srgbClr val="FF9999"/>
    <a:srgbClr val="6600CC"/>
    <a:srgbClr val="0066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5425" autoAdjust="0"/>
  </p:normalViewPr>
  <p:slideViewPr>
    <p:cSldViewPr snapToGrid="0">
      <p:cViewPr varScale="1">
        <p:scale>
          <a:sx n="75" d="100"/>
          <a:sy n="75" d="100"/>
        </p:scale>
        <p:origin x="48" y="348"/>
      </p:cViewPr>
      <p:guideLst/>
    </p:cSldViewPr>
  </p:slideViewPr>
  <p:notesTextViewPr>
    <p:cViewPr>
      <p:scale>
        <a:sx n="1" d="1"/>
        <a:sy n="1" d="1"/>
      </p:scale>
      <p:origin x="0" y="0"/>
    </p:cViewPr>
  </p:notesTextViewPr>
  <p:sorterViewPr>
    <p:cViewPr varScale="1">
      <p:scale>
        <a:sx n="1" d="1"/>
        <a:sy n="1" d="1"/>
      </p:scale>
      <p:origin x="0" y="-3731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notesMaster" Target="notesMasters/notesMaster1.xml"/><Relationship Id="rId5" Type="http://schemas.openxmlformats.org/officeDocument/2006/relationships/slideMaster" Target="slideMasters/slideMaster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commentAuthors" Target="commentAuthor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presProps" Target="presProp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theme" Target="theme/theme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tableStyles" Target="tableStyles.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4.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7.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9.xml"/><Relationship Id="rId1" Type="http://schemas.microsoft.com/office/2011/relationships/chartStyle" Target="style19.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0.xml"/><Relationship Id="rId1" Type="http://schemas.microsoft.com/office/2011/relationships/chartStyle" Target="style20.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1.xml"/><Relationship Id="rId1" Type="http://schemas.microsoft.com/office/2011/relationships/chartStyle" Target="style21.xml"/></Relationships>
</file>

<file path=ppt/charts/_rels/chart23.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2.xml"/><Relationship Id="rId1" Type="http://schemas.microsoft.com/office/2011/relationships/chartStyle" Target="style22.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3.xml"/><Relationship Id="rId1" Type="http://schemas.microsoft.com/office/2011/relationships/chartStyle" Target="style23.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4.xml"/><Relationship Id="rId1" Type="http://schemas.microsoft.com/office/2011/relationships/chartStyle" Target="style24.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5.xml"/><Relationship Id="rId1" Type="http://schemas.microsoft.com/office/2011/relationships/chartStyle" Target="style25.xml"/></Relationships>
</file>

<file path=ppt/charts/_rels/chart28.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6.xml"/><Relationship Id="rId1" Type="http://schemas.microsoft.com/office/2011/relationships/chartStyle" Target="style26.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chartUserShapes" Target="../drawings/drawing1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28.xml"/><Relationship Id="rId1" Type="http://schemas.microsoft.com/office/2011/relationships/chartStyle" Target="style28.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chartUserShapes" Target="../drawings/drawing11.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chartUserShapes" Target="../drawings/drawing12.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chartUserShapes" Target="../drawings/drawing13.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2.xml"/><Relationship Id="rId1" Type="http://schemas.microsoft.com/office/2011/relationships/chartStyle" Target="style32.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3.xml"/><Relationship Id="rId1" Type="http://schemas.microsoft.com/office/2011/relationships/chartStyle" Target="style33.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4.xml"/><Relationship Id="rId1" Type="http://schemas.microsoft.com/office/2011/relationships/chartStyle" Target="style34.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5.xml"/><Relationship Id="rId1" Type="http://schemas.microsoft.com/office/2011/relationships/chartStyle" Target="style35.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6.xml"/><Relationship Id="rId1" Type="http://schemas.microsoft.com/office/2011/relationships/chartStyle" Target="style36.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14.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38.xml"/><Relationship Id="rId1" Type="http://schemas.microsoft.com/office/2011/relationships/chartStyle" Target="style38.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39.xml"/><Relationship Id="rId1" Type="http://schemas.microsoft.com/office/2011/relationships/chartStyle" Target="style39.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0.xml"/><Relationship Id="rId1" Type="http://schemas.microsoft.com/office/2011/relationships/chartStyle" Target="style40.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1.xml"/><Relationship Id="rId1" Type="http://schemas.microsoft.com/office/2011/relationships/chartStyle" Target="style41.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2.xml"/><Relationship Id="rId1" Type="http://schemas.microsoft.com/office/2011/relationships/chartStyle" Target="style42.xml"/><Relationship Id="rId4" Type="http://schemas.openxmlformats.org/officeDocument/2006/relationships/chartUserShapes" Target="../drawings/drawing1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3.xml"/><Relationship Id="rId1" Type="http://schemas.microsoft.com/office/2011/relationships/chartStyle" Target="style43.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4.xml"/><Relationship Id="rId1" Type="http://schemas.microsoft.com/office/2011/relationships/chartStyle" Target="style44.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5.xml"/><Relationship Id="rId1" Type="http://schemas.microsoft.com/office/2011/relationships/chartStyle" Target="style45.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6.xml"/><Relationship Id="rId1" Type="http://schemas.microsoft.com/office/2011/relationships/chartStyle" Target="style46.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47.xml"/><Relationship Id="rId1" Type="http://schemas.microsoft.com/office/2011/relationships/chartStyle" Target="style47.xml"/><Relationship Id="rId4" Type="http://schemas.openxmlformats.org/officeDocument/2006/relationships/chartUserShapes" Target="../drawings/drawing16.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48.xml"/><Relationship Id="rId1" Type="http://schemas.microsoft.com/office/2011/relationships/chartStyle" Target="style48.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49.xml"/><Relationship Id="rId1" Type="http://schemas.microsoft.com/office/2011/relationships/chartStyle" Target="style49.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0.xml"/><Relationship Id="rId1" Type="http://schemas.microsoft.com/office/2011/relationships/chartStyle" Target="style50.xml"/><Relationship Id="rId4" Type="http://schemas.openxmlformats.org/officeDocument/2006/relationships/chartUserShapes" Target="../drawings/drawing17.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1.xml"/><Relationship Id="rId1" Type="http://schemas.microsoft.com/office/2011/relationships/chartStyle" Target="style51.xml"/><Relationship Id="rId4" Type="http://schemas.openxmlformats.org/officeDocument/2006/relationships/chartUserShapes" Target="../drawings/drawing18.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2.xml"/><Relationship Id="rId1" Type="http://schemas.microsoft.com/office/2011/relationships/chartStyle" Target="style52.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8.xlsx"/></Relationships>
</file>

<file path=ppt/charts/_rels/chartEx1.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oleObject" Target="file:///C:\Users\mthoma\Dropbox\4.%20Service%20and%20Prof%20Devl\Invited%20Talks\Mortality_StaggeredImplementati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700880985517056"/>
          <c:y val="9.315131585563298E-2"/>
          <c:w val="0.46598226582987406"/>
          <c:h val="0.8188059251214288"/>
        </c:manualLayout>
      </c:layout>
      <c:pie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B6AD-43C3-B597-52D3CC4D8E78}"/>
              </c:ext>
            </c:extLst>
          </c:dPt>
          <c:dPt>
            <c:idx val="1"/>
            <c:bubble3D val="0"/>
            <c:spPr>
              <a:solidFill>
                <a:schemeClr val="accent2"/>
              </a:solidFill>
              <a:ln>
                <a:noFill/>
              </a:ln>
              <a:effectLst/>
            </c:spPr>
            <c:extLst>
              <c:ext xmlns:c16="http://schemas.microsoft.com/office/drawing/2014/chart" uri="{C3380CC4-5D6E-409C-BE32-E72D297353CC}">
                <c16:uniqueId val="{00000003-B6AD-43C3-B597-52D3CC4D8E78}"/>
              </c:ext>
            </c:extLst>
          </c:dPt>
          <c:dPt>
            <c:idx val="2"/>
            <c:bubble3D val="0"/>
            <c:spPr>
              <a:solidFill>
                <a:schemeClr val="accent3"/>
              </a:solidFill>
              <a:ln>
                <a:noFill/>
              </a:ln>
              <a:effectLst/>
            </c:spPr>
            <c:extLst>
              <c:ext xmlns:c16="http://schemas.microsoft.com/office/drawing/2014/chart" uri="{C3380CC4-5D6E-409C-BE32-E72D297353CC}">
                <c16:uniqueId val="{00000005-B6AD-43C3-B597-52D3CC4D8E78}"/>
              </c:ext>
            </c:extLst>
          </c:dPt>
          <c:dPt>
            <c:idx val="3"/>
            <c:bubble3D val="0"/>
            <c:spPr>
              <a:solidFill>
                <a:schemeClr val="accent4"/>
              </a:solidFill>
              <a:ln>
                <a:noFill/>
              </a:ln>
              <a:effectLst/>
            </c:spPr>
            <c:extLst>
              <c:ext xmlns:c16="http://schemas.microsoft.com/office/drawing/2014/chart" uri="{C3380CC4-5D6E-409C-BE32-E72D297353CC}">
                <c16:uniqueId val="{00000007-B6AD-43C3-B597-52D3CC4D8E78}"/>
              </c:ext>
            </c:extLst>
          </c:dPt>
          <c:dPt>
            <c:idx val="4"/>
            <c:bubble3D val="0"/>
            <c:spPr>
              <a:solidFill>
                <a:srgbClr val="00B050"/>
              </a:solidFill>
              <a:ln>
                <a:noFill/>
              </a:ln>
              <a:effectLst/>
            </c:spPr>
            <c:extLst>
              <c:ext xmlns:c16="http://schemas.microsoft.com/office/drawing/2014/chart" uri="{C3380CC4-5D6E-409C-BE32-E72D297353CC}">
                <c16:uniqueId val="{00000009-B6AD-43C3-B597-52D3CC4D8E78}"/>
              </c:ext>
            </c:extLst>
          </c:dPt>
          <c:dLbls>
            <c:spPr>
              <a:solidFill>
                <a:schemeClr val="bg1"/>
              </a:solidFill>
              <a:ln w="12700">
                <a:solidFill>
                  <a:schemeClr val="tx1"/>
                </a:solid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Before Delivery</c:v>
                </c:pt>
                <c:pt idx="1">
                  <c:v>Day of Delivery or termination</c:v>
                </c:pt>
                <c:pt idx="2">
                  <c:v>1-6 days after</c:v>
                </c:pt>
                <c:pt idx="3">
                  <c:v>7-42 days after</c:v>
                </c:pt>
                <c:pt idx="4">
                  <c:v>42-365 days</c:v>
                </c:pt>
              </c:strCache>
            </c:strRef>
          </c:cat>
          <c:val>
            <c:numRef>
              <c:f>Sheet1!$B$2:$B$6</c:f>
              <c:numCache>
                <c:formatCode>0.0%</c:formatCode>
                <c:ptCount val="5"/>
                <c:pt idx="0">
                  <c:v>0.216</c:v>
                </c:pt>
                <c:pt idx="1">
                  <c:v>0.13200000000000001</c:v>
                </c:pt>
                <c:pt idx="2">
                  <c:v>0.12</c:v>
                </c:pt>
                <c:pt idx="3">
                  <c:v>0.23300000000000001</c:v>
                </c:pt>
                <c:pt idx="4">
                  <c:v>0.3</c:v>
                </c:pt>
              </c:numCache>
            </c:numRef>
          </c:val>
          <c:extLst>
            <c:ext xmlns:c16="http://schemas.microsoft.com/office/drawing/2014/chart" uri="{C3380CC4-5D6E-409C-BE32-E72D297353CC}">
              <c16:uniqueId val="{0000000A-B6AD-43C3-B597-52D3CC4D8E7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738903308831542E-2"/>
          <c:y val="4.9538012544476893E-2"/>
          <c:w val="0.95080499448438516"/>
          <c:h val="0.80306241436542047"/>
        </c:manualLayout>
      </c:layout>
      <c:lineChart>
        <c:grouping val="standard"/>
        <c:varyColors val="0"/>
        <c:ser>
          <c:idx val="0"/>
          <c:order val="0"/>
          <c:tx>
            <c:strRef>
              <c:f>Sheet1!$B$1</c:f>
              <c:strCache>
                <c:ptCount val="1"/>
                <c:pt idx="0">
                  <c:v>MMR</c:v>
                </c:pt>
              </c:strCache>
            </c:strRef>
          </c:tx>
          <c:spPr>
            <a:ln w="57150" cap="rnd">
              <a:solidFill>
                <a:srgbClr val="006600"/>
              </a:solidFill>
              <a:round/>
            </a:ln>
            <a:effectLst/>
          </c:spPr>
          <c:marker>
            <c:symbol val="none"/>
          </c:marker>
          <c:cat>
            <c:numRef>
              <c:f>Sheet1!$A$2:$A$20</c:f>
              <c:numCache>
                <c:formatCode>General</c:formatCode>
                <c:ptCount val="19"/>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numCache>
            </c:numRef>
          </c:cat>
          <c:val>
            <c:numRef>
              <c:f>Sheet1!$B$2:$B$20</c:f>
              <c:numCache>
                <c:formatCode>General</c:formatCode>
                <c:ptCount val="19"/>
                <c:pt idx="0">
                  <c:v>9.9</c:v>
                </c:pt>
                <c:pt idx="1">
                  <c:v>9.8000000000000007</c:v>
                </c:pt>
                <c:pt idx="2">
                  <c:v>9.9</c:v>
                </c:pt>
                <c:pt idx="3">
                  <c:v>8.9</c:v>
                </c:pt>
                <c:pt idx="4">
                  <c:v>12.1</c:v>
                </c:pt>
                <c:pt idx="5">
                  <c:v>13.1</c:v>
                </c:pt>
                <c:pt idx="6">
                  <c:v>15.1</c:v>
                </c:pt>
                <c:pt idx="7">
                  <c:v>13.2</c:v>
                </c:pt>
                <c:pt idx="8">
                  <c:v>12.7</c:v>
                </c:pt>
                <c:pt idx="9">
                  <c:v>15.5</c:v>
                </c:pt>
                <c:pt idx="10">
                  <c:v>16.600000000000001</c:v>
                </c:pt>
                <c:pt idx="11">
                  <c:v>16.899999999999999</c:v>
                </c:pt>
                <c:pt idx="12">
                  <c:v>19.3</c:v>
                </c:pt>
                <c:pt idx="13">
                  <c:v>19.899999999999999</c:v>
                </c:pt>
                <c:pt idx="14">
                  <c:v>22</c:v>
                </c:pt>
                <c:pt idx="15">
                  <c:v>21.5</c:v>
                </c:pt>
                <c:pt idx="16">
                  <c:v>20.9</c:v>
                </c:pt>
                <c:pt idx="17">
                  <c:v>21.8</c:v>
                </c:pt>
                <c:pt idx="18">
                  <c:v>21.6</c:v>
                </c:pt>
              </c:numCache>
            </c:numRef>
          </c:val>
          <c:smooth val="0"/>
          <c:extLst>
            <c:ext xmlns:c16="http://schemas.microsoft.com/office/drawing/2014/chart" uri="{C3380CC4-5D6E-409C-BE32-E72D297353CC}">
              <c16:uniqueId val="{00000000-AF75-45C2-9190-33B7B7F048EA}"/>
            </c:ext>
          </c:extLst>
        </c:ser>
        <c:ser>
          <c:idx val="1"/>
          <c:order val="1"/>
          <c:tx>
            <c:strRef>
              <c:f>Sheet1!$C$1</c:f>
              <c:strCache>
                <c:ptCount val="1"/>
                <c:pt idx="0">
                  <c:v>No Checkbox</c:v>
                </c:pt>
              </c:strCache>
            </c:strRef>
          </c:tx>
          <c:spPr>
            <a:ln w="57150" cap="rnd">
              <a:solidFill>
                <a:srgbClr val="C00000"/>
              </a:solidFill>
              <a:round/>
            </a:ln>
            <a:effectLst/>
          </c:spPr>
          <c:marker>
            <c:symbol val="none"/>
          </c:marker>
          <c:cat>
            <c:numRef>
              <c:f>Sheet1!$A$2:$A$20</c:f>
              <c:numCache>
                <c:formatCode>General</c:formatCode>
                <c:ptCount val="19"/>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numCache>
            </c:numRef>
          </c:cat>
          <c:val>
            <c:numRef>
              <c:f>Sheet1!$C$2:$C$20</c:f>
              <c:numCache>
                <c:formatCode>General</c:formatCode>
                <c:ptCount val="19"/>
                <c:pt idx="0">
                  <c:v>10.3</c:v>
                </c:pt>
                <c:pt idx="1">
                  <c:v>10.1</c:v>
                </c:pt>
                <c:pt idx="2">
                  <c:v>10</c:v>
                </c:pt>
                <c:pt idx="3">
                  <c:v>9.8000000000000007</c:v>
                </c:pt>
                <c:pt idx="4">
                  <c:v>9.6999999999999993</c:v>
                </c:pt>
                <c:pt idx="5">
                  <c:v>9.6999999999999993</c:v>
                </c:pt>
                <c:pt idx="6">
                  <c:v>9.6</c:v>
                </c:pt>
                <c:pt idx="7">
                  <c:v>9.6999999999999993</c:v>
                </c:pt>
                <c:pt idx="8">
                  <c:v>9.6999999999999993</c:v>
                </c:pt>
                <c:pt idx="9">
                  <c:v>9.8000000000000007</c:v>
                </c:pt>
                <c:pt idx="10">
                  <c:v>9.9</c:v>
                </c:pt>
                <c:pt idx="11">
                  <c:v>10.1</c:v>
                </c:pt>
                <c:pt idx="12">
                  <c:v>10.4</c:v>
                </c:pt>
                <c:pt idx="13">
                  <c:v>10.6</c:v>
                </c:pt>
                <c:pt idx="14">
                  <c:v>10.9</c:v>
                </c:pt>
                <c:pt idx="15">
                  <c:v>11.3</c:v>
                </c:pt>
                <c:pt idx="16">
                  <c:v>11.7</c:v>
                </c:pt>
                <c:pt idx="17">
                  <c:v>12.2</c:v>
                </c:pt>
                <c:pt idx="18">
                  <c:v>12.8</c:v>
                </c:pt>
              </c:numCache>
            </c:numRef>
          </c:val>
          <c:smooth val="0"/>
          <c:extLst>
            <c:ext xmlns:c16="http://schemas.microsoft.com/office/drawing/2014/chart" uri="{C3380CC4-5D6E-409C-BE32-E72D297353CC}">
              <c16:uniqueId val="{00000001-AF75-45C2-9190-33B7B7F048EA}"/>
            </c:ext>
          </c:extLst>
        </c:ser>
        <c:ser>
          <c:idx val="2"/>
          <c:order val="2"/>
          <c:tx>
            <c:strRef>
              <c:f>Sheet1!$D$1</c:f>
              <c:strCache>
                <c:ptCount val="1"/>
                <c:pt idx="0">
                  <c:v>W/ Checkbox</c:v>
                </c:pt>
              </c:strCache>
            </c:strRef>
          </c:tx>
          <c:spPr>
            <a:ln w="57150" cap="rnd">
              <a:solidFill>
                <a:srgbClr val="0000FF"/>
              </a:solidFill>
              <a:round/>
            </a:ln>
            <a:effectLst/>
          </c:spPr>
          <c:marker>
            <c:symbol val="none"/>
          </c:marker>
          <c:cat>
            <c:numRef>
              <c:f>Sheet1!$A$2:$A$20</c:f>
              <c:numCache>
                <c:formatCode>General</c:formatCode>
                <c:ptCount val="19"/>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numCache>
            </c:numRef>
          </c:cat>
          <c:val>
            <c:numRef>
              <c:f>Sheet1!$D$2:$D$20</c:f>
              <c:numCache>
                <c:formatCode>General</c:formatCode>
                <c:ptCount val="19"/>
                <c:pt idx="0">
                  <c:v>21.2</c:v>
                </c:pt>
                <c:pt idx="1">
                  <c:v>20.8</c:v>
                </c:pt>
                <c:pt idx="2">
                  <c:v>20.3</c:v>
                </c:pt>
                <c:pt idx="3">
                  <c:v>19.8</c:v>
                </c:pt>
                <c:pt idx="4">
                  <c:v>19.5</c:v>
                </c:pt>
                <c:pt idx="5">
                  <c:v>19.2</c:v>
                </c:pt>
                <c:pt idx="6">
                  <c:v>19</c:v>
                </c:pt>
                <c:pt idx="7">
                  <c:v>18.7</c:v>
                </c:pt>
                <c:pt idx="8">
                  <c:v>18.600000000000001</c:v>
                </c:pt>
                <c:pt idx="9">
                  <c:v>18.7</c:v>
                </c:pt>
                <c:pt idx="10">
                  <c:v>18.899999999999999</c:v>
                </c:pt>
                <c:pt idx="11">
                  <c:v>19.2</c:v>
                </c:pt>
                <c:pt idx="12">
                  <c:v>19.600000000000001</c:v>
                </c:pt>
                <c:pt idx="13">
                  <c:v>19.899999999999999</c:v>
                </c:pt>
                <c:pt idx="14">
                  <c:v>20.5</c:v>
                </c:pt>
                <c:pt idx="15">
                  <c:v>20.9</c:v>
                </c:pt>
                <c:pt idx="16">
                  <c:v>21.7</c:v>
                </c:pt>
                <c:pt idx="17">
                  <c:v>22.4</c:v>
                </c:pt>
                <c:pt idx="18">
                  <c:v>23.5</c:v>
                </c:pt>
              </c:numCache>
            </c:numRef>
          </c:val>
          <c:smooth val="0"/>
          <c:extLst>
            <c:ext xmlns:c16="http://schemas.microsoft.com/office/drawing/2014/chart" uri="{C3380CC4-5D6E-409C-BE32-E72D297353CC}">
              <c16:uniqueId val="{00000002-AF75-45C2-9190-33B7B7F048EA}"/>
            </c:ext>
          </c:extLst>
        </c:ser>
        <c:dLbls>
          <c:showLegendKey val="0"/>
          <c:showVal val="0"/>
          <c:showCatName val="0"/>
          <c:showSerName val="0"/>
          <c:showPercent val="0"/>
          <c:showBubbleSize val="0"/>
        </c:dLbls>
        <c:smooth val="0"/>
        <c:axId val="479797832"/>
        <c:axId val="479798224"/>
      </c:lineChart>
      <c:catAx>
        <c:axId val="47979783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479798224"/>
        <c:crosses val="autoZero"/>
        <c:auto val="1"/>
        <c:lblAlgn val="ctr"/>
        <c:lblOffset val="100"/>
        <c:noMultiLvlLbl val="0"/>
      </c:catAx>
      <c:valAx>
        <c:axId val="479798224"/>
        <c:scaling>
          <c:orientation val="minMax"/>
          <c:min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479797832"/>
        <c:crosses val="autoZero"/>
        <c:crossBetween val="between"/>
        <c:majorUnit val="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527843045615628"/>
          <c:y val="3.2105067452815661E-2"/>
          <c:w val="0.47498488500996416"/>
          <c:h val="0.88411012888449481"/>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7"/>
            <c:invertIfNegative val="0"/>
            <c:bubble3D val="0"/>
            <c:spPr>
              <a:solidFill>
                <a:srgbClr val="C00000"/>
              </a:solidFill>
              <a:ln>
                <a:noFill/>
              </a:ln>
              <a:effectLst/>
            </c:spPr>
            <c:extLst>
              <c:ext xmlns:c16="http://schemas.microsoft.com/office/drawing/2014/chart" uri="{C3380CC4-5D6E-409C-BE32-E72D297353CC}">
                <c16:uniqueId val="{00000001-0DE6-4FDA-8D1E-14C70CD30817}"/>
              </c:ext>
            </c:extLst>
          </c:dPt>
          <c:dPt>
            <c:idx val="8"/>
            <c:invertIfNegative val="0"/>
            <c:bubble3D val="0"/>
            <c:spPr>
              <a:solidFill>
                <a:srgbClr val="C00000"/>
              </a:solidFill>
              <a:ln>
                <a:noFill/>
              </a:ln>
              <a:effectLst/>
            </c:spPr>
            <c:extLst>
              <c:ext xmlns:c16="http://schemas.microsoft.com/office/drawing/2014/chart" uri="{C3380CC4-5D6E-409C-BE32-E72D297353CC}">
                <c16:uniqueId val="{00000003-0DE6-4FDA-8D1E-14C70CD30817}"/>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accent6">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Cardiomyopathy in the puerperium (O90.3)</c:v>
                </c:pt>
                <c:pt idx="1">
                  <c:v>Complications of the puerp., not elsewhere class.  (O90)</c:v>
                </c:pt>
                <c:pt idx="2">
                  <c:v>Pregnancy with abortive outcome (O00–O07)</c:v>
                </c:pt>
                <c:pt idx="3">
                  <c:v>Eclampsia and pre-eclampsia(O11, O14–O15)</c:v>
                </c:pt>
                <c:pt idx="4">
                  <c:v>Complications of labor and delivery (O60–O75)</c:v>
                </c:pt>
                <c:pt idx="5">
                  <c:v>Obstetric embolism (O88)</c:v>
                </c:pt>
                <c:pt idx="6">
                  <c:v>Diseases circul. syst. Complic. preg., cb, puerper.  (O99.4)</c:v>
                </c:pt>
                <c:pt idx="7">
                  <c:v>Other specified pregnancy-related conditions (O26.8)</c:v>
                </c:pt>
                <c:pt idx="8">
                  <c:v>Other spec. dis. &amp; condit. complic. preg, cb, puer. (O99.8)</c:v>
                </c:pt>
              </c:strCache>
            </c:strRef>
          </c:cat>
          <c:val>
            <c:numRef>
              <c:f>Sheet1!$B$2:$B$10</c:f>
              <c:numCache>
                <c:formatCode>0.00</c:formatCode>
                <c:ptCount val="9"/>
                <c:pt idx="0">
                  <c:v>0.6</c:v>
                </c:pt>
                <c:pt idx="1">
                  <c:v>0.84</c:v>
                </c:pt>
                <c:pt idx="2">
                  <c:v>0.92</c:v>
                </c:pt>
                <c:pt idx="3">
                  <c:v>0.98</c:v>
                </c:pt>
                <c:pt idx="4">
                  <c:v>1.2</c:v>
                </c:pt>
                <c:pt idx="5">
                  <c:v>1.8</c:v>
                </c:pt>
                <c:pt idx="6">
                  <c:v>3.89</c:v>
                </c:pt>
                <c:pt idx="7">
                  <c:v>5.31</c:v>
                </c:pt>
                <c:pt idx="8">
                  <c:v>9.2100000000000009</c:v>
                </c:pt>
              </c:numCache>
            </c:numRef>
          </c:val>
          <c:extLst>
            <c:ext xmlns:c16="http://schemas.microsoft.com/office/drawing/2014/chart" uri="{C3380CC4-5D6E-409C-BE32-E72D297353CC}">
              <c16:uniqueId val="{00000000-A9B9-47CD-A1D9-C4D81BD9F068}"/>
            </c:ext>
          </c:extLst>
        </c:ser>
        <c:dLbls>
          <c:showLegendKey val="0"/>
          <c:showVal val="0"/>
          <c:showCatName val="0"/>
          <c:showSerName val="0"/>
          <c:showPercent val="0"/>
          <c:showBubbleSize val="0"/>
        </c:dLbls>
        <c:gapWidth val="182"/>
        <c:axId val="479799008"/>
        <c:axId val="547084248"/>
      </c:barChart>
      <c:catAx>
        <c:axId val="479799008"/>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547084248"/>
        <c:crosses val="autoZero"/>
        <c:auto val="1"/>
        <c:lblAlgn val="ctr"/>
        <c:lblOffset val="100"/>
        <c:noMultiLvlLbl val="0"/>
      </c:catAx>
      <c:valAx>
        <c:axId val="54708424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9799008"/>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Pregnancy Checkbox Accuracy</c:v>
                </c:pt>
              </c:strCache>
            </c:strRef>
          </c:tx>
          <c:dPt>
            <c:idx val="0"/>
            <c:bubble3D val="0"/>
            <c:spPr>
              <a:solidFill>
                <a:srgbClr val="0000FF"/>
              </a:solidFill>
              <a:ln w="19050">
                <a:solidFill>
                  <a:schemeClr val="lt1"/>
                </a:solidFill>
              </a:ln>
              <a:effectLst/>
            </c:spPr>
            <c:extLst>
              <c:ext xmlns:c16="http://schemas.microsoft.com/office/drawing/2014/chart" uri="{C3380CC4-5D6E-409C-BE32-E72D297353CC}">
                <c16:uniqueId val="{00000001-FFCA-48F2-9EF4-6EE4CE22CBCF}"/>
              </c:ext>
            </c:extLst>
          </c:dPt>
          <c:dPt>
            <c:idx val="1"/>
            <c:bubble3D val="0"/>
            <c:spPr>
              <a:solidFill>
                <a:srgbClr val="C00000"/>
              </a:solidFill>
              <a:ln w="19050">
                <a:solidFill>
                  <a:srgbClr val="C00000"/>
                </a:solidFill>
              </a:ln>
              <a:effectLst/>
            </c:spPr>
            <c:extLst>
              <c:ext xmlns:c16="http://schemas.microsoft.com/office/drawing/2014/chart" uri="{C3380CC4-5D6E-409C-BE32-E72D297353CC}">
                <c16:uniqueId val="{00000003-FFCA-48F2-9EF4-6EE4CE22CBC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FCA-48F2-9EF4-6EE4CE22CBCF}"/>
              </c:ext>
            </c:extLst>
          </c:dPt>
          <c:dLbls>
            <c:dLbl>
              <c:idx val="0"/>
              <c:layout>
                <c:manualLayout>
                  <c:x val="-7.2379179504735824E-2"/>
                  <c:y val="-0.1912542762708849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FCA-48F2-9EF4-6EE4CE22CBCF}"/>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Pregnant</c:v>
                </c:pt>
                <c:pt idx="1">
                  <c:v>Not Pregnant</c:v>
                </c:pt>
                <c:pt idx="2">
                  <c:v>Unable to confirm</c:v>
                </c:pt>
              </c:strCache>
            </c:strRef>
          </c:cat>
          <c:val>
            <c:numRef>
              <c:f>Sheet1!$B$2:$B$4</c:f>
              <c:numCache>
                <c:formatCode>0%</c:formatCode>
                <c:ptCount val="3"/>
                <c:pt idx="0">
                  <c:v>0.72</c:v>
                </c:pt>
                <c:pt idx="1">
                  <c:v>0.21</c:v>
                </c:pt>
                <c:pt idx="2">
                  <c:v>7.0000000000000007E-2</c:v>
                </c:pt>
              </c:numCache>
            </c:numRef>
          </c:val>
          <c:extLst>
            <c:ext xmlns:c16="http://schemas.microsoft.com/office/drawing/2014/chart" uri="{C3380CC4-5D6E-409C-BE32-E72D297353CC}">
              <c16:uniqueId val="{00000006-FFCA-48F2-9EF4-6EE4CE22CBC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v>
                </c:pt>
              </c:strCache>
            </c:strRef>
          </c:tx>
          <c:spPr>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50000" t="50000" r="50000" b="50000"/>
              </a:path>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&lt;25</c:v>
                </c:pt>
                <c:pt idx="1">
                  <c:v>25-29</c:v>
                </c:pt>
                <c:pt idx="2">
                  <c:v>30-34</c:v>
                </c:pt>
                <c:pt idx="3">
                  <c:v>35-39</c:v>
                </c:pt>
                <c:pt idx="4">
                  <c:v>40-44</c:v>
                </c:pt>
                <c:pt idx="5">
                  <c:v>45-49</c:v>
                </c:pt>
                <c:pt idx="6">
                  <c:v>50+</c:v>
                </c:pt>
              </c:strCache>
            </c:strRef>
          </c:cat>
          <c:val>
            <c:numRef>
              <c:f>Sheet1!$B$2:$B$8</c:f>
              <c:numCache>
                <c:formatCode>0.0%</c:formatCode>
                <c:ptCount val="7"/>
                <c:pt idx="0">
                  <c:v>3.8990196078431377E-2</c:v>
                </c:pt>
                <c:pt idx="1">
                  <c:v>8.5914285714285721E-2</c:v>
                </c:pt>
                <c:pt idx="2">
                  <c:v>0.12933333333333333</c:v>
                </c:pt>
                <c:pt idx="3">
                  <c:v>0.16863076923076922</c:v>
                </c:pt>
                <c:pt idx="4">
                  <c:v>0.44458333333333333</c:v>
                </c:pt>
                <c:pt idx="5">
                  <c:v>0.60624999999999996</c:v>
                </c:pt>
                <c:pt idx="6">
                  <c:v>0.73771052631578937</c:v>
                </c:pt>
              </c:numCache>
            </c:numRef>
          </c:val>
          <c:extLst>
            <c:ext xmlns:c16="http://schemas.microsoft.com/office/drawing/2014/chart" uri="{C3380CC4-5D6E-409C-BE32-E72D297353CC}">
              <c16:uniqueId val="{00000000-D0C5-498D-84C6-77040D12044A}"/>
            </c:ext>
          </c:extLst>
        </c:ser>
        <c:dLbls>
          <c:showLegendKey val="0"/>
          <c:showVal val="0"/>
          <c:showCatName val="0"/>
          <c:showSerName val="0"/>
          <c:showPercent val="0"/>
          <c:showBubbleSize val="0"/>
        </c:dLbls>
        <c:gapWidth val="219"/>
        <c:overlap val="-27"/>
        <c:axId val="598730296"/>
        <c:axId val="598730688"/>
      </c:barChart>
      <c:catAx>
        <c:axId val="59873029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598730688"/>
        <c:crosses val="autoZero"/>
        <c:auto val="1"/>
        <c:lblAlgn val="ctr"/>
        <c:lblOffset val="100"/>
        <c:noMultiLvlLbl val="0"/>
      </c:catAx>
      <c:valAx>
        <c:axId val="5987306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598730296"/>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66472528141868E-2"/>
          <c:y val="4.2060244981940074E-2"/>
          <c:w val="0.90895260912315723"/>
          <c:h val="0.772047865876062"/>
        </c:manualLayout>
      </c:layout>
      <c:lineChart>
        <c:grouping val="standard"/>
        <c:varyColors val="0"/>
        <c:ser>
          <c:idx val="0"/>
          <c:order val="0"/>
          <c:tx>
            <c:strRef>
              <c:f>Sheet1!$B$1</c:f>
              <c:strCache>
                <c:ptCount val="1"/>
                <c:pt idx="0">
                  <c:v>PRMR</c:v>
                </c:pt>
              </c:strCache>
            </c:strRef>
          </c:tx>
          <c:spPr>
            <a:ln w="57150" cap="rnd">
              <a:solidFill>
                <a:srgbClr val="C00000"/>
              </a:solidFill>
              <a:round/>
            </a:ln>
            <a:effectLst/>
          </c:spPr>
          <c:marker>
            <c:symbol val="none"/>
          </c:marker>
          <c:dLbls>
            <c:dLbl>
              <c:idx val="1"/>
              <c:layout>
                <c:manualLayout>
                  <c:x val="-5.8565333111919894E-2"/>
                  <c:y val="2.447332274420366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7E2-499F-9771-2D8ED0C77BB3}"/>
                </c:ext>
              </c:extLst>
            </c:dLbl>
            <c:dLbl>
              <c:idx val="2"/>
              <c:layout>
                <c:manualLayout>
                  <c:x val="-2.1739130434782608E-2"/>
                  <c:y val="3.79423524442366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7E2-499F-9771-2D8ED0C77BB3}"/>
                </c:ext>
              </c:extLst>
            </c:dLbl>
            <c:dLbl>
              <c:idx val="3"/>
              <c:layout>
                <c:manualLayout>
                  <c:x val="-1.8115942028985508E-2"/>
                  <c:y val="-4.66982799313683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7E2-499F-9771-2D8ED0C77BB3}"/>
                </c:ext>
              </c:extLst>
            </c:dLbl>
            <c:dLbl>
              <c:idx val="4"/>
              <c:layout>
                <c:manualLayout>
                  <c:x val="-1.0869565217391304E-2"/>
                  <c:y val="2.9186424957105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7E2-499F-9771-2D8ED0C77BB3}"/>
                </c:ext>
              </c:extLst>
            </c:dLbl>
            <c:dLbl>
              <c:idx val="5"/>
              <c:layout>
                <c:manualLayout>
                  <c:x val="-1.8115942028985508E-2"/>
                  <c:y val="-7.58847048884733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7E2-499F-9771-2D8ED0C77BB3}"/>
                </c:ext>
              </c:extLst>
            </c:dLbl>
            <c:dLbl>
              <c:idx val="7"/>
              <c:layout>
                <c:manualLayout>
                  <c:x val="-2.1739130434782608E-2"/>
                  <c:y val="-2.33491399656841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7E2-499F-9771-2D8ED0C77BB3}"/>
                </c:ext>
              </c:extLst>
            </c:dLbl>
            <c:dLbl>
              <c:idx val="8"/>
              <c:layout>
                <c:manualLayout>
                  <c:x val="-1.9323671497584585E-2"/>
                  <c:y val="4.66982799313681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7E2-499F-9771-2D8ED0C77BB3}"/>
                </c:ext>
              </c:extLst>
            </c:dLbl>
            <c:dLbl>
              <c:idx val="9"/>
              <c:layout>
                <c:manualLayout>
                  <c:x val="-8.856580457753038E-17"/>
                  <c:y val="4.37796374356576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7E2-499F-9771-2D8ED0C77BB3}"/>
                </c:ext>
              </c:extLst>
            </c:dLbl>
            <c:dLbl>
              <c:idx val="10"/>
              <c:layout>
                <c:manualLayout>
                  <c:x val="-3.0193236714975844E-2"/>
                  <c:y val="-4.96169224270788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7E2-499F-9771-2D8ED0C77BB3}"/>
                </c:ext>
              </c:extLst>
            </c:dLbl>
            <c:dLbl>
              <c:idx val="11"/>
              <c:layout>
                <c:manualLayout>
                  <c:x val="-4.830917874396135E-3"/>
                  <c:y val="5.25355649227891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7E2-499F-9771-2D8ED0C77BB3}"/>
                </c:ext>
              </c:extLst>
            </c:dLbl>
            <c:dLbl>
              <c:idx val="12"/>
              <c:layout>
                <c:manualLayout>
                  <c:x val="-4.9516908212560475E-2"/>
                  <c:y val="-8.17219898798944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7E2-499F-9771-2D8ED0C77BB3}"/>
                </c:ext>
              </c:extLst>
            </c:dLbl>
            <c:dLbl>
              <c:idx val="13"/>
              <c:layout>
                <c:manualLayout>
                  <c:x val="-2.6570048309178834E-2"/>
                  <c:y val="7.2966062392762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7E2-499F-9771-2D8ED0C77BB3}"/>
                </c:ext>
              </c:extLst>
            </c:dLbl>
            <c:dLbl>
              <c:idx val="14"/>
              <c:layout>
                <c:manualLayout>
                  <c:x val="-2.2946859903381731E-2"/>
                  <c:y val="-5.54542074184998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7E2-499F-9771-2D8ED0C77BB3}"/>
                </c:ext>
              </c:extLst>
            </c:dLbl>
            <c:dLbl>
              <c:idx val="15"/>
              <c:layout>
                <c:manualLayout>
                  <c:x val="-1.1671841671200892E-2"/>
                  <c:y val="4.8134056801447285E-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5.9005207828810503E-2"/>
                      <c:h val="0.10203254743910781"/>
                    </c:manualLayout>
                  </c15:layout>
                </c:ext>
                <c:ext xmlns:c16="http://schemas.microsoft.com/office/drawing/2014/chart" uri="{C3380CC4-5D6E-409C-BE32-E72D297353CC}">
                  <c16:uniqueId val="{0000000D-27E2-499F-9771-2D8ED0C77BB3}"/>
                </c:ext>
              </c:extLst>
            </c:dLbl>
            <c:dLbl>
              <c:idx val="16"/>
              <c:layout>
                <c:manualLayout>
                  <c:x val="-2.6570048309178834E-2"/>
                  <c:y val="-5.25355649227892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7E2-499F-9771-2D8ED0C77BB3}"/>
                </c:ext>
              </c:extLst>
            </c:dLbl>
            <c:dLbl>
              <c:idx val="17"/>
              <c:layout>
                <c:manualLayout>
                  <c:x val="-2.5362318840579712E-2"/>
                  <c:y val="7.00474198970523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7E2-499F-9771-2D8ED0C77BB3}"/>
                </c:ext>
              </c:extLst>
            </c:dLbl>
            <c:dLbl>
              <c:idx val="18"/>
              <c:layout>
                <c:manualLayout>
                  <c:x val="-3.9422110900460904E-2"/>
                  <c:y val="-4.63681738275177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7E2-499F-9771-2D8ED0C77BB3}"/>
                </c:ext>
              </c:extLst>
            </c:dLbl>
            <c:dLbl>
              <c:idx val="19"/>
              <c:layout>
                <c:manualLayout>
                  <c:x val="-1.328502415458946E-2"/>
                  <c:y val="-3.21050674528156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7E2-499F-9771-2D8ED0C77BB3}"/>
                </c:ext>
              </c:extLst>
            </c:dLbl>
            <c:dLbl>
              <c:idx val="20"/>
              <c:layout>
                <c:manualLayout>
                  <c:x val="-4.2351134052004573E-2"/>
                  <c:y val="5.8372854147000469E-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6.8378377131681031E-2"/>
                      <c:h val="0.11064704851592043"/>
                    </c:manualLayout>
                  </c15:layout>
                </c:ext>
                <c:ext xmlns:c16="http://schemas.microsoft.com/office/drawing/2014/chart" uri="{C3380CC4-5D6E-409C-BE32-E72D297353CC}">
                  <c16:uniqueId val="{00000012-27E2-499F-9771-2D8ED0C77BB3}"/>
                </c:ext>
              </c:extLst>
            </c:dLbl>
            <c:dLbl>
              <c:idx val="21"/>
              <c:layout>
                <c:manualLayout>
                  <c:x val="-8.4541062801933246E-3"/>
                  <c:y val="4.37796374356577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27E2-499F-9771-2D8ED0C77BB3}"/>
                </c:ext>
              </c:extLst>
            </c:dLbl>
            <c:dLbl>
              <c:idx val="22"/>
              <c:layout>
                <c:manualLayout>
                  <c:x val="-3.2608695652174093E-2"/>
                  <c:y val="-5.54542074184997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27E2-499F-9771-2D8ED0C77BB3}"/>
                </c:ext>
              </c:extLst>
            </c:dLbl>
            <c:dLbl>
              <c:idx val="23"/>
              <c:layout>
                <c:manualLayout>
                  <c:x val="-3.3816425120772944E-2"/>
                  <c:y val="3.79423524442366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7E2-499F-9771-2D8ED0C77BB3}"/>
                </c:ext>
              </c:extLst>
            </c:dLbl>
            <c:dLbl>
              <c:idx val="24"/>
              <c:layout>
                <c:manualLayout>
                  <c:x val="-3.0193236714975844E-2"/>
                  <c:y val="-3.79423524442367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7E2-499F-9771-2D8ED0C77BB3}"/>
                </c:ext>
              </c:extLst>
            </c:dLbl>
            <c:dLbl>
              <c:idx val="25"/>
              <c:layout>
                <c:manualLayout>
                  <c:x val="-3.0193236714975844E-2"/>
                  <c:y val="6.71287774013418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27E2-499F-9771-2D8ED0C77BB3}"/>
                </c:ext>
              </c:extLst>
            </c:dLbl>
            <c:dLbl>
              <c:idx val="26"/>
              <c:layout>
                <c:manualLayout>
                  <c:x val="-3.3382665595424209E-2"/>
                  <c:y val="-9.57966435100135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7E2-499F-9771-2D8ED0C77BB3}"/>
                </c:ext>
              </c:extLst>
            </c:dLbl>
            <c:dLbl>
              <c:idx val="27"/>
              <c:layout>
                <c:manualLayout>
                  <c:x val="-2.0144666677301915E-2"/>
                  <c:y val="-7.6094759511844953E-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4.9809239321172594E-2"/>
                      <c:h val="0.1217948007755312"/>
                    </c:manualLayout>
                  </c15:layout>
                </c:ext>
                <c:ext xmlns:c16="http://schemas.microsoft.com/office/drawing/2014/chart" uri="{C3380CC4-5D6E-409C-BE32-E72D297353CC}">
                  <c16:uniqueId val="{00000019-27E2-499F-9771-2D8ED0C77BB3}"/>
                </c:ext>
              </c:extLst>
            </c:dLbl>
            <c:dLbl>
              <c:idx val="28"/>
              <c:layout>
                <c:manualLayout>
                  <c:x val="0"/>
                  <c:y val="-5.74300071787509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444-4240-B041-D03A65A02FFB}"/>
                </c:ext>
              </c:extLst>
            </c:dLbl>
            <c:dLbl>
              <c:idx val="29"/>
              <c:layout>
                <c:manualLayout>
                  <c:x val="-2.9490721497378435E-2"/>
                  <c:y val="7.46590093323761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7E5-46DD-B4EC-462AC449FA36}"/>
                </c:ext>
              </c:extLst>
            </c:dLbl>
            <c:dLbl>
              <c:idx val="30"/>
              <c:layout>
                <c:manualLayout>
                  <c:x val="7.9398096339095784E-3"/>
                  <c:y val="-4.02010050251256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E1-4EDD-A7FE-71B5B5B04E4E}"/>
                </c:ext>
              </c:extLst>
            </c:dLbl>
            <c:dLbl>
              <c:idx val="31"/>
              <c:layout>
                <c:manualLayout>
                  <c:x val="-1.8434871501013587E-2"/>
                  <c:y val="7.4659235434766602E-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5.2427750858240717E-2"/>
                      <c:h val="0.12466630113446875"/>
                    </c:manualLayout>
                  </c15:layout>
                </c:ext>
                <c:ext xmlns:c16="http://schemas.microsoft.com/office/drawing/2014/chart" uri="{C3380CC4-5D6E-409C-BE32-E72D297353CC}">
                  <c16:uniqueId val="{00000000-25E1-4EDD-A7FE-71B5B5B04E4E}"/>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Sheet1!$A$2:$A$34</c:f>
              <c:numCache>
                <c:formatCode>General</c:formatCode>
                <c:ptCount val="33"/>
                <c:pt idx="0">
                  <c:v>1987</c:v>
                </c:pt>
                <c:pt idx="1">
                  <c:v>1988</c:v>
                </c:pt>
                <c:pt idx="2">
                  <c:v>1989</c:v>
                </c:pt>
                <c:pt idx="3">
                  <c:v>1990</c:v>
                </c:pt>
                <c:pt idx="4">
                  <c:v>1991</c:v>
                </c:pt>
                <c:pt idx="5">
                  <c:v>1992</c:v>
                </c:pt>
                <c:pt idx="6">
                  <c:v>1993</c:v>
                </c:pt>
                <c:pt idx="7">
                  <c:v>1994</c:v>
                </c:pt>
                <c:pt idx="8">
                  <c:v>1995</c:v>
                </c:pt>
                <c:pt idx="9">
                  <c:v>1996</c:v>
                </c:pt>
                <c:pt idx="10">
                  <c:v>1997</c:v>
                </c:pt>
                <c:pt idx="11">
                  <c:v>1998</c:v>
                </c:pt>
                <c:pt idx="12">
                  <c:v>1999</c:v>
                </c:pt>
                <c:pt idx="13">
                  <c:v>2000</c:v>
                </c:pt>
                <c:pt idx="14">
                  <c:v>2001</c:v>
                </c:pt>
                <c:pt idx="15">
                  <c:v>2002</c:v>
                </c:pt>
                <c:pt idx="16">
                  <c:v>2003</c:v>
                </c:pt>
                <c:pt idx="17">
                  <c:v>2004</c:v>
                </c:pt>
                <c:pt idx="18">
                  <c:v>2005</c:v>
                </c:pt>
                <c:pt idx="19">
                  <c:v>2006</c:v>
                </c:pt>
                <c:pt idx="20">
                  <c:v>2007</c:v>
                </c:pt>
                <c:pt idx="21">
                  <c:v>2008</c:v>
                </c:pt>
                <c:pt idx="22">
                  <c:v>2009</c:v>
                </c:pt>
                <c:pt idx="23">
                  <c:v>2010</c:v>
                </c:pt>
                <c:pt idx="24">
                  <c:v>2011</c:v>
                </c:pt>
                <c:pt idx="25">
                  <c:v>2012</c:v>
                </c:pt>
                <c:pt idx="26">
                  <c:v>2013</c:v>
                </c:pt>
                <c:pt idx="27">
                  <c:v>2014</c:v>
                </c:pt>
                <c:pt idx="28">
                  <c:v>2015</c:v>
                </c:pt>
                <c:pt idx="29">
                  <c:v>2016</c:v>
                </c:pt>
                <c:pt idx="30">
                  <c:v>2017</c:v>
                </c:pt>
                <c:pt idx="31">
                  <c:v>2018</c:v>
                </c:pt>
                <c:pt idx="32">
                  <c:v>2019</c:v>
                </c:pt>
              </c:numCache>
            </c:numRef>
          </c:cat>
          <c:val>
            <c:numRef>
              <c:f>Sheet1!$B$2:$B$34</c:f>
              <c:numCache>
                <c:formatCode>General</c:formatCode>
                <c:ptCount val="33"/>
                <c:pt idx="0">
                  <c:v>7.2</c:v>
                </c:pt>
                <c:pt idx="1">
                  <c:v>9.4</c:v>
                </c:pt>
                <c:pt idx="2">
                  <c:v>9.8000000000000007</c:v>
                </c:pt>
                <c:pt idx="3">
                  <c:v>10</c:v>
                </c:pt>
                <c:pt idx="4">
                  <c:v>10.3</c:v>
                </c:pt>
                <c:pt idx="5">
                  <c:v>10.8</c:v>
                </c:pt>
                <c:pt idx="6">
                  <c:v>11.1</c:v>
                </c:pt>
                <c:pt idx="7">
                  <c:v>12.9</c:v>
                </c:pt>
                <c:pt idx="8">
                  <c:v>11.3</c:v>
                </c:pt>
                <c:pt idx="9">
                  <c:v>11.3</c:v>
                </c:pt>
                <c:pt idx="10">
                  <c:v>12.9</c:v>
                </c:pt>
                <c:pt idx="11">
                  <c:v>12</c:v>
                </c:pt>
                <c:pt idx="12">
                  <c:v>13.2</c:v>
                </c:pt>
                <c:pt idx="13">
                  <c:v>14.5</c:v>
                </c:pt>
                <c:pt idx="14">
                  <c:v>14.7</c:v>
                </c:pt>
                <c:pt idx="15">
                  <c:v>14.3</c:v>
                </c:pt>
                <c:pt idx="16">
                  <c:v>16.8</c:v>
                </c:pt>
                <c:pt idx="17">
                  <c:v>15.3</c:v>
                </c:pt>
                <c:pt idx="18">
                  <c:v>15.4</c:v>
                </c:pt>
                <c:pt idx="19">
                  <c:v>15.7</c:v>
                </c:pt>
                <c:pt idx="20">
                  <c:v>14.5</c:v>
                </c:pt>
                <c:pt idx="21">
                  <c:v>15.5</c:v>
                </c:pt>
                <c:pt idx="22">
                  <c:v>17.8</c:v>
                </c:pt>
                <c:pt idx="23">
                  <c:v>16.7</c:v>
                </c:pt>
                <c:pt idx="24">
                  <c:v>17.8</c:v>
                </c:pt>
                <c:pt idx="25">
                  <c:v>15.9</c:v>
                </c:pt>
                <c:pt idx="26">
                  <c:v>17.3</c:v>
                </c:pt>
                <c:pt idx="27">
                  <c:v>18</c:v>
                </c:pt>
                <c:pt idx="28">
                  <c:v>17.2</c:v>
                </c:pt>
                <c:pt idx="29">
                  <c:v>16.8</c:v>
                </c:pt>
                <c:pt idx="30">
                  <c:v>17.3</c:v>
                </c:pt>
                <c:pt idx="31">
                  <c:v>17.3</c:v>
                </c:pt>
                <c:pt idx="32">
                  <c:v>17.600000000000001</c:v>
                </c:pt>
              </c:numCache>
            </c:numRef>
          </c:val>
          <c:smooth val="0"/>
          <c:extLst>
            <c:ext xmlns:c16="http://schemas.microsoft.com/office/drawing/2014/chart" uri="{C3380CC4-5D6E-409C-BE32-E72D297353CC}">
              <c16:uniqueId val="{0000001A-27E2-499F-9771-2D8ED0C77BB3}"/>
            </c:ext>
          </c:extLst>
        </c:ser>
        <c:dLbls>
          <c:showLegendKey val="0"/>
          <c:showVal val="0"/>
          <c:showCatName val="0"/>
          <c:showSerName val="0"/>
          <c:showPercent val="0"/>
          <c:showBubbleSize val="0"/>
        </c:dLbls>
        <c:smooth val="0"/>
        <c:axId val="598732648"/>
        <c:axId val="598733040"/>
      </c:lineChart>
      <c:catAx>
        <c:axId val="59873264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598733040"/>
        <c:crosses val="autoZero"/>
        <c:auto val="1"/>
        <c:lblAlgn val="ctr"/>
        <c:lblOffset val="100"/>
        <c:noMultiLvlLbl val="0"/>
      </c:catAx>
      <c:valAx>
        <c:axId val="598733040"/>
        <c:scaling>
          <c:orientation val="minMax"/>
          <c:min val="6"/>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5987326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B6AD-43C3-B597-52D3CC4D8E78}"/>
              </c:ext>
            </c:extLst>
          </c:dPt>
          <c:dPt>
            <c:idx val="1"/>
            <c:bubble3D val="0"/>
            <c:spPr>
              <a:solidFill>
                <a:schemeClr val="accent2"/>
              </a:solidFill>
              <a:ln>
                <a:noFill/>
              </a:ln>
              <a:effectLst/>
            </c:spPr>
            <c:extLst>
              <c:ext xmlns:c16="http://schemas.microsoft.com/office/drawing/2014/chart" uri="{C3380CC4-5D6E-409C-BE32-E72D297353CC}">
                <c16:uniqueId val="{00000003-B6AD-43C3-B597-52D3CC4D8E78}"/>
              </c:ext>
            </c:extLst>
          </c:dPt>
          <c:dPt>
            <c:idx val="2"/>
            <c:bubble3D val="0"/>
            <c:spPr>
              <a:solidFill>
                <a:schemeClr val="accent3"/>
              </a:solidFill>
              <a:ln>
                <a:noFill/>
              </a:ln>
              <a:effectLst/>
            </c:spPr>
            <c:extLst>
              <c:ext xmlns:c16="http://schemas.microsoft.com/office/drawing/2014/chart" uri="{C3380CC4-5D6E-409C-BE32-E72D297353CC}">
                <c16:uniqueId val="{00000005-B6AD-43C3-B597-52D3CC4D8E78}"/>
              </c:ext>
            </c:extLst>
          </c:dPt>
          <c:dPt>
            <c:idx val="3"/>
            <c:bubble3D val="0"/>
            <c:spPr>
              <a:solidFill>
                <a:schemeClr val="accent4"/>
              </a:solidFill>
              <a:ln>
                <a:noFill/>
              </a:ln>
              <a:effectLst/>
            </c:spPr>
            <c:extLst>
              <c:ext xmlns:c16="http://schemas.microsoft.com/office/drawing/2014/chart" uri="{C3380CC4-5D6E-409C-BE32-E72D297353CC}">
                <c16:uniqueId val="{00000007-B6AD-43C3-B597-52D3CC4D8E78}"/>
              </c:ext>
            </c:extLst>
          </c:dPt>
          <c:dPt>
            <c:idx val="4"/>
            <c:bubble3D val="0"/>
            <c:spPr>
              <a:solidFill>
                <a:srgbClr val="00B050"/>
              </a:solidFill>
              <a:ln>
                <a:noFill/>
              </a:ln>
              <a:effectLst/>
            </c:spPr>
            <c:extLst>
              <c:ext xmlns:c16="http://schemas.microsoft.com/office/drawing/2014/chart" uri="{C3380CC4-5D6E-409C-BE32-E72D297353CC}">
                <c16:uniqueId val="{00000009-B6AD-43C3-B597-52D3CC4D8E78}"/>
              </c:ext>
            </c:extLst>
          </c:dPt>
          <c:dLbls>
            <c:dLbl>
              <c:idx val="4"/>
              <c:spPr>
                <a:solidFill>
                  <a:schemeClr val="bg1"/>
                </a:solidFill>
                <a:ln w="57150">
                  <a:solidFill>
                    <a:srgbClr val="FF0000"/>
                  </a:solid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9-B6AD-43C3-B597-52D3CC4D8E78}"/>
                </c:ext>
              </c:extLst>
            </c:dLbl>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Before Delivery</c:v>
                </c:pt>
                <c:pt idx="1">
                  <c:v>Day of Delivery or termination</c:v>
                </c:pt>
                <c:pt idx="2">
                  <c:v>1-6 days after</c:v>
                </c:pt>
                <c:pt idx="3">
                  <c:v>7-41 days after</c:v>
                </c:pt>
                <c:pt idx="4">
                  <c:v>42-365 days</c:v>
                </c:pt>
              </c:strCache>
            </c:strRef>
          </c:cat>
          <c:val>
            <c:numRef>
              <c:f>Sheet1!$B$2:$B$6</c:f>
              <c:numCache>
                <c:formatCode>0.0%</c:formatCode>
                <c:ptCount val="5"/>
                <c:pt idx="0">
                  <c:v>0.313</c:v>
                </c:pt>
                <c:pt idx="1">
                  <c:v>0.16900000000000001</c:v>
                </c:pt>
                <c:pt idx="2">
                  <c:v>0.186</c:v>
                </c:pt>
                <c:pt idx="3">
                  <c:v>0.214</c:v>
                </c:pt>
                <c:pt idx="4">
                  <c:v>0.11700000000000001</c:v>
                </c:pt>
              </c:numCache>
            </c:numRef>
          </c:val>
          <c:extLst>
            <c:ext xmlns:c16="http://schemas.microsoft.com/office/drawing/2014/chart" uri="{C3380CC4-5D6E-409C-BE32-E72D297353CC}">
              <c16:uniqueId val="{0000000A-B6AD-43C3-B597-52D3CC4D8E7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700880985517056"/>
          <c:y val="9.315131585563298E-2"/>
          <c:w val="0.46598226582987406"/>
          <c:h val="0.8188059251214288"/>
        </c:manualLayout>
      </c:layout>
      <c:pie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B6AD-43C3-B597-52D3CC4D8E78}"/>
              </c:ext>
            </c:extLst>
          </c:dPt>
          <c:dPt>
            <c:idx val="1"/>
            <c:bubble3D val="0"/>
            <c:spPr>
              <a:solidFill>
                <a:schemeClr val="accent2"/>
              </a:solidFill>
              <a:ln>
                <a:noFill/>
              </a:ln>
              <a:effectLst/>
            </c:spPr>
            <c:extLst>
              <c:ext xmlns:c16="http://schemas.microsoft.com/office/drawing/2014/chart" uri="{C3380CC4-5D6E-409C-BE32-E72D297353CC}">
                <c16:uniqueId val="{00000003-B6AD-43C3-B597-52D3CC4D8E78}"/>
              </c:ext>
            </c:extLst>
          </c:dPt>
          <c:dPt>
            <c:idx val="2"/>
            <c:bubble3D val="0"/>
            <c:spPr>
              <a:solidFill>
                <a:schemeClr val="accent3"/>
              </a:solidFill>
              <a:ln>
                <a:noFill/>
              </a:ln>
              <a:effectLst/>
            </c:spPr>
            <c:extLst>
              <c:ext xmlns:c16="http://schemas.microsoft.com/office/drawing/2014/chart" uri="{C3380CC4-5D6E-409C-BE32-E72D297353CC}">
                <c16:uniqueId val="{00000005-B6AD-43C3-B597-52D3CC4D8E78}"/>
              </c:ext>
            </c:extLst>
          </c:dPt>
          <c:dPt>
            <c:idx val="3"/>
            <c:bubble3D val="0"/>
            <c:spPr>
              <a:solidFill>
                <a:schemeClr val="accent4"/>
              </a:solidFill>
              <a:ln>
                <a:noFill/>
              </a:ln>
              <a:effectLst/>
            </c:spPr>
            <c:extLst>
              <c:ext xmlns:c16="http://schemas.microsoft.com/office/drawing/2014/chart" uri="{C3380CC4-5D6E-409C-BE32-E72D297353CC}">
                <c16:uniqueId val="{00000007-B6AD-43C3-B597-52D3CC4D8E78}"/>
              </c:ext>
            </c:extLst>
          </c:dPt>
          <c:dPt>
            <c:idx val="4"/>
            <c:bubble3D val="0"/>
            <c:spPr>
              <a:solidFill>
                <a:srgbClr val="00B050"/>
              </a:solidFill>
              <a:ln>
                <a:noFill/>
              </a:ln>
              <a:effectLst/>
            </c:spPr>
            <c:extLst>
              <c:ext xmlns:c16="http://schemas.microsoft.com/office/drawing/2014/chart" uri="{C3380CC4-5D6E-409C-BE32-E72D297353CC}">
                <c16:uniqueId val="{00000009-B6AD-43C3-B597-52D3CC4D8E78}"/>
              </c:ext>
            </c:extLst>
          </c:dPt>
          <c:dLbls>
            <c:spPr>
              <a:solidFill>
                <a:schemeClr val="bg1"/>
              </a:solidFill>
              <a:ln w="12700">
                <a:solidFill>
                  <a:schemeClr val="tx1"/>
                </a:solid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Before Delivery</c:v>
                </c:pt>
                <c:pt idx="1">
                  <c:v>Day of Delivery or termination</c:v>
                </c:pt>
                <c:pt idx="2">
                  <c:v>1-6 days after</c:v>
                </c:pt>
                <c:pt idx="3">
                  <c:v>7-42 days after</c:v>
                </c:pt>
                <c:pt idx="4">
                  <c:v>42-365 days</c:v>
                </c:pt>
              </c:strCache>
            </c:strRef>
          </c:cat>
          <c:val>
            <c:numRef>
              <c:f>Sheet1!$B$2:$B$6</c:f>
              <c:numCache>
                <c:formatCode>0.0%</c:formatCode>
                <c:ptCount val="5"/>
                <c:pt idx="0">
                  <c:v>0.216</c:v>
                </c:pt>
                <c:pt idx="1">
                  <c:v>0.13200000000000001</c:v>
                </c:pt>
                <c:pt idx="2">
                  <c:v>0.12</c:v>
                </c:pt>
                <c:pt idx="3">
                  <c:v>0.23300000000000001</c:v>
                </c:pt>
                <c:pt idx="4">
                  <c:v>0.3</c:v>
                </c:pt>
              </c:numCache>
            </c:numRef>
          </c:val>
          <c:extLst>
            <c:ext xmlns:c16="http://schemas.microsoft.com/office/drawing/2014/chart" uri="{C3380CC4-5D6E-409C-BE32-E72D297353CC}">
              <c16:uniqueId val="{0000000A-B6AD-43C3-B597-52D3CC4D8E7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PRMR</c:v>
                </c:pt>
              </c:strCache>
            </c:strRef>
          </c:tx>
          <c:spPr>
            <a:solidFill>
              <a:schemeClr val="accent6">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Large Central metro</c:v>
                </c:pt>
                <c:pt idx="1">
                  <c:v>Large Fringe Metro</c:v>
                </c:pt>
                <c:pt idx="2">
                  <c:v>Medium Metro</c:v>
                </c:pt>
                <c:pt idx="3">
                  <c:v>Small Metro</c:v>
                </c:pt>
                <c:pt idx="4">
                  <c:v>Micropolitan</c:v>
                </c:pt>
                <c:pt idx="5">
                  <c:v>Noncore</c:v>
                </c:pt>
              </c:strCache>
            </c:strRef>
          </c:cat>
          <c:val>
            <c:numRef>
              <c:f>Sheet1!$B$2:$B$7</c:f>
              <c:numCache>
                <c:formatCode>General</c:formatCode>
                <c:ptCount val="6"/>
                <c:pt idx="0">
                  <c:v>15.9</c:v>
                </c:pt>
                <c:pt idx="1">
                  <c:v>14</c:v>
                </c:pt>
                <c:pt idx="2">
                  <c:v>17</c:v>
                </c:pt>
                <c:pt idx="3">
                  <c:v>18.600000000000001</c:v>
                </c:pt>
                <c:pt idx="4">
                  <c:v>21.8</c:v>
                </c:pt>
                <c:pt idx="5">
                  <c:v>26.1</c:v>
                </c:pt>
              </c:numCache>
            </c:numRef>
          </c:val>
          <c:extLst>
            <c:ext xmlns:c16="http://schemas.microsoft.com/office/drawing/2014/chart" uri="{C3380CC4-5D6E-409C-BE32-E72D297353CC}">
              <c16:uniqueId val="{00000000-EBBC-442E-82F1-818E3152A9C4}"/>
            </c:ext>
          </c:extLst>
        </c:ser>
        <c:dLbls>
          <c:showLegendKey val="0"/>
          <c:showVal val="0"/>
          <c:showCatName val="0"/>
          <c:showSerName val="0"/>
          <c:showPercent val="0"/>
          <c:showBubbleSize val="0"/>
        </c:dLbls>
        <c:gapWidth val="219"/>
        <c:overlap val="-27"/>
        <c:axId val="1806154191"/>
        <c:axId val="1806152111"/>
      </c:barChart>
      <c:catAx>
        <c:axId val="1806154191"/>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806152111"/>
        <c:crosses val="autoZero"/>
        <c:auto val="1"/>
        <c:lblAlgn val="ctr"/>
        <c:lblOffset val="100"/>
        <c:noMultiLvlLbl val="0"/>
      </c:catAx>
      <c:valAx>
        <c:axId val="18061521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8061541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6">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Other cardiovas. cond.</c:v>
                </c:pt>
                <c:pt idx="1">
                  <c:v>Infection or sepsis</c:v>
                </c:pt>
                <c:pt idx="2">
                  <c:v>Cardiomyopathy</c:v>
                </c:pt>
                <c:pt idx="3">
                  <c:v>Hemorrhage</c:v>
                </c:pt>
                <c:pt idx="4">
                  <c:v>Thromb. Pulmon./other emb.</c:v>
                </c:pt>
                <c:pt idx="5">
                  <c:v>Cerebrovascular accidents</c:v>
                </c:pt>
                <c:pt idx="6">
                  <c:v>Hypert.disorders pregnancy</c:v>
                </c:pt>
                <c:pt idx="7">
                  <c:v>Amniotic fluid embolism</c:v>
                </c:pt>
                <c:pt idx="8">
                  <c:v>Cerebrovascular accidents</c:v>
                </c:pt>
                <c:pt idx="9">
                  <c:v>Anesthesia complications</c:v>
                </c:pt>
                <c:pt idx="10">
                  <c:v>Other noncard.. med. cond.</c:v>
                </c:pt>
                <c:pt idx="11">
                  <c:v>Unknown</c:v>
                </c:pt>
              </c:strCache>
            </c:strRef>
          </c:cat>
          <c:val>
            <c:numRef>
              <c:f>Sheet1!$B$2:$B$13</c:f>
              <c:numCache>
                <c:formatCode>0.0%</c:formatCode>
                <c:ptCount val="12"/>
                <c:pt idx="0">
                  <c:v>0.14499999999999999</c:v>
                </c:pt>
                <c:pt idx="1">
                  <c:v>0.14299999999999999</c:v>
                </c:pt>
                <c:pt idx="2">
                  <c:v>0.121</c:v>
                </c:pt>
                <c:pt idx="3">
                  <c:v>0.121</c:v>
                </c:pt>
                <c:pt idx="4">
                  <c:v>0.105</c:v>
                </c:pt>
                <c:pt idx="5">
                  <c:v>7.0000000000000007E-2</c:v>
                </c:pt>
                <c:pt idx="6">
                  <c:v>6.8000000000000005E-2</c:v>
                </c:pt>
                <c:pt idx="7">
                  <c:v>6.3E-2</c:v>
                </c:pt>
                <c:pt idx="8">
                  <c:v>5.8000000000000003E-2</c:v>
                </c:pt>
                <c:pt idx="9">
                  <c:v>2E-3</c:v>
                </c:pt>
                <c:pt idx="10">
                  <c:v>0.114</c:v>
                </c:pt>
                <c:pt idx="11">
                  <c:v>0.06</c:v>
                </c:pt>
              </c:numCache>
            </c:numRef>
          </c:val>
          <c:extLst>
            <c:ext xmlns:c16="http://schemas.microsoft.com/office/drawing/2014/chart" uri="{C3380CC4-5D6E-409C-BE32-E72D297353CC}">
              <c16:uniqueId val="{00000000-C707-44B4-863D-5EB7B5E8F960}"/>
            </c:ext>
          </c:extLst>
        </c:ser>
        <c:dLbls>
          <c:showLegendKey val="0"/>
          <c:showVal val="0"/>
          <c:showCatName val="0"/>
          <c:showSerName val="0"/>
          <c:showPercent val="0"/>
          <c:showBubbleSize val="0"/>
        </c:dLbls>
        <c:gapWidth val="219"/>
        <c:overlap val="-27"/>
        <c:axId val="2115753967"/>
        <c:axId val="2115751471"/>
      </c:barChart>
      <c:catAx>
        <c:axId val="2115753967"/>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2115751471"/>
        <c:crosses val="autoZero"/>
        <c:auto val="1"/>
        <c:lblAlgn val="ctr"/>
        <c:lblOffset val="100"/>
        <c:noMultiLvlLbl val="0"/>
      </c:catAx>
      <c:valAx>
        <c:axId val="211575147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21157539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474437957518937E-2"/>
          <c:y val="4.4732941056543615E-2"/>
          <c:w val="0.93603339423824017"/>
          <c:h val="0.72942051359520321"/>
        </c:manualLayout>
      </c:layout>
      <c:barChart>
        <c:barDir val="col"/>
        <c:grouping val="clustered"/>
        <c:varyColors val="0"/>
        <c:ser>
          <c:idx val="0"/>
          <c:order val="0"/>
          <c:tx>
            <c:strRef>
              <c:f>Sheet1!$B$1</c:f>
              <c:strCache>
                <c:ptCount val="1"/>
                <c:pt idx="0">
                  <c:v>Series 1</c:v>
                </c:pt>
              </c:strCache>
            </c:strRef>
          </c:tx>
          <c:spPr>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Hispanic</c:v>
                </c:pt>
                <c:pt idx="1">
                  <c:v>Asian</c:v>
                </c:pt>
                <c:pt idx="2">
                  <c:v>White</c:v>
                </c:pt>
                <c:pt idx="3">
                  <c:v>American Indian/ Alaska Native</c:v>
                </c:pt>
                <c:pt idx="4">
                  <c:v>Black</c:v>
                </c:pt>
                <c:pt idx="5">
                  <c:v>Hawaiiian /Pacific Islander</c:v>
                </c:pt>
              </c:strCache>
            </c:strRef>
          </c:cat>
          <c:val>
            <c:numRef>
              <c:f>Sheet1!$B$2:$B$7</c:f>
              <c:numCache>
                <c:formatCode>0.0</c:formatCode>
                <c:ptCount val="6"/>
                <c:pt idx="0">
                  <c:v>11.6</c:v>
                </c:pt>
                <c:pt idx="1">
                  <c:v>12.8</c:v>
                </c:pt>
                <c:pt idx="2">
                  <c:v>14.1</c:v>
                </c:pt>
                <c:pt idx="3">
                  <c:v>32</c:v>
                </c:pt>
                <c:pt idx="4">
                  <c:v>39.9</c:v>
                </c:pt>
                <c:pt idx="5" formatCode="General">
                  <c:v>62.8</c:v>
                </c:pt>
              </c:numCache>
            </c:numRef>
          </c:val>
          <c:extLst>
            <c:ext xmlns:c16="http://schemas.microsoft.com/office/drawing/2014/chart" uri="{C3380CC4-5D6E-409C-BE32-E72D297353CC}">
              <c16:uniqueId val="{00000000-F204-45F7-835A-D21620C48975}"/>
            </c:ext>
          </c:extLst>
        </c:ser>
        <c:dLbls>
          <c:showLegendKey val="0"/>
          <c:showVal val="0"/>
          <c:showCatName val="0"/>
          <c:showSerName val="0"/>
          <c:showPercent val="0"/>
          <c:showBubbleSize val="0"/>
        </c:dLbls>
        <c:gapWidth val="219"/>
        <c:overlap val="-27"/>
        <c:axId val="357458280"/>
        <c:axId val="357458672"/>
      </c:barChart>
      <c:catAx>
        <c:axId val="35745828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357458672"/>
        <c:crosses val="autoZero"/>
        <c:auto val="1"/>
        <c:lblAlgn val="ctr"/>
        <c:lblOffset val="100"/>
        <c:noMultiLvlLbl val="0"/>
      </c:catAx>
      <c:valAx>
        <c:axId val="3574586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3574582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975293849138426E-2"/>
          <c:y val="2.132079833835018E-2"/>
          <c:w val="0.9361551409334703"/>
          <c:h val="0.85448866532547008"/>
        </c:manualLayout>
      </c:layout>
      <c:lineChart>
        <c:grouping val="standard"/>
        <c:varyColors val="0"/>
        <c:ser>
          <c:idx val="0"/>
          <c:order val="0"/>
          <c:tx>
            <c:strRef>
              <c:f>Sheet1!$B$1</c:f>
              <c:strCache>
                <c:ptCount val="1"/>
                <c:pt idx="0">
                  <c:v>All</c:v>
                </c:pt>
              </c:strCache>
            </c:strRef>
          </c:tx>
          <c:spPr>
            <a:ln w="28575" cap="rnd">
              <a:solidFill>
                <a:schemeClr val="tx1"/>
              </a:solidFill>
              <a:round/>
            </a:ln>
            <a:effectLst/>
          </c:spPr>
          <c:marker>
            <c:symbol val="none"/>
          </c:marker>
          <c:dPt>
            <c:idx val="93"/>
            <c:marker>
              <c:symbol val="none"/>
            </c:marker>
            <c:bubble3D val="0"/>
            <c:spPr>
              <a:ln w="28575" cap="rnd">
                <a:solidFill>
                  <a:schemeClr val="tx1"/>
                </a:solidFill>
                <a:prstDash val="sysDot"/>
                <a:round/>
              </a:ln>
              <a:effectLst/>
            </c:spPr>
            <c:extLst>
              <c:ext xmlns:c16="http://schemas.microsoft.com/office/drawing/2014/chart" uri="{C3380CC4-5D6E-409C-BE32-E72D297353CC}">
                <c16:uniqueId val="{00000008-5A76-48F6-A3EE-4DCA5059BAD2}"/>
              </c:ext>
            </c:extLst>
          </c:dPt>
          <c:dPt>
            <c:idx val="94"/>
            <c:marker>
              <c:symbol val="none"/>
            </c:marker>
            <c:bubble3D val="0"/>
            <c:spPr>
              <a:ln w="28575" cap="rnd">
                <a:solidFill>
                  <a:schemeClr val="tx1"/>
                </a:solidFill>
                <a:prstDash val="sysDot"/>
                <a:round/>
              </a:ln>
              <a:effectLst/>
            </c:spPr>
            <c:extLst>
              <c:ext xmlns:c16="http://schemas.microsoft.com/office/drawing/2014/chart" uri="{C3380CC4-5D6E-409C-BE32-E72D297353CC}">
                <c16:uniqueId val="{00000000-5A76-48F6-A3EE-4DCA5059BAD2}"/>
              </c:ext>
            </c:extLst>
          </c:dPt>
          <c:dPt>
            <c:idx val="95"/>
            <c:marker>
              <c:symbol val="none"/>
            </c:marker>
            <c:bubble3D val="0"/>
            <c:spPr>
              <a:ln w="28575" cap="rnd">
                <a:solidFill>
                  <a:schemeClr val="tx1"/>
                </a:solidFill>
                <a:prstDash val="sysDot"/>
                <a:round/>
              </a:ln>
              <a:effectLst/>
            </c:spPr>
            <c:extLst>
              <c:ext xmlns:c16="http://schemas.microsoft.com/office/drawing/2014/chart" uri="{C3380CC4-5D6E-409C-BE32-E72D297353CC}">
                <c16:uniqueId val="{00000001-5A76-48F6-A3EE-4DCA5059BAD2}"/>
              </c:ext>
            </c:extLst>
          </c:dPt>
          <c:dPt>
            <c:idx val="96"/>
            <c:marker>
              <c:symbol val="none"/>
            </c:marker>
            <c:bubble3D val="0"/>
            <c:spPr>
              <a:ln w="28575" cap="rnd">
                <a:solidFill>
                  <a:schemeClr val="tx1"/>
                </a:solidFill>
                <a:prstDash val="sysDot"/>
                <a:round/>
              </a:ln>
              <a:effectLst/>
            </c:spPr>
            <c:extLst>
              <c:ext xmlns:c16="http://schemas.microsoft.com/office/drawing/2014/chart" uri="{C3380CC4-5D6E-409C-BE32-E72D297353CC}">
                <c16:uniqueId val="{00000002-5A76-48F6-A3EE-4DCA5059BAD2}"/>
              </c:ext>
            </c:extLst>
          </c:dPt>
          <c:dPt>
            <c:idx val="97"/>
            <c:marker>
              <c:symbol val="none"/>
            </c:marker>
            <c:bubble3D val="0"/>
            <c:spPr>
              <a:ln w="28575" cap="rnd">
                <a:solidFill>
                  <a:schemeClr val="tx1"/>
                </a:solidFill>
                <a:prstDash val="sysDot"/>
                <a:round/>
              </a:ln>
              <a:effectLst/>
            </c:spPr>
            <c:extLst>
              <c:ext xmlns:c16="http://schemas.microsoft.com/office/drawing/2014/chart" uri="{C3380CC4-5D6E-409C-BE32-E72D297353CC}">
                <c16:uniqueId val="{00000003-5A76-48F6-A3EE-4DCA5059BAD2}"/>
              </c:ext>
            </c:extLst>
          </c:dPt>
          <c:dPt>
            <c:idx val="98"/>
            <c:marker>
              <c:symbol val="none"/>
            </c:marker>
            <c:bubble3D val="0"/>
            <c:spPr>
              <a:ln w="28575" cap="rnd">
                <a:solidFill>
                  <a:schemeClr val="tx1"/>
                </a:solidFill>
                <a:prstDash val="sysDot"/>
                <a:round/>
              </a:ln>
              <a:effectLst/>
            </c:spPr>
            <c:extLst>
              <c:ext xmlns:c16="http://schemas.microsoft.com/office/drawing/2014/chart" uri="{C3380CC4-5D6E-409C-BE32-E72D297353CC}">
                <c16:uniqueId val="{00000004-5A76-48F6-A3EE-4DCA5059BAD2}"/>
              </c:ext>
            </c:extLst>
          </c:dPt>
          <c:dPt>
            <c:idx val="99"/>
            <c:marker>
              <c:symbol val="none"/>
            </c:marker>
            <c:bubble3D val="0"/>
            <c:spPr>
              <a:ln w="28575" cap="rnd">
                <a:solidFill>
                  <a:schemeClr val="tx1"/>
                </a:solidFill>
                <a:prstDash val="sysDot"/>
                <a:round/>
              </a:ln>
              <a:effectLst/>
            </c:spPr>
            <c:extLst>
              <c:ext xmlns:c16="http://schemas.microsoft.com/office/drawing/2014/chart" uri="{C3380CC4-5D6E-409C-BE32-E72D297353CC}">
                <c16:uniqueId val="{00000005-5A76-48F6-A3EE-4DCA5059BAD2}"/>
              </c:ext>
            </c:extLst>
          </c:dPt>
          <c:dPt>
            <c:idx val="100"/>
            <c:marker>
              <c:symbol val="none"/>
            </c:marker>
            <c:bubble3D val="0"/>
            <c:spPr>
              <a:ln w="28575" cap="rnd">
                <a:solidFill>
                  <a:schemeClr val="tx1"/>
                </a:solidFill>
                <a:prstDash val="sysDot"/>
                <a:round/>
              </a:ln>
              <a:effectLst/>
            </c:spPr>
            <c:extLst>
              <c:ext xmlns:c16="http://schemas.microsoft.com/office/drawing/2014/chart" uri="{C3380CC4-5D6E-409C-BE32-E72D297353CC}">
                <c16:uniqueId val="{00000006-5A76-48F6-A3EE-4DCA5059BAD2}"/>
              </c:ext>
            </c:extLst>
          </c:dPt>
          <c:dPt>
            <c:idx val="101"/>
            <c:marker>
              <c:symbol val="none"/>
            </c:marker>
            <c:bubble3D val="0"/>
            <c:spPr>
              <a:ln w="28575" cap="rnd">
                <a:solidFill>
                  <a:schemeClr val="tx1"/>
                </a:solidFill>
                <a:prstDash val="sysDot"/>
                <a:round/>
              </a:ln>
              <a:effectLst/>
            </c:spPr>
            <c:extLst>
              <c:ext xmlns:c16="http://schemas.microsoft.com/office/drawing/2014/chart" uri="{C3380CC4-5D6E-409C-BE32-E72D297353CC}">
                <c16:uniqueId val="{00000007-5A76-48F6-A3EE-4DCA5059BAD2}"/>
              </c:ext>
            </c:extLst>
          </c:dPt>
          <c:cat>
            <c:numRef>
              <c:f>Sheet1!$A$2:$A$108</c:f>
              <c:numCache>
                <c:formatCode>General</c:formatCode>
                <c:ptCount val="107"/>
                <c:pt idx="0">
                  <c:v>1915</c:v>
                </c:pt>
                <c:pt idx="1">
                  <c:v>1916</c:v>
                </c:pt>
                <c:pt idx="2">
                  <c:v>1917</c:v>
                </c:pt>
                <c:pt idx="3">
                  <c:v>1918</c:v>
                </c:pt>
                <c:pt idx="4">
                  <c:v>1919</c:v>
                </c:pt>
                <c:pt idx="5">
                  <c:v>1920</c:v>
                </c:pt>
                <c:pt idx="6">
                  <c:v>1921</c:v>
                </c:pt>
                <c:pt idx="7">
                  <c:v>1922</c:v>
                </c:pt>
                <c:pt idx="8">
                  <c:v>1923</c:v>
                </c:pt>
                <c:pt idx="9">
                  <c:v>1924</c:v>
                </c:pt>
                <c:pt idx="10">
                  <c:v>1925</c:v>
                </c:pt>
                <c:pt idx="11">
                  <c:v>1926</c:v>
                </c:pt>
                <c:pt idx="12">
                  <c:v>1927</c:v>
                </c:pt>
                <c:pt idx="13">
                  <c:v>1928</c:v>
                </c:pt>
                <c:pt idx="14">
                  <c:v>1929</c:v>
                </c:pt>
                <c:pt idx="15">
                  <c:v>1930</c:v>
                </c:pt>
                <c:pt idx="16">
                  <c:v>1931</c:v>
                </c:pt>
                <c:pt idx="17">
                  <c:v>1932</c:v>
                </c:pt>
                <c:pt idx="18">
                  <c:v>1933</c:v>
                </c:pt>
                <c:pt idx="19">
                  <c:v>1934</c:v>
                </c:pt>
                <c:pt idx="20">
                  <c:v>1935</c:v>
                </c:pt>
                <c:pt idx="21">
                  <c:v>1936</c:v>
                </c:pt>
                <c:pt idx="22">
                  <c:v>1937</c:v>
                </c:pt>
                <c:pt idx="23">
                  <c:v>1938</c:v>
                </c:pt>
                <c:pt idx="24">
                  <c:v>1939</c:v>
                </c:pt>
                <c:pt idx="25">
                  <c:v>1940</c:v>
                </c:pt>
                <c:pt idx="26">
                  <c:v>1941</c:v>
                </c:pt>
                <c:pt idx="27">
                  <c:v>1942</c:v>
                </c:pt>
                <c:pt idx="28">
                  <c:v>1943</c:v>
                </c:pt>
                <c:pt idx="29">
                  <c:v>1944</c:v>
                </c:pt>
                <c:pt idx="30">
                  <c:v>1945</c:v>
                </c:pt>
                <c:pt idx="31">
                  <c:v>1946</c:v>
                </c:pt>
                <c:pt idx="32">
                  <c:v>1947</c:v>
                </c:pt>
                <c:pt idx="33">
                  <c:v>1948</c:v>
                </c:pt>
                <c:pt idx="34">
                  <c:v>1949</c:v>
                </c:pt>
                <c:pt idx="35">
                  <c:v>1950</c:v>
                </c:pt>
                <c:pt idx="36">
                  <c:v>1951</c:v>
                </c:pt>
                <c:pt idx="37">
                  <c:v>1952</c:v>
                </c:pt>
                <c:pt idx="38">
                  <c:v>1953</c:v>
                </c:pt>
                <c:pt idx="39">
                  <c:v>1954</c:v>
                </c:pt>
                <c:pt idx="40">
                  <c:v>1955</c:v>
                </c:pt>
                <c:pt idx="41">
                  <c:v>1956</c:v>
                </c:pt>
                <c:pt idx="42">
                  <c:v>1957</c:v>
                </c:pt>
                <c:pt idx="43">
                  <c:v>1958</c:v>
                </c:pt>
                <c:pt idx="44">
                  <c:v>1959</c:v>
                </c:pt>
                <c:pt idx="45">
                  <c:v>1960</c:v>
                </c:pt>
                <c:pt idx="46">
                  <c:v>1961</c:v>
                </c:pt>
                <c:pt idx="47">
                  <c:v>1962</c:v>
                </c:pt>
                <c:pt idx="48">
                  <c:v>1963</c:v>
                </c:pt>
                <c:pt idx="49">
                  <c:v>1964</c:v>
                </c:pt>
                <c:pt idx="50">
                  <c:v>1965</c:v>
                </c:pt>
                <c:pt idx="51">
                  <c:v>1966</c:v>
                </c:pt>
                <c:pt idx="52">
                  <c:v>1967</c:v>
                </c:pt>
                <c:pt idx="53">
                  <c:v>1968</c:v>
                </c:pt>
                <c:pt idx="54">
                  <c:v>1969</c:v>
                </c:pt>
                <c:pt idx="55">
                  <c:v>1970</c:v>
                </c:pt>
                <c:pt idx="56">
                  <c:v>1971</c:v>
                </c:pt>
                <c:pt idx="57">
                  <c:v>1972</c:v>
                </c:pt>
                <c:pt idx="58">
                  <c:v>1973</c:v>
                </c:pt>
                <c:pt idx="59">
                  <c:v>1974</c:v>
                </c:pt>
                <c:pt idx="60">
                  <c:v>1975</c:v>
                </c:pt>
                <c:pt idx="61">
                  <c:v>1976</c:v>
                </c:pt>
                <c:pt idx="62">
                  <c:v>1977</c:v>
                </c:pt>
                <c:pt idx="63">
                  <c:v>1978</c:v>
                </c:pt>
                <c:pt idx="64">
                  <c:v>1979</c:v>
                </c:pt>
                <c:pt idx="65">
                  <c:v>1980</c:v>
                </c:pt>
                <c:pt idx="66">
                  <c:v>1981</c:v>
                </c:pt>
                <c:pt idx="67">
                  <c:v>1982</c:v>
                </c:pt>
                <c:pt idx="68">
                  <c:v>1983</c:v>
                </c:pt>
                <c:pt idx="69">
                  <c:v>1984</c:v>
                </c:pt>
                <c:pt idx="70">
                  <c:v>1985</c:v>
                </c:pt>
                <c:pt idx="71">
                  <c:v>1986</c:v>
                </c:pt>
                <c:pt idx="72">
                  <c:v>1987</c:v>
                </c:pt>
                <c:pt idx="73">
                  <c:v>1988</c:v>
                </c:pt>
                <c:pt idx="74">
                  <c:v>1989</c:v>
                </c:pt>
                <c:pt idx="75">
                  <c:v>1990</c:v>
                </c:pt>
                <c:pt idx="76">
                  <c:v>1991</c:v>
                </c:pt>
                <c:pt idx="77">
                  <c:v>1992</c:v>
                </c:pt>
                <c:pt idx="78">
                  <c:v>1993</c:v>
                </c:pt>
                <c:pt idx="79">
                  <c:v>1994</c:v>
                </c:pt>
                <c:pt idx="80">
                  <c:v>1995</c:v>
                </c:pt>
                <c:pt idx="81">
                  <c:v>1996</c:v>
                </c:pt>
                <c:pt idx="82">
                  <c:v>1997</c:v>
                </c:pt>
                <c:pt idx="83">
                  <c:v>1998</c:v>
                </c:pt>
                <c:pt idx="84">
                  <c:v>1999</c:v>
                </c:pt>
                <c:pt idx="85">
                  <c:v>2000</c:v>
                </c:pt>
                <c:pt idx="86">
                  <c:v>2001</c:v>
                </c:pt>
                <c:pt idx="87">
                  <c:v>2002</c:v>
                </c:pt>
                <c:pt idx="88">
                  <c:v>2003</c:v>
                </c:pt>
                <c:pt idx="89">
                  <c:v>2004</c:v>
                </c:pt>
                <c:pt idx="90">
                  <c:v>2005</c:v>
                </c:pt>
                <c:pt idx="91">
                  <c:v>2006</c:v>
                </c:pt>
                <c:pt idx="92">
                  <c:v>2007</c:v>
                </c:pt>
                <c:pt idx="93">
                  <c:v>2008</c:v>
                </c:pt>
                <c:pt idx="94">
                  <c:v>2009</c:v>
                </c:pt>
                <c:pt idx="95">
                  <c:v>2010</c:v>
                </c:pt>
                <c:pt idx="96">
                  <c:v>2011</c:v>
                </c:pt>
                <c:pt idx="97">
                  <c:v>2012</c:v>
                </c:pt>
                <c:pt idx="98">
                  <c:v>2013</c:v>
                </c:pt>
                <c:pt idx="99">
                  <c:v>2014</c:v>
                </c:pt>
                <c:pt idx="100">
                  <c:v>2015</c:v>
                </c:pt>
                <c:pt idx="101">
                  <c:v>2016</c:v>
                </c:pt>
                <c:pt idx="102">
                  <c:v>2017</c:v>
                </c:pt>
                <c:pt idx="103">
                  <c:v>2018</c:v>
                </c:pt>
                <c:pt idx="104">
                  <c:v>2019</c:v>
                </c:pt>
                <c:pt idx="105">
                  <c:v>2020</c:v>
                </c:pt>
                <c:pt idx="106">
                  <c:v>2021</c:v>
                </c:pt>
              </c:numCache>
            </c:numRef>
          </c:cat>
          <c:val>
            <c:numRef>
              <c:f>Sheet1!$B$2:$B$108</c:f>
              <c:numCache>
                <c:formatCode>General</c:formatCode>
                <c:ptCount val="107"/>
                <c:pt idx="0">
                  <c:v>607.9</c:v>
                </c:pt>
                <c:pt idx="1">
                  <c:v>621.6</c:v>
                </c:pt>
                <c:pt idx="2">
                  <c:v>661.7</c:v>
                </c:pt>
                <c:pt idx="3">
                  <c:v>916.4</c:v>
                </c:pt>
                <c:pt idx="4">
                  <c:v>737.3</c:v>
                </c:pt>
                <c:pt idx="5">
                  <c:v>799.1</c:v>
                </c:pt>
                <c:pt idx="6">
                  <c:v>681.8</c:v>
                </c:pt>
                <c:pt idx="7">
                  <c:v>664.4</c:v>
                </c:pt>
                <c:pt idx="8">
                  <c:v>665.1</c:v>
                </c:pt>
                <c:pt idx="9">
                  <c:v>656.4</c:v>
                </c:pt>
                <c:pt idx="10">
                  <c:v>647.1</c:v>
                </c:pt>
                <c:pt idx="11">
                  <c:v>655.6</c:v>
                </c:pt>
                <c:pt idx="12">
                  <c:v>647.20000000000005</c:v>
                </c:pt>
                <c:pt idx="13">
                  <c:v>692.3</c:v>
                </c:pt>
                <c:pt idx="14">
                  <c:v>695.1</c:v>
                </c:pt>
                <c:pt idx="15">
                  <c:v>673.2</c:v>
                </c:pt>
                <c:pt idx="16">
                  <c:v>660.9</c:v>
                </c:pt>
                <c:pt idx="17">
                  <c:v>632.6</c:v>
                </c:pt>
                <c:pt idx="18">
                  <c:v>619.1</c:v>
                </c:pt>
                <c:pt idx="19">
                  <c:v>593.20000000000005</c:v>
                </c:pt>
                <c:pt idx="20">
                  <c:v>582.1</c:v>
                </c:pt>
                <c:pt idx="21">
                  <c:v>568</c:v>
                </c:pt>
                <c:pt idx="22">
                  <c:v>488</c:v>
                </c:pt>
                <c:pt idx="23">
                  <c:v>435.2</c:v>
                </c:pt>
                <c:pt idx="24">
                  <c:v>403.9</c:v>
                </c:pt>
                <c:pt idx="25">
                  <c:v>376</c:v>
                </c:pt>
                <c:pt idx="26">
                  <c:v>316.5</c:v>
                </c:pt>
                <c:pt idx="27">
                  <c:v>258.7</c:v>
                </c:pt>
                <c:pt idx="28">
                  <c:v>245.2</c:v>
                </c:pt>
                <c:pt idx="29">
                  <c:v>227.9</c:v>
                </c:pt>
                <c:pt idx="30">
                  <c:v>207.2</c:v>
                </c:pt>
                <c:pt idx="31">
                  <c:v>156.69999999999999</c:v>
                </c:pt>
                <c:pt idx="32">
                  <c:v>134.5</c:v>
                </c:pt>
                <c:pt idx="33">
                  <c:v>116.6</c:v>
                </c:pt>
                <c:pt idx="34">
                  <c:v>90.3</c:v>
                </c:pt>
                <c:pt idx="35">
                  <c:v>83.3</c:v>
                </c:pt>
                <c:pt idx="36">
                  <c:v>75</c:v>
                </c:pt>
                <c:pt idx="37">
                  <c:v>67.8</c:v>
                </c:pt>
                <c:pt idx="38">
                  <c:v>61.1</c:v>
                </c:pt>
                <c:pt idx="39">
                  <c:v>52.4</c:v>
                </c:pt>
                <c:pt idx="40">
                  <c:v>47</c:v>
                </c:pt>
                <c:pt idx="41">
                  <c:v>40.9</c:v>
                </c:pt>
                <c:pt idx="42">
                  <c:v>41</c:v>
                </c:pt>
                <c:pt idx="43">
                  <c:v>37.6</c:v>
                </c:pt>
                <c:pt idx="44">
                  <c:v>37.4</c:v>
                </c:pt>
                <c:pt idx="45">
                  <c:v>37.1</c:v>
                </c:pt>
                <c:pt idx="46">
                  <c:v>36.9</c:v>
                </c:pt>
                <c:pt idx="47">
                  <c:v>35.200000000000003</c:v>
                </c:pt>
                <c:pt idx="48">
                  <c:v>35.799999999999997</c:v>
                </c:pt>
                <c:pt idx="49">
                  <c:v>33.299999999999997</c:v>
                </c:pt>
                <c:pt idx="50">
                  <c:v>31.6</c:v>
                </c:pt>
                <c:pt idx="51">
                  <c:v>29.1</c:v>
                </c:pt>
                <c:pt idx="52">
                  <c:v>28</c:v>
                </c:pt>
                <c:pt idx="53">
                  <c:v>24.5</c:v>
                </c:pt>
                <c:pt idx="54">
                  <c:v>22.2</c:v>
                </c:pt>
                <c:pt idx="55">
                  <c:v>21.5</c:v>
                </c:pt>
                <c:pt idx="56">
                  <c:v>18.8</c:v>
                </c:pt>
                <c:pt idx="57">
                  <c:v>18.8</c:v>
                </c:pt>
                <c:pt idx="58">
                  <c:v>15.2</c:v>
                </c:pt>
                <c:pt idx="59">
                  <c:v>14.6</c:v>
                </c:pt>
                <c:pt idx="60">
                  <c:v>12.8</c:v>
                </c:pt>
                <c:pt idx="61">
                  <c:v>12.3</c:v>
                </c:pt>
                <c:pt idx="62">
                  <c:v>11.2</c:v>
                </c:pt>
                <c:pt idx="63">
                  <c:v>9.6</c:v>
                </c:pt>
                <c:pt idx="64">
                  <c:v>9.1999999999999993</c:v>
                </c:pt>
                <c:pt idx="65">
                  <c:v>9.1999999999999993</c:v>
                </c:pt>
                <c:pt idx="66">
                  <c:v>8.5</c:v>
                </c:pt>
                <c:pt idx="67">
                  <c:v>7.9</c:v>
                </c:pt>
                <c:pt idx="68">
                  <c:v>8</c:v>
                </c:pt>
                <c:pt idx="69">
                  <c:v>7.8</c:v>
                </c:pt>
                <c:pt idx="70">
                  <c:v>7.8</c:v>
                </c:pt>
                <c:pt idx="71">
                  <c:v>7.2</c:v>
                </c:pt>
                <c:pt idx="72">
                  <c:v>6.6</c:v>
                </c:pt>
                <c:pt idx="73">
                  <c:v>8.4</c:v>
                </c:pt>
                <c:pt idx="74">
                  <c:v>7.9</c:v>
                </c:pt>
                <c:pt idx="75">
                  <c:v>8.1999999999999993</c:v>
                </c:pt>
                <c:pt idx="76">
                  <c:v>7.9</c:v>
                </c:pt>
                <c:pt idx="77">
                  <c:v>7.8</c:v>
                </c:pt>
                <c:pt idx="78">
                  <c:v>7.5</c:v>
                </c:pt>
                <c:pt idx="79">
                  <c:v>8.3000000000000007</c:v>
                </c:pt>
                <c:pt idx="80">
                  <c:v>7.1</c:v>
                </c:pt>
                <c:pt idx="81">
                  <c:v>7.6</c:v>
                </c:pt>
                <c:pt idx="82">
                  <c:v>8.4</c:v>
                </c:pt>
                <c:pt idx="83">
                  <c:v>7.1</c:v>
                </c:pt>
                <c:pt idx="84">
                  <c:v>9.9</c:v>
                </c:pt>
                <c:pt idx="85">
                  <c:v>9.8000000000000007</c:v>
                </c:pt>
                <c:pt idx="86">
                  <c:v>9.9</c:v>
                </c:pt>
                <c:pt idx="87">
                  <c:v>8.9</c:v>
                </c:pt>
                <c:pt idx="88">
                  <c:v>12.1</c:v>
                </c:pt>
                <c:pt idx="89">
                  <c:v>13.1</c:v>
                </c:pt>
                <c:pt idx="90">
                  <c:v>15.1</c:v>
                </c:pt>
                <c:pt idx="91">
                  <c:v>13.3</c:v>
                </c:pt>
                <c:pt idx="92">
                  <c:v>12.7</c:v>
                </c:pt>
                <c:pt idx="93">
                  <c:v>12</c:v>
                </c:pt>
                <c:pt idx="94">
                  <c:v>13.5</c:v>
                </c:pt>
                <c:pt idx="95">
                  <c:v>12.1</c:v>
                </c:pt>
                <c:pt idx="96">
                  <c:v>13.3</c:v>
                </c:pt>
                <c:pt idx="97">
                  <c:v>11.9</c:v>
                </c:pt>
                <c:pt idx="98">
                  <c:v>13.4</c:v>
                </c:pt>
                <c:pt idx="99">
                  <c:v>13.7</c:v>
                </c:pt>
                <c:pt idx="100">
                  <c:v>13.1</c:v>
                </c:pt>
                <c:pt idx="101">
                  <c:v>12.8</c:v>
                </c:pt>
                <c:pt idx="102">
                  <c:v>21.6</c:v>
                </c:pt>
                <c:pt idx="103">
                  <c:v>17.399999999999999</c:v>
                </c:pt>
                <c:pt idx="104">
                  <c:v>20.100000000000001</c:v>
                </c:pt>
                <c:pt idx="105">
                  <c:v>23.8</c:v>
                </c:pt>
                <c:pt idx="106">
                  <c:v>32.9</c:v>
                </c:pt>
              </c:numCache>
            </c:numRef>
          </c:val>
          <c:smooth val="0"/>
          <c:extLst>
            <c:ext xmlns:c16="http://schemas.microsoft.com/office/drawing/2014/chart" uri="{C3380CC4-5D6E-409C-BE32-E72D297353CC}">
              <c16:uniqueId val="{00000000-FE06-4C69-938A-E72C5A7ABE5B}"/>
            </c:ext>
          </c:extLst>
        </c:ser>
        <c:dLbls>
          <c:showLegendKey val="0"/>
          <c:showVal val="0"/>
          <c:showCatName val="0"/>
          <c:showSerName val="0"/>
          <c:showPercent val="0"/>
          <c:showBubbleSize val="0"/>
        </c:dLbls>
        <c:smooth val="0"/>
        <c:axId val="356121464"/>
        <c:axId val="356122248"/>
      </c:lineChart>
      <c:catAx>
        <c:axId val="35612146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6122248"/>
        <c:crosses val="autoZero"/>
        <c:auto val="1"/>
        <c:lblAlgn val="ctr"/>
        <c:lblOffset val="100"/>
        <c:noMultiLvlLbl val="0"/>
      </c:catAx>
      <c:valAx>
        <c:axId val="3561222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356121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White</c:v>
                </c:pt>
              </c:strCache>
            </c:strRef>
          </c:tx>
          <c:spPr>
            <a:ln w="57150" cap="rnd">
              <a:solidFill>
                <a:srgbClr val="C00000"/>
              </a:solidFill>
              <a:round/>
            </a:ln>
            <a:effectLst/>
          </c:spPr>
          <c:marker>
            <c:symbol val="none"/>
          </c:marker>
          <c:cat>
            <c:strRef>
              <c:f>Sheet1!$A$2:$A$7</c:f>
              <c:strCache>
                <c:ptCount val="6"/>
                <c:pt idx="0">
                  <c:v>2007-08</c:v>
                </c:pt>
                <c:pt idx="1">
                  <c:v>2009-10</c:v>
                </c:pt>
                <c:pt idx="2">
                  <c:v>2011-12</c:v>
                </c:pt>
                <c:pt idx="3">
                  <c:v>2013-14</c:v>
                </c:pt>
                <c:pt idx="4">
                  <c:v>2015-16</c:v>
                </c:pt>
                <c:pt idx="5">
                  <c:v>2017-18</c:v>
                </c:pt>
              </c:strCache>
            </c:strRef>
          </c:cat>
          <c:val>
            <c:numRef>
              <c:f>Sheet1!$B$2:$B$7</c:f>
              <c:numCache>
                <c:formatCode>General</c:formatCode>
                <c:ptCount val="6"/>
                <c:pt idx="0">
                  <c:v>11.5</c:v>
                </c:pt>
                <c:pt idx="1">
                  <c:v>12.8</c:v>
                </c:pt>
                <c:pt idx="2">
                  <c:v>12.4</c:v>
                </c:pt>
                <c:pt idx="3">
                  <c:v>13.5</c:v>
                </c:pt>
                <c:pt idx="4">
                  <c:v>13.2</c:v>
                </c:pt>
                <c:pt idx="5">
                  <c:v>13.7</c:v>
                </c:pt>
              </c:numCache>
            </c:numRef>
          </c:val>
          <c:smooth val="0"/>
          <c:extLst>
            <c:ext xmlns:c16="http://schemas.microsoft.com/office/drawing/2014/chart" uri="{C3380CC4-5D6E-409C-BE32-E72D297353CC}">
              <c16:uniqueId val="{00000000-AC19-441B-AAA0-6A4378EA7FA9}"/>
            </c:ext>
          </c:extLst>
        </c:ser>
        <c:ser>
          <c:idx val="1"/>
          <c:order val="1"/>
          <c:tx>
            <c:strRef>
              <c:f>Sheet1!$C$1</c:f>
              <c:strCache>
                <c:ptCount val="1"/>
                <c:pt idx="0">
                  <c:v>American Indian/Alaskan Native</c:v>
                </c:pt>
              </c:strCache>
            </c:strRef>
          </c:tx>
          <c:spPr>
            <a:ln w="57150" cap="rnd">
              <a:solidFill>
                <a:schemeClr val="accent6">
                  <a:lumMod val="50000"/>
                </a:schemeClr>
              </a:solidFill>
              <a:round/>
            </a:ln>
            <a:effectLst/>
          </c:spPr>
          <c:marker>
            <c:symbol val="none"/>
          </c:marker>
          <c:cat>
            <c:strRef>
              <c:f>Sheet1!$A$2:$A$7</c:f>
              <c:strCache>
                <c:ptCount val="6"/>
                <c:pt idx="0">
                  <c:v>2007-08</c:v>
                </c:pt>
                <c:pt idx="1">
                  <c:v>2009-10</c:v>
                </c:pt>
                <c:pt idx="2">
                  <c:v>2011-12</c:v>
                </c:pt>
                <c:pt idx="3">
                  <c:v>2013-14</c:v>
                </c:pt>
                <c:pt idx="4">
                  <c:v>2015-16</c:v>
                </c:pt>
                <c:pt idx="5">
                  <c:v>2017-18</c:v>
                </c:pt>
              </c:strCache>
            </c:strRef>
          </c:cat>
          <c:val>
            <c:numRef>
              <c:f>Sheet1!$C$2:$C$7</c:f>
              <c:numCache>
                <c:formatCode>General</c:formatCode>
                <c:ptCount val="6"/>
                <c:pt idx="0">
                  <c:v>26.9</c:v>
                </c:pt>
                <c:pt idx="1">
                  <c:v>30.7</c:v>
                </c:pt>
                <c:pt idx="2">
                  <c:v>38.4</c:v>
                </c:pt>
                <c:pt idx="3">
                  <c:v>30.3</c:v>
                </c:pt>
                <c:pt idx="4">
                  <c:v>21.9</c:v>
                </c:pt>
                <c:pt idx="5">
                  <c:v>26.5</c:v>
                </c:pt>
              </c:numCache>
            </c:numRef>
          </c:val>
          <c:smooth val="0"/>
          <c:extLst>
            <c:ext xmlns:c16="http://schemas.microsoft.com/office/drawing/2014/chart" uri="{C3380CC4-5D6E-409C-BE32-E72D297353CC}">
              <c16:uniqueId val="{00000001-AC19-441B-AAA0-6A4378EA7FA9}"/>
            </c:ext>
          </c:extLst>
        </c:ser>
        <c:ser>
          <c:idx val="2"/>
          <c:order val="2"/>
          <c:tx>
            <c:strRef>
              <c:f>Sheet1!$D$1</c:f>
              <c:strCache>
                <c:ptCount val="1"/>
                <c:pt idx="0">
                  <c:v>Black</c:v>
                </c:pt>
              </c:strCache>
            </c:strRef>
          </c:tx>
          <c:spPr>
            <a:ln w="57150" cap="rnd">
              <a:solidFill>
                <a:srgbClr val="0000FF"/>
              </a:solidFill>
              <a:round/>
            </a:ln>
            <a:effectLst/>
          </c:spPr>
          <c:marker>
            <c:symbol val="none"/>
          </c:marker>
          <c:cat>
            <c:strRef>
              <c:f>Sheet1!$A$2:$A$7</c:f>
              <c:strCache>
                <c:ptCount val="6"/>
                <c:pt idx="0">
                  <c:v>2007-08</c:v>
                </c:pt>
                <c:pt idx="1">
                  <c:v>2009-10</c:v>
                </c:pt>
                <c:pt idx="2">
                  <c:v>2011-12</c:v>
                </c:pt>
                <c:pt idx="3">
                  <c:v>2013-14</c:v>
                </c:pt>
                <c:pt idx="4">
                  <c:v>2015-16</c:v>
                </c:pt>
                <c:pt idx="5">
                  <c:v>2017-18</c:v>
                </c:pt>
              </c:strCache>
            </c:strRef>
          </c:cat>
          <c:val>
            <c:numRef>
              <c:f>Sheet1!$D$2:$D$7</c:f>
              <c:numCache>
                <c:formatCode>General</c:formatCode>
                <c:ptCount val="6"/>
                <c:pt idx="0">
                  <c:v>35.6</c:v>
                </c:pt>
                <c:pt idx="1">
                  <c:v>41.6</c:v>
                </c:pt>
                <c:pt idx="2">
                  <c:v>44.3</c:v>
                </c:pt>
                <c:pt idx="3">
                  <c:v>42.1</c:v>
                </c:pt>
                <c:pt idx="4">
                  <c:v>40.799999999999997</c:v>
                </c:pt>
                <c:pt idx="5">
                  <c:v>41.4</c:v>
                </c:pt>
              </c:numCache>
            </c:numRef>
          </c:val>
          <c:smooth val="0"/>
          <c:extLst>
            <c:ext xmlns:c16="http://schemas.microsoft.com/office/drawing/2014/chart" uri="{C3380CC4-5D6E-409C-BE32-E72D297353CC}">
              <c16:uniqueId val="{00000002-AC19-441B-AAA0-6A4378EA7FA9}"/>
            </c:ext>
          </c:extLst>
        </c:ser>
        <c:dLbls>
          <c:showLegendKey val="0"/>
          <c:showVal val="0"/>
          <c:showCatName val="0"/>
          <c:showSerName val="0"/>
          <c:showPercent val="0"/>
          <c:showBubbleSize val="0"/>
        </c:dLbls>
        <c:smooth val="0"/>
        <c:axId val="357459848"/>
        <c:axId val="357459064"/>
      </c:lineChart>
      <c:catAx>
        <c:axId val="35745984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357459064"/>
        <c:crosses val="autoZero"/>
        <c:auto val="1"/>
        <c:lblAlgn val="ctr"/>
        <c:lblOffset val="100"/>
        <c:noMultiLvlLbl val="0"/>
      </c:catAx>
      <c:valAx>
        <c:axId val="357459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357459848"/>
        <c:crosses val="autoZero"/>
        <c:crossBetween val="between"/>
        <c:majorUnit val="10"/>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882251131652022E-2"/>
          <c:y val="3.5914010816902757E-2"/>
          <c:w val="0.93983272471375856"/>
          <c:h val="0.85559797928820969"/>
        </c:manualLayout>
      </c:layout>
      <c:barChart>
        <c:barDir val="col"/>
        <c:grouping val="clustered"/>
        <c:varyColors val="0"/>
        <c:ser>
          <c:idx val="0"/>
          <c:order val="0"/>
          <c:tx>
            <c:strRef>
              <c:f>Sheet1!$B$1</c:f>
              <c:strCache>
                <c:ptCount val="1"/>
                <c:pt idx="0">
                  <c:v>White</c:v>
                </c:pt>
              </c:strCache>
            </c:strRef>
          </c:tx>
          <c:spPr>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&lt; High School</c:v>
                </c:pt>
                <c:pt idx="1">
                  <c:v>High School</c:v>
                </c:pt>
                <c:pt idx="2">
                  <c:v>Some College</c:v>
                </c:pt>
                <c:pt idx="3">
                  <c:v>College </c:v>
                </c:pt>
              </c:strCache>
            </c:strRef>
          </c:cat>
          <c:val>
            <c:numRef>
              <c:f>Sheet1!$B$2:$B$5</c:f>
              <c:numCache>
                <c:formatCode>0.0</c:formatCode>
                <c:ptCount val="4"/>
                <c:pt idx="0">
                  <c:v>25</c:v>
                </c:pt>
                <c:pt idx="1">
                  <c:v>25.2</c:v>
                </c:pt>
                <c:pt idx="2">
                  <c:v>11.7</c:v>
                </c:pt>
                <c:pt idx="3">
                  <c:v>7.8</c:v>
                </c:pt>
              </c:numCache>
            </c:numRef>
          </c:val>
          <c:extLst>
            <c:ext xmlns:c16="http://schemas.microsoft.com/office/drawing/2014/chart" uri="{C3380CC4-5D6E-409C-BE32-E72D297353CC}">
              <c16:uniqueId val="{00000000-6EC6-4F11-B69E-10B1E5918B89}"/>
            </c:ext>
          </c:extLst>
        </c:ser>
        <c:ser>
          <c:idx val="1"/>
          <c:order val="1"/>
          <c:tx>
            <c:strRef>
              <c:f>Sheet1!$C$1</c:f>
              <c:strCache>
                <c:ptCount val="1"/>
                <c:pt idx="0">
                  <c:v>Black</c:v>
                </c:pt>
              </c:strCache>
            </c:strRef>
          </c:tx>
          <c:spPr>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r="100000" b="100000"/>
              </a:path>
              <a:tileRect l="-100000" t="-10000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&lt; High School</c:v>
                </c:pt>
                <c:pt idx="1">
                  <c:v>High School</c:v>
                </c:pt>
                <c:pt idx="2">
                  <c:v>Some College</c:v>
                </c:pt>
                <c:pt idx="3">
                  <c:v>College </c:v>
                </c:pt>
              </c:strCache>
            </c:strRef>
          </c:cat>
          <c:val>
            <c:numRef>
              <c:f>Sheet1!$C$2:$C$5</c:f>
              <c:numCache>
                <c:formatCode>0.0</c:formatCode>
                <c:ptCount val="4"/>
                <c:pt idx="0">
                  <c:v>45.6</c:v>
                </c:pt>
                <c:pt idx="1">
                  <c:v>59.1</c:v>
                </c:pt>
                <c:pt idx="2">
                  <c:v>41</c:v>
                </c:pt>
                <c:pt idx="3">
                  <c:v>40.200000000000003</c:v>
                </c:pt>
              </c:numCache>
            </c:numRef>
          </c:val>
          <c:extLst>
            <c:ext xmlns:c16="http://schemas.microsoft.com/office/drawing/2014/chart" uri="{C3380CC4-5D6E-409C-BE32-E72D297353CC}">
              <c16:uniqueId val="{00000001-6EC6-4F11-B69E-10B1E5918B89}"/>
            </c:ext>
          </c:extLst>
        </c:ser>
        <c:dLbls>
          <c:showLegendKey val="0"/>
          <c:showVal val="0"/>
          <c:showCatName val="0"/>
          <c:showSerName val="0"/>
          <c:showPercent val="0"/>
          <c:showBubbleSize val="0"/>
        </c:dLbls>
        <c:gapWidth val="219"/>
        <c:overlap val="-27"/>
        <c:axId val="597878360"/>
        <c:axId val="597876792"/>
      </c:barChart>
      <c:catAx>
        <c:axId val="597878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597876792"/>
        <c:crosses val="autoZero"/>
        <c:auto val="1"/>
        <c:lblAlgn val="ctr"/>
        <c:lblOffset val="100"/>
        <c:noMultiLvlLbl val="0"/>
      </c:catAx>
      <c:valAx>
        <c:axId val="5978767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597878360"/>
        <c:crosses val="autoZero"/>
        <c:crossBetween val="between"/>
      </c:valAx>
      <c:spPr>
        <a:noFill/>
        <a:ln>
          <a:noFill/>
        </a:ln>
        <a:effectLst/>
      </c:spPr>
    </c:plotArea>
    <c:legend>
      <c:legendPos val="b"/>
      <c:layout>
        <c:manualLayout>
          <c:xMode val="edge"/>
          <c:yMode val="edge"/>
          <c:x val="0.58591426071741037"/>
          <c:y val="7.6354905088963462E-2"/>
          <c:w val="0.24119004146220852"/>
          <c:h val="0.10215846252348129"/>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882251131652022E-2"/>
          <c:y val="3.5914010816902757E-2"/>
          <c:w val="0.93983272471375856"/>
          <c:h val="0.85559797928820969"/>
        </c:manualLayout>
      </c:layout>
      <c:barChart>
        <c:barDir val="col"/>
        <c:grouping val="clustered"/>
        <c:varyColors val="0"/>
        <c:ser>
          <c:idx val="0"/>
          <c:order val="0"/>
          <c:tx>
            <c:strRef>
              <c:f>Sheet1!$B$1</c:f>
              <c:strCache>
                <c:ptCount val="1"/>
                <c:pt idx="0">
                  <c:v>White</c:v>
                </c:pt>
              </c:strCache>
            </c:strRef>
          </c:tx>
          <c:spPr>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&lt; High School</c:v>
                </c:pt>
                <c:pt idx="1">
                  <c:v>High School</c:v>
                </c:pt>
                <c:pt idx="2">
                  <c:v>Some College</c:v>
                </c:pt>
                <c:pt idx="3">
                  <c:v>College </c:v>
                </c:pt>
              </c:strCache>
            </c:strRef>
          </c:cat>
          <c:val>
            <c:numRef>
              <c:f>Sheet1!$B$2:$B$5</c:f>
              <c:numCache>
                <c:formatCode>0.0</c:formatCode>
                <c:ptCount val="4"/>
                <c:pt idx="0">
                  <c:v>25</c:v>
                </c:pt>
                <c:pt idx="1">
                  <c:v>25.2</c:v>
                </c:pt>
                <c:pt idx="2">
                  <c:v>11.7</c:v>
                </c:pt>
                <c:pt idx="3">
                  <c:v>7.8</c:v>
                </c:pt>
              </c:numCache>
            </c:numRef>
          </c:val>
          <c:extLst>
            <c:ext xmlns:c16="http://schemas.microsoft.com/office/drawing/2014/chart" uri="{C3380CC4-5D6E-409C-BE32-E72D297353CC}">
              <c16:uniqueId val="{00000000-6EC6-4F11-B69E-10B1E5918B89}"/>
            </c:ext>
          </c:extLst>
        </c:ser>
        <c:ser>
          <c:idx val="1"/>
          <c:order val="1"/>
          <c:tx>
            <c:strRef>
              <c:f>Sheet1!$C$1</c:f>
              <c:strCache>
                <c:ptCount val="1"/>
                <c:pt idx="0">
                  <c:v>American Indian Alaskan Native</c:v>
                </c:pt>
              </c:strCache>
            </c:strRef>
          </c:tx>
          <c:spPr>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path path="circle">
                <a:fillToRect l="50000" t="50000" r="50000" b="50000"/>
              </a:path>
              <a:tileRect/>
            </a:gra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0-D32E-4A34-B0E5-05ED67F2B1B2}"/>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&lt; High School</c:v>
                </c:pt>
                <c:pt idx="1">
                  <c:v>High School</c:v>
                </c:pt>
                <c:pt idx="2">
                  <c:v>Some College</c:v>
                </c:pt>
                <c:pt idx="3">
                  <c:v>College </c:v>
                </c:pt>
              </c:strCache>
            </c:strRef>
          </c:cat>
          <c:val>
            <c:numRef>
              <c:f>Sheet1!$C$2:$C$5</c:f>
              <c:numCache>
                <c:formatCode>0.0</c:formatCode>
                <c:ptCount val="4"/>
                <c:pt idx="0">
                  <c:v>50.8</c:v>
                </c:pt>
                <c:pt idx="1">
                  <c:v>43.7</c:v>
                </c:pt>
                <c:pt idx="2">
                  <c:v>32</c:v>
                </c:pt>
                <c:pt idx="3">
                  <c:v>0</c:v>
                </c:pt>
              </c:numCache>
            </c:numRef>
          </c:val>
          <c:extLst>
            <c:ext xmlns:c16="http://schemas.microsoft.com/office/drawing/2014/chart" uri="{C3380CC4-5D6E-409C-BE32-E72D297353CC}">
              <c16:uniqueId val="{00000001-6EC6-4F11-B69E-10B1E5918B89}"/>
            </c:ext>
          </c:extLst>
        </c:ser>
        <c:dLbls>
          <c:showLegendKey val="0"/>
          <c:showVal val="0"/>
          <c:showCatName val="0"/>
          <c:showSerName val="0"/>
          <c:showPercent val="0"/>
          <c:showBubbleSize val="0"/>
        </c:dLbls>
        <c:gapWidth val="219"/>
        <c:overlap val="-27"/>
        <c:axId val="597877968"/>
        <c:axId val="597877576"/>
      </c:barChart>
      <c:catAx>
        <c:axId val="597877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597877576"/>
        <c:crosses val="autoZero"/>
        <c:auto val="1"/>
        <c:lblAlgn val="ctr"/>
        <c:lblOffset val="100"/>
        <c:noMultiLvlLbl val="0"/>
      </c:catAx>
      <c:valAx>
        <c:axId val="5978775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597877968"/>
        <c:crosses val="autoZero"/>
        <c:crossBetween val="between"/>
      </c:valAx>
      <c:spPr>
        <a:noFill/>
        <a:ln w="25400">
          <a:noFill/>
        </a:ln>
        <a:effectLst/>
      </c:spPr>
    </c:plotArea>
    <c:legend>
      <c:legendPos val="b"/>
      <c:layout>
        <c:manualLayout>
          <c:xMode val="edge"/>
          <c:yMode val="edge"/>
          <c:x val="0.54847464719084027"/>
          <c:y val="0"/>
          <c:w val="0.45152535280915973"/>
          <c:h val="0.23057873233474391"/>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60983712613484E-2"/>
          <c:y val="8.6856577659411349E-2"/>
          <c:w val="0.94056467334554117"/>
          <c:h val="0.81430078937731021"/>
        </c:manualLayout>
      </c:layout>
      <c:lineChart>
        <c:grouping val="standard"/>
        <c:varyColors val="0"/>
        <c:ser>
          <c:idx val="0"/>
          <c:order val="0"/>
          <c:tx>
            <c:strRef>
              <c:f>Sheet1!$B$1</c:f>
              <c:strCache>
                <c:ptCount val="1"/>
                <c:pt idx="0">
                  <c:v>MMR</c:v>
                </c:pt>
              </c:strCache>
            </c:strRef>
          </c:tx>
          <c:spPr>
            <a:ln w="57150" cap="rnd">
              <a:solidFill>
                <a:srgbClr val="3333FF"/>
              </a:solidFill>
              <a:prstDash val="solid"/>
              <a:round/>
            </a:ln>
            <a:effectLst/>
          </c:spPr>
          <c:marker>
            <c:symbol val="none"/>
          </c:marker>
          <c:dPt>
            <c:idx val="0"/>
            <c:bubble3D val="0"/>
            <c:spPr>
              <a:ln w="57150" cap="rnd">
                <a:solidFill>
                  <a:srgbClr val="C00000"/>
                </a:solidFill>
                <a:prstDash val="sysDot"/>
                <a:round/>
              </a:ln>
              <a:effectLst/>
            </c:spPr>
            <c:extLst>
              <c:ext xmlns:c16="http://schemas.microsoft.com/office/drawing/2014/chart" uri="{C3380CC4-5D6E-409C-BE32-E72D297353CC}">
                <c16:uniqueId val="{00000019-74A1-4366-9C1E-2635CE41FD94}"/>
              </c:ext>
            </c:extLst>
          </c:dPt>
          <c:dPt>
            <c:idx val="21"/>
            <c:bubble3D val="0"/>
            <c:spPr>
              <a:ln w="57150" cap="rnd">
                <a:solidFill>
                  <a:srgbClr val="C00000"/>
                </a:solidFill>
                <a:prstDash val="sysDot"/>
                <a:round/>
              </a:ln>
              <a:effectLst/>
            </c:spPr>
            <c:extLst>
              <c:ext xmlns:c16="http://schemas.microsoft.com/office/drawing/2014/chart" uri="{C3380CC4-5D6E-409C-BE32-E72D297353CC}">
                <c16:uniqueId val="{00000018-74A1-4366-9C1E-2635CE41FD94}"/>
              </c:ext>
            </c:extLst>
          </c:dPt>
          <c:dPt>
            <c:idx val="22"/>
            <c:bubble3D val="0"/>
            <c:spPr>
              <a:ln w="57150" cap="rnd">
                <a:solidFill>
                  <a:srgbClr val="C00000"/>
                </a:solidFill>
                <a:prstDash val="sysDot"/>
                <a:round/>
              </a:ln>
              <a:effectLst/>
            </c:spPr>
            <c:extLst>
              <c:ext xmlns:c16="http://schemas.microsoft.com/office/drawing/2014/chart" uri="{C3380CC4-5D6E-409C-BE32-E72D297353CC}">
                <c16:uniqueId val="{00000003-3CCA-4A1C-BD12-AA89EB9FDFBF}"/>
              </c:ext>
            </c:extLst>
          </c:dPt>
          <c:dPt>
            <c:idx val="23"/>
            <c:bubble3D val="0"/>
            <c:spPr>
              <a:ln w="57150" cap="rnd">
                <a:solidFill>
                  <a:srgbClr val="C00000"/>
                </a:solidFill>
                <a:prstDash val="sysDot"/>
                <a:round/>
              </a:ln>
              <a:effectLst/>
            </c:spPr>
            <c:extLst>
              <c:ext xmlns:c16="http://schemas.microsoft.com/office/drawing/2014/chart" uri="{C3380CC4-5D6E-409C-BE32-E72D297353CC}">
                <c16:uniqueId val="{00000004-3CCA-4A1C-BD12-AA89EB9FDFBF}"/>
              </c:ext>
            </c:extLst>
          </c:dPt>
          <c:dPt>
            <c:idx val="24"/>
            <c:bubble3D val="0"/>
            <c:spPr>
              <a:ln w="57150" cap="rnd">
                <a:solidFill>
                  <a:srgbClr val="C00000"/>
                </a:solidFill>
                <a:prstDash val="sysDot"/>
                <a:round/>
              </a:ln>
              <a:effectLst/>
            </c:spPr>
            <c:extLst>
              <c:ext xmlns:c16="http://schemas.microsoft.com/office/drawing/2014/chart" uri="{C3380CC4-5D6E-409C-BE32-E72D297353CC}">
                <c16:uniqueId val="{00000005-3CCA-4A1C-BD12-AA89EB9FDFBF}"/>
              </c:ext>
            </c:extLst>
          </c:dPt>
          <c:dPt>
            <c:idx val="25"/>
            <c:bubble3D val="0"/>
            <c:spPr>
              <a:ln w="57150" cap="rnd">
                <a:solidFill>
                  <a:srgbClr val="C00000"/>
                </a:solidFill>
                <a:prstDash val="sysDot"/>
                <a:round/>
              </a:ln>
              <a:effectLst/>
            </c:spPr>
            <c:extLst>
              <c:ext xmlns:c16="http://schemas.microsoft.com/office/drawing/2014/chart" uri="{C3380CC4-5D6E-409C-BE32-E72D297353CC}">
                <c16:uniqueId val="{00000006-3CCA-4A1C-BD12-AA89EB9FDFBF}"/>
              </c:ext>
            </c:extLst>
          </c:dPt>
          <c:dPt>
            <c:idx val="26"/>
            <c:bubble3D val="0"/>
            <c:spPr>
              <a:ln w="57150" cap="rnd">
                <a:solidFill>
                  <a:srgbClr val="C00000"/>
                </a:solidFill>
                <a:prstDash val="sysDot"/>
                <a:round/>
              </a:ln>
              <a:effectLst/>
            </c:spPr>
            <c:extLst>
              <c:ext xmlns:c16="http://schemas.microsoft.com/office/drawing/2014/chart" uri="{C3380CC4-5D6E-409C-BE32-E72D297353CC}">
                <c16:uniqueId val="{00000007-3CCA-4A1C-BD12-AA89EB9FDFBF}"/>
              </c:ext>
            </c:extLst>
          </c:dPt>
          <c:dPt>
            <c:idx val="27"/>
            <c:bubble3D val="0"/>
            <c:spPr>
              <a:ln w="57150" cap="rnd">
                <a:solidFill>
                  <a:srgbClr val="C00000"/>
                </a:solidFill>
                <a:prstDash val="sysDot"/>
                <a:round/>
              </a:ln>
              <a:effectLst/>
            </c:spPr>
            <c:extLst>
              <c:ext xmlns:c16="http://schemas.microsoft.com/office/drawing/2014/chart" uri="{C3380CC4-5D6E-409C-BE32-E72D297353CC}">
                <c16:uniqueId val="{00000008-3CCA-4A1C-BD12-AA89EB9FDFBF}"/>
              </c:ext>
            </c:extLst>
          </c:dPt>
          <c:dPt>
            <c:idx val="28"/>
            <c:bubble3D val="0"/>
            <c:spPr>
              <a:ln w="57150" cap="rnd">
                <a:solidFill>
                  <a:srgbClr val="C00000"/>
                </a:solidFill>
                <a:prstDash val="sysDot"/>
                <a:round/>
              </a:ln>
              <a:effectLst/>
            </c:spPr>
            <c:extLst>
              <c:ext xmlns:c16="http://schemas.microsoft.com/office/drawing/2014/chart" uri="{C3380CC4-5D6E-409C-BE32-E72D297353CC}">
                <c16:uniqueId val="{00000009-3CCA-4A1C-BD12-AA89EB9FDFBF}"/>
              </c:ext>
            </c:extLst>
          </c:dPt>
          <c:dPt>
            <c:idx val="29"/>
            <c:bubble3D val="0"/>
            <c:spPr>
              <a:ln w="57150" cap="rnd">
                <a:solidFill>
                  <a:srgbClr val="C00000"/>
                </a:solidFill>
                <a:prstDash val="sysDot"/>
                <a:round/>
              </a:ln>
              <a:effectLst/>
            </c:spPr>
            <c:extLst>
              <c:ext xmlns:c16="http://schemas.microsoft.com/office/drawing/2014/chart" uri="{C3380CC4-5D6E-409C-BE32-E72D297353CC}">
                <c16:uniqueId val="{0000000A-3CCA-4A1C-BD12-AA89EB9FDFBF}"/>
              </c:ext>
            </c:extLst>
          </c:dPt>
          <c:dPt>
            <c:idx val="30"/>
            <c:bubble3D val="0"/>
            <c:spPr>
              <a:ln w="57150" cap="rnd">
                <a:solidFill>
                  <a:srgbClr val="C00000"/>
                </a:solidFill>
                <a:prstDash val="sysDot"/>
                <a:round/>
              </a:ln>
              <a:effectLst/>
            </c:spPr>
            <c:extLst>
              <c:ext xmlns:c16="http://schemas.microsoft.com/office/drawing/2014/chart" uri="{C3380CC4-5D6E-409C-BE32-E72D297353CC}">
                <c16:uniqueId val="{00000012-DEAC-4517-AF13-413892724F26}"/>
              </c:ext>
            </c:extLst>
          </c:dPt>
          <c:dPt>
            <c:idx val="31"/>
            <c:bubble3D val="0"/>
            <c:spPr>
              <a:ln w="57150" cap="rnd">
                <a:solidFill>
                  <a:srgbClr val="C00000"/>
                </a:solidFill>
                <a:prstDash val="sysDot"/>
                <a:round/>
              </a:ln>
              <a:effectLst/>
            </c:spPr>
            <c:extLst>
              <c:ext xmlns:c16="http://schemas.microsoft.com/office/drawing/2014/chart" uri="{C3380CC4-5D6E-409C-BE32-E72D297353CC}">
                <c16:uniqueId val="{00000019-2F09-4F04-A0D1-C7B0EC0A5539}"/>
              </c:ext>
            </c:extLst>
          </c:dPt>
          <c:dPt>
            <c:idx val="32"/>
            <c:bubble3D val="0"/>
            <c:spPr>
              <a:ln w="57150" cap="rnd">
                <a:solidFill>
                  <a:srgbClr val="C00000"/>
                </a:solidFill>
                <a:prstDash val="sysDot"/>
                <a:round/>
              </a:ln>
              <a:effectLst/>
            </c:spPr>
            <c:extLst>
              <c:ext xmlns:c16="http://schemas.microsoft.com/office/drawing/2014/chart" uri="{C3380CC4-5D6E-409C-BE32-E72D297353CC}">
                <c16:uniqueId val="{00000018-2F09-4F04-A0D1-C7B0EC0A5539}"/>
              </c:ext>
            </c:extLst>
          </c:dPt>
          <c:dLbls>
            <c:dLbl>
              <c:idx val="2"/>
              <c:layout>
                <c:manualLayout>
                  <c:x val="-2.2663239342455557E-3"/>
                  <c:y val="2.94367653188126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3CCA-4A1C-BD12-AA89EB9FDFBF}"/>
                </c:ext>
              </c:extLst>
            </c:dLbl>
            <c:dLbl>
              <c:idx val="4"/>
              <c:layout>
                <c:manualLayout>
                  <c:x val="0"/>
                  <c:y val="5.88735306376251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3CCA-4A1C-BD12-AA89EB9FDFBF}"/>
                </c:ext>
              </c:extLst>
            </c:dLbl>
            <c:dLbl>
              <c:idx val="5"/>
              <c:layout>
                <c:manualLayout>
                  <c:x val="-6.7989718027366662E-3"/>
                  <c:y val="-3.4788904467687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3CCA-4A1C-BD12-AA89EB9FDFBF}"/>
                </c:ext>
              </c:extLst>
            </c:dLbl>
            <c:dLbl>
              <c:idx val="8"/>
              <c:layout>
                <c:manualLayout>
                  <c:x val="3.3994859013682915E-3"/>
                  <c:y val="2.14085565955000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CCA-4A1C-BD12-AA89EB9FDFBF}"/>
                </c:ext>
              </c:extLst>
            </c:dLbl>
            <c:dLbl>
              <c:idx val="12"/>
              <c:layout>
                <c:manualLayout>
                  <c:x val="-2.2663194729779682E-2"/>
                  <c:y val="-6.1549600212062662E-2"/>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3.9728658567324583E-2"/>
                      <c:h val="7.4863151701959174E-2"/>
                    </c:manualLayout>
                  </c15:layout>
                </c:ext>
                <c:ext xmlns:c16="http://schemas.microsoft.com/office/drawing/2014/chart" uri="{C3380CC4-5D6E-409C-BE32-E72D297353CC}">
                  <c16:uniqueId val="{0000000B-3CCA-4A1C-BD12-AA89EB9FDFBF}"/>
                </c:ext>
              </c:extLst>
            </c:dLbl>
            <c:dLbl>
              <c:idx val="13"/>
              <c:layout>
                <c:manualLayout>
                  <c:x val="-7.9321337698594445E-3"/>
                  <c:y val="-3.4788904467687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CCA-4A1C-BD12-AA89EB9FDFBF}"/>
                </c:ext>
              </c:extLst>
            </c:dLbl>
            <c:dLbl>
              <c:idx val="19"/>
              <c:layout>
                <c:manualLayout>
                  <c:x val="-2.2326539707179519E-2"/>
                  <c:y val="7.40113912835360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B6A1-4A3F-BD23-ECAD65A966A5}"/>
                </c:ext>
              </c:extLst>
            </c:dLbl>
            <c:dLbl>
              <c:idx val="20"/>
              <c:layout>
                <c:manualLayout>
                  <c:x val="-2.4559193677897554E-2"/>
                  <c:y val="-5.1042338816231707E-2"/>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4.709220992748709E-2"/>
                      <c:h val="9.181250742274169E-2"/>
                    </c:manualLayout>
                  </c15:layout>
                </c:ext>
                <c:ext xmlns:c16="http://schemas.microsoft.com/office/drawing/2014/chart" uri="{C3380CC4-5D6E-409C-BE32-E72D297353CC}">
                  <c16:uniqueId val="{00000019-B6A1-4A3F-BD23-ECAD65A966A5}"/>
                </c:ext>
              </c:extLst>
            </c:dLbl>
            <c:dLbl>
              <c:idx val="22"/>
              <c:layout>
                <c:manualLayout>
                  <c:x val="-8.1863033237579298E-17"/>
                  <c:y val="-5.35944557570432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CCA-4A1C-BD12-AA89EB9FDFBF}"/>
                </c:ext>
              </c:extLst>
            </c:dLbl>
            <c:dLbl>
              <c:idx val="26"/>
              <c:layout>
                <c:manualLayout>
                  <c:x val="2.2663239342455557E-3"/>
                  <c:y val="2.94367653188126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CCA-4A1C-BD12-AA89EB9FDFBF}"/>
                </c:ext>
              </c:extLst>
            </c:dLbl>
            <c:dLbl>
              <c:idx val="27"/>
              <c:layout>
                <c:manualLayout>
                  <c:x val="0"/>
                  <c:y val="-6.38029235202897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CCA-4A1C-BD12-AA89EB9FDFBF}"/>
                </c:ext>
              </c:extLst>
            </c:dLbl>
            <c:dLbl>
              <c:idx val="28"/>
              <c:layout>
                <c:manualLayout>
                  <c:x val="9.9909195359532219E-3"/>
                  <c:y val="-2.14085565955000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CCA-4A1C-BD12-AA89EB9FDFBF}"/>
                </c:ext>
              </c:extLst>
            </c:dLbl>
            <c:dLbl>
              <c:idx val="29"/>
              <c:layout>
                <c:manualLayout>
                  <c:x val="-3.3489809560770917E-3"/>
                  <c:y val="5.30255547287411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CCA-4A1C-BD12-AA89EB9FDFBF}"/>
                </c:ext>
              </c:extLst>
            </c:dLbl>
            <c:dLbl>
              <c:idx val="30"/>
              <c:layout>
                <c:manualLayout>
                  <c:x val="4.465307941435904E-3"/>
                  <c:y val="-1.78648185856810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DEAC-4517-AF13-413892724F26}"/>
                </c:ext>
              </c:extLst>
            </c:dLbl>
            <c:dLbl>
              <c:idx val="31"/>
              <c:layout>
                <c:manualLayout>
                  <c:x val="0"/>
                  <c:y val="5.6146572697854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2F09-4F04-A0D1-C7B0EC0A5539}"/>
                </c:ext>
              </c:extLst>
            </c:dLbl>
            <c:dLbl>
              <c:idx val="32"/>
              <c:layout>
                <c:manualLayout>
                  <c:x val="2.2326539707177885E-3"/>
                  <c:y val="-3.06254032897391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F09-4F04-A0D1-C7B0EC0A5539}"/>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ysDash"/>
                      <a:round/>
                    </a:ln>
                    <a:effectLst/>
                  </c:spPr>
                </c15:leaderLines>
              </c:ext>
            </c:extLst>
          </c:dLbls>
          <c:cat>
            <c:numRef>
              <c:f>Sheet1!$A$2:$A$37</c:f>
              <c:numCache>
                <c:formatCode>General</c:formatCode>
                <c:ptCount val="36"/>
                <c:pt idx="0">
                  <c:v>1987</c:v>
                </c:pt>
                <c:pt idx="1">
                  <c:v>1988</c:v>
                </c:pt>
                <c:pt idx="2">
                  <c:v>1989</c:v>
                </c:pt>
                <c:pt idx="3">
                  <c:v>1990</c:v>
                </c:pt>
                <c:pt idx="4">
                  <c:v>1991</c:v>
                </c:pt>
                <c:pt idx="5">
                  <c:v>1992</c:v>
                </c:pt>
                <c:pt idx="6">
                  <c:v>1993</c:v>
                </c:pt>
                <c:pt idx="7">
                  <c:v>1994</c:v>
                </c:pt>
                <c:pt idx="8">
                  <c:v>1995</c:v>
                </c:pt>
                <c:pt idx="9">
                  <c:v>1996</c:v>
                </c:pt>
                <c:pt idx="10">
                  <c:v>1997</c:v>
                </c:pt>
                <c:pt idx="11">
                  <c:v>1998</c:v>
                </c:pt>
                <c:pt idx="12">
                  <c:v>1999</c:v>
                </c:pt>
                <c:pt idx="13">
                  <c:v>2000</c:v>
                </c:pt>
                <c:pt idx="14">
                  <c:v>2001</c:v>
                </c:pt>
                <c:pt idx="15">
                  <c:v>2002</c:v>
                </c:pt>
                <c:pt idx="16">
                  <c:v>2003</c:v>
                </c:pt>
                <c:pt idx="17">
                  <c:v>2004</c:v>
                </c:pt>
                <c:pt idx="18">
                  <c:v>2005</c:v>
                </c:pt>
                <c:pt idx="19">
                  <c:v>2006</c:v>
                </c:pt>
                <c:pt idx="20">
                  <c:v>2007</c:v>
                </c:pt>
                <c:pt idx="21">
                  <c:v>2008</c:v>
                </c:pt>
                <c:pt idx="22">
                  <c:v>2009</c:v>
                </c:pt>
                <c:pt idx="23">
                  <c:v>2010</c:v>
                </c:pt>
                <c:pt idx="24">
                  <c:v>2011</c:v>
                </c:pt>
                <c:pt idx="25">
                  <c:v>2012</c:v>
                </c:pt>
                <c:pt idx="26">
                  <c:v>2013</c:v>
                </c:pt>
                <c:pt idx="27">
                  <c:v>2014</c:v>
                </c:pt>
                <c:pt idx="28">
                  <c:v>2015</c:v>
                </c:pt>
                <c:pt idx="29">
                  <c:v>2016</c:v>
                </c:pt>
                <c:pt idx="30">
                  <c:v>2017</c:v>
                </c:pt>
                <c:pt idx="31">
                  <c:v>2018</c:v>
                </c:pt>
                <c:pt idx="32">
                  <c:v>2019</c:v>
                </c:pt>
                <c:pt idx="33">
                  <c:v>2020</c:v>
                </c:pt>
                <c:pt idx="34">
                  <c:v>2021</c:v>
                </c:pt>
                <c:pt idx="35">
                  <c:v>2022</c:v>
                </c:pt>
              </c:numCache>
            </c:numRef>
          </c:cat>
          <c:val>
            <c:numRef>
              <c:f>Sheet1!$B$2:$B$37</c:f>
              <c:numCache>
                <c:formatCode>0.0</c:formatCode>
                <c:ptCount val="36"/>
                <c:pt idx="0">
                  <c:v>6.6</c:v>
                </c:pt>
                <c:pt idx="1">
                  <c:v>8.4</c:v>
                </c:pt>
                <c:pt idx="2">
                  <c:v>7.9</c:v>
                </c:pt>
                <c:pt idx="3">
                  <c:v>8.1999999999999993</c:v>
                </c:pt>
                <c:pt idx="4">
                  <c:v>7.9</c:v>
                </c:pt>
                <c:pt idx="5">
                  <c:v>7.8</c:v>
                </c:pt>
                <c:pt idx="6">
                  <c:v>7.5</c:v>
                </c:pt>
                <c:pt idx="7">
                  <c:v>8.3000000000000007</c:v>
                </c:pt>
                <c:pt idx="8">
                  <c:v>7.1</c:v>
                </c:pt>
                <c:pt idx="9">
                  <c:v>7.6</c:v>
                </c:pt>
                <c:pt idx="10">
                  <c:v>8.4</c:v>
                </c:pt>
                <c:pt idx="11">
                  <c:v>7.1</c:v>
                </c:pt>
                <c:pt idx="12">
                  <c:v>9.9</c:v>
                </c:pt>
                <c:pt idx="13">
                  <c:v>9.8000000000000007</c:v>
                </c:pt>
                <c:pt idx="14">
                  <c:v>9.9</c:v>
                </c:pt>
                <c:pt idx="15">
                  <c:v>8.9</c:v>
                </c:pt>
                <c:pt idx="16">
                  <c:v>12.1</c:v>
                </c:pt>
                <c:pt idx="17">
                  <c:v>13.1</c:v>
                </c:pt>
                <c:pt idx="18">
                  <c:v>15.1</c:v>
                </c:pt>
                <c:pt idx="19">
                  <c:v>13.3</c:v>
                </c:pt>
                <c:pt idx="20">
                  <c:v>12.7</c:v>
                </c:pt>
                <c:pt idx="21">
                  <c:v>12.006514593565356</c:v>
                </c:pt>
                <c:pt idx="22">
                  <c:v>13.532929927747711</c:v>
                </c:pt>
                <c:pt idx="23">
                  <c:v>12.101857635146995</c:v>
                </c:pt>
                <c:pt idx="24">
                  <c:v>13.253776947027889</c:v>
                </c:pt>
                <c:pt idx="25">
                  <c:v>12.2</c:v>
                </c:pt>
                <c:pt idx="26">
                  <c:v>13.427662663544735</c:v>
                </c:pt>
                <c:pt idx="27">
                  <c:v>13.8</c:v>
                </c:pt>
                <c:pt idx="28">
                  <c:v>14.1</c:v>
                </c:pt>
                <c:pt idx="29">
                  <c:v>13</c:v>
                </c:pt>
                <c:pt idx="30">
                  <c:v>13</c:v>
                </c:pt>
                <c:pt idx="31">
                  <c:v>12.1</c:v>
                </c:pt>
                <c:pt idx="32">
                  <c:v>12.3</c:v>
                </c:pt>
              </c:numCache>
            </c:numRef>
          </c:val>
          <c:smooth val="0"/>
          <c:extLst>
            <c:ext xmlns:c16="http://schemas.microsoft.com/office/drawing/2014/chart" uri="{C3380CC4-5D6E-409C-BE32-E72D297353CC}">
              <c16:uniqueId val="{00000000-3CCA-4A1C-BD12-AA89EB9FDFBF}"/>
            </c:ext>
          </c:extLst>
        </c:ser>
        <c:ser>
          <c:idx val="1"/>
          <c:order val="1"/>
          <c:tx>
            <c:strRef>
              <c:f>Sheet1!$C$1</c:f>
              <c:strCache>
                <c:ptCount val="1"/>
                <c:pt idx="0">
                  <c:v>Series 2</c:v>
                </c:pt>
              </c:strCache>
            </c:strRef>
          </c:tx>
          <c:spPr>
            <a:ln w="57150" cap="rnd">
              <a:solidFill>
                <a:srgbClr val="3333FF"/>
              </a:solidFill>
              <a:round/>
            </a:ln>
            <a:effectLst/>
          </c:spPr>
          <c:marker>
            <c:symbol val="none"/>
          </c:marker>
          <c:dPt>
            <c:idx val="32"/>
            <c:bubble3D val="0"/>
            <c:spPr>
              <a:ln w="57150" cap="rnd">
                <a:solidFill>
                  <a:srgbClr val="3333FF"/>
                </a:solidFill>
                <a:round/>
              </a:ln>
              <a:effectLst/>
            </c:spPr>
            <c:extLst>
              <c:ext xmlns:c16="http://schemas.microsoft.com/office/drawing/2014/chart" uri="{C3380CC4-5D6E-409C-BE32-E72D297353CC}">
                <c16:uniqueId val="{00000010-DEAC-4517-AF13-413892724F26}"/>
              </c:ext>
            </c:extLst>
          </c:dPt>
          <c:dPt>
            <c:idx val="33"/>
            <c:bubble3D val="0"/>
            <c:spPr>
              <a:ln w="57150" cap="rnd">
                <a:solidFill>
                  <a:srgbClr val="3333FF"/>
                </a:solidFill>
                <a:round/>
              </a:ln>
              <a:effectLst/>
            </c:spPr>
            <c:extLst>
              <c:ext xmlns:c16="http://schemas.microsoft.com/office/drawing/2014/chart" uri="{C3380CC4-5D6E-409C-BE32-E72D297353CC}">
                <c16:uniqueId val="{00000014-F06D-4CB4-A508-3922BCA22FA1}"/>
              </c:ext>
            </c:extLst>
          </c:dPt>
          <c:dPt>
            <c:idx val="34"/>
            <c:marker>
              <c:symbol val="picture"/>
              <c:spPr>
                <a:solidFill>
                  <a:schemeClr val="accent2"/>
                </a:solidFill>
                <a:ln w="57150">
                  <a:solidFill>
                    <a:srgbClr val="3333FF"/>
                  </a:solidFill>
                </a:ln>
                <a:effectLst/>
              </c:spPr>
            </c:marker>
            <c:bubble3D val="0"/>
            <c:spPr>
              <a:ln w="57150" cap="rnd">
                <a:solidFill>
                  <a:srgbClr val="3333FF"/>
                </a:solidFill>
                <a:round/>
              </a:ln>
              <a:effectLst/>
            </c:spPr>
            <c:extLst>
              <c:ext xmlns:c16="http://schemas.microsoft.com/office/drawing/2014/chart" uri="{C3380CC4-5D6E-409C-BE32-E72D297353CC}">
                <c16:uniqueId val="{00000016-60CE-4060-9599-B87E6928CB91}"/>
              </c:ext>
            </c:extLst>
          </c:dPt>
          <c:dLbls>
            <c:dLbl>
              <c:idx val="31"/>
              <c:layout>
                <c:manualLayout>
                  <c:x val="-1.0046942868230784E-2"/>
                  <c:y val="3.31775202305506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DEAC-4517-AF13-413892724F26}"/>
                </c:ext>
              </c:extLst>
            </c:dLbl>
            <c:dLbl>
              <c:idx val="32"/>
              <c:layout>
                <c:manualLayout>
                  <c:x val="1.116326985358976E-3"/>
                  <c:y val="-2.04169355264927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DEAC-4517-AF13-413892724F26}"/>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Sheet1!$A$2:$A$37</c:f>
              <c:numCache>
                <c:formatCode>General</c:formatCode>
                <c:ptCount val="36"/>
                <c:pt idx="0">
                  <c:v>1987</c:v>
                </c:pt>
                <c:pt idx="1">
                  <c:v>1988</c:v>
                </c:pt>
                <c:pt idx="2">
                  <c:v>1989</c:v>
                </c:pt>
                <c:pt idx="3">
                  <c:v>1990</c:v>
                </c:pt>
                <c:pt idx="4">
                  <c:v>1991</c:v>
                </c:pt>
                <c:pt idx="5">
                  <c:v>1992</c:v>
                </c:pt>
                <c:pt idx="6">
                  <c:v>1993</c:v>
                </c:pt>
                <c:pt idx="7">
                  <c:v>1994</c:v>
                </c:pt>
                <c:pt idx="8">
                  <c:v>1995</c:v>
                </c:pt>
                <c:pt idx="9">
                  <c:v>1996</c:v>
                </c:pt>
                <c:pt idx="10">
                  <c:v>1997</c:v>
                </c:pt>
                <c:pt idx="11">
                  <c:v>1998</c:v>
                </c:pt>
                <c:pt idx="12">
                  <c:v>1999</c:v>
                </c:pt>
                <c:pt idx="13">
                  <c:v>2000</c:v>
                </c:pt>
                <c:pt idx="14">
                  <c:v>2001</c:v>
                </c:pt>
                <c:pt idx="15">
                  <c:v>2002</c:v>
                </c:pt>
                <c:pt idx="16">
                  <c:v>2003</c:v>
                </c:pt>
                <c:pt idx="17">
                  <c:v>2004</c:v>
                </c:pt>
                <c:pt idx="18">
                  <c:v>2005</c:v>
                </c:pt>
                <c:pt idx="19">
                  <c:v>2006</c:v>
                </c:pt>
                <c:pt idx="20">
                  <c:v>2007</c:v>
                </c:pt>
                <c:pt idx="21">
                  <c:v>2008</c:v>
                </c:pt>
                <c:pt idx="22">
                  <c:v>2009</c:v>
                </c:pt>
                <c:pt idx="23">
                  <c:v>2010</c:v>
                </c:pt>
                <c:pt idx="24">
                  <c:v>2011</c:v>
                </c:pt>
                <c:pt idx="25">
                  <c:v>2012</c:v>
                </c:pt>
                <c:pt idx="26">
                  <c:v>2013</c:v>
                </c:pt>
                <c:pt idx="27">
                  <c:v>2014</c:v>
                </c:pt>
                <c:pt idx="28">
                  <c:v>2015</c:v>
                </c:pt>
                <c:pt idx="29">
                  <c:v>2016</c:v>
                </c:pt>
                <c:pt idx="30">
                  <c:v>2017</c:v>
                </c:pt>
                <c:pt idx="31">
                  <c:v>2018</c:v>
                </c:pt>
                <c:pt idx="32">
                  <c:v>2019</c:v>
                </c:pt>
                <c:pt idx="33">
                  <c:v>2020</c:v>
                </c:pt>
                <c:pt idx="34">
                  <c:v>2021</c:v>
                </c:pt>
                <c:pt idx="35">
                  <c:v>2022</c:v>
                </c:pt>
              </c:numCache>
            </c:numRef>
          </c:cat>
          <c:val>
            <c:numRef>
              <c:f>Sheet1!$C$2:$C$37</c:f>
              <c:numCache>
                <c:formatCode>General</c:formatCode>
                <c:ptCount val="36"/>
                <c:pt idx="0">
                  <c:v>2.4</c:v>
                </c:pt>
                <c:pt idx="1">
                  <c:v>4.4000000000000004</c:v>
                </c:pt>
                <c:pt idx="2">
                  <c:v>1.8</c:v>
                </c:pt>
                <c:pt idx="3">
                  <c:v>2.8</c:v>
                </c:pt>
                <c:pt idx="12">
                  <c:v>9.9</c:v>
                </c:pt>
                <c:pt idx="13">
                  <c:v>9.8000000000000007</c:v>
                </c:pt>
                <c:pt idx="14">
                  <c:v>9.9</c:v>
                </c:pt>
                <c:pt idx="15">
                  <c:v>8.9</c:v>
                </c:pt>
                <c:pt idx="16">
                  <c:v>12.1</c:v>
                </c:pt>
                <c:pt idx="17">
                  <c:v>13.1</c:v>
                </c:pt>
                <c:pt idx="18">
                  <c:v>15.1</c:v>
                </c:pt>
                <c:pt idx="19">
                  <c:v>13.3</c:v>
                </c:pt>
                <c:pt idx="20">
                  <c:v>12.7</c:v>
                </c:pt>
                <c:pt idx="31">
                  <c:v>17.399999999999999</c:v>
                </c:pt>
                <c:pt idx="32">
                  <c:v>20.100000000000001</c:v>
                </c:pt>
                <c:pt idx="33">
                  <c:v>23.8</c:v>
                </c:pt>
                <c:pt idx="34">
                  <c:v>32.9</c:v>
                </c:pt>
                <c:pt idx="35">
                  <c:v>17.7</c:v>
                </c:pt>
              </c:numCache>
            </c:numRef>
          </c:val>
          <c:smooth val="0"/>
          <c:extLst>
            <c:ext xmlns:c16="http://schemas.microsoft.com/office/drawing/2014/chart" uri="{C3380CC4-5D6E-409C-BE32-E72D297353CC}">
              <c16:uniqueId val="{00000010-A068-4B20-8F59-F952BEBF1128}"/>
            </c:ext>
          </c:extLst>
        </c:ser>
        <c:dLbls>
          <c:showLegendKey val="0"/>
          <c:showVal val="0"/>
          <c:showCatName val="0"/>
          <c:showSerName val="0"/>
          <c:showPercent val="0"/>
          <c:showBubbleSize val="0"/>
        </c:dLbls>
        <c:smooth val="0"/>
        <c:axId val="533837656"/>
        <c:axId val="475987896"/>
      </c:lineChart>
      <c:catAx>
        <c:axId val="53383765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475987896"/>
        <c:crosses val="autoZero"/>
        <c:auto val="1"/>
        <c:lblAlgn val="ctr"/>
        <c:lblOffset val="100"/>
        <c:noMultiLvlLbl val="0"/>
      </c:catAx>
      <c:valAx>
        <c:axId val="475987896"/>
        <c:scaling>
          <c:orientation val="minMax"/>
          <c:max val="34"/>
          <c:min val="6"/>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533837656"/>
        <c:crosses val="autoZero"/>
        <c:crossBetween val="between"/>
        <c:majorUnit val="4"/>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741431777549546E-2"/>
          <c:y val="5.0222483291346251E-2"/>
          <c:w val="0.93197354406786104"/>
          <c:h val="0.82079702066995652"/>
        </c:manualLayout>
      </c:layout>
      <c:barChart>
        <c:barDir val="col"/>
        <c:grouping val="clustered"/>
        <c:varyColors val="0"/>
        <c:ser>
          <c:idx val="0"/>
          <c:order val="0"/>
          <c:tx>
            <c:strRef>
              <c:f>Sheet1!$B$1</c:f>
              <c:strCache>
                <c:ptCount val="1"/>
                <c:pt idx="0">
                  <c:v>CDC </c:v>
                </c:pt>
              </c:strCache>
            </c:strRef>
          </c:tx>
          <c:spPr>
            <a:solidFill>
              <a:srgbClr val="3333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2018</c:v>
                </c:pt>
                <c:pt idx="1">
                  <c:v>2019</c:v>
                </c:pt>
              </c:numCache>
            </c:numRef>
          </c:cat>
          <c:val>
            <c:numRef>
              <c:f>Sheet1!$B$2:$B$3</c:f>
              <c:numCache>
                <c:formatCode>General</c:formatCode>
                <c:ptCount val="2"/>
                <c:pt idx="0">
                  <c:v>12.1</c:v>
                </c:pt>
                <c:pt idx="1">
                  <c:v>12.3</c:v>
                </c:pt>
              </c:numCache>
            </c:numRef>
          </c:val>
          <c:extLst>
            <c:ext xmlns:c16="http://schemas.microsoft.com/office/drawing/2014/chart" uri="{C3380CC4-5D6E-409C-BE32-E72D297353CC}">
              <c16:uniqueId val="{00000000-4B47-42F3-9BCC-FB0750FB3461}"/>
            </c:ext>
          </c:extLst>
        </c:ser>
        <c:ser>
          <c:idx val="1"/>
          <c:order val="1"/>
          <c:tx>
            <c:strRef>
              <c:f>Sheet1!$C$1</c:f>
              <c:strCache>
                <c:ptCount val="1"/>
                <c:pt idx="0">
                  <c:v>NVSS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2018</c:v>
                </c:pt>
                <c:pt idx="1">
                  <c:v>2019</c:v>
                </c:pt>
              </c:numCache>
            </c:numRef>
          </c:cat>
          <c:val>
            <c:numRef>
              <c:f>Sheet1!$C$2:$C$3</c:f>
              <c:numCache>
                <c:formatCode>General</c:formatCode>
                <c:ptCount val="2"/>
                <c:pt idx="0">
                  <c:v>17.399999999999999</c:v>
                </c:pt>
                <c:pt idx="1">
                  <c:v>20.100000000000001</c:v>
                </c:pt>
              </c:numCache>
            </c:numRef>
          </c:val>
          <c:extLst>
            <c:ext xmlns:c16="http://schemas.microsoft.com/office/drawing/2014/chart" uri="{C3380CC4-5D6E-409C-BE32-E72D297353CC}">
              <c16:uniqueId val="{00000001-4B47-42F3-9BCC-FB0750FB3461}"/>
            </c:ext>
          </c:extLst>
        </c:ser>
        <c:dLbls>
          <c:showLegendKey val="0"/>
          <c:showVal val="0"/>
          <c:showCatName val="0"/>
          <c:showSerName val="0"/>
          <c:showPercent val="0"/>
          <c:showBubbleSize val="0"/>
        </c:dLbls>
        <c:gapWidth val="219"/>
        <c:overlap val="-27"/>
        <c:axId val="2064799167"/>
        <c:axId val="2064807903"/>
      </c:barChart>
      <c:catAx>
        <c:axId val="2064799167"/>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2064807903"/>
        <c:crosses val="autoZero"/>
        <c:auto val="1"/>
        <c:lblAlgn val="ctr"/>
        <c:lblOffset val="100"/>
        <c:noMultiLvlLbl val="0"/>
      </c:catAx>
      <c:valAx>
        <c:axId val="20648079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2064799167"/>
        <c:crosses val="autoZero"/>
        <c:crossBetween val="between"/>
      </c:valAx>
      <c:spPr>
        <a:noFill/>
        <a:ln>
          <a:noFill/>
        </a:ln>
        <a:effectLst/>
      </c:spPr>
    </c:plotArea>
    <c:legend>
      <c:legendPos val="b"/>
      <c:layout>
        <c:manualLayout>
          <c:xMode val="edge"/>
          <c:yMode val="edge"/>
          <c:x val="0.41341625775038987"/>
          <c:y val="7.4291861491798616E-2"/>
          <c:w val="0.25596237970253716"/>
          <c:h val="0.11684346392843956"/>
        </c:manualLayout>
      </c:layout>
      <c:overlay val="0"/>
      <c:spPr>
        <a:noFill/>
        <a:ln>
          <a:noFill/>
        </a:ln>
        <a:effectLst/>
      </c:spPr>
      <c:txPr>
        <a:bodyPr rot="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191089203203264E-2"/>
          <c:y val="3.682198707533757E-2"/>
          <c:w val="0.90558342568408456"/>
          <c:h val="0.88285624819468977"/>
        </c:manualLayout>
      </c:layout>
      <c:barChart>
        <c:barDir val="bar"/>
        <c:grouping val="clustered"/>
        <c:varyColors val="0"/>
        <c:ser>
          <c:idx val="0"/>
          <c:order val="0"/>
          <c:tx>
            <c:strRef>
              <c:f>Sheet1!$B$1</c:f>
              <c:strCache>
                <c:ptCount val="1"/>
                <c:pt idx="0">
                  <c:v>Series 1</c:v>
                </c:pt>
              </c:strCache>
            </c:strRef>
          </c:tx>
          <c:spPr>
            <a:solidFill>
              <a:schemeClr val="accent1">
                <a:lumMod val="75000"/>
              </a:schemeClr>
            </a:solidFill>
            <a:ln>
              <a:solidFill>
                <a:schemeClr val="accent6">
                  <a:lumMod val="60000"/>
                  <a:lumOff val="40000"/>
                </a:schemeClr>
              </a:solidFill>
            </a:ln>
            <a:effectLst/>
          </c:spPr>
          <c:invertIfNegative val="0"/>
          <c:dPt>
            <c:idx val="0"/>
            <c:invertIfNegative val="0"/>
            <c:bubble3D val="0"/>
            <c:spPr>
              <a:solidFill>
                <a:srgbClr val="FF0000"/>
              </a:solidFill>
              <a:ln>
                <a:solidFill>
                  <a:srgbClr val="C00000"/>
                </a:solidFill>
              </a:ln>
              <a:effectLst/>
            </c:spPr>
            <c:extLst>
              <c:ext xmlns:c16="http://schemas.microsoft.com/office/drawing/2014/chart" uri="{C3380CC4-5D6E-409C-BE32-E72D297353CC}">
                <c16:uniqueId val="{00000001-5160-48C0-8D92-11CFEEE69993}"/>
              </c:ext>
            </c:extLst>
          </c:dPt>
          <c:dPt>
            <c:idx val="1"/>
            <c:invertIfNegative val="0"/>
            <c:bubble3D val="0"/>
            <c:spPr>
              <a:solidFill>
                <a:srgbClr val="0000FF"/>
              </a:solidFill>
              <a:ln>
                <a:solidFill>
                  <a:schemeClr val="accent6">
                    <a:lumMod val="60000"/>
                    <a:lumOff val="40000"/>
                  </a:schemeClr>
                </a:solidFill>
              </a:ln>
              <a:effectLst/>
            </c:spPr>
            <c:extLst>
              <c:ext xmlns:c16="http://schemas.microsoft.com/office/drawing/2014/chart" uri="{C3380CC4-5D6E-409C-BE32-E72D297353CC}">
                <c16:uniqueId val="{00000072-B5E6-47FC-976C-6CE34D8002AA}"/>
              </c:ext>
            </c:extLst>
          </c:dPt>
          <c:dPt>
            <c:idx val="2"/>
            <c:invertIfNegative val="0"/>
            <c:bubble3D val="0"/>
            <c:spPr>
              <a:solidFill>
                <a:srgbClr val="0000FF"/>
              </a:solidFill>
              <a:ln>
                <a:solidFill>
                  <a:schemeClr val="accent6">
                    <a:lumMod val="60000"/>
                    <a:lumOff val="40000"/>
                  </a:schemeClr>
                </a:solidFill>
              </a:ln>
              <a:effectLst/>
            </c:spPr>
            <c:extLst>
              <c:ext xmlns:c16="http://schemas.microsoft.com/office/drawing/2014/chart" uri="{C3380CC4-5D6E-409C-BE32-E72D297353CC}">
                <c16:uniqueId val="{00000021-BE7F-4DD6-9F98-E8AA4F855FC2}"/>
              </c:ext>
            </c:extLst>
          </c:dPt>
          <c:dPt>
            <c:idx val="3"/>
            <c:invertIfNegative val="0"/>
            <c:bubble3D val="0"/>
            <c:spPr>
              <a:solidFill>
                <a:schemeClr val="accent6">
                  <a:lumMod val="60000"/>
                  <a:lumOff val="40000"/>
                </a:schemeClr>
              </a:solidFill>
              <a:ln>
                <a:solidFill>
                  <a:schemeClr val="accent6">
                    <a:lumMod val="60000"/>
                    <a:lumOff val="40000"/>
                  </a:schemeClr>
                </a:solidFill>
              </a:ln>
              <a:effectLst/>
            </c:spPr>
            <c:extLst>
              <c:ext xmlns:c16="http://schemas.microsoft.com/office/drawing/2014/chart" uri="{C3380CC4-5D6E-409C-BE32-E72D297353CC}">
                <c16:uniqueId val="{00000005-5160-48C0-8D92-11CFEEE69993}"/>
              </c:ext>
            </c:extLst>
          </c:dPt>
          <c:dPt>
            <c:idx val="4"/>
            <c:invertIfNegative val="0"/>
            <c:bubble3D val="0"/>
            <c:spPr>
              <a:solidFill>
                <a:schemeClr val="accent6">
                  <a:lumMod val="60000"/>
                  <a:lumOff val="40000"/>
                </a:schemeClr>
              </a:solidFill>
              <a:ln>
                <a:solidFill>
                  <a:schemeClr val="accent6">
                    <a:lumMod val="60000"/>
                    <a:lumOff val="40000"/>
                  </a:schemeClr>
                </a:solidFill>
              </a:ln>
              <a:effectLst/>
            </c:spPr>
            <c:extLst>
              <c:ext xmlns:c16="http://schemas.microsoft.com/office/drawing/2014/chart" uri="{C3380CC4-5D6E-409C-BE32-E72D297353CC}">
                <c16:uniqueId val="{0000000F-42C5-4FBC-8C3A-0C3B37D0CEEC}"/>
              </c:ext>
            </c:extLst>
          </c:dPt>
          <c:dPt>
            <c:idx val="5"/>
            <c:invertIfNegative val="0"/>
            <c:bubble3D val="0"/>
            <c:spPr>
              <a:solidFill>
                <a:schemeClr val="accent6">
                  <a:lumMod val="60000"/>
                  <a:lumOff val="40000"/>
                </a:schemeClr>
              </a:solidFill>
              <a:ln>
                <a:solidFill>
                  <a:schemeClr val="accent6">
                    <a:lumMod val="60000"/>
                    <a:lumOff val="40000"/>
                  </a:schemeClr>
                </a:solidFill>
              </a:ln>
              <a:effectLst/>
            </c:spPr>
            <c:extLst>
              <c:ext xmlns:c16="http://schemas.microsoft.com/office/drawing/2014/chart" uri="{C3380CC4-5D6E-409C-BE32-E72D297353CC}">
                <c16:uniqueId val="{0000001D-BE7F-4DD6-9F98-E8AA4F855FC2}"/>
              </c:ext>
            </c:extLst>
          </c:dPt>
          <c:dPt>
            <c:idx val="6"/>
            <c:invertIfNegative val="0"/>
            <c:bubble3D val="0"/>
            <c:spPr>
              <a:solidFill>
                <a:srgbClr val="0000FF"/>
              </a:solidFill>
              <a:ln>
                <a:solidFill>
                  <a:schemeClr val="accent6">
                    <a:lumMod val="60000"/>
                    <a:lumOff val="40000"/>
                  </a:schemeClr>
                </a:solidFill>
              </a:ln>
              <a:effectLst/>
            </c:spPr>
            <c:extLst>
              <c:ext xmlns:c16="http://schemas.microsoft.com/office/drawing/2014/chart" uri="{C3380CC4-5D6E-409C-BE32-E72D297353CC}">
                <c16:uniqueId val="{0000001E-BE7F-4DD6-9F98-E8AA4F855FC2}"/>
              </c:ext>
            </c:extLst>
          </c:dPt>
          <c:dPt>
            <c:idx val="7"/>
            <c:invertIfNegative val="0"/>
            <c:bubble3D val="0"/>
            <c:spPr>
              <a:solidFill>
                <a:srgbClr val="0000FF"/>
              </a:solidFill>
              <a:ln>
                <a:solidFill>
                  <a:schemeClr val="accent6">
                    <a:lumMod val="60000"/>
                    <a:lumOff val="40000"/>
                  </a:schemeClr>
                </a:solidFill>
              </a:ln>
              <a:effectLst/>
            </c:spPr>
            <c:extLst>
              <c:ext xmlns:c16="http://schemas.microsoft.com/office/drawing/2014/chart" uri="{C3380CC4-5D6E-409C-BE32-E72D297353CC}">
                <c16:uniqueId val="{0000001F-BE7F-4DD6-9F98-E8AA4F855FC2}"/>
              </c:ext>
            </c:extLst>
          </c:dPt>
          <c:dPt>
            <c:idx val="8"/>
            <c:invertIfNegative val="0"/>
            <c:bubble3D val="0"/>
            <c:spPr>
              <a:solidFill>
                <a:schemeClr val="accent6">
                  <a:lumMod val="60000"/>
                  <a:lumOff val="40000"/>
                </a:schemeClr>
              </a:solidFill>
              <a:ln>
                <a:solidFill>
                  <a:schemeClr val="accent6">
                    <a:lumMod val="60000"/>
                    <a:lumOff val="40000"/>
                  </a:schemeClr>
                </a:solidFill>
              </a:ln>
              <a:effectLst/>
            </c:spPr>
            <c:extLst>
              <c:ext xmlns:c16="http://schemas.microsoft.com/office/drawing/2014/chart" uri="{C3380CC4-5D6E-409C-BE32-E72D297353CC}">
                <c16:uniqueId val="{0000000E-42C5-4FBC-8C3A-0C3B37D0CEEC}"/>
              </c:ext>
            </c:extLst>
          </c:dPt>
          <c:dPt>
            <c:idx val="9"/>
            <c:invertIfNegative val="0"/>
            <c:bubble3D val="0"/>
            <c:spPr>
              <a:solidFill>
                <a:schemeClr val="accent6">
                  <a:lumMod val="60000"/>
                  <a:lumOff val="40000"/>
                </a:schemeClr>
              </a:solidFill>
              <a:ln>
                <a:solidFill>
                  <a:schemeClr val="accent6">
                    <a:lumMod val="60000"/>
                    <a:lumOff val="40000"/>
                  </a:schemeClr>
                </a:solidFill>
              </a:ln>
              <a:effectLst/>
            </c:spPr>
            <c:extLst>
              <c:ext xmlns:c16="http://schemas.microsoft.com/office/drawing/2014/chart" uri="{C3380CC4-5D6E-409C-BE32-E72D297353CC}">
                <c16:uniqueId val="{0000001C-BE7F-4DD6-9F98-E8AA4F855FC2}"/>
              </c:ext>
            </c:extLst>
          </c:dPt>
          <c:dPt>
            <c:idx val="10"/>
            <c:invertIfNegative val="0"/>
            <c:bubble3D val="0"/>
            <c:spPr>
              <a:solidFill>
                <a:schemeClr val="accent6">
                  <a:lumMod val="60000"/>
                  <a:lumOff val="40000"/>
                </a:schemeClr>
              </a:solidFill>
              <a:ln>
                <a:solidFill>
                  <a:schemeClr val="accent6">
                    <a:lumMod val="60000"/>
                    <a:lumOff val="40000"/>
                  </a:schemeClr>
                </a:solidFill>
              </a:ln>
              <a:effectLst/>
            </c:spPr>
            <c:extLst>
              <c:ext xmlns:c16="http://schemas.microsoft.com/office/drawing/2014/chart" uri="{C3380CC4-5D6E-409C-BE32-E72D297353CC}">
                <c16:uniqueId val="{0000001A-BE7F-4DD6-9F98-E8AA4F855FC2}"/>
              </c:ext>
            </c:extLst>
          </c:dPt>
          <c:dPt>
            <c:idx val="11"/>
            <c:invertIfNegative val="0"/>
            <c:bubble3D val="0"/>
            <c:spPr>
              <a:solidFill>
                <a:srgbClr val="0000FF"/>
              </a:solidFill>
              <a:ln>
                <a:solidFill>
                  <a:schemeClr val="accent6">
                    <a:lumMod val="60000"/>
                    <a:lumOff val="40000"/>
                  </a:schemeClr>
                </a:solidFill>
              </a:ln>
              <a:effectLst/>
            </c:spPr>
            <c:extLst>
              <c:ext xmlns:c16="http://schemas.microsoft.com/office/drawing/2014/chart" uri="{C3380CC4-5D6E-409C-BE32-E72D297353CC}">
                <c16:uniqueId val="{00000071-B5E6-47FC-976C-6CE34D8002AA}"/>
              </c:ext>
            </c:extLst>
          </c:dPt>
          <c:dPt>
            <c:idx val="12"/>
            <c:invertIfNegative val="0"/>
            <c:bubble3D val="0"/>
            <c:spPr>
              <a:solidFill>
                <a:schemeClr val="accent6">
                  <a:lumMod val="60000"/>
                  <a:lumOff val="40000"/>
                </a:schemeClr>
              </a:solidFill>
              <a:ln>
                <a:solidFill>
                  <a:schemeClr val="accent6">
                    <a:lumMod val="60000"/>
                    <a:lumOff val="40000"/>
                  </a:schemeClr>
                </a:solidFill>
              </a:ln>
              <a:effectLst/>
            </c:spPr>
            <c:extLst>
              <c:ext xmlns:c16="http://schemas.microsoft.com/office/drawing/2014/chart" uri="{C3380CC4-5D6E-409C-BE32-E72D297353CC}">
                <c16:uniqueId val="{0000000D-42C5-4FBC-8C3A-0C3B37D0CEEC}"/>
              </c:ext>
            </c:extLst>
          </c:dPt>
          <c:dPt>
            <c:idx val="13"/>
            <c:invertIfNegative val="0"/>
            <c:bubble3D val="0"/>
            <c:spPr>
              <a:solidFill>
                <a:schemeClr val="accent1">
                  <a:lumMod val="75000"/>
                </a:schemeClr>
              </a:solidFill>
              <a:ln>
                <a:solidFill>
                  <a:schemeClr val="accent6">
                    <a:lumMod val="60000"/>
                    <a:lumOff val="40000"/>
                  </a:schemeClr>
                </a:solidFill>
              </a:ln>
              <a:effectLst/>
            </c:spPr>
            <c:extLst>
              <c:ext xmlns:c16="http://schemas.microsoft.com/office/drawing/2014/chart" uri="{C3380CC4-5D6E-409C-BE32-E72D297353CC}">
                <c16:uniqueId val="{00000016-BE7F-4DD6-9F98-E8AA4F855FC2}"/>
              </c:ext>
            </c:extLst>
          </c:dPt>
          <c:dPt>
            <c:idx val="14"/>
            <c:invertIfNegative val="0"/>
            <c:bubble3D val="0"/>
            <c:spPr>
              <a:solidFill>
                <a:srgbClr val="0000FF"/>
              </a:solidFill>
              <a:ln>
                <a:solidFill>
                  <a:schemeClr val="accent6">
                    <a:lumMod val="60000"/>
                    <a:lumOff val="40000"/>
                  </a:schemeClr>
                </a:solidFill>
              </a:ln>
              <a:effectLst/>
            </c:spPr>
            <c:extLst>
              <c:ext xmlns:c16="http://schemas.microsoft.com/office/drawing/2014/chart" uri="{C3380CC4-5D6E-409C-BE32-E72D297353CC}">
                <c16:uniqueId val="{00000019-BE7F-4DD6-9F98-E8AA4F855FC2}"/>
              </c:ext>
            </c:extLst>
          </c:dPt>
          <c:dPt>
            <c:idx val="15"/>
            <c:invertIfNegative val="0"/>
            <c:bubble3D val="0"/>
            <c:spPr>
              <a:solidFill>
                <a:srgbClr val="0000FF"/>
              </a:solidFill>
              <a:ln>
                <a:solidFill>
                  <a:schemeClr val="accent6">
                    <a:lumMod val="60000"/>
                    <a:lumOff val="40000"/>
                  </a:schemeClr>
                </a:solidFill>
              </a:ln>
              <a:effectLst/>
            </c:spPr>
            <c:extLst>
              <c:ext xmlns:c16="http://schemas.microsoft.com/office/drawing/2014/chart" uri="{C3380CC4-5D6E-409C-BE32-E72D297353CC}">
                <c16:uniqueId val="{00000017-BE7F-4DD6-9F98-E8AA4F855FC2}"/>
              </c:ext>
            </c:extLst>
          </c:dPt>
          <c:dPt>
            <c:idx val="16"/>
            <c:invertIfNegative val="0"/>
            <c:bubble3D val="0"/>
            <c:spPr>
              <a:solidFill>
                <a:schemeClr val="accent6">
                  <a:lumMod val="60000"/>
                  <a:lumOff val="40000"/>
                </a:schemeClr>
              </a:solidFill>
              <a:ln>
                <a:solidFill>
                  <a:schemeClr val="accent6">
                    <a:lumMod val="60000"/>
                    <a:lumOff val="40000"/>
                  </a:schemeClr>
                </a:solidFill>
              </a:ln>
              <a:effectLst/>
            </c:spPr>
            <c:extLst>
              <c:ext xmlns:c16="http://schemas.microsoft.com/office/drawing/2014/chart" uri="{C3380CC4-5D6E-409C-BE32-E72D297353CC}">
                <c16:uniqueId val="{00000015-BE7F-4DD6-9F98-E8AA4F855FC2}"/>
              </c:ext>
            </c:extLst>
          </c:dPt>
          <c:dPt>
            <c:idx val="17"/>
            <c:invertIfNegative val="0"/>
            <c:bubble3D val="0"/>
            <c:spPr>
              <a:solidFill>
                <a:srgbClr val="0000FF"/>
              </a:solidFill>
              <a:ln>
                <a:solidFill>
                  <a:schemeClr val="accent6">
                    <a:lumMod val="60000"/>
                    <a:lumOff val="40000"/>
                  </a:schemeClr>
                </a:solidFill>
              </a:ln>
              <a:effectLst/>
            </c:spPr>
            <c:extLst>
              <c:ext xmlns:c16="http://schemas.microsoft.com/office/drawing/2014/chart" uri="{C3380CC4-5D6E-409C-BE32-E72D297353CC}">
                <c16:uniqueId val="{00000070-B5E6-47FC-976C-6CE34D8002AA}"/>
              </c:ext>
            </c:extLst>
          </c:dPt>
          <c:dPt>
            <c:idx val="18"/>
            <c:invertIfNegative val="0"/>
            <c:bubble3D val="0"/>
            <c:spPr>
              <a:solidFill>
                <a:srgbClr val="0000FF"/>
              </a:solidFill>
              <a:ln>
                <a:solidFill>
                  <a:schemeClr val="accent6">
                    <a:lumMod val="60000"/>
                    <a:lumOff val="40000"/>
                  </a:schemeClr>
                </a:solidFill>
              </a:ln>
              <a:effectLst/>
            </c:spPr>
            <c:extLst>
              <c:ext xmlns:c16="http://schemas.microsoft.com/office/drawing/2014/chart" uri="{C3380CC4-5D6E-409C-BE32-E72D297353CC}">
                <c16:uniqueId val="{0000006F-B5E6-47FC-976C-6CE34D8002AA}"/>
              </c:ext>
            </c:extLst>
          </c:dPt>
          <c:dPt>
            <c:idx val="19"/>
            <c:invertIfNegative val="0"/>
            <c:bubble3D val="0"/>
            <c:spPr>
              <a:solidFill>
                <a:schemeClr val="accent6">
                  <a:lumMod val="60000"/>
                  <a:lumOff val="40000"/>
                </a:schemeClr>
              </a:solidFill>
              <a:ln>
                <a:solidFill>
                  <a:schemeClr val="accent6">
                    <a:lumMod val="60000"/>
                    <a:lumOff val="40000"/>
                  </a:schemeClr>
                </a:solidFill>
              </a:ln>
              <a:effectLst/>
            </c:spPr>
            <c:extLst>
              <c:ext xmlns:c16="http://schemas.microsoft.com/office/drawing/2014/chart" uri="{C3380CC4-5D6E-409C-BE32-E72D297353CC}">
                <c16:uniqueId val="{00000018-BE7F-4DD6-9F98-E8AA4F855FC2}"/>
              </c:ext>
            </c:extLst>
          </c:dPt>
          <c:dPt>
            <c:idx val="20"/>
            <c:invertIfNegative val="0"/>
            <c:bubble3D val="0"/>
            <c:spPr>
              <a:solidFill>
                <a:srgbClr val="0000FF"/>
              </a:solidFill>
              <a:ln>
                <a:solidFill>
                  <a:schemeClr val="accent6">
                    <a:lumMod val="60000"/>
                    <a:lumOff val="40000"/>
                  </a:schemeClr>
                </a:solidFill>
              </a:ln>
              <a:effectLst/>
            </c:spPr>
            <c:extLst>
              <c:ext xmlns:c16="http://schemas.microsoft.com/office/drawing/2014/chart" uri="{C3380CC4-5D6E-409C-BE32-E72D297353CC}">
                <c16:uniqueId val="{0000006E-B5E6-47FC-976C-6CE34D8002AA}"/>
              </c:ext>
            </c:extLst>
          </c:dPt>
          <c:dPt>
            <c:idx val="21"/>
            <c:invertIfNegative val="0"/>
            <c:bubble3D val="0"/>
            <c:spPr>
              <a:solidFill>
                <a:srgbClr val="0000FF"/>
              </a:solidFill>
              <a:ln>
                <a:solidFill>
                  <a:schemeClr val="accent6">
                    <a:lumMod val="60000"/>
                    <a:lumOff val="40000"/>
                  </a:schemeClr>
                </a:solidFill>
              </a:ln>
              <a:effectLst/>
            </c:spPr>
            <c:extLst>
              <c:ext xmlns:c16="http://schemas.microsoft.com/office/drawing/2014/chart" uri="{C3380CC4-5D6E-409C-BE32-E72D297353CC}">
                <c16:uniqueId val="{00000014-BE7F-4DD6-9F98-E8AA4F855FC2}"/>
              </c:ext>
            </c:extLst>
          </c:dPt>
          <c:dPt>
            <c:idx val="22"/>
            <c:invertIfNegative val="0"/>
            <c:bubble3D val="0"/>
            <c:spPr>
              <a:solidFill>
                <a:schemeClr val="accent6">
                  <a:lumMod val="40000"/>
                  <a:lumOff val="60000"/>
                </a:schemeClr>
              </a:solidFill>
              <a:ln>
                <a:solidFill>
                  <a:schemeClr val="accent6">
                    <a:lumMod val="60000"/>
                    <a:lumOff val="40000"/>
                  </a:schemeClr>
                </a:solidFill>
              </a:ln>
              <a:effectLst/>
            </c:spPr>
            <c:extLst>
              <c:ext xmlns:c16="http://schemas.microsoft.com/office/drawing/2014/chart" uri="{C3380CC4-5D6E-409C-BE32-E72D297353CC}">
                <c16:uniqueId val="{00000013-BE7F-4DD6-9F98-E8AA4F855FC2}"/>
              </c:ext>
            </c:extLst>
          </c:dPt>
          <c:dPt>
            <c:idx val="23"/>
            <c:invertIfNegative val="0"/>
            <c:bubble3D val="0"/>
            <c:spPr>
              <a:solidFill>
                <a:schemeClr val="accent6">
                  <a:lumMod val="60000"/>
                  <a:lumOff val="40000"/>
                </a:schemeClr>
              </a:solidFill>
              <a:ln>
                <a:solidFill>
                  <a:schemeClr val="accent6">
                    <a:lumMod val="60000"/>
                    <a:lumOff val="40000"/>
                  </a:schemeClr>
                </a:solidFill>
              </a:ln>
              <a:effectLst/>
            </c:spPr>
            <c:extLst>
              <c:ext xmlns:c16="http://schemas.microsoft.com/office/drawing/2014/chart" uri="{C3380CC4-5D6E-409C-BE32-E72D297353CC}">
                <c16:uniqueId val="{0000000C-42C5-4FBC-8C3A-0C3B37D0CEEC}"/>
              </c:ext>
            </c:extLst>
          </c:dPt>
          <c:dPt>
            <c:idx val="24"/>
            <c:invertIfNegative val="0"/>
            <c:bubble3D val="0"/>
            <c:spPr>
              <a:solidFill>
                <a:srgbClr val="0000FF"/>
              </a:solidFill>
              <a:ln>
                <a:solidFill>
                  <a:schemeClr val="accent6">
                    <a:lumMod val="60000"/>
                    <a:lumOff val="40000"/>
                  </a:schemeClr>
                </a:solidFill>
              </a:ln>
              <a:effectLst/>
            </c:spPr>
            <c:extLst>
              <c:ext xmlns:c16="http://schemas.microsoft.com/office/drawing/2014/chart" uri="{C3380CC4-5D6E-409C-BE32-E72D297353CC}">
                <c16:uniqueId val="{0000006D-B5E6-47FC-976C-6CE34D8002AA}"/>
              </c:ext>
            </c:extLst>
          </c:dPt>
          <c:dPt>
            <c:idx val="25"/>
            <c:invertIfNegative val="0"/>
            <c:bubble3D val="0"/>
            <c:spPr>
              <a:solidFill>
                <a:srgbClr val="0000FF"/>
              </a:solidFill>
              <a:ln>
                <a:solidFill>
                  <a:schemeClr val="accent6">
                    <a:lumMod val="60000"/>
                    <a:lumOff val="40000"/>
                  </a:schemeClr>
                </a:solidFill>
              </a:ln>
              <a:effectLst/>
            </c:spPr>
            <c:extLst>
              <c:ext xmlns:c16="http://schemas.microsoft.com/office/drawing/2014/chart" uri="{C3380CC4-5D6E-409C-BE32-E72D297353CC}">
                <c16:uniqueId val="{0000006C-B5E6-47FC-976C-6CE34D8002AA}"/>
              </c:ext>
            </c:extLst>
          </c:dPt>
          <c:dPt>
            <c:idx val="26"/>
            <c:invertIfNegative val="0"/>
            <c:bubble3D val="0"/>
            <c:spPr>
              <a:solidFill>
                <a:schemeClr val="accent6">
                  <a:lumMod val="60000"/>
                  <a:lumOff val="40000"/>
                </a:schemeClr>
              </a:solidFill>
              <a:ln>
                <a:solidFill>
                  <a:schemeClr val="accent6">
                    <a:lumMod val="60000"/>
                    <a:lumOff val="40000"/>
                  </a:schemeClr>
                </a:solidFill>
              </a:ln>
              <a:effectLst/>
            </c:spPr>
            <c:extLst>
              <c:ext xmlns:c16="http://schemas.microsoft.com/office/drawing/2014/chart" uri="{C3380CC4-5D6E-409C-BE32-E72D297353CC}">
                <c16:uniqueId val="{00000012-BE7F-4DD6-9F98-E8AA4F855FC2}"/>
              </c:ext>
            </c:extLst>
          </c:dPt>
          <c:dPt>
            <c:idx val="27"/>
            <c:invertIfNegative val="0"/>
            <c:bubble3D val="0"/>
            <c:spPr>
              <a:solidFill>
                <a:srgbClr val="0000FF"/>
              </a:solidFill>
              <a:ln>
                <a:solidFill>
                  <a:schemeClr val="accent6">
                    <a:lumMod val="60000"/>
                    <a:lumOff val="40000"/>
                  </a:schemeClr>
                </a:solidFill>
              </a:ln>
              <a:effectLst/>
            </c:spPr>
            <c:extLst>
              <c:ext xmlns:c16="http://schemas.microsoft.com/office/drawing/2014/chart" uri="{C3380CC4-5D6E-409C-BE32-E72D297353CC}">
                <c16:uniqueId val="{00000011-BE7F-4DD6-9F98-E8AA4F855FC2}"/>
              </c:ext>
            </c:extLst>
          </c:dPt>
          <c:dPt>
            <c:idx val="28"/>
            <c:invertIfNegative val="0"/>
            <c:bubble3D val="0"/>
            <c:spPr>
              <a:solidFill>
                <a:schemeClr val="accent6">
                  <a:lumMod val="60000"/>
                  <a:lumOff val="40000"/>
                </a:schemeClr>
              </a:solidFill>
              <a:ln>
                <a:solidFill>
                  <a:schemeClr val="accent6">
                    <a:lumMod val="60000"/>
                    <a:lumOff val="40000"/>
                  </a:schemeClr>
                </a:solidFill>
              </a:ln>
              <a:effectLst/>
            </c:spPr>
            <c:extLst>
              <c:ext xmlns:c16="http://schemas.microsoft.com/office/drawing/2014/chart" uri="{C3380CC4-5D6E-409C-BE32-E72D297353CC}">
                <c16:uniqueId val="{00000010-BE7F-4DD6-9F98-E8AA4F855FC2}"/>
              </c:ext>
            </c:extLst>
          </c:dPt>
          <c:dPt>
            <c:idx val="29"/>
            <c:invertIfNegative val="0"/>
            <c:bubble3D val="0"/>
            <c:spPr>
              <a:solidFill>
                <a:srgbClr val="0000FF"/>
              </a:solidFill>
              <a:ln>
                <a:solidFill>
                  <a:schemeClr val="accent6">
                    <a:lumMod val="60000"/>
                    <a:lumOff val="40000"/>
                  </a:schemeClr>
                </a:solidFill>
              </a:ln>
              <a:effectLst/>
            </c:spPr>
            <c:extLst>
              <c:ext xmlns:c16="http://schemas.microsoft.com/office/drawing/2014/chart" uri="{C3380CC4-5D6E-409C-BE32-E72D297353CC}">
                <c16:uniqueId val="{0000000B-BE7F-4DD6-9F98-E8AA4F855FC2}"/>
              </c:ext>
            </c:extLst>
          </c:dPt>
          <c:dPt>
            <c:idx val="30"/>
            <c:invertIfNegative val="0"/>
            <c:bubble3D val="0"/>
            <c:spPr>
              <a:solidFill>
                <a:srgbClr val="0000FF"/>
              </a:solidFill>
              <a:ln>
                <a:solidFill>
                  <a:schemeClr val="accent6">
                    <a:lumMod val="60000"/>
                    <a:lumOff val="40000"/>
                  </a:schemeClr>
                </a:solidFill>
              </a:ln>
              <a:effectLst/>
            </c:spPr>
            <c:extLst>
              <c:ext xmlns:c16="http://schemas.microsoft.com/office/drawing/2014/chart" uri="{C3380CC4-5D6E-409C-BE32-E72D297353CC}">
                <c16:uniqueId val="{0000006B-B5E6-47FC-976C-6CE34D8002AA}"/>
              </c:ext>
            </c:extLst>
          </c:dPt>
          <c:dPt>
            <c:idx val="31"/>
            <c:invertIfNegative val="0"/>
            <c:bubble3D val="0"/>
            <c:spPr>
              <a:solidFill>
                <a:schemeClr val="accent6">
                  <a:lumMod val="60000"/>
                  <a:lumOff val="40000"/>
                </a:schemeClr>
              </a:solidFill>
              <a:ln>
                <a:solidFill>
                  <a:schemeClr val="accent6">
                    <a:lumMod val="60000"/>
                    <a:lumOff val="40000"/>
                  </a:schemeClr>
                </a:solidFill>
              </a:ln>
              <a:effectLst/>
            </c:spPr>
            <c:extLst>
              <c:ext xmlns:c16="http://schemas.microsoft.com/office/drawing/2014/chart" uri="{C3380CC4-5D6E-409C-BE32-E72D297353CC}">
                <c16:uniqueId val="{0000000C-BE7F-4DD6-9F98-E8AA4F855FC2}"/>
              </c:ext>
            </c:extLst>
          </c:dPt>
          <c:dPt>
            <c:idx val="32"/>
            <c:invertIfNegative val="0"/>
            <c:bubble3D val="0"/>
            <c:spPr>
              <a:solidFill>
                <a:srgbClr val="0000FF"/>
              </a:solidFill>
              <a:ln>
                <a:solidFill>
                  <a:schemeClr val="accent6">
                    <a:lumMod val="60000"/>
                    <a:lumOff val="40000"/>
                  </a:schemeClr>
                </a:solidFill>
              </a:ln>
              <a:effectLst/>
            </c:spPr>
            <c:extLst>
              <c:ext xmlns:c16="http://schemas.microsoft.com/office/drawing/2014/chart" uri="{C3380CC4-5D6E-409C-BE32-E72D297353CC}">
                <c16:uniqueId val="{0000006A-B5E6-47FC-976C-6CE34D8002AA}"/>
              </c:ext>
            </c:extLst>
          </c:dPt>
          <c:dPt>
            <c:idx val="33"/>
            <c:invertIfNegative val="0"/>
            <c:bubble3D val="0"/>
            <c:spPr>
              <a:solidFill>
                <a:schemeClr val="accent6">
                  <a:lumMod val="60000"/>
                  <a:lumOff val="40000"/>
                </a:schemeClr>
              </a:solidFill>
              <a:ln>
                <a:solidFill>
                  <a:schemeClr val="accent6">
                    <a:lumMod val="60000"/>
                    <a:lumOff val="40000"/>
                  </a:schemeClr>
                </a:solidFill>
              </a:ln>
              <a:effectLst/>
            </c:spPr>
            <c:extLst>
              <c:ext xmlns:c16="http://schemas.microsoft.com/office/drawing/2014/chart" uri="{C3380CC4-5D6E-409C-BE32-E72D297353CC}">
                <c16:uniqueId val="{0000000E-BE7F-4DD6-9F98-E8AA4F855FC2}"/>
              </c:ext>
            </c:extLst>
          </c:dPt>
          <c:dPt>
            <c:idx val="34"/>
            <c:invertIfNegative val="0"/>
            <c:bubble3D val="0"/>
            <c:spPr>
              <a:solidFill>
                <a:schemeClr val="accent6">
                  <a:lumMod val="60000"/>
                  <a:lumOff val="40000"/>
                </a:schemeClr>
              </a:solidFill>
              <a:ln>
                <a:solidFill>
                  <a:schemeClr val="accent6">
                    <a:lumMod val="60000"/>
                    <a:lumOff val="40000"/>
                  </a:schemeClr>
                </a:solidFill>
              </a:ln>
              <a:effectLst/>
            </c:spPr>
            <c:extLst>
              <c:ext xmlns:c16="http://schemas.microsoft.com/office/drawing/2014/chart" uri="{C3380CC4-5D6E-409C-BE32-E72D297353CC}">
                <c16:uniqueId val="{0000000D-BE7F-4DD6-9F98-E8AA4F855FC2}"/>
              </c:ext>
            </c:extLst>
          </c:dPt>
          <c:dPt>
            <c:idx val="35"/>
            <c:invertIfNegative val="0"/>
            <c:bubble3D val="0"/>
            <c:spPr>
              <a:solidFill>
                <a:srgbClr val="0033CC"/>
              </a:solidFill>
              <a:ln>
                <a:solidFill>
                  <a:schemeClr val="accent6">
                    <a:lumMod val="60000"/>
                    <a:lumOff val="40000"/>
                  </a:schemeClr>
                </a:solidFill>
              </a:ln>
              <a:effectLst/>
            </c:spPr>
            <c:extLst>
              <c:ext xmlns:c16="http://schemas.microsoft.com/office/drawing/2014/chart" uri="{C3380CC4-5D6E-409C-BE32-E72D297353CC}">
                <c16:uniqueId val="{00000069-B5E6-47FC-976C-6CE34D8002AA}"/>
              </c:ext>
            </c:extLst>
          </c:dPt>
          <c:dPt>
            <c:idx val="36"/>
            <c:invertIfNegative val="0"/>
            <c:bubble3D val="0"/>
            <c:spPr>
              <a:solidFill>
                <a:schemeClr val="accent6">
                  <a:lumMod val="60000"/>
                  <a:lumOff val="40000"/>
                </a:schemeClr>
              </a:solidFill>
              <a:ln>
                <a:solidFill>
                  <a:schemeClr val="accent6">
                    <a:lumMod val="60000"/>
                    <a:lumOff val="40000"/>
                  </a:schemeClr>
                </a:solidFill>
              </a:ln>
              <a:effectLst/>
            </c:spPr>
            <c:extLst>
              <c:ext xmlns:c16="http://schemas.microsoft.com/office/drawing/2014/chart" uri="{C3380CC4-5D6E-409C-BE32-E72D297353CC}">
                <c16:uniqueId val="{0000001B-BE7F-4DD6-9F98-E8AA4F855FC2}"/>
              </c:ext>
            </c:extLst>
          </c:dPt>
          <c:dPt>
            <c:idx val="37"/>
            <c:invertIfNegative val="0"/>
            <c:bubble3D val="0"/>
            <c:spPr>
              <a:solidFill>
                <a:schemeClr val="accent6">
                  <a:lumMod val="60000"/>
                  <a:lumOff val="40000"/>
                </a:schemeClr>
              </a:solidFill>
              <a:ln>
                <a:solidFill>
                  <a:schemeClr val="accent6">
                    <a:lumMod val="60000"/>
                    <a:lumOff val="40000"/>
                  </a:schemeClr>
                </a:solidFill>
              </a:ln>
              <a:effectLst/>
            </c:spPr>
            <c:extLst>
              <c:ext xmlns:c16="http://schemas.microsoft.com/office/drawing/2014/chart" uri="{C3380CC4-5D6E-409C-BE32-E72D297353CC}">
                <c16:uniqueId val="{0000000F-BE7F-4DD6-9F98-E8AA4F855FC2}"/>
              </c:ext>
            </c:extLst>
          </c:dPt>
          <c:dPt>
            <c:idx val="38"/>
            <c:invertIfNegative val="0"/>
            <c:bubble3D val="0"/>
            <c:spPr>
              <a:solidFill>
                <a:schemeClr val="accent6">
                  <a:lumMod val="60000"/>
                  <a:lumOff val="40000"/>
                </a:schemeClr>
              </a:solidFill>
              <a:ln>
                <a:solidFill>
                  <a:schemeClr val="accent6">
                    <a:lumMod val="60000"/>
                    <a:lumOff val="40000"/>
                  </a:schemeClr>
                </a:solidFill>
              </a:ln>
              <a:effectLst/>
            </c:spPr>
            <c:extLst>
              <c:ext xmlns:c16="http://schemas.microsoft.com/office/drawing/2014/chart" uri="{C3380CC4-5D6E-409C-BE32-E72D297353CC}">
                <c16:uniqueId val="{0000000A-BE7F-4DD6-9F98-E8AA4F855FC2}"/>
              </c:ext>
            </c:extLst>
          </c:dPt>
          <c:dPt>
            <c:idx val="39"/>
            <c:invertIfNegative val="0"/>
            <c:bubble3D val="0"/>
            <c:spPr>
              <a:solidFill>
                <a:schemeClr val="accent6">
                  <a:lumMod val="60000"/>
                  <a:lumOff val="40000"/>
                </a:schemeClr>
              </a:solidFill>
              <a:ln>
                <a:solidFill>
                  <a:schemeClr val="accent6">
                    <a:lumMod val="60000"/>
                    <a:lumOff val="40000"/>
                  </a:schemeClr>
                </a:solidFill>
              </a:ln>
              <a:effectLst/>
            </c:spPr>
            <c:extLst>
              <c:ext xmlns:c16="http://schemas.microsoft.com/office/drawing/2014/chart" uri="{C3380CC4-5D6E-409C-BE32-E72D297353CC}">
                <c16:uniqueId val="{00000009-BE7F-4DD6-9F98-E8AA4F855FC2}"/>
              </c:ext>
            </c:extLst>
          </c:dPt>
          <c:dPt>
            <c:idx val="40"/>
            <c:invertIfNegative val="0"/>
            <c:bubble3D val="0"/>
            <c:spPr>
              <a:solidFill>
                <a:schemeClr val="accent6">
                  <a:lumMod val="60000"/>
                  <a:lumOff val="40000"/>
                </a:schemeClr>
              </a:solidFill>
              <a:ln>
                <a:solidFill>
                  <a:schemeClr val="accent6">
                    <a:lumMod val="60000"/>
                    <a:lumOff val="40000"/>
                  </a:schemeClr>
                </a:solidFill>
              </a:ln>
              <a:effectLst/>
            </c:spPr>
            <c:extLst>
              <c:ext xmlns:c16="http://schemas.microsoft.com/office/drawing/2014/chart" uri="{C3380CC4-5D6E-409C-BE32-E72D297353CC}">
                <c16:uniqueId val="{0000000B-42C5-4FBC-8C3A-0C3B37D0CEEC}"/>
              </c:ext>
            </c:extLst>
          </c:dPt>
          <c:dPt>
            <c:idx val="41"/>
            <c:invertIfNegative val="0"/>
            <c:bubble3D val="0"/>
            <c:spPr>
              <a:solidFill>
                <a:schemeClr val="accent6">
                  <a:lumMod val="60000"/>
                  <a:lumOff val="40000"/>
                </a:schemeClr>
              </a:solidFill>
              <a:ln>
                <a:solidFill>
                  <a:schemeClr val="accent6">
                    <a:lumMod val="60000"/>
                    <a:lumOff val="40000"/>
                  </a:schemeClr>
                </a:solidFill>
              </a:ln>
              <a:effectLst/>
            </c:spPr>
            <c:extLst>
              <c:ext xmlns:c16="http://schemas.microsoft.com/office/drawing/2014/chart" uri="{C3380CC4-5D6E-409C-BE32-E72D297353CC}">
                <c16:uniqueId val="{0000000A-42C5-4FBC-8C3A-0C3B37D0CEEC}"/>
              </c:ext>
            </c:extLst>
          </c:dPt>
          <c:dPt>
            <c:idx val="42"/>
            <c:invertIfNegative val="0"/>
            <c:bubble3D val="0"/>
            <c:spPr>
              <a:solidFill>
                <a:schemeClr val="accent6">
                  <a:lumMod val="60000"/>
                  <a:lumOff val="40000"/>
                </a:schemeClr>
              </a:solidFill>
              <a:ln>
                <a:solidFill>
                  <a:schemeClr val="accent6">
                    <a:lumMod val="60000"/>
                    <a:lumOff val="40000"/>
                  </a:schemeClr>
                </a:solidFill>
              </a:ln>
              <a:effectLst/>
            </c:spPr>
            <c:extLst>
              <c:ext xmlns:c16="http://schemas.microsoft.com/office/drawing/2014/chart" uri="{C3380CC4-5D6E-409C-BE32-E72D297353CC}">
                <c16:uniqueId val="{00000009-42C5-4FBC-8C3A-0C3B37D0CEEC}"/>
              </c:ext>
            </c:extLst>
          </c:dPt>
          <c:dPt>
            <c:idx val="43"/>
            <c:invertIfNegative val="0"/>
            <c:bubble3D val="0"/>
            <c:spPr>
              <a:solidFill>
                <a:schemeClr val="accent6">
                  <a:lumMod val="60000"/>
                  <a:lumOff val="40000"/>
                </a:schemeClr>
              </a:solidFill>
              <a:ln>
                <a:solidFill>
                  <a:schemeClr val="accent6">
                    <a:lumMod val="60000"/>
                    <a:lumOff val="40000"/>
                  </a:schemeClr>
                </a:solidFill>
              </a:ln>
              <a:effectLst/>
            </c:spPr>
            <c:extLst>
              <c:ext xmlns:c16="http://schemas.microsoft.com/office/drawing/2014/chart" uri="{C3380CC4-5D6E-409C-BE32-E72D297353CC}">
                <c16:uniqueId val="{00000007-BE7F-4DD6-9F98-E8AA4F855FC2}"/>
              </c:ext>
            </c:extLst>
          </c:dPt>
          <c:dPt>
            <c:idx val="44"/>
            <c:invertIfNegative val="0"/>
            <c:bubble3D val="0"/>
            <c:spPr>
              <a:solidFill>
                <a:schemeClr val="accent6">
                  <a:lumMod val="60000"/>
                  <a:lumOff val="40000"/>
                </a:schemeClr>
              </a:solidFill>
              <a:ln>
                <a:solidFill>
                  <a:schemeClr val="accent6">
                    <a:lumMod val="60000"/>
                    <a:lumOff val="40000"/>
                  </a:schemeClr>
                </a:solidFill>
              </a:ln>
              <a:effectLst/>
            </c:spPr>
            <c:extLst>
              <c:ext xmlns:c16="http://schemas.microsoft.com/office/drawing/2014/chart" uri="{C3380CC4-5D6E-409C-BE32-E72D297353CC}">
                <c16:uniqueId val="{00000006-BE7F-4DD6-9F98-E8AA4F855FC2}"/>
              </c:ext>
            </c:extLst>
          </c:dPt>
          <c:dPt>
            <c:idx val="45"/>
            <c:invertIfNegative val="0"/>
            <c:bubble3D val="0"/>
            <c:spPr>
              <a:solidFill>
                <a:srgbClr val="0000FF"/>
              </a:solidFill>
              <a:ln>
                <a:solidFill>
                  <a:schemeClr val="accent6">
                    <a:lumMod val="60000"/>
                    <a:lumOff val="40000"/>
                  </a:schemeClr>
                </a:solidFill>
              </a:ln>
              <a:effectLst/>
            </c:spPr>
            <c:extLst>
              <c:ext xmlns:c16="http://schemas.microsoft.com/office/drawing/2014/chart" uri="{C3380CC4-5D6E-409C-BE32-E72D297353CC}">
                <c16:uniqueId val="{00000068-B5E6-47FC-976C-6CE34D8002AA}"/>
              </c:ext>
            </c:extLst>
          </c:dPt>
          <c:dPt>
            <c:idx val="46"/>
            <c:invertIfNegative val="0"/>
            <c:bubble3D val="0"/>
            <c:spPr>
              <a:solidFill>
                <a:schemeClr val="accent6">
                  <a:lumMod val="60000"/>
                  <a:lumOff val="40000"/>
                </a:schemeClr>
              </a:solidFill>
              <a:ln>
                <a:solidFill>
                  <a:schemeClr val="accent6">
                    <a:lumMod val="60000"/>
                    <a:lumOff val="40000"/>
                  </a:schemeClr>
                </a:solidFill>
              </a:ln>
              <a:effectLst/>
            </c:spPr>
            <c:extLst>
              <c:ext xmlns:c16="http://schemas.microsoft.com/office/drawing/2014/chart" uri="{C3380CC4-5D6E-409C-BE32-E72D297353CC}">
                <c16:uniqueId val="{00000008-BE7F-4DD6-9F98-E8AA4F855FC2}"/>
              </c:ext>
            </c:extLst>
          </c:dPt>
          <c:dPt>
            <c:idx val="47"/>
            <c:invertIfNegative val="0"/>
            <c:bubble3D val="0"/>
            <c:spPr>
              <a:solidFill>
                <a:schemeClr val="accent6">
                  <a:lumMod val="60000"/>
                  <a:lumOff val="40000"/>
                </a:schemeClr>
              </a:solidFill>
              <a:ln>
                <a:solidFill>
                  <a:schemeClr val="accent6">
                    <a:lumMod val="60000"/>
                    <a:lumOff val="40000"/>
                  </a:schemeClr>
                </a:solidFill>
              </a:ln>
              <a:effectLst/>
            </c:spPr>
            <c:extLst>
              <c:ext xmlns:c16="http://schemas.microsoft.com/office/drawing/2014/chart" uri="{C3380CC4-5D6E-409C-BE32-E72D297353CC}">
                <c16:uniqueId val="{00000008-42C5-4FBC-8C3A-0C3B37D0CEEC}"/>
              </c:ext>
            </c:extLst>
          </c:dPt>
          <c:dPt>
            <c:idx val="48"/>
            <c:invertIfNegative val="0"/>
            <c:bubble3D val="0"/>
            <c:spPr>
              <a:solidFill>
                <a:schemeClr val="accent6">
                  <a:lumMod val="60000"/>
                  <a:lumOff val="40000"/>
                </a:schemeClr>
              </a:solidFill>
              <a:ln>
                <a:solidFill>
                  <a:schemeClr val="accent6">
                    <a:lumMod val="60000"/>
                    <a:lumOff val="40000"/>
                  </a:schemeClr>
                </a:solidFill>
              </a:ln>
              <a:effectLst/>
            </c:spPr>
            <c:extLst>
              <c:ext xmlns:c16="http://schemas.microsoft.com/office/drawing/2014/chart" uri="{C3380CC4-5D6E-409C-BE32-E72D297353CC}">
                <c16:uniqueId val="{00000007-42C5-4FBC-8C3A-0C3B37D0CEEC}"/>
              </c:ext>
            </c:extLst>
          </c:dPt>
          <c:dPt>
            <c:idx val="49"/>
            <c:invertIfNegative val="0"/>
            <c:bubble3D val="0"/>
            <c:spPr>
              <a:solidFill>
                <a:srgbClr val="00B050"/>
              </a:solidFill>
              <a:ln>
                <a:solidFill>
                  <a:schemeClr val="accent6">
                    <a:lumMod val="60000"/>
                    <a:lumOff val="40000"/>
                  </a:schemeClr>
                </a:solidFill>
              </a:ln>
              <a:effectLst/>
            </c:spPr>
            <c:extLst>
              <c:ext xmlns:c16="http://schemas.microsoft.com/office/drawing/2014/chart" uri="{C3380CC4-5D6E-409C-BE32-E72D297353CC}">
                <c16:uniqueId val="{00000004-BE7F-4DD6-9F98-E8AA4F855FC2}"/>
              </c:ext>
            </c:extLst>
          </c:dPt>
          <c:dPt>
            <c:idx val="50"/>
            <c:invertIfNegative val="0"/>
            <c:bubble3D val="0"/>
            <c:spPr>
              <a:solidFill>
                <a:srgbClr val="0000FF"/>
              </a:solidFill>
              <a:ln>
                <a:solidFill>
                  <a:schemeClr val="accent6">
                    <a:lumMod val="60000"/>
                    <a:lumOff val="40000"/>
                  </a:schemeClr>
                </a:solidFill>
              </a:ln>
              <a:effectLst/>
            </c:spPr>
            <c:extLst>
              <c:ext xmlns:c16="http://schemas.microsoft.com/office/drawing/2014/chart" uri="{C3380CC4-5D6E-409C-BE32-E72D297353CC}">
                <c16:uniqueId val="{00000067-B5E6-47FC-976C-6CE34D8002AA}"/>
              </c:ext>
            </c:extLst>
          </c:dPt>
          <c:dPt>
            <c:idx val="51"/>
            <c:invertIfNegative val="0"/>
            <c:bubble3D val="0"/>
            <c:spPr>
              <a:solidFill>
                <a:schemeClr val="accent6">
                  <a:lumMod val="60000"/>
                  <a:lumOff val="40000"/>
                </a:schemeClr>
              </a:solidFill>
              <a:ln>
                <a:solidFill>
                  <a:schemeClr val="accent6">
                    <a:lumMod val="60000"/>
                    <a:lumOff val="40000"/>
                  </a:schemeClr>
                </a:solidFill>
              </a:ln>
              <a:effectLst/>
            </c:spPr>
            <c:extLst>
              <c:ext xmlns:c16="http://schemas.microsoft.com/office/drawing/2014/chart" uri="{C3380CC4-5D6E-409C-BE32-E72D297353CC}">
                <c16:uniqueId val="{00000006-42C5-4FBC-8C3A-0C3B37D0CEEC}"/>
              </c:ext>
            </c:extLst>
          </c:dPt>
          <c:dPt>
            <c:idx val="52"/>
            <c:invertIfNegative val="0"/>
            <c:bubble3D val="0"/>
            <c:spPr>
              <a:solidFill>
                <a:schemeClr val="accent6">
                  <a:lumMod val="60000"/>
                  <a:lumOff val="40000"/>
                </a:schemeClr>
              </a:solidFill>
              <a:ln>
                <a:solidFill>
                  <a:schemeClr val="accent6">
                    <a:lumMod val="60000"/>
                    <a:lumOff val="40000"/>
                  </a:schemeClr>
                </a:solidFill>
              </a:ln>
              <a:effectLst/>
            </c:spPr>
            <c:extLst>
              <c:ext xmlns:c16="http://schemas.microsoft.com/office/drawing/2014/chart" uri="{C3380CC4-5D6E-409C-BE32-E72D297353CC}">
                <c16:uniqueId val="{00000005-42C5-4FBC-8C3A-0C3B37D0CEEC}"/>
              </c:ext>
            </c:extLst>
          </c:dPt>
          <c:dPt>
            <c:idx val="53"/>
            <c:invertIfNegative val="0"/>
            <c:bubble3D val="0"/>
            <c:spPr>
              <a:solidFill>
                <a:srgbClr val="0000FF"/>
              </a:solidFill>
              <a:ln>
                <a:solidFill>
                  <a:schemeClr val="accent6">
                    <a:lumMod val="60000"/>
                    <a:lumOff val="40000"/>
                  </a:schemeClr>
                </a:solidFill>
              </a:ln>
              <a:effectLst/>
            </c:spPr>
            <c:extLst>
              <c:ext xmlns:c16="http://schemas.microsoft.com/office/drawing/2014/chart" uri="{C3380CC4-5D6E-409C-BE32-E72D297353CC}">
                <c16:uniqueId val="{00000066-B5E6-47FC-976C-6CE34D8002AA}"/>
              </c:ext>
            </c:extLst>
          </c:dPt>
          <c:dPt>
            <c:idx val="54"/>
            <c:invertIfNegative val="0"/>
            <c:bubble3D val="0"/>
            <c:spPr>
              <a:solidFill>
                <a:srgbClr val="0000FF"/>
              </a:solidFill>
              <a:ln>
                <a:solidFill>
                  <a:schemeClr val="accent6">
                    <a:lumMod val="60000"/>
                    <a:lumOff val="40000"/>
                  </a:schemeClr>
                </a:solidFill>
              </a:ln>
              <a:effectLst/>
            </c:spPr>
            <c:extLst>
              <c:ext xmlns:c16="http://schemas.microsoft.com/office/drawing/2014/chart" uri="{C3380CC4-5D6E-409C-BE32-E72D297353CC}">
                <c16:uniqueId val="{00000065-B5E6-47FC-976C-6CE34D8002AA}"/>
              </c:ext>
            </c:extLst>
          </c:dPt>
          <c:dPt>
            <c:idx val="55"/>
            <c:invertIfNegative val="0"/>
            <c:bubble3D val="0"/>
            <c:spPr>
              <a:solidFill>
                <a:srgbClr val="0000FF"/>
              </a:solidFill>
              <a:ln>
                <a:solidFill>
                  <a:schemeClr val="accent6">
                    <a:lumMod val="60000"/>
                    <a:lumOff val="40000"/>
                  </a:schemeClr>
                </a:solidFill>
              </a:ln>
              <a:effectLst/>
            </c:spPr>
            <c:extLst>
              <c:ext xmlns:c16="http://schemas.microsoft.com/office/drawing/2014/chart" uri="{C3380CC4-5D6E-409C-BE32-E72D297353CC}">
                <c16:uniqueId val="{00000064-B5E6-47FC-976C-6CE34D8002AA}"/>
              </c:ext>
            </c:extLst>
          </c:dPt>
          <c:dPt>
            <c:idx val="56"/>
            <c:invertIfNegative val="0"/>
            <c:bubble3D val="0"/>
            <c:spPr>
              <a:solidFill>
                <a:srgbClr val="0000FF"/>
              </a:solidFill>
              <a:ln>
                <a:solidFill>
                  <a:schemeClr val="accent6">
                    <a:lumMod val="60000"/>
                    <a:lumOff val="40000"/>
                  </a:schemeClr>
                </a:solidFill>
              </a:ln>
              <a:effectLst/>
            </c:spPr>
            <c:extLst>
              <c:ext xmlns:c16="http://schemas.microsoft.com/office/drawing/2014/chart" uri="{C3380CC4-5D6E-409C-BE32-E72D297353CC}">
                <c16:uniqueId val="{00000063-B5E6-47FC-976C-6CE34D8002AA}"/>
              </c:ext>
            </c:extLst>
          </c:dPt>
          <c:dPt>
            <c:idx val="57"/>
            <c:invertIfNegative val="0"/>
            <c:bubble3D val="0"/>
            <c:spPr>
              <a:solidFill>
                <a:srgbClr val="0000FF"/>
              </a:solidFill>
              <a:ln>
                <a:solidFill>
                  <a:schemeClr val="accent6">
                    <a:lumMod val="60000"/>
                    <a:lumOff val="40000"/>
                  </a:schemeClr>
                </a:solidFill>
              </a:ln>
              <a:effectLst/>
            </c:spPr>
            <c:extLst>
              <c:ext xmlns:c16="http://schemas.microsoft.com/office/drawing/2014/chart" uri="{C3380CC4-5D6E-409C-BE32-E72D297353CC}">
                <c16:uniqueId val="{00000062-B5E6-47FC-976C-6CE34D8002AA}"/>
              </c:ext>
            </c:extLst>
          </c:dPt>
          <c:dPt>
            <c:idx val="58"/>
            <c:invertIfNegative val="0"/>
            <c:bubble3D val="0"/>
            <c:spPr>
              <a:solidFill>
                <a:srgbClr val="0000FF"/>
              </a:solidFill>
              <a:ln>
                <a:solidFill>
                  <a:schemeClr val="accent6">
                    <a:lumMod val="60000"/>
                    <a:lumOff val="40000"/>
                  </a:schemeClr>
                </a:solidFill>
              </a:ln>
              <a:effectLst/>
            </c:spPr>
            <c:extLst>
              <c:ext xmlns:c16="http://schemas.microsoft.com/office/drawing/2014/chart" uri="{C3380CC4-5D6E-409C-BE32-E72D297353CC}">
                <c16:uniqueId val="{00000061-B5E6-47FC-976C-6CE34D8002AA}"/>
              </c:ext>
            </c:extLst>
          </c:dPt>
          <c:dPt>
            <c:idx val="59"/>
            <c:invertIfNegative val="0"/>
            <c:bubble3D val="0"/>
            <c:spPr>
              <a:solidFill>
                <a:srgbClr val="0000FF"/>
              </a:solidFill>
              <a:ln>
                <a:solidFill>
                  <a:schemeClr val="accent6">
                    <a:lumMod val="60000"/>
                    <a:lumOff val="40000"/>
                  </a:schemeClr>
                </a:solidFill>
              </a:ln>
              <a:effectLst/>
            </c:spPr>
            <c:extLst>
              <c:ext xmlns:c16="http://schemas.microsoft.com/office/drawing/2014/chart" uri="{C3380CC4-5D6E-409C-BE32-E72D297353CC}">
                <c16:uniqueId val="{00000060-B5E6-47FC-976C-6CE34D8002AA}"/>
              </c:ext>
            </c:extLst>
          </c:dPt>
          <c:dPt>
            <c:idx val="60"/>
            <c:invertIfNegative val="0"/>
            <c:bubble3D val="0"/>
            <c:spPr>
              <a:solidFill>
                <a:schemeClr val="accent6">
                  <a:lumMod val="60000"/>
                  <a:lumOff val="40000"/>
                </a:schemeClr>
              </a:solidFill>
              <a:ln>
                <a:solidFill>
                  <a:schemeClr val="accent6">
                    <a:lumMod val="60000"/>
                    <a:lumOff val="40000"/>
                  </a:schemeClr>
                </a:solidFill>
              </a:ln>
              <a:effectLst/>
            </c:spPr>
            <c:extLst>
              <c:ext xmlns:c16="http://schemas.microsoft.com/office/drawing/2014/chart" uri="{C3380CC4-5D6E-409C-BE32-E72D297353CC}">
                <c16:uniqueId val="{00000004-42C5-4FBC-8C3A-0C3B37D0CEEC}"/>
              </c:ext>
            </c:extLst>
          </c:dPt>
          <c:dPt>
            <c:idx val="61"/>
            <c:invertIfNegative val="0"/>
            <c:bubble3D val="0"/>
            <c:spPr>
              <a:solidFill>
                <a:srgbClr val="0000FF"/>
              </a:solidFill>
              <a:ln>
                <a:solidFill>
                  <a:schemeClr val="accent6">
                    <a:lumMod val="60000"/>
                    <a:lumOff val="40000"/>
                  </a:schemeClr>
                </a:solidFill>
              </a:ln>
              <a:effectLst/>
            </c:spPr>
            <c:extLst>
              <c:ext xmlns:c16="http://schemas.microsoft.com/office/drawing/2014/chart" uri="{C3380CC4-5D6E-409C-BE32-E72D297353CC}">
                <c16:uniqueId val="{0000005D-B5E6-47FC-976C-6CE34D8002AA}"/>
              </c:ext>
            </c:extLst>
          </c:dPt>
          <c:dPt>
            <c:idx val="62"/>
            <c:invertIfNegative val="0"/>
            <c:bubble3D val="0"/>
            <c:spPr>
              <a:solidFill>
                <a:schemeClr val="accent6">
                  <a:lumMod val="60000"/>
                  <a:lumOff val="40000"/>
                </a:schemeClr>
              </a:solidFill>
              <a:ln>
                <a:solidFill>
                  <a:schemeClr val="accent6">
                    <a:lumMod val="60000"/>
                    <a:lumOff val="40000"/>
                  </a:schemeClr>
                </a:solidFill>
              </a:ln>
              <a:effectLst/>
            </c:spPr>
            <c:extLst>
              <c:ext xmlns:c16="http://schemas.microsoft.com/office/drawing/2014/chart" uri="{C3380CC4-5D6E-409C-BE32-E72D297353CC}">
                <c16:uniqueId val="{00000003-42C5-4FBC-8C3A-0C3B37D0CEEC}"/>
              </c:ext>
            </c:extLst>
          </c:dPt>
          <c:dPt>
            <c:idx val="63"/>
            <c:invertIfNegative val="0"/>
            <c:bubble3D val="0"/>
            <c:spPr>
              <a:solidFill>
                <a:schemeClr val="accent6">
                  <a:lumMod val="60000"/>
                  <a:lumOff val="40000"/>
                </a:schemeClr>
              </a:solidFill>
              <a:ln>
                <a:solidFill>
                  <a:schemeClr val="accent6">
                    <a:lumMod val="60000"/>
                    <a:lumOff val="40000"/>
                  </a:schemeClr>
                </a:solidFill>
              </a:ln>
              <a:effectLst/>
            </c:spPr>
            <c:extLst>
              <c:ext xmlns:c16="http://schemas.microsoft.com/office/drawing/2014/chart" uri="{C3380CC4-5D6E-409C-BE32-E72D297353CC}">
                <c16:uniqueId val="{00000001-42C5-4FBC-8C3A-0C3B37D0CEEC}"/>
              </c:ext>
            </c:extLst>
          </c:dPt>
          <c:dPt>
            <c:idx val="64"/>
            <c:invertIfNegative val="0"/>
            <c:bubble3D val="0"/>
            <c:spPr>
              <a:solidFill>
                <a:srgbClr val="0000FF"/>
              </a:solidFill>
              <a:ln>
                <a:solidFill>
                  <a:schemeClr val="accent6">
                    <a:lumMod val="60000"/>
                    <a:lumOff val="40000"/>
                  </a:schemeClr>
                </a:solidFill>
              </a:ln>
              <a:effectLst/>
            </c:spPr>
            <c:extLst>
              <c:ext xmlns:c16="http://schemas.microsoft.com/office/drawing/2014/chart" uri="{C3380CC4-5D6E-409C-BE32-E72D297353CC}">
                <c16:uniqueId val="{0000005E-B5E6-47FC-976C-6CE34D8002AA}"/>
              </c:ext>
            </c:extLst>
          </c:dPt>
          <c:dPt>
            <c:idx val="65"/>
            <c:invertIfNegative val="0"/>
            <c:bubble3D val="0"/>
            <c:spPr>
              <a:solidFill>
                <a:schemeClr val="accent6">
                  <a:lumMod val="60000"/>
                  <a:lumOff val="40000"/>
                </a:schemeClr>
              </a:solidFill>
              <a:ln>
                <a:solidFill>
                  <a:schemeClr val="accent6">
                    <a:lumMod val="60000"/>
                    <a:lumOff val="40000"/>
                  </a:schemeClr>
                </a:solidFill>
              </a:ln>
              <a:effectLst/>
            </c:spPr>
            <c:extLst>
              <c:ext xmlns:c16="http://schemas.microsoft.com/office/drawing/2014/chart" uri="{C3380CC4-5D6E-409C-BE32-E72D297353CC}">
                <c16:uniqueId val="{00000002-42C5-4FBC-8C3A-0C3B37D0CEEC}"/>
              </c:ext>
            </c:extLst>
          </c:dPt>
          <c:dPt>
            <c:idx val="66"/>
            <c:invertIfNegative val="0"/>
            <c:bubble3D val="0"/>
            <c:spPr>
              <a:solidFill>
                <a:schemeClr val="accent6">
                  <a:lumMod val="60000"/>
                  <a:lumOff val="40000"/>
                </a:schemeClr>
              </a:solidFill>
              <a:ln>
                <a:solidFill>
                  <a:schemeClr val="accent6">
                    <a:lumMod val="60000"/>
                    <a:lumOff val="40000"/>
                  </a:schemeClr>
                </a:solidFill>
              </a:ln>
              <a:effectLst/>
            </c:spPr>
            <c:extLst>
              <c:ext xmlns:c16="http://schemas.microsoft.com/office/drawing/2014/chart" uri="{C3380CC4-5D6E-409C-BE32-E72D297353CC}">
                <c16:uniqueId val="{00000000-42C5-4FBC-8C3A-0C3B37D0CEEC}"/>
              </c:ext>
            </c:extLst>
          </c:dPt>
          <c:dPt>
            <c:idx val="67"/>
            <c:invertIfNegative val="0"/>
            <c:bubble3D val="0"/>
            <c:spPr>
              <a:solidFill>
                <a:srgbClr val="0000FF"/>
              </a:solidFill>
              <a:ln>
                <a:solidFill>
                  <a:schemeClr val="accent6">
                    <a:lumMod val="60000"/>
                    <a:lumOff val="40000"/>
                  </a:schemeClr>
                </a:solidFill>
              </a:ln>
              <a:effectLst/>
            </c:spPr>
            <c:extLst>
              <c:ext xmlns:c16="http://schemas.microsoft.com/office/drawing/2014/chart" uri="{C3380CC4-5D6E-409C-BE32-E72D297353CC}">
                <c16:uniqueId val="{0000005F-B5E6-47FC-976C-6CE34D8002AA}"/>
              </c:ext>
            </c:extLst>
          </c:dPt>
          <c:dPt>
            <c:idx val="68"/>
            <c:invertIfNegative val="0"/>
            <c:bubble3D val="0"/>
            <c:spPr>
              <a:solidFill>
                <a:srgbClr val="0000FF"/>
              </a:solidFill>
              <a:ln>
                <a:solidFill>
                  <a:schemeClr val="accent6">
                    <a:lumMod val="60000"/>
                    <a:lumOff val="40000"/>
                  </a:schemeClr>
                </a:solidFill>
              </a:ln>
              <a:effectLst/>
            </c:spPr>
            <c:extLst>
              <c:ext xmlns:c16="http://schemas.microsoft.com/office/drawing/2014/chart" uri="{C3380CC4-5D6E-409C-BE32-E72D297353CC}">
                <c16:uniqueId val="{0000005C-B5E6-47FC-976C-6CE34D8002AA}"/>
              </c:ext>
            </c:extLst>
          </c:dPt>
          <c:cat>
            <c:strRef>
              <c:f>Sheet1!$A$2:$A$70</c:f>
              <c:strCache>
                <c:ptCount val="69"/>
                <c:pt idx="0">
                  <c:v>United States of America</c:v>
                </c:pt>
                <c:pt idx="1">
                  <c:v>China</c:v>
                </c:pt>
                <c:pt idx="2">
                  <c:v>Iran (Islamic Republic of)</c:v>
                </c:pt>
                <c:pt idx="3">
                  <c:v>Costa Rica</c:v>
                </c:pt>
                <c:pt idx="4">
                  <c:v>Antigua and Barbuda</c:v>
                </c:pt>
                <c:pt idx="5">
                  <c:v>Grenada</c:v>
                </c:pt>
                <c:pt idx="6">
                  <c:v>Lebanon</c:v>
                </c:pt>
                <c:pt idx="7">
                  <c:v>Malaysia</c:v>
                </c:pt>
                <c:pt idx="8">
                  <c:v>Occupied Palestinian territory</c:v>
                </c:pt>
                <c:pt idx="9">
                  <c:v>Uruguay</c:v>
                </c:pt>
                <c:pt idx="10">
                  <c:v>Latvia</c:v>
                </c:pt>
                <c:pt idx="11">
                  <c:v>Egypt</c:v>
                </c:pt>
                <c:pt idx="12">
                  <c:v>Oman</c:v>
                </c:pt>
                <c:pt idx="13">
                  <c:v>Tajikistan</c:v>
                </c:pt>
                <c:pt idx="14">
                  <c:v>Türkiye</c:v>
                </c:pt>
                <c:pt idx="15">
                  <c:v>Ukraine</c:v>
                </c:pt>
                <c:pt idx="16">
                  <c:v>Bahrain</c:v>
                </c:pt>
                <c:pt idx="17">
                  <c:v>Saudi Arabia</c:v>
                </c:pt>
                <c:pt idx="18">
                  <c:v>Chile</c:v>
                </c:pt>
                <c:pt idx="19">
                  <c:v>Hungary</c:v>
                </c:pt>
                <c:pt idx="20">
                  <c:v>Russian Federation</c:v>
                </c:pt>
                <c:pt idx="21">
                  <c:v>Kazakhstan</c:v>
                </c:pt>
                <c:pt idx="22">
                  <c:v>Portugal</c:v>
                </c:pt>
                <c:pt idx="23">
                  <c:v>Republic of Moldova</c:v>
                </c:pt>
                <c:pt idx="24">
                  <c:v>Canada</c:v>
                </c:pt>
                <c:pt idx="25">
                  <c:v>Romania</c:v>
                </c:pt>
                <c:pt idx="26">
                  <c:v>Serbia</c:v>
                </c:pt>
                <c:pt idx="27">
                  <c:v>United Kingdom  &amp; N. Ireland</c:v>
                </c:pt>
                <c:pt idx="28">
                  <c:v>Lithuania</c:v>
                </c:pt>
                <c:pt idx="29">
                  <c:v>United Arab</c:v>
                </c:pt>
                <c:pt idx="30">
                  <c:v>Albania</c:v>
                </c:pt>
                <c:pt idx="31">
                  <c:v>Finland</c:v>
                </c:pt>
                <c:pt idx="32">
                  <c:v>France</c:v>
                </c:pt>
                <c:pt idx="33">
                  <c:v>Greece</c:v>
                </c:pt>
                <c:pt idx="34">
                  <c:v>Qatar</c:v>
                </c:pt>
                <c:pt idx="35">
                  <c:v>Republic of Korea</c:v>
                </c:pt>
                <c:pt idx="36">
                  <c:v>Bulgaria</c:v>
                </c:pt>
                <c:pt idx="37">
                  <c:v>Kuwait</c:v>
                </c:pt>
                <c:pt idx="38">
                  <c:v>New Zealand</c:v>
                </c:pt>
                <c:pt idx="39">
                  <c:v>Singapore</c:v>
                </c:pt>
                <c:pt idx="40">
                  <c:v>Switzerland</c:v>
                </c:pt>
                <c:pt idx="41">
                  <c:v>Bosnia and Herzegovina</c:v>
                </c:pt>
                <c:pt idx="42">
                  <c:v>Luxembourg</c:v>
                </c:pt>
                <c:pt idx="43">
                  <c:v>Montenegro</c:v>
                </c:pt>
                <c:pt idx="44">
                  <c:v>Austria</c:v>
                </c:pt>
                <c:pt idx="45">
                  <c:v>Belgium</c:v>
                </c:pt>
                <c:pt idx="46">
                  <c:v>Croatia</c:v>
                </c:pt>
                <c:pt idx="47">
                  <c:v>Denmark</c:v>
                </c:pt>
                <c:pt idx="48">
                  <c:v>Estonia</c:v>
                </c:pt>
                <c:pt idx="49">
                  <c:v>Ireland</c:v>
                </c:pt>
                <c:pt idx="50">
                  <c:v>Italy</c:v>
                </c:pt>
                <c:pt idx="51">
                  <c:v>Slovakia</c:v>
                </c:pt>
                <c:pt idx="52">
                  <c:v>Slovenia</c:v>
                </c:pt>
                <c:pt idx="53">
                  <c:v>Sweden</c:v>
                </c:pt>
                <c:pt idx="54">
                  <c:v>Turkmenistan</c:v>
                </c:pt>
                <c:pt idx="55">
                  <c:v>Germany</c:v>
                </c:pt>
                <c:pt idx="56">
                  <c:v>Japan</c:v>
                </c:pt>
                <c:pt idx="57">
                  <c:v>Netherlands</c:v>
                </c:pt>
                <c:pt idx="58">
                  <c:v>Australia</c:v>
                </c:pt>
                <c:pt idx="59">
                  <c:v>Czechia</c:v>
                </c:pt>
                <c:pt idx="60">
                  <c:v>Iceland</c:v>
                </c:pt>
                <c:pt idx="61">
                  <c:v>Israel</c:v>
                </c:pt>
                <c:pt idx="62">
                  <c:v>Malta</c:v>
                </c:pt>
                <c:pt idx="63">
                  <c:v>Seychelles</c:v>
                </c:pt>
                <c:pt idx="64">
                  <c:v>Spain</c:v>
                </c:pt>
                <c:pt idx="65">
                  <c:v>North Macedonia</c:v>
                </c:pt>
                <c:pt idx="66">
                  <c:v>Norway</c:v>
                </c:pt>
                <c:pt idx="67">
                  <c:v>Poland</c:v>
                </c:pt>
                <c:pt idx="68">
                  <c:v>Belarus</c:v>
                </c:pt>
              </c:strCache>
            </c:strRef>
          </c:cat>
          <c:val>
            <c:numRef>
              <c:f>Sheet1!$B$2:$B$70</c:f>
              <c:numCache>
                <c:formatCode>#,##0</c:formatCode>
                <c:ptCount val="69"/>
                <c:pt idx="0">
                  <c:v>24</c:v>
                </c:pt>
                <c:pt idx="1">
                  <c:v>23</c:v>
                </c:pt>
                <c:pt idx="2">
                  <c:v>22</c:v>
                </c:pt>
                <c:pt idx="3">
                  <c:v>22</c:v>
                </c:pt>
                <c:pt idx="4">
                  <c:v>21</c:v>
                </c:pt>
                <c:pt idx="5">
                  <c:v>21</c:v>
                </c:pt>
                <c:pt idx="6">
                  <c:v>21</c:v>
                </c:pt>
                <c:pt idx="7">
                  <c:v>21</c:v>
                </c:pt>
                <c:pt idx="8">
                  <c:v>20</c:v>
                </c:pt>
                <c:pt idx="9">
                  <c:v>19</c:v>
                </c:pt>
                <c:pt idx="10">
                  <c:v>18</c:v>
                </c:pt>
                <c:pt idx="11">
                  <c:v>17</c:v>
                </c:pt>
                <c:pt idx="12">
                  <c:v>17</c:v>
                </c:pt>
                <c:pt idx="13">
                  <c:v>17</c:v>
                </c:pt>
                <c:pt idx="14">
                  <c:v>17</c:v>
                </c:pt>
                <c:pt idx="15">
                  <c:v>17</c:v>
                </c:pt>
                <c:pt idx="16">
                  <c:v>16</c:v>
                </c:pt>
                <c:pt idx="17">
                  <c:v>16</c:v>
                </c:pt>
                <c:pt idx="18">
                  <c:v>15</c:v>
                </c:pt>
                <c:pt idx="19">
                  <c:v>15</c:v>
                </c:pt>
                <c:pt idx="20">
                  <c:v>14</c:v>
                </c:pt>
                <c:pt idx="21">
                  <c:v>13</c:v>
                </c:pt>
                <c:pt idx="22">
                  <c:v>12</c:v>
                </c:pt>
                <c:pt idx="23">
                  <c:v>12</c:v>
                </c:pt>
                <c:pt idx="24">
                  <c:v>11</c:v>
                </c:pt>
                <c:pt idx="25">
                  <c:v>10</c:v>
                </c:pt>
                <c:pt idx="26">
                  <c:v>10</c:v>
                </c:pt>
                <c:pt idx="27">
                  <c:v>10</c:v>
                </c:pt>
                <c:pt idx="28">
                  <c:v>9</c:v>
                </c:pt>
                <c:pt idx="29">
                  <c:v>9</c:v>
                </c:pt>
                <c:pt idx="30">
                  <c:v>8</c:v>
                </c:pt>
                <c:pt idx="31">
                  <c:v>8</c:v>
                </c:pt>
                <c:pt idx="32">
                  <c:v>8</c:v>
                </c:pt>
                <c:pt idx="33">
                  <c:v>8</c:v>
                </c:pt>
                <c:pt idx="34">
                  <c:v>8</c:v>
                </c:pt>
                <c:pt idx="35">
                  <c:v>8</c:v>
                </c:pt>
                <c:pt idx="36">
                  <c:v>7</c:v>
                </c:pt>
                <c:pt idx="37">
                  <c:v>7</c:v>
                </c:pt>
                <c:pt idx="38">
                  <c:v>7</c:v>
                </c:pt>
                <c:pt idx="39">
                  <c:v>7</c:v>
                </c:pt>
                <c:pt idx="40">
                  <c:v>7</c:v>
                </c:pt>
                <c:pt idx="41">
                  <c:v>6</c:v>
                </c:pt>
                <c:pt idx="42">
                  <c:v>6</c:v>
                </c:pt>
                <c:pt idx="43">
                  <c:v>6</c:v>
                </c:pt>
                <c:pt idx="44">
                  <c:v>5</c:v>
                </c:pt>
                <c:pt idx="45">
                  <c:v>5</c:v>
                </c:pt>
                <c:pt idx="46">
                  <c:v>5</c:v>
                </c:pt>
                <c:pt idx="47">
                  <c:v>5</c:v>
                </c:pt>
                <c:pt idx="48">
                  <c:v>5</c:v>
                </c:pt>
                <c:pt idx="49">
                  <c:v>5</c:v>
                </c:pt>
                <c:pt idx="50">
                  <c:v>5</c:v>
                </c:pt>
                <c:pt idx="51">
                  <c:v>5</c:v>
                </c:pt>
                <c:pt idx="52">
                  <c:v>5</c:v>
                </c:pt>
                <c:pt idx="53">
                  <c:v>5</c:v>
                </c:pt>
                <c:pt idx="54">
                  <c:v>5</c:v>
                </c:pt>
                <c:pt idx="55">
                  <c:v>4</c:v>
                </c:pt>
                <c:pt idx="56">
                  <c:v>4</c:v>
                </c:pt>
                <c:pt idx="57">
                  <c:v>4</c:v>
                </c:pt>
                <c:pt idx="58">
                  <c:v>3</c:v>
                </c:pt>
                <c:pt idx="59">
                  <c:v>3</c:v>
                </c:pt>
                <c:pt idx="60">
                  <c:v>3</c:v>
                </c:pt>
                <c:pt idx="61">
                  <c:v>3</c:v>
                </c:pt>
                <c:pt idx="62">
                  <c:v>3</c:v>
                </c:pt>
                <c:pt idx="63">
                  <c:v>3</c:v>
                </c:pt>
                <c:pt idx="64">
                  <c:v>3</c:v>
                </c:pt>
                <c:pt idx="65">
                  <c:v>3</c:v>
                </c:pt>
                <c:pt idx="66">
                  <c:v>2</c:v>
                </c:pt>
                <c:pt idx="67">
                  <c:v>2</c:v>
                </c:pt>
                <c:pt idx="68">
                  <c:v>1</c:v>
                </c:pt>
              </c:numCache>
            </c:numRef>
          </c:val>
          <c:extLst>
            <c:ext xmlns:c16="http://schemas.microsoft.com/office/drawing/2014/chart" uri="{C3380CC4-5D6E-409C-BE32-E72D297353CC}">
              <c16:uniqueId val="{00000000-BE7F-4DD6-9F98-E8AA4F855FC2}"/>
            </c:ext>
          </c:extLst>
        </c:ser>
        <c:dLbls>
          <c:showLegendKey val="0"/>
          <c:showVal val="0"/>
          <c:showCatName val="0"/>
          <c:showSerName val="0"/>
          <c:showPercent val="0"/>
          <c:showBubbleSize val="0"/>
        </c:dLbls>
        <c:gapWidth val="182"/>
        <c:axId val="601482368"/>
        <c:axId val="601482760"/>
      </c:barChart>
      <c:catAx>
        <c:axId val="6014823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400" b="1" i="0" u="none" strike="noStrike" kern="1200" baseline="0">
                <a:solidFill>
                  <a:schemeClr val="tx1">
                    <a:lumMod val="65000"/>
                    <a:lumOff val="35000"/>
                  </a:schemeClr>
                </a:solidFill>
                <a:latin typeface="+mn-lt"/>
                <a:ea typeface="+mn-ea"/>
                <a:cs typeface="+mn-cs"/>
              </a:defRPr>
            </a:pPr>
            <a:endParaRPr lang="en-US"/>
          </a:p>
        </c:txPr>
        <c:crossAx val="601482760"/>
        <c:crosses val="autoZero"/>
        <c:auto val="1"/>
        <c:lblAlgn val="ctr"/>
        <c:lblOffset val="100"/>
        <c:noMultiLvlLbl val="0"/>
      </c:catAx>
      <c:valAx>
        <c:axId val="601482760"/>
        <c:scaling>
          <c:orientation val="minMax"/>
          <c:max val="24"/>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601482368"/>
        <c:crosses val="autoZero"/>
        <c:crossBetween val="between"/>
        <c:majorUnit val="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04369689157142"/>
          <c:y val="3.6564698184197608E-2"/>
          <c:w val="0.85129016925268863"/>
          <c:h val="0.86801217078357595"/>
        </c:manualLayout>
      </c:layout>
      <c:barChart>
        <c:barDir val="bar"/>
        <c:grouping val="clustered"/>
        <c:varyColors val="0"/>
        <c:ser>
          <c:idx val="0"/>
          <c:order val="0"/>
          <c:tx>
            <c:strRef>
              <c:f>Sheet1!$B$1</c:f>
              <c:strCache>
                <c:ptCount val="1"/>
                <c:pt idx="0">
                  <c:v>WHO</c:v>
                </c:pt>
              </c:strCache>
            </c:strRef>
          </c:tx>
          <c:spPr>
            <a:solidFill>
              <a:srgbClr val="0000FF"/>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1-A9BF-41AE-9FD6-D77316CA5474}"/>
              </c:ext>
            </c:extLst>
          </c:dPt>
          <c:dPt>
            <c:idx val="1"/>
            <c:invertIfNegative val="0"/>
            <c:bubble3D val="0"/>
            <c:spPr>
              <a:solidFill>
                <a:srgbClr val="0000FF"/>
              </a:solidFill>
              <a:ln>
                <a:noFill/>
              </a:ln>
              <a:effectLst/>
            </c:spPr>
            <c:extLst>
              <c:ext xmlns:c16="http://schemas.microsoft.com/office/drawing/2014/chart" uri="{C3380CC4-5D6E-409C-BE32-E72D297353CC}">
                <c16:uniqueId val="{00000000-612B-4F15-B820-2A5ED42F8524}"/>
              </c:ext>
            </c:extLst>
          </c:dPt>
          <c:dLbls>
            <c:dLbl>
              <c:idx val="0"/>
              <c:layout>
                <c:manualLayout>
                  <c:x val="-4.7397685145576544E-3"/>
                  <c:y val="-4.6556812141430065E-2"/>
                </c:manualLayout>
              </c:layout>
              <c:tx>
                <c:rich>
                  <a:bodyPr/>
                  <a:lstStyle/>
                  <a:p>
                    <a:fld id="{28C87C97-0E75-4220-A33E-0240677F1053}" type="VALUE">
                      <a:rPr lang="en-US" b="1"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9BF-41AE-9FD6-D77316CA5474}"/>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U.S. Total*</c:v>
                </c:pt>
                <c:pt idx="1">
                  <c:v>Canada</c:v>
                </c:pt>
                <c:pt idx="2">
                  <c:v>U.K.</c:v>
                </c:pt>
                <c:pt idx="3">
                  <c:v>France#</c:v>
                </c:pt>
                <c:pt idx="4">
                  <c:v>Korea</c:v>
                </c:pt>
                <c:pt idx="5">
                  <c:v>Italy*</c:v>
                </c:pt>
                <c:pt idx="6">
                  <c:v>Germany</c:v>
                </c:pt>
                <c:pt idx="7">
                  <c:v>Japan</c:v>
                </c:pt>
                <c:pt idx="8">
                  <c:v>Spain</c:v>
                </c:pt>
                <c:pt idx="9">
                  <c:v>Australia</c:v>
                </c:pt>
              </c:strCache>
            </c:strRef>
          </c:cat>
          <c:val>
            <c:numRef>
              <c:f>Sheet1!$B$2:$B$11</c:f>
              <c:numCache>
                <c:formatCode>General</c:formatCode>
                <c:ptCount val="10"/>
                <c:pt idx="0">
                  <c:v>23.8</c:v>
                </c:pt>
                <c:pt idx="1">
                  <c:v>11</c:v>
                </c:pt>
                <c:pt idx="2">
                  <c:v>10</c:v>
                </c:pt>
                <c:pt idx="3">
                  <c:v>8</c:v>
                </c:pt>
                <c:pt idx="4">
                  <c:v>8</c:v>
                </c:pt>
                <c:pt idx="5">
                  <c:v>5</c:v>
                </c:pt>
                <c:pt idx="6">
                  <c:v>4</c:v>
                </c:pt>
                <c:pt idx="7">
                  <c:v>4</c:v>
                </c:pt>
                <c:pt idx="8">
                  <c:v>3</c:v>
                </c:pt>
                <c:pt idx="9">
                  <c:v>3</c:v>
                </c:pt>
              </c:numCache>
            </c:numRef>
          </c:val>
          <c:extLst>
            <c:ext xmlns:c16="http://schemas.microsoft.com/office/drawing/2014/chart" uri="{C3380CC4-5D6E-409C-BE32-E72D297353CC}">
              <c16:uniqueId val="{00000002-A9BF-41AE-9FD6-D77316CA5474}"/>
            </c:ext>
          </c:extLst>
        </c:ser>
        <c:dLbls>
          <c:showLegendKey val="0"/>
          <c:showVal val="0"/>
          <c:showCatName val="0"/>
          <c:showSerName val="0"/>
          <c:showPercent val="0"/>
          <c:showBubbleSize val="0"/>
        </c:dLbls>
        <c:gapWidth val="182"/>
        <c:axId val="543140144"/>
        <c:axId val="543134656"/>
      </c:barChart>
      <c:catAx>
        <c:axId val="5431401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543134656"/>
        <c:crosses val="autoZero"/>
        <c:auto val="1"/>
        <c:lblAlgn val="ctr"/>
        <c:lblOffset val="100"/>
        <c:noMultiLvlLbl val="0"/>
      </c:catAx>
      <c:valAx>
        <c:axId val="543134656"/>
        <c:scaling>
          <c:orientation val="minMax"/>
          <c:max val="24"/>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543140144"/>
        <c:crosses val="autoZero"/>
        <c:crossBetween val="between"/>
        <c:majorUnit val="3"/>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04369689157142"/>
          <c:y val="3.6564698184197608E-2"/>
          <c:w val="0.85129016925268863"/>
          <c:h val="0.86801217078357595"/>
        </c:manualLayout>
      </c:layout>
      <c:barChart>
        <c:barDir val="bar"/>
        <c:grouping val="clustered"/>
        <c:varyColors val="0"/>
        <c:ser>
          <c:idx val="0"/>
          <c:order val="0"/>
          <c:tx>
            <c:strRef>
              <c:f>Sheet1!$B$1</c:f>
              <c:strCache>
                <c:ptCount val="1"/>
                <c:pt idx="0">
                  <c:v>WHO</c:v>
                </c:pt>
              </c:strCache>
            </c:strRef>
          </c:tx>
          <c:spPr>
            <a:solidFill>
              <a:srgbClr val="0000FF"/>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1-A9BF-41AE-9FD6-D77316CA5474}"/>
              </c:ext>
            </c:extLst>
          </c:dPt>
          <c:dPt>
            <c:idx val="1"/>
            <c:invertIfNegative val="0"/>
            <c:bubble3D val="0"/>
            <c:spPr>
              <a:pattFill prst="pct30">
                <a:fgClr>
                  <a:srgbClr val="C00000"/>
                </a:fgClr>
                <a:bgClr>
                  <a:schemeClr val="bg1"/>
                </a:bgClr>
              </a:pattFill>
              <a:ln>
                <a:noFill/>
              </a:ln>
              <a:effectLst/>
            </c:spPr>
            <c:extLst>
              <c:ext xmlns:c16="http://schemas.microsoft.com/office/drawing/2014/chart" uri="{C3380CC4-5D6E-409C-BE32-E72D297353CC}">
                <c16:uniqueId val="{00000000-612B-4F15-B820-2A5ED42F8524}"/>
              </c:ext>
            </c:extLst>
          </c:dPt>
          <c:dLbls>
            <c:dLbl>
              <c:idx val="0"/>
              <c:layout>
                <c:manualLayout>
                  <c:x val="-4.7397685145576544E-3"/>
                  <c:y val="-4.6556812141430065E-2"/>
                </c:manualLayout>
              </c:layout>
              <c:tx>
                <c:rich>
                  <a:bodyPr/>
                  <a:lstStyle/>
                  <a:p>
                    <a:fld id="{28C87C97-0E75-4220-A33E-0240677F1053}" type="VALUE">
                      <a:rPr lang="en-US" b="1"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9BF-41AE-9FD6-D77316CA5474}"/>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U.S. Total*</c:v>
                </c:pt>
                <c:pt idx="1">
                  <c:v>U.S. NHW</c:v>
                </c:pt>
                <c:pt idx="2">
                  <c:v>Canada</c:v>
                </c:pt>
                <c:pt idx="3">
                  <c:v>U.K.</c:v>
                </c:pt>
                <c:pt idx="4">
                  <c:v>France#</c:v>
                </c:pt>
                <c:pt idx="5">
                  <c:v>Korea</c:v>
                </c:pt>
                <c:pt idx="6">
                  <c:v>Italy*</c:v>
                </c:pt>
                <c:pt idx="7">
                  <c:v>Germany</c:v>
                </c:pt>
                <c:pt idx="8">
                  <c:v>Japan</c:v>
                </c:pt>
                <c:pt idx="9">
                  <c:v>Spain</c:v>
                </c:pt>
                <c:pt idx="10">
                  <c:v>Australia</c:v>
                </c:pt>
              </c:strCache>
            </c:strRef>
          </c:cat>
          <c:val>
            <c:numRef>
              <c:f>Sheet1!$B$2:$B$12</c:f>
              <c:numCache>
                <c:formatCode>General</c:formatCode>
                <c:ptCount val="11"/>
                <c:pt idx="0">
                  <c:v>23.8</c:v>
                </c:pt>
                <c:pt idx="1">
                  <c:v>19.899999999999999</c:v>
                </c:pt>
                <c:pt idx="2">
                  <c:v>11</c:v>
                </c:pt>
                <c:pt idx="3">
                  <c:v>10</c:v>
                </c:pt>
                <c:pt idx="4">
                  <c:v>8</c:v>
                </c:pt>
                <c:pt idx="5">
                  <c:v>8</c:v>
                </c:pt>
                <c:pt idx="6">
                  <c:v>5</c:v>
                </c:pt>
                <c:pt idx="7">
                  <c:v>4</c:v>
                </c:pt>
                <c:pt idx="8">
                  <c:v>4</c:v>
                </c:pt>
                <c:pt idx="9">
                  <c:v>3</c:v>
                </c:pt>
                <c:pt idx="10">
                  <c:v>3</c:v>
                </c:pt>
              </c:numCache>
            </c:numRef>
          </c:val>
          <c:extLst>
            <c:ext xmlns:c16="http://schemas.microsoft.com/office/drawing/2014/chart" uri="{C3380CC4-5D6E-409C-BE32-E72D297353CC}">
              <c16:uniqueId val="{00000002-A9BF-41AE-9FD6-D77316CA5474}"/>
            </c:ext>
          </c:extLst>
        </c:ser>
        <c:dLbls>
          <c:showLegendKey val="0"/>
          <c:showVal val="0"/>
          <c:showCatName val="0"/>
          <c:showSerName val="0"/>
          <c:showPercent val="0"/>
          <c:showBubbleSize val="0"/>
        </c:dLbls>
        <c:gapWidth val="182"/>
        <c:axId val="543140144"/>
        <c:axId val="543134656"/>
      </c:barChart>
      <c:catAx>
        <c:axId val="5431401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543134656"/>
        <c:crosses val="autoZero"/>
        <c:auto val="1"/>
        <c:lblAlgn val="ctr"/>
        <c:lblOffset val="100"/>
        <c:noMultiLvlLbl val="0"/>
      </c:catAx>
      <c:valAx>
        <c:axId val="543134656"/>
        <c:scaling>
          <c:orientation val="minMax"/>
          <c:max val="24"/>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543140144"/>
        <c:crosses val="autoZero"/>
        <c:crossBetween val="between"/>
        <c:majorUnit val="3"/>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95140493203191"/>
          <c:y val="9.0877275730650561E-2"/>
          <c:w val="0.86182669789227162"/>
          <c:h val="0.74463519313304716"/>
        </c:manualLayout>
      </c:layout>
      <c:lineChart>
        <c:grouping val="standard"/>
        <c:varyColors val="0"/>
        <c:ser>
          <c:idx val="0"/>
          <c:order val="0"/>
          <c:tx>
            <c:strRef>
              <c:f>Sheet1!$A$2</c:f>
              <c:strCache>
                <c:ptCount val="1"/>
                <c:pt idx="0">
                  <c:v>OECD Average</c:v>
                </c:pt>
              </c:strCache>
            </c:strRef>
          </c:tx>
          <c:spPr>
            <a:ln w="38298">
              <a:solidFill>
                <a:srgbClr val="FF0000"/>
              </a:solidFill>
              <a:prstDash val="solid"/>
            </a:ln>
          </c:spPr>
          <c:marker>
            <c:symbol val="diamond"/>
            <c:size val="9"/>
            <c:spPr>
              <a:solidFill>
                <a:srgbClr val="FF0000"/>
              </a:solidFill>
              <a:ln>
                <a:solidFill>
                  <a:srgbClr val="FF0000"/>
                </a:solidFill>
                <a:prstDash val="solid"/>
              </a:ln>
            </c:spPr>
          </c:marker>
          <c:cat>
            <c:strRef>
              <c:f>Sheet1!$B$1:$W$1</c:f>
              <c:strCach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strCache>
            </c:strRef>
          </c:cat>
          <c:val>
            <c:numRef>
              <c:f>Sheet1!$B$2:$W$2</c:f>
              <c:numCache>
                <c:formatCode>General</c:formatCode>
                <c:ptCount val="22"/>
                <c:pt idx="0">
                  <c:v>6.3</c:v>
                </c:pt>
                <c:pt idx="1">
                  <c:v>6.6</c:v>
                </c:pt>
                <c:pt idx="2">
                  <c:v>6.6</c:v>
                </c:pt>
                <c:pt idx="3">
                  <c:v>6.9</c:v>
                </c:pt>
                <c:pt idx="4">
                  <c:v>6.6</c:v>
                </c:pt>
                <c:pt idx="5" formatCode="0.0">
                  <c:v>6.1888888888888891</c:v>
                </c:pt>
                <c:pt idx="6" formatCode="0.0">
                  <c:v>6.5222222222222221</c:v>
                </c:pt>
                <c:pt idx="7" formatCode="0.0">
                  <c:v>6.011111111111112</c:v>
                </c:pt>
                <c:pt idx="8" formatCode="0.0">
                  <c:v>6.0555555555555554</c:v>
                </c:pt>
                <c:pt idx="9" formatCode="0.0">
                  <c:v>6.4777777777777779</c:v>
                </c:pt>
                <c:pt idx="10" formatCode="0.0">
                  <c:v>6.4888888888888889</c:v>
                </c:pt>
                <c:pt idx="11" formatCode="0.0">
                  <c:v>6.1888888888888882</c:v>
                </c:pt>
                <c:pt idx="12" formatCode="0.0">
                  <c:v>5.511111111111112</c:v>
                </c:pt>
                <c:pt idx="13" formatCode="0.0">
                  <c:v>5.0999999999999996</c:v>
                </c:pt>
                <c:pt idx="14" formatCode="0.0">
                  <c:v>4.8</c:v>
                </c:pt>
                <c:pt idx="15" formatCode="0.0">
                  <c:v>4.7</c:v>
                </c:pt>
                <c:pt idx="16" formatCode="0.0">
                  <c:v>4.8</c:v>
                </c:pt>
                <c:pt idx="17" formatCode="0.0">
                  <c:v>4.9000000000000004</c:v>
                </c:pt>
                <c:pt idx="18">
                  <c:v>5.6</c:v>
                </c:pt>
                <c:pt idx="19">
                  <c:v>5.19</c:v>
                </c:pt>
                <c:pt idx="20">
                  <c:v>6.1</c:v>
                </c:pt>
              </c:numCache>
            </c:numRef>
          </c:val>
          <c:smooth val="0"/>
          <c:extLst>
            <c:ext xmlns:c16="http://schemas.microsoft.com/office/drawing/2014/chart" uri="{C3380CC4-5D6E-409C-BE32-E72D297353CC}">
              <c16:uniqueId val="{00000000-81F4-426A-958D-D51082F1192B}"/>
            </c:ext>
          </c:extLst>
        </c:ser>
        <c:ser>
          <c:idx val="1"/>
          <c:order val="1"/>
          <c:tx>
            <c:strRef>
              <c:f>Sheet1!$A$3</c:f>
              <c:strCache>
                <c:ptCount val="1"/>
                <c:pt idx="0">
                  <c:v>U.S.</c:v>
                </c:pt>
              </c:strCache>
            </c:strRef>
          </c:tx>
          <c:spPr>
            <a:ln w="38298">
              <a:solidFill>
                <a:srgbClr val="0000FF"/>
              </a:solidFill>
              <a:prstDash val="solid"/>
            </a:ln>
          </c:spPr>
          <c:marker>
            <c:symbol val="square"/>
            <c:size val="9"/>
            <c:spPr>
              <a:solidFill>
                <a:schemeClr val="tx1"/>
              </a:solidFill>
              <a:ln>
                <a:solidFill>
                  <a:srgbClr val="0000FF"/>
                </a:solidFill>
                <a:prstDash val="solid"/>
              </a:ln>
            </c:spPr>
          </c:marker>
          <c:dPt>
            <c:idx val="1"/>
            <c:marker>
              <c:spPr>
                <a:solidFill>
                  <a:schemeClr val="tx1"/>
                </a:solidFill>
                <a:ln>
                  <a:solidFill>
                    <a:schemeClr val="tx1"/>
                  </a:solidFill>
                  <a:prstDash val="solid"/>
                </a:ln>
              </c:spPr>
            </c:marker>
            <c:bubble3D val="0"/>
            <c:spPr>
              <a:ln w="38298">
                <a:solidFill>
                  <a:schemeClr val="tx1"/>
                </a:solidFill>
                <a:prstDash val="solid"/>
              </a:ln>
            </c:spPr>
            <c:extLst>
              <c:ext xmlns:c16="http://schemas.microsoft.com/office/drawing/2014/chart" uri="{C3380CC4-5D6E-409C-BE32-E72D297353CC}">
                <c16:uniqueId val="{00000001-7A97-4EB3-89A3-CDABC7B43E03}"/>
              </c:ext>
            </c:extLst>
          </c:dPt>
          <c:dPt>
            <c:idx val="2"/>
            <c:marker>
              <c:spPr>
                <a:solidFill>
                  <a:schemeClr val="tx1"/>
                </a:solidFill>
                <a:ln>
                  <a:solidFill>
                    <a:schemeClr val="tx1"/>
                  </a:solidFill>
                  <a:prstDash val="solid"/>
                </a:ln>
              </c:spPr>
            </c:marker>
            <c:bubble3D val="0"/>
            <c:spPr>
              <a:ln w="38298">
                <a:solidFill>
                  <a:schemeClr val="tx1"/>
                </a:solidFill>
                <a:prstDash val="solid"/>
              </a:ln>
            </c:spPr>
            <c:extLst>
              <c:ext xmlns:c16="http://schemas.microsoft.com/office/drawing/2014/chart" uri="{C3380CC4-5D6E-409C-BE32-E72D297353CC}">
                <c16:uniqueId val="{00000003-7A97-4EB3-89A3-CDABC7B43E03}"/>
              </c:ext>
            </c:extLst>
          </c:dPt>
          <c:dPt>
            <c:idx val="3"/>
            <c:marker>
              <c:spPr>
                <a:solidFill>
                  <a:schemeClr val="tx1"/>
                </a:solidFill>
                <a:ln>
                  <a:solidFill>
                    <a:schemeClr val="tx1"/>
                  </a:solidFill>
                  <a:prstDash val="solid"/>
                </a:ln>
              </c:spPr>
            </c:marker>
            <c:bubble3D val="0"/>
            <c:spPr>
              <a:ln w="38298">
                <a:solidFill>
                  <a:schemeClr val="tx1"/>
                </a:solidFill>
                <a:prstDash val="solid"/>
              </a:ln>
            </c:spPr>
            <c:extLst>
              <c:ext xmlns:c16="http://schemas.microsoft.com/office/drawing/2014/chart" uri="{C3380CC4-5D6E-409C-BE32-E72D297353CC}">
                <c16:uniqueId val="{00000005-7A97-4EB3-89A3-CDABC7B43E03}"/>
              </c:ext>
            </c:extLst>
          </c:dPt>
          <c:dPt>
            <c:idx val="4"/>
            <c:marker>
              <c:spPr>
                <a:solidFill>
                  <a:schemeClr val="tx1"/>
                </a:solidFill>
                <a:ln>
                  <a:solidFill>
                    <a:schemeClr val="tx1"/>
                  </a:solidFill>
                  <a:prstDash val="solid"/>
                </a:ln>
              </c:spPr>
            </c:marker>
            <c:bubble3D val="0"/>
            <c:spPr>
              <a:ln w="38298">
                <a:solidFill>
                  <a:schemeClr val="tx1"/>
                </a:solidFill>
                <a:prstDash val="solid"/>
              </a:ln>
            </c:spPr>
            <c:extLst>
              <c:ext xmlns:c16="http://schemas.microsoft.com/office/drawing/2014/chart" uri="{C3380CC4-5D6E-409C-BE32-E72D297353CC}">
                <c16:uniqueId val="{00000007-7A97-4EB3-89A3-CDABC7B43E03}"/>
              </c:ext>
            </c:extLst>
          </c:dPt>
          <c:dPt>
            <c:idx val="5"/>
            <c:marker>
              <c:spPr>
                <a:solidFill>
                  <a:schemeClr val="tx1"/>
                </a:solidFill>
                <a:ln>
                  <a:solidFill>
                    <a:schemeClr val="tx1"/>
                  </a:solidFill>
                  <a:prstDash val="solid"/>
                </a:ln>
              </c:spPr>
            </c:marker>
            <c:bubble3D val="0"/>
            <c:spPr>
              <a:ln w="38298">
                <a:solidFill>
                  <a:schemeClr val="tx1"/>
                </a:solidFill>
                <a:prstDash val="solid"/>
              </a:ln>
            </c:spPr>
            <c:extLst>
              <c:ext xmlns:c16="http://schemas.microsoft.com/office/drawing/2014/chart" uri="{C3380CC4-5D6E-409C-BE32-E72D297353CC}">
                <c16:uniqueId val="{00000009-7A97-4EB3-89A3-CDABC7B43E03}"/>
              </c:ext>
            </c:extLst>
          </c:dPt>
          <c:dPt>
            <c:idx val="6"/>
            <c:marker>
              <c:spPr>
                <a:solidFill>
                  <a:schemeClr val="tx1"/>
                </a:solidFill>
                <a:ln>
                  <a:solidFill>
                    <a:schemeClr val="tx1"/>
                  </a:solidFill>
                  <a:prstDash val="solid"/>
                </a:ln>
              </c:spPr>
            </c:marker>
            <c:bubble3D val="0"/>
            <c:spPr>
              <a:ln w="38298">
                <a:solidFill>
                  <a:schemeClr val="tx1"/>
                </a:solidFill>
                <a:prstDash val="solid"/>
              </a:ln>
            </c:spPr>
            <c:extLst>
              <c:ext xmlns:c16="http://schemas.microsoft.com/office/drawing/2014/chart" uri="{C3380CC4-5D6E-409C-BE32-E72D297353CC}">
                <c16:uniqueId val="{0000000B-7A97-4EB3-89A3-CDABC7B43E03}"/>
              </c:ext>
            </c:extLst>
          </c:dPt>
          <c:dPt>
            <c:idx val="7"/>
            <c:marker>
              <c:spPr>
                <a:solidFill>
                  <a:schemeClr val="tx1"/>
                </a:solidFill>
                <a:ln>
                  <a:solidFill>
                    <a:schemeClr val="tx1"/>
                  </a:solidFill>
                  <a:prstDash val="solid"/>
                </a:ln>
              </c:spPr>
            </c:marker>
            <c:bubble3D val="0"/>
            <c:spPr>
              <a:ln w="38298">
                <a:solidFill>
                  <a:schemeClr val="tx1"/>
                </a:solidFill>
                <a:prstDash val="solid"/>
              </a:ln>
            </c:spPr>
            <c:extLst>
              <c:ext xmlns:c16="http://schemas.microsoft.com/office/drawing/2014/chart" uri="{C3380CC4-5D6E-409C-BE32-E72D297353CC}">
                <c16:uniqueId val="{0000000D-7A97-4EB3-89A3-CDABC7B43E03}"/>
              </c:ext>
            </c:extLst>
          </c:dPt>
          <c:dPt>
            <c:idx val="8"/>
            <c:marker>
              <c:spPr>
                <a:solidFill>
                  <a:srgbClr val="0000FF"/>
                </a:solidFill>
                <a:ln>
                  <a:solidFill>
                    <a:srgbClr val="0000FF"/>
                  </a:solidFill>
                  <a:prstDash val="sysDash"/>
                </a:ln>
              </c:spPr>
            </c:marker>
            <c:bubble3D val="0"/>
            <c:spPr>
              <a:ln w="38298">
                <a:solidFill>
                  <a:srgbClr val="2020FF"/>
                </a:solidFill>
                <a:prstDash val="solid"/>
              </a:ln>
            </c:spPr>
            <c:extLst>
              <c:ext xmlns:c16="http://schemas.microsoft.com/office/drawing/2014/chart" uri="{C3380CC4-5D6E-409C-BE32-E72D297353CC}">
                <c16:uniqueId val="{00000002-81F4-426A-958D-D51082F1192B}"/>
              </c:ext>
            </c:extLst>
          </c:dPt>
          <c:dPt>
            <c:idx val="9"/>
            <c:marker>
              <c:spPr>
                <a:solidFill>
                  <a:srgbClr val="0000FF"/>
                </a:solidFill>
                <a:ln>
                  <a:solidFill>
                    <a:srgbClr val="0000FF"/>
                  </a:solidFill>
                  <a:prstDash val="sysDash"/>
                </a:ln>
              </c:spPr>
            </c:marker>
            <c:bubble3D val="0"/>
            <c:spPr>
              <a:ln w="38298">
                <a:solidFill>
                  <a:srgbClr val="2020FF"/>
                </a:solidFill>
                <a:prstDash val="solid"/>
              </a:ln>
            </c:spPr>
            <c:extLst>
              <c:ext xmlns:c16="http://schemas.microsoft.com/office/drawing/2014/chart" uri="{C3380CC4-5D6E-409C-BE32-E72D297353CC}">
                <c16:uniqueId val="{00000004-81F4-426A-958D-D51082F1192B}"/>
              </c:ext>
            </c:extLst>
          </c:dPt>
          <c:dPt>
            <c:idx val="10"/>
            <c:marker>
              <c:spPr>
                <a:solidFill>
                  <a:srgbClr val="0000FF"/>
                </a:solidFill>
                <a:ln>
                  <a:solidFill>
                    <a:srgbClr val="3366FF"/>
                  </a:solidFill>
                  <a:prstDash val="sysDash"/>
                </a:ln>
              </c:spPr>
            </c:marker>
            <c:bubble3D val="0"/>
            <c:spPr>
              <a:ln w="38354">
                <a:solidFill>
                  <a:srgbClr val="2020FF"/>
                </a:solidFill>
                <a:prstDash val="solid"/>
              </a:ln>
            </c:spPr>
            <c:extLst>
              <c:ext xmlns:c16="http://schemas.microsoft.com/office/drawing/2014/chart" uri="{C3380CC4-5D6E-409C-BE32-E72D297353CC}">
                <c16:uniqueId val="{00000006-81F4-426A-958D-D51082F1192B}"/>
              </c:ext>
            </c:extLst>
          </c:dPt>
          <c:dPt>
            <c:idx val="11"/>
            <c:marker>
              <c:spPr>
                <a:solidFill>
                  <a:srgbClr val="0000FF"/>
                </a:solidFill>
                <a:ln>
                  <a:solidFill>
                    <a:srgbClr val="0000FF"/>
                  </a:solidFill>
                  <a:prstDash val="sysDash"/>
                </a:ln>
              </c:spPr>
            </c:marker>
            <c:bubble3D val="0"/>
            <c:extLst>
              <c:ext xmlns:c16="http://schemas.microsoft.com/office/drawing/2014/chart" uri="{C3380CC4-5D6E-409C-BE32-E72D297353CC}">
                <c16:uniqueId val="{00000008-81F4-426A-958D-D51082F1192B}"/>
              </c:ext>
            </c:extLst>
          </c:dPt>
          <c:dPt>
            <c:idx val="12"/>
            <c:marker>
              <c:spPr>
                <a:solidFill>
                  <a:srgbClr val="0000FF"/>
                </a:solidFill>
                <a:ln>
                  <a:solidFill>
                    <a:srgbClr val="0000FF"/>
                  </a:solidFill>
                  <a:prstDash val="sysDash"/>
                </a:ln>
              </c:spPr>
            </c:marker>
            <c:bubble3D val="0"/>
            <c:extLst>
              <c:ext xmlns:c16="http://schemas.microsoft.com/office/drawing/2014/chart" uri="{C3380CC4-5D6E-409C-BE32-E72D297353CC}">
                <c16:uniqueId val="{0000000A-81F4-426A-958D-D51082F1192B}"/>
              </c:ext>
            </c:extLst>
          </c:dPt>
          <c:dPt>
            <c:idx val="13"/>
            <c:marker>
              <c:spPr>
                <a:solidFill>
                  <a:srgbClr val="0000FF"/>
                </a:solidFill>
                <a:ln>
                  <a:solidFill>
                    <a:srgbClr val="0000FF"/>
                  </a:solidFill>
                  <a:prstDash val="sysDash"/>
                </a:ln>
              </c:spPr>
            </c:marker>
            <c:bubble3D val="0"/>
            <c:extLst>
              <c:ext xmlns:c16="http://schemas.microsoft.com/office/drawing/2014/chart" uri="{C3380CC4-5D6E-409C-BE32-E72D297353CC}">
                <c16:uniqueId val="{0000000C-81F4-426A-958D-D51082F1192B}"/>
              </c:ext>
            </c:extLst>
          </c:dPt>
          <c:dPt>
            <c:idx val="14"/>
            <c:marker>
              <c:spPr>
                <a:solidFill>
                  <a:srgbClr val="0000FF"/>
                </a:solidFill>
                <a:ln>
                  <a:solidFill>
                    <a:srgbClr val="0000FF"/>
                  </a:solidFill>
                  <a:prstDash val="sysDash"/>
                </a:ln>
              </c:spPr>
            </c:marker>
            <c:bubble3D val="0"/>
            <c:extLst>
              <c:ext xmlns:c16="http://schemas.microsoft.com/office/drawing/2014/chart" uri="{C3380CC4-5D6E-409C-BE32-E72D297353CC}">
                <c16:uniqueId val="{0000001B-7A97-4EB3-89A3-CDABC7B43E03}"/>
              </c:ext>
            </c:extLst>
          </c:dPt>
          <c:dPt>
            <c:idx val="15"/>
            <c:marker>
              <c:spPr>
                <a:solidFill>
                  <a:srgbClr val="0000FF"/>
                </a:solidFill>
                <a:ln>
                  <a:solidFill>
                    <a:srgbClr val="0000FF"/>
                  </a:solidFill>
                  <a:prstDash val="sysDash"/>
                </a:ln>
              </c:spPr>
            </c:marker>
            <c:bubble3D val="0"/>
            <c:spPr>
              <a:ln w="38298">
                <a:solidFill>
                  <a:srgbClr val="2020FF"/>
                </a:solidFill>
                <a:prstDash val="solid"/>
              </a:ln>
            </c:spPr>
            <c:extLst>
              <c:ext xmlns:c16="http://schemas.microsoft.com/office/drawing/2014/chart" uri="{C3380CC4-5D6E-409C-BE32-E72D297353CC}">
                <c16:uniqueId val="{0000001D-F988-483D-BC9A-90E88EACFB41}"/>
              </c:ext>
            </c:extLst>
          </c:dPt>
          <c:dPt>
            <c:idx val="16"/>
            <c:marker>
              <c:spPr>
                <a:solidFill>
                  <a:srgbClr val="0000FF"/>
                </a:solidFill>
                <a:ln>
                  <a:solidFill>
                    <a:srgbClr val="0000FF"/>
                  </a:solidFill>
                  <a:prstDash val="sysDash"/>
                </a:ln>
              </c:spPr>
            </c:marker>
            <c:bubble3D val="0"/>
            <c:spPr>
              <a:ln w="38298">
                <a:solidFill>
                  <a:srgbClr val="2020FF"/>
                </a:solidFill>
                <a:prstDash val="solid"/>
              </a:ln>
            </c:spPr>
            <c:extLst>
              <c:ext xmlns:c16="http://schemas.microsoft.com/office/drawing/2014/chart" uri="{C3380CC4-5D6E-409C-BE32-E72D297353CC}">
                <c16:uniqueId val="{0000001E-602E-4CAC-9D03-2CD2383B411F}"/>
              </c:ext>
            </c:extLst>
          </c:dPt>
          <c:dPt>
            <c:idx val="17"/>
            <c:marker>
              <c:spPr>
                <a:solidFill>
                  <a:srgbClr val="3333FF"/>
                </a:solidFill>
                <a:ln>
                  <a:solidFill>
                    <a:srgbClr val="0000FF"/>
                  </a:solidFill>
                  <a:prstDash val="solid"/>
                </a:ln>
              </c:spPr>
            </c:marker>
            <c:bubble3D val="0"/>
            <c:extLst>
              <c:ext xmlns:c16="http://schemas.microsoft.com/office/drawing/2014/chart" uri="{C3380CC4-5D6E-409C-BE32-E72D297353CC}">
                <c16:uniqueId val="{00000021-1B55-4BFB-8774-FD2D97D36B1E}"/>
              </c:ext>
            </c:extLst>
          </c:dPt>
          <c:dPt>
            <c:idx val="19"/>
            <c:marker>
              <c:spPr>
                <a:solidFill>
                  <a:schemeClr val="tx1"/>
                </a:solidFill>
                <a:ln>
                  <a:solidFill>
                    <a:schemeClr val="tx1"/>
                  </a:solidFill>
                  <a:prstDash val="solid"/>
                </a:ln>
              </c:spPr>
            </c:marker>
            <c:bubble3D val="0"/>
            <c:spPr>
              <a:ln w="38298">
                <a:solidFill>
                  <a:schemeClr val="tx1"/>
                </a:solidFill>
                <a:prstDash val="solid"/>
              </a:ln>
            </c:spPr>
            <c:extLst>
              <c:ext xmlns:c16="http://schemas.microsoft.com/office/drawing/2014/chart" uri="{C3380CC4-5D6E-409C-BE32-E72D297353CC}">
                <c16:uniqueId val="{00000001-972F-4B35-AFDA-28B48F762803}"/>
              </c:ext>
            </c:extLst>
          </c:dPt>
          <c:dPt>
            <c:idx val="20"/>
            <c:marker>
              <c:spPr>
                <a:solidFill>
                  <a:schemeClr val="tx1"/>
                </a:solidFill>
                <a:ln>
                  <a:solidFill>
                    <a:schemeClr val="tx1"/>
                  </a:solidFill>
                  <a:prstDash val="solid"/>
                </a:ln>
              </c:spPr>
            </c:marker>
            <c:bubble3D val="0"/>
            <c:spPr>
              <a:ln w="38298">
                <a:solidFill>
                  <a:schemeClr val="tx1"/>
                </a:solidFill>
                <a:prstDash val="solid"/>
              </a:ln>
            </c:spPr>
            <c:extLst>
              <c:ext xmlns:c16="http://schemas.microsoft.com/office/drawing/2014/chart" uri="{C3380CC4-5D6E-409C-BE32-E72D297353CC}">
                <c16:uniqueId val="{0000001E-2E3B-4AE8-B720-803D47E4E1C0}"/>
              </c:ext>
            </c:extLst>
          </c:dPt>
          <c:dPt>
            <c:idx val="21"/>
            <c:marker>
              <c:spPr>
                <a:solidFill>
                  <a:schemeClr val="tx1"/>
                </a:solidFill>
                <a:ln>
                  <a:solidFill>
                    <a:schemeClr val="tx1"/>
                  </a:solidFill>
                  <a:prstDash val="solid"/>
                </a:ln>
              </c:spPr>
            </c:marker>
            <c:bubble3D val="0"/>
            <c:spPr>
              <a:ln w="38298">
                <a:solidFill>
                  <a:schemeClr val="tx1"/>
                </a:solidFill>
                <a:prstDash val="solid"/>
              </a:ln>
            </c:spPr>
            <c:extLst>
              <c:ext xmlns:c16="http://schemas.microsoft.com/office/drawing/2014/chart" uri="{C3380CC4-5D6E-409C-BE32-E72D297353CC}">
                <c16:uniqueId val="{00000020-1B55-4BFB-8774-FD2D97D36B1E}"/>
              </c:ext>
            </c:extLst>
          </c:dPt>
          <c:cat>
            <c:strRef>
              <c:f>Sheet1!$B$1:$W$1</c:f>
              <c:strCach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strCache>
            </c:strRef>
          </c:cat>
          <c:val>
            <c:numRef>
              <c:f>Sheet1!$B$3:$W$3</c:f>
              <c:numCache>
                <c:formatCode>0.0</c:formatCode>
                <c:ptCount val="22"/>
                <c:pt idx="0">
                  <c:v>12.586</c:v>
                </c:pt>
                <c:pt idx="1">
                  <c:v>12.759599999999999</c:v>
                </c:pt>
                <c:pt idx="2">
                  <c:v>12.4124</c:v>
                </c:pt>
                <c:pt idx="3">
                  <c:v>14.5824</c:v>
                </c:pt>
                <c:pt idx="4">
                  <c:v>13.2804</c:v>
                </c:pt>
                <c:pt idx="5">
                  <c:v>13.3672</c:v>
                </c:pt>
                <c:pt idx="6">
                  <c:v>13.627599999999999</c:v>
                </c:pt>
                <c:pt idx="7">
                  <c:v>12.8</c:v>
                </c:pt>
                <c:pt idx="8">
                  <c:v>12</c:v>
                </c:pt>
                <c:pt idx="9">
                  <c:v>13.5</c:v>
                </c:pt>
                <c:pt idx="10">
                  <c:v>12.1</c:v>
                </c:pt>
                <c:pt idx="11">
                  <c:v>13.3</c:v>
                </c:pt>
                <c:pt idx="12">
                  <c:v>12.2</c:v>
                </c:pt>
                <c:pt idx="13">
                  <c:v>13.8</c:v>
                </c:pt>
                <c:pt idx="14">
                  <c:v>14.1</c:v>
                </c:pt>
                <c:pt idx="15">
                  <c:v>13</c:v>
                </c:pt>
                <c:pt idx="16">
                  <c:v>12.97</c:v>
                </c:pt>
                <c:pt idx="17" formatCode="General">
                  <c:v>13.1</c:v>
                </c:pt>
                <c:pt idx="18" formatCode="General">
                  <c:v>17.399999999999999</c:v>
                </c:pt>
                <c:pt idx="19" formatCode="General">
                  <c:v>20.100000000000001</c:v>
                </c:pt>
                <c:pt idx="20" formatCode="General">
                  <c:v>23.8</c:v>
                </c:pt>
                <c:pt idx="21" formatCode="General">
                  <c:v>32.799999999999997</c:v>
                </c:pt>
              </c:numCache>
            </c:numRef>
          </c:val>
          <c:smooth val="0"/>
          <c:extLst>
            <c:ext xmlns:c16="http://schemas.microsoft.com/office/drawing/2014/chart" uri="{C3380CC4-5D6E-409C-BE32-E72D297353CC}">
              <c16:uniqueId val="{0000000D-81F4-426A-958D-D51082F1192B}"/>
            </c:ext>
          </c:extLst>
        </c:ser>
        <c:dLbls>
          <c:showLegendKey val="0"/>
          <c:showVal val="0"/>
          <c:showCatName val="0"/>
          <c:showSerName val="0"/>
          <c:showPercent val="0"/>
          <c:showBubbleSize val="0"/>
        </c:dLbls>
        <c:marker val="1"/>
        <c:smooth val="0"/>
        <c:axId val="547435680"/>
        <c:axId val="547433720"/>
      </c:lineChart>
      <c:catAx>
        <c:axId val="547435680"/>
        <c:scaling>
          <c:orientation val="minMax"/>
        </c:scaling>
        <c:delete val="0"/>
        <c:axPos val="b"/>
        <c:numFmt formatCode="General" sourceLinked="1"/>
        <c:majorTickMark val="out"/>
        <c:minorTickMark val="none"/>
        <c:tickLblPos val="nextTo"/>
        <c:spPr>
          <a:ln w="12766">
            <a:solidFill>
              <a:srgbClr val="000000"/>
            </a:solidFill>
            <a:prstDash val="solid"/>
          </a:ln>
        </c:spPr>
        <c:txPr>
          <a:bodyPr rot="-2700000" vert="horz"/>
          <a:lstStyle/>
          <a:p>
            <a:pPr>
              <a:defRPr sz="1684" b="1" i="0" u="none" strike="noStrike" baseline="0">
                <a:solidFill>
                  <a:srgbClr val="000000"/>
                </a:solidFill>
                <a:latin typeface="Arial"/>
                <a:ea typeface="Arial"/>
                <a:cs typeface="Arial"/>
              </a:defRPr>
            </a:pPr>
            <a:endParaRPr lang="en-US"/>
          </a:p>
        </c:txPr>
        <c:crossAx val="547433720"/>
        <c:crosses val="autoZero"/>
        <c:auto val="1"/>
        <c:lblAlgn val="ctr"/>
        <c:lblOffset val="100"/>
        <c:tickLblSkip val="1"/>
        <c:tickMarkSkip val="1"/>
        <c:noMultiLvlLbl val="0"/>
      </c:catAx>
      <c:valAx>
        <c:axId val="547433720"/>
        <c:scaling>
          <c:orientation val="minMax"/>
          <c:max val="36"/>
          <c:min val="4"/>
        </c:scaling>
        <c:delete val="0"/>
        <c:axPos val="l"/>
        <c:majorGridlines>
          <c:spPr>
            <a:ln w="12766">
              <a:solidFill>
                <a:schemeClr val="tx1"/>
              </a:solidFill>
              <a:prstDash val="solid"/>
            </a:ln>
          </c:spPr>
        </c:majorGridlines>
        <c:title>
          <c:tx>
            <c:rich>
              <a:bodyPr/>
              <a:lstStyle/>
              <a:p>
                <a:pPr>
                  <a:defRPr sz="2000" b="1" i="0" u="none" strike="noStrike" baseline="0">
                    <a:solidFill>
                      <a:srgbClr val="000000"/>
                    </a:solidFill>
                    <a:latin typeface="Arial"/>
                    <a:ea typeface="Arial"/>
                    <a:cs typeface="Arial"/>
                  </a:defRPr>
                </a:pPr>
                <a:r>
                  <a:rPr lang="en-US" sz="2000" dirty="0"/>
                  <a:t>Maternal Deaths per 100,000  births</a:t>
                </a:r>
              </a:p>
            </c:rich>
          </c:tx>
          <c:layout>
            <c:manualLayout>
              <c:xMode val="edge"/>
              <c:yMode val="edge"/>
              <c:x val="6.072004887188418E-3"/>
              <c:y val="0.16538425662043757"/>
            </c:manualLayout>
          </c:layout>
          <c:overlay val="0"/>
          <c:spPr>
            <a:noFill/>
            <a:ln w="25532">
              <a:noFill/>
            </a:ln>
          </c:spPr>
        </c:title>
        <c:numFmt formatCode="General" sourceLinked="1"/>
        <c:majorTickMark val="out"/>
        <c:minorTickMark val="none"/>
        <c:tickLblPos val="nextTo"/>
        <c:spPr>
          <a:ln w="12766">
            <a:solidFill>
              <a:srgbClr val="000000"/>
            </a:solidFill>
            <a:prstDash val="solid"/>
          </a:ln>
        </c:spPr>
        <c:txPr>
          <a:bodyPr rot="0" vert="horz"/>
          <a:lstStyle/>
          <a:p>
            <a:pPr>
              <a:defRPr sz="1809" b="1" i="0" u="none" strike="noStrike" baseline="0">
                <a:solidFill>
                  <a:srgbClr val="000000"/>
                </a:solidFill>
                <a:latin typeface="Arial"/>
                <a:ea typeface="Arial"/>
                <a:cs typeface="Arial"/>
              </a:defRPr>
            </a:pPr>
            <a:endParaRPr lang="en-US"/>
          </a:p>
        </c:txPr>
        <c:crossAx val="547435680"/>
        <c:crosses val="autoZero"/>
        <c:crossBetween val="between"/>
        <c:majorUnit val="4"/>
      </c:valAx>
      <c:spPr>
        <a:solidFill>
          <a:srgbClr val="FFFFFF"/>
        </a:solidFill>
        <a:ln w="12766">
          <a:solidFill>
            <a:srgbClr val="000080"/>
          </a:solidFill>
          <a:prstDash val="solid"/>
        </a:ln>
      </c:spPr>
    </c:plotArea>
    <c:plotVisOnly val="1"/>
    <c:dispBlanksAs val="gap"/>
    <c:showDLblsOverMax val="0"/>
  </c:chart>
  <c:spPr>
    <a:solidFill>
      <a:srgbClr val="FFFFFF"/>
    </a:solidFill>
    <a:ln>
      <a:noFill/>
    </a:ln>
  </c:spPr>
  <c:txPr>
    <a:bodyPr/>
    <a:lstStyle/>
    <a:p>
      <a:pPr>
        <a:defRPr sz="1809" b="1" i="0" u="none" strike="noStrike" baseline="0">
          <a:solidFill>
            <a:schemeClr val="tx1"/>
          </a:solidFill>
          <a:latin typeface="Arial"/>
          <a:ea typeface="Arial"/>
          <a:cs typeface="Arial"/>
        </a:defRPr>
      </a:pPr>
      <a:endParaRPr lang="en-US"/>
    </a:p>
  </c:txPr>
  <c:externalData r:id="rId1">
    <c:autoUpdate val="0"/>
  </c:externalData>
  <c:userShapes r:id="rId2"/>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All</c:v>
                </c:pt>
              </c:strCache>
            </c:strRef>
          </c:tx>
          <c:spPr>
            <a:ln w="57150" cap="rnd">
              <a:solidFill>
                <a:schemeClr val="tx1"/>
              </a:solidFill>
              <a:round/>
            </a:ln>
            <a:effectLst/>
          </c:spPr>
          <c:marker>
            <c:symbol val="none"/>
          </c:marker>
          <c:cat>
            <c:numRef>
              <c:f>Sheet1!$A$2:$A$58</c:f>
              <c:numCache>
                <c:formatCode>General</c:formatCode>
                <c:ptCount val="57"/>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numCache>
            </c:numRef>
          </c:cat>
          <c:val>
            <c:numRef>
              <c:f>Sheet1!$B$2:$B$58</c:f>
              <c:numCache>
                <c:formatCode>###0.0;###0.0</c:formatCode>
                <c:ptCount val="57"/>
                <c:pt idx="0">
                  <c:v>75</c:v>
                </c:pt>
                <c:pt idx="1">
                  <c:v>67.8</c:v>
                </c:pt>
                <c:pt idx="2">
                  <c:v>61.1</c:v>
                </c:pt>
                <c:pt idx="3">
                  <c:v>52.4</c:v>
                </c:pt>
                <c:pt idx="4">
                  <c:v>47</c:v>
                </c:pt>
                <c:pt idx="5">
                  <c:v>40.9</c:v>
                </c:pt>
                <c:pt idx="6">
                  <c:v>41</c:v>
                </c:pt>
                <c:pt idx="7">
                  <c:v>37.6</c:v>
                </c:pt>
                <c:pt idx="8">
                  <c:v>37.4</c:v>
                </c:pt>
                <c:pt idx="9">
                  <c:v>37.1</c:v>
                </c:pt>
                <c:pt idx="10">
                  <c:v>36.9</c:v>
                </c:pt>
                <c:pt idx="11">
                  <c:v>35.200000000000003</c:v>
                </c:pt>
                <c:pt idx="12">
                  <c:v>35.799999999999997</c:v>
                </c:pt>
                <c:pt idx="13">
                  <c:v>33.299999999999997</c:v>
                </c:pt>
                <c:pt idx="14">
                  <c:v>31.6</c:v>
                </c:pt>
                <c:pt idx="15">
                  <c:v>29.1</c:v>
                </c:pt>
                <c:pt idx="16">
                  <c:v>28</c:v>
                </c:pt>
                <c:pt idx="17">
                  <c:v>24.5</c:v>
                </c:pt>
                <c:pt idx="18">
                  <c:v>22.2</c:v>
                </c:pt>
                <c:pt idx="19">
                  <c:v>21.5</c:v>
                </c:pt>
                <c:pt idx="20">
                  <c:v>18.8</c:v>
                </c:pt>
                <c:pt idx="21">
                  <c:v>18.8</c:v>
                </c:pt>
                <c:pt idx="22">
                  <c:v>15.2</c:v>
                </c:pt>
                <c:pt idx="23">
                  <c:v>14.6</c:v>
                </c:pt>
                <c:pt idx="24">
                  <c:v>12.8</c:v>
                </c:pt>
                <c:pt idx="25">
                  <c:v>12.3</c:v>
                </c:pt>
                <c:pt idx="26">
                  <c:v>11.2</c:v>
                </c:pt>
                <c:pt idx="27">
                  <c:v>9.6</c:v>
                </c:pt>
                <c:pt idx="28">
                  <c:v>9.6</c:v>
                </c:pt>
                <c:pt idx="29">
                  <c:v>9.1999999999999993</c:v>
                </c:pt>
                <c:pt idx="30">
                  <c:v>8.5</c:v>
                </c:pt>
                <c:pt idx="31">
                  <c:v>7.9</c:v>
                </c:pt>
                <c:pt idx="32">
                  <c:v>8</c:v>
                </c:pt>
                <c:pt idx="33">
                  <c:v>7.8</c:v>
                </c:pt>
                <c:pt idx="34">
                  <c:v>7.8</c:v>
                </c:pt>
                <c:pt idx="35">
                  <c:v>7.2</c:v>
                </c:pt>
                <c:pt idx="36">
                  <c:v>6.6</c:v>
                </c:pt>
                <c:pt idx="37">
                  <c:v>8.4</c:v>
                </c:pt>
                <c:pt idx="38">
                  <c:v>7.9</c:v>
                </c:pt>
                <c:pt idx="39">
                  <c:v>8.1999999999999993</c:v>
                </c:pt>
                <c:pt idx="40">
                  <c:v>7.9</c:v>
                </c:pt>
                <c:pt idx="41">
                  <c:v>7.8</c:v>
                </c:pt>
                <c:pt idx="42">
                  <c:v>7.5</c:v>
                </c:pt>
                <c:pt idx="43">
                  <c:v>8.3000000000000007</c:v>
                </c:pt>
                <c:pt idx="44">
                  <c:v>7.1</c:v>
                </c:pt>
                <c:pt idx="45">
                  <c:v>7.6</c:v>
                </c:pt>
                <c:pt idx="46">
                  <c:v>8.4</c:v>
                </c:pt>
                <c:pt idx="47">
                  <c:v>7.1</c:v>
                </c:pt>
                <c:pt idx="48">
                  <c:v>9.9</c:v>
                </c:pt>
                <c:pt idx="49">
                  <c:v>9.8000000000000007</c:v>
                </c:pt>
                <c:pt idx="50">
                  <c:v>9.9</c:v>
                </c:pt>
                <c:pt idx="51">
                  <c:v>8.9</c:v>
                </c:pt>
                <c:pt idx="52">
                  <c:v>12.1</c:v>
                </c:pt>
                <c:pt idx="53">
                  <c:v>13.1</c:v>
                </c:pt>
                <c:pt idx="54">
                  <c:v>15.1</c:v>
                </c:pt>
                <c:pt idx="55">
                  <c:v>13.3</c:v>
                </c:pt>
                <c:pt idx="56" formatCode="General">
                  <c:v>12.7</c:v>
                </c:pt>
              </c:numCache>
            </c:numRef>
          </c:val>
          <c:smooth val="0"/>
          <c:extLst>
            <c:ext xmlns:c16="http://schemas.microsoft.com/office/drawing/2014/chart" uri="{C3380CC4-5D6E-409C-BE32-E72D297353CC}">
              <c16:uniqueId val="{00000000-1949-47D9-8E7E-C6BEAF1FBF5E}"/>
            </c:ext>
          </c:extLst>
        </c:ser>
        <c:ser>
          <c:idx val="1"/>
          <c:order val="1"/>
          <c:tx>
            <c:strRef>
              <c:f>Sheet1!$C$1</c:f>
              <c:strCache>
                <c:ptCount val="1"/>
                <c:pt idx="0">
                  <c:v>White</c:v>
                </c:pt>
              </c:strCache>
            </c:strRef>
          </c:tx>
          <c:spPr>
            <a:ln w="38100" cap="rnd">
              <a:solidFill>
                <a:srgbClr val="C00000"/>
              </a:solidFill>
              <a:round/>
            </a:ln>
            <a:effectLst/>
          </c:spPr>
          <c:marker>
            <c:symbol val="none"/>
          </c:marker>
          <c:cat>
            <c:numRef>
              <c:f>Sheet1!$A$2:$A$58</c:f>
              <c:numCache>
                <c:formatCode>General</c:formatCode>
                <c:ptCount val="57"/>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numCache>
            </c:numRef>
          </c:cat>
          <c:val>
            <c:numRef>
              <c:f>Sheet1!$C$2:$C$58</c:f>
              <c:numCache>
                <c:formatCode>###0.0;###0.0</c:formatCode>
                <c:ptCount val="57"/>
                <c:pt idx="0">
                  <c:v>54.9</c:v>
                </c:pt>
                <c:pt idx="1">
                  <c:v>48.9</c:v>
                </c:pt>
                <c:pt idx="2">
                  <c:v>44.1</c:v>
                </c:pt>
                <c:pt idx="3">
                  <c:v>37.200000000000003</c:v>
                </c:pt>
                <c:pt idx="4">
                  <c:v>32.799999999999997</c:v>
                </c:pt>
                <c:pt idx="5">
                  <c:v>28.7</c:v>
                </c:pt>
                <c:pt idx="6">
                  <c:v>27.5</c:v>
                </c:pt>
                <c:pt idx="7">
                  <c:v>26.3</c:v>
                </c:pt>
                <c:pt idx="8">
                  <c:v>25.8</c:v>
                </c:pt>
                <c:pt idx="9">
                  <c:v>26</c:v>
                </c:pt>
                <c:pt idx="10">
                  <c:v>24.9</c:v>
                </c:pt>
                <c:pt idx="11">
                  <c:v>23.8</c:v>
                </c:pt>
                <c:pt idx="12">
                  <c:v>24</c:v>
                </c:pt>
                <c:pt idx="13">
                  <c:v>22.3</c:v>
                </c:pt>
                <c:pt idx="14">
                  <c:v>21</c:v>
                </c:pt>
                <c:pt idx="15">
                  <c:v>20.2</c:v>
                </c:pt>
                <c:pt idx="16">
                  <c:v>19.5</c:v>
                </c:pt>
                <c:pt idx="17">
                  <c:v>16.600000000000001</c:v>
                </c:pt>
                <c:pt idx="18">
                  <c:v>15.5</c:v>
                </c:pt>
                <c:pt idx="19">
                  <c:v>14.4</c:v>
                </c:pt>
                <c:pt idx="20">
                  <c:v>13</c:v>
                </c:pt>
                <c:pt idx="21">
                  <c:v>14.3</c:v>
                </c:pt>
                <c:pt idx="22">
                  <c:v>10.7</c:v>
                </c:pt>
                <c:pt idx="23">
                  <c:v>10</c:v>
                </c:pt>
                <c:pt idx="24">
                  <c:v>9.1</c:v>
                </c:pt>
                <c:pt idx="25">
                  <c:v>9</c:v>
                </c:pt>
                <c:pt idx="26">
                  <c:v>7.7</c:v>
                </c:pt>
                <c:pt idx="27">
                  <c:v>6.4</c:v>
                </c:pt>
                <c:pt idx="28">
                  <c:v>6.4</c:v>
                </c:pt>
                <c:pt idx="29">
                  <c:v>6.7</c:v>
                </c:pt>
                <c:pt idx="30">
                  <c:v>6.3</c:v>
                </c:pt>
                <c:pt idx="31">
                  <c:v>5.8</c:v>
                </c:pt>
                <c:pt idx="32">
                  <c:v>5.9</c:v>
                </c:pt>
                <c:pt idx="33">
                  <c:v>5.4</c:v>
                </c:pt>
                <c:pt idx="34">
                  <c:v>5.2</c:v>
                </c:pt>
                <c:pt idx="35">
                  <c:v>4.9000000000000004</c:v>
                </c:pt>
                <c:pt idx="36">
                  <c:v>5.0999999999999996</c:v>
                </c:pt>
                <c:pt idx="37">
                  <c:v>5.9</c:v>
                </c:pt>
                <c:pt idx="38">
                  <c:v>5.6</c:v>
                </c:pt>
                <c:pt idx="39">
                  <c:v>5.4</c:v>
                </c:pt>
                <c:pt idx="40">
                  <c:v>5.8</c:v>
                </c:pt>
                <c:pt idx="41">
                  <c:v>5</c:v>
                </c:pt>
                <c:pt idx="42">
                  <c:v>4.8</c:v>
                </c:pt>
                <c:pt idx="43">
                  <c:v>6.2</c:v>
                </c:pt>
                <c:pt idx="44">
                  <c:v>4.2</c:v>
                </c:pt>
                <c:pt idx="45">
                  <c:v>5.0999999999999996</c:v>
                </c:pt>
                <c:pt idx="46">
                  <c:v>5.8</c:v>
                </c:pt>
                <c:pt idx="47">
                  <c:v>5.0999999999999996</c:v>
                </c:pt>
                <c:pt idx="48">
                  <c:v>6.8</c:v>
                </c:pt>
                <c:pt idx="49">
                  <c:v>7.5</c:v>
                </c:pt>
                <c:pt idx="50">
                  <c:v>7.2</c:v>
                </c:pt>
                <c:pt idx="51">
                  <c:v>6</c:v>
                </c:pt>
                <c:pt idx="52">
                  <c:v>8.6999999999999993</c:v>
                </c:pt>
                <c:pt idx="53">
                  <c:v>9.3000000000000007</c:v>
                </c:pt>
                <c:pt idx="54">
                  <c:v>11.1</c:v>
                </c:pt>
                <c:pt idx="55">
                  <c:v>9.5</c:v>
                </c:pt>
                <c:pt idx="56" formatCode="General">
                  <c:v>10</c:v>
                </c:pt>
              </c:numCache>
            </c:numRef>
          </c:val>
          <c:smooth val="0"/>
          <c:extLst>
            <c:ext xmlns:c16="http://schemas.microsoft.com/office/drawing/2014/chart" uri="{C3380CC4-5D6E-409C-BE32-E72D297353CC}">
              <c16:uniqueId val="{00000001-1949-47D9-8E7E-C6BEAF1FBF5E}"/>
            </c:ext>
          </c:extLst>
        </c:ser>
        <c:ser>
          <c:idx val="2"/>
          <c:order val="2"/>
          <c:tx>
            <c:strRef>
              <c:f>Sheet1!$D$1</c:f>
              <c:strCache>
                <c:ptCount val="1"/>
                <c:pt idx="0">
                  <c:v>Black</c:v>
                </c:pt>
              </c:strCache>
            </c:strRef>
          </c:tx>
          <c:spPr>
            <a:ln w="38100" cap="rnd">
              <a:solidFill>
                <a:srgbClr val="0000FF"/>
              </a:solidFill>
              <a:round/>
            </a:ln>
            <a:effectLst/>
          </c:spPr>
          <c:marker>
            <c:symbol val="none"/>
          </c:marker>
          <c:cat>
            <c:numRef>
              <c:f>Sheet1!$A$2:$A$58</c:f>
              <c:numCache>
                <c:formatCode>General</c:formatCode>
                <c:ptCount val="57"/>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numCache>
            </c:numRef>
          </c:cat>
          <c:val>
            <c:numRef>
              <c:f>Sheet1!$D$2:$D$58</c:f>
              <c:numCache>
                <c:formatCode>###0.0;###0.0</c:formatCode>
                <c:ptCount val="57"/>
                <c:pt idx="0">
                  <c:v>204.2</c:v>
                </c:pt>
                <c:pt idx="1">
                  <c:v>189.2</c:v>
                </c:pt>
                <c:pt idx="2">
                  <c:v>168.3</c:v>
                </c:pt>
                <c:pt idx="3">
                  <c:v>145.9</c:v>
                </c:pt>
                <c:pt idx="4">
                  <c:v>134.30000000000001</c:v>
                </c:pt>
                <c:pt idx="5">
                  <c:v>114.3</c:v>
                </c:pt>
                <c:pt idx="6">
                  <c:v>121.6</c:v>
                </c:pt>
                <c:pt idx="7">
                  <c:v>104.5</c:v>
                </c:pt>
                <c:pt idx="8">
                  <c:v>105</c:v>
                </c:pt>
                <c:pt idx="9">
                  <c:v>103.6</c:v>
                </c:pt>
                <c:pt idx="10">
                  <c:v>105.4</c:v>
                </c:pt>
                <c:pt idx="11">
                  <c:v>99.4</c:v>
                </c:pt>
                <c:pt idx="12">
                  <c:v>101.1</c:v>
                </c:pt>
                <c:pt idx="13">
                  <c:v>93.8</c:v>
                </c:pt>
                <c:pt idx="14">
                  <c:v>88.3</c:v>
                </c:pt>
                <c:pt idx="15">
                  <c:v>74.2</c:v>
                </c:pt>
                <c:pt idx="16">
                  <c:v>72.599999999999994</c:v>
                </c:pt>
                <c:pt idx="17">
                  <c:v>65.900000000000006</c:v>
                </c:pt>
                <c:pt idx="18">
                  <c:v>59.5</c:v>
                </c:pt>
                <c:pt idx="19">
                  <c:v>59.8</c:v>
                </c:pt>
                <c:pt idx="20">
                  <c:v>48.3</c:v>
                </c:pt>
                <c:pt idx="21">
                  <c:v>40.700000000000003</c:v>
                </c:pt>
                <c:pt idx="22">
                  <c:v>38.4</c:v>
                </c:pt>
                <c:pt idx="23">
                  <c:v>38.299999999999997</c:v>
                </c:pt>
                <c:pt idx="24">
                  <c:v>31.3</c:v>
                </c:pt>
                <c:pt idx="25">
                  <c:v>29.5</c:v>
                </c:pt>
                <c:pt idx="26">
                  <c:v>29.2</c:v>
                </c:pt>
                <c:pt idx="27">
                  <c:v>25</c:v>
                </c:pt>
                <c:pt idx="28">
                  <c:v>25.1</c:v>
                </c:pt>
                <c:pt idx="29">
                  <c:v>21.5</c:v>
                </c:pt>
                <c:pt idx="30">
                  <c:v>20.399999999999999</c:v>
                </c:pt>
                <c:pt idx="31">
                  <c:v>18.2</c:v>
                </c:pt>
                <c:pt idx="32">
                  <c:v>18.3</c:v>
                </c:pt>
                <c:pt idx="33">
                  <c:v>19.7</c:v>
                </c:pt>
                <c:pt idx="34">
                  <c:v>20.399999999999999</c:v>
                </c:pt>
                <c:pt idx="35">
                  <c:v>18.8</c:v>
                </c:pt>
                <c:pt idx="36">
                  <c:v>14.2</c:v>
                </c:pt>
                <c:pt idx="37">
                  <c:v>19.5</c:v>
                </c:pt>
                <c:pt idx="38">
                  <c:v>18.399999999999999</c:v>
                </c:pt>
                <c:pt idx="39">
                  <c:v>22.4</c:v>
                </c:pt>
                <c:pt idx="40">
                  <c:v>18.3</c:v>
                </c:pt>
                <c:pt idx="41">
                  <c:v>20.8</c:v>
                </c:pt>
                <c:pt idx="42">
                  <c:v>20.5</c:v>
                </c:pt>
                <c:pt idx="43">
                  <c:v>18.5</c:v>
                </c:pt>
                <c:pt idx="44">
                  <c:v>22.1</c:v>
                </c:pt>
                <c:pt idx="45">
                  <c:v>20.3</c:v>
                </c:pt>
                <c:pt idx="46">
                  <c:v>20.8</c:v>
                </c:pt>
                <c:pt idx="47">
                  <c:v>17.100000000000001</c:v>
                </c:pt>
                <c:pt idx="48">
                  <c:v>25.4</c:v>
                </c:pt>
                <c:pt idx="49">
                  <c:v>22</c:v>
                </c:pt>
                <c:pt idx="50">
                  <c:v>24.7</c:v>
                </c:pt>
                <c:pt idx="51">
                  <c:v>24.9</c:v>
                </c:pt>
                <c:pt idx="52">
                  <c:v>30.5</c:v>
                </c:pt>
                <c:pt idx="53">
                  <c:v>34.700000000000003</c:v>
                </c:pt>
                <c:pt idx="54">
                  <c:v>36.5</c:v>
                </c:pt>
                <c:pt idx="55">
                  <c:v>32.700000000000003</c:v>
                </c:pt>
                <c:pt idx="56" formatCode="General">
                  <c:v>26.5</c:v>
                </c:pt>
              </c:numCache>
            </c:numRef>
          </c:val>
          <c:smooth val="0"/>
          <c:extLst>
            <c:ext xmlns:c16="http://schemas.microsoft.com/office/drawing/2014/chart" uri="{C3380CC4-5D6E-409C-BE32-E72D297353CC}">
              <c16:uniqueId val="{00000002-1949-47D9-8E7E-C6BEAF1FBF5E}"/>
            </c:ext>
          </c:extLst>
        </c:ser>
        <c:dLbls>
          <c:showLegendKey val="0"/>
          <c:showVal val="0"/>
          <c:showCatName val="0"/>
          <c:showSerName val="0"/>
          <c:showPercent val="0"/>
          <c:showBubbleSize val="0"/>
        </c:dLbls>
        <c:smooth val="0"/>
        <c:axId val="547434896"/>
        <c:axId val="547435288"/>
      </c:lineChart>
      <c:catAx>
        <c:axId val="547434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547435288"/>
        <c:crosses val="autoZero"/>
        <c:auto val="1"/>
        <c:lblAlgn val="ctr"/>
        <c:lblOffset val="100"/>
        <c:noMultiLvlLbl val="0"/>
      </c:catAx>
      <c:valAx>
        <c:axId val="5474352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547434896"/>
        <c:crosses val="autoZero"/>
        <c:crossBetween val="between"/>
      </c:valAx>
      <c:spPr>
        <a:noFill/>
        <a:ln>
          <a:noFill/>
        </a:ln>
        <a:effectLst/>
      </c:spPr>
    </c:plotArea>
    <c:legend>
      <c:legendPos val="b"/>
      <c:layout>
        <c:manualLayout>
          <c:xMode val="edge"/>
          <c:yMode val="edge"/>
          <c:x val="0.44959764540302027"/>
          <c:y val="8.8029475071805433E-2"/>
          <c:w val="0.26795655977785388"/>
          <c:h val="8.2690195282910967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20754716981132"/>
          <c:y val="4.7210300429184553E-2"/>
          <c:w val="0.80799112097669257"/>
          <c:h val="0.8476394849785408"/>
        </c:manualLayout>
      </c:layout>
      <c:lineChart>
        <c:grouping val="standard"/>
        <c:varyColors val="0"/>
        <c:ser>
          <c:idx val="1"/>
          <c:order val="0"/>
          <c:tx>
            <c:strRef>
              <c:f>Sheet1!$B$1</c:f>
              <c:strCache>
                <c:ptCount val="1"/>
                <c:pt idx="0">
                  <c:v># Beds </c:v>
                </c:pt>
              </c:strCache>
            </c:strRef>
          </c:tx>
          <c:spPr>
            <a:ln w="38100">
              <a:solidFill>
                <a:srgbClr val="000080"/>
              </a:solidFill>
              <a:prstDash val="solid"/>
            </a:ln>
          </c:spPr>
          <c:marker>
            <c:symbol val="square"/>
            <c:size val="3"/>
            <c:spPr>
              <a:solidFill>
                <a:srgbClr val="000080"/>
              </a:solidFill>
              <a:ln w="38100">
                <a:solidFill>
                  <a:srgbClr val="000080"/>
                </a:solidFill>
                <a:prstDash val="solid"/>
              </a:ln>
            </c:spPr>
          </c:marker>
          <c:cat>
            <c:numRef>
              <c:f>Sheet1!$A$2:$A$34</c:f>
              <c:numCache>
                <c:formatCode>General</c:formatCode>
                <c:ptCount val="33"/>
                <c:pt idx="0">
                  <c:v>1918</c:v>
                </c:pt>
                <c:pt idx="1">
                  <c:v>1919</c:v>
                </c:pt>
                <c:pt idx="2">
                  <c:v>1920</c:v>
                </c:pt>
                <c:pt idx="3">
                  <c:v>1921</c:v>
                </c:pt>
                <c:pt idx="4">
                  <c:v>1922</c:v>
                </c:pt>
                <c:pt idx="5">
                  <c:v>1923</c:v>
                </c:pt>
                <c:pt idx="6">
                  <c:v>1924</c:v>
                </c:pt>
                <c:pt idx="7">
                  <c:v>1925</c:v>
                </c:pt>
                <c:pt idx="8">
                  <c:v>1926</c:v>
                </c:pt>
                <c:pt idx="9">
                  <c:v>1927</c:v>
                </c:pt>
                <c:pt idx="10">
                  <c:v>1928</c:v>
                </c:pt>
                <c:pt idx="11">
                  <c:v>1929</c:v>
                </c:pt>
                <c:pt idx="12">
                  <c:v>1930</c:v>
                </c:pt>
                <c:pt idx="13">
                  <c:v>1931</c:v>
                </c:pt>
                <c:pt idx="14">
                  <c:v>1932</c:v>
                </c:pt>
                <c:pt idx="15">
                  <c:v>1933</c:v>
                </c:pt>
                <c:pt idx="16">
                  <c:v>1934</c:v>
                </c:pt>
                <c:pt idx="17">
                  <c:v>1935</c:v>
                </c:pt>
                <c:pt idx="18">
                  <c:v>1936</c:v>
                </c:pt>
                <c:pt idx="19">
                  <c:v>1937</c:v>
                </c:pt>
                <c:pt idx="20">
                  <c:v>1938</c:v>
                </c:pt>
                <c:pt idx="21">
                  <c:v>1939</c:v>
                </c:pt>
                <c:pt idx="22">
                  <c:v>1940</c:v>
                </c:pt>
                <c:pt idx="23">
                  <c:v>1941</c:v>
                </c:pt>
                <c:pt idx="24">
                  <c:v>1942</c:v>
                </c:pt>
                <c:pt idx="25">
                  <c:v>1943</c:v>
                </c:pt>
                <c:pt idx="26">
                  <c:v>1944</c:v>
                </c:pt>
                <c:pt idx="27">
                  <c:v>1945</c:v>
                </c:pt>
                <c:pt idx="28">
                  <c:v>1946</c:v>
                </c:pt>
                <c:pt idx="29">
                  <c:v>1947</c:v>
                </c:pt>
                <c:pt idx="30">
                  <c:v>1948</c:v>
                </c:pt>
                <c:pt idx="31">
                  <c:v>1949</c:v>
                </c:pt>
                <c:pt idx="32">
                  <c:v>1950</c:v>
                </c:pt>
              </c:numCache>
            </c:numRef>
          </c:cat>
          <c:val>
            <c:numRef>
              <c:f>Sheet1!$B$2:$B$34</c:f>
              <c:numCache>
                <c:formatCode>General</c:formatCode>
                <c:ptCount val="33"/>
                <c:pt idx="0" formatCode="#,##0">
                  <c:v>612251</c:v>
                </c:pt>
                <c:pt idx="1">
                  <c:v>640945</c:v>
                </c:pt>
                <c:pt idx="2">
                  <c:v>669639</c:v>
                </c:pt>
                <c:pt idx="3">
                  <c:v>698333</c:v>
                </c:pt>
                <c:pt idx="4">
                  <c:v>727027</c:v>
                </c:pt>
                <c:pt idx="5" formatCode="#,##0">
                  <c:v>755722</c:v>
                </c:pt>
                <c:pt idx="6" formatCode="#,##0">
                  <c:v>813926</c:v>
                </c:pt>
                <c:pt idx="7" formatCode="#,##0">
                  <c:v>802065</c:v>
                </c:pt>
                <c:pt idx="8" formatCode="#,##0">
                  <c:v>859445</c:v>
                </c:pt>
                <c:pt idx="9" formatCode="#,##0">
                  <c:v>853318</c:v>
                </c:pt>
                <c:pt idx="10" formatCode="#,##0">
                  <c:v>892934</c:v>
                </c:pt>
                <c:pt idx="11" formatCode="#,##0">
                  <c:v>907133</c:v>
                </c:pt>
                <c:pt idx="12" formatCode="#,##0">
                  <c:v>955869</c:v>
                </c:pt>
                <c:pt idx="13" formatCode="#,##0">
                  <c:v>974115</c:v>
                </c:pt>
                <c:pt idx="14" formatCode="#,##0">
                  <c:v>1014354</c:v>
                </c:pt>
                <c:pt idx="15" formatCode="#,##0">
                  <c:v>1027046</c:v>
                </c:pt>
                <c:pt idx="16" formatCode="#,##0">
                  <c:v>1048101</c:v>
                </c:pt>
                <c:pt idx="17" formatCode="#,##0">
                  <c:v>1076350</c:v>
                </c:pt>
                <c:pt idx="18" formatCode="#,##0">
                  <c:v>1096721</c:v>
                </c:pt>
                <c:pt idx="19" formatCode="#,##0">
                  <c:v>1124548</c:v>
                </c:pt>
                <c:pt idx="20" formatCode="#,##0">
                  <c:v>1161380</c:v>
                </c:pt>
                <c:pt idx="21" formatCode="#,##0">
                  <c:v>1195026</c:v>
                </c:pt>
                <c:pt idx="22" formatCode="#,##0">
                  <c:v>1226245</c:v>
                </c:pt>
                <c:pt idx="23" formatCode="#,##0">
                  <c:v>1324381</c:v>
                </c:pt>
                <c:pt idx="24" formatCode="#,##0">
                  <c:v>1383827</c:v>
                </c:pt>
                <c:pt idx="25" formatCode="#,##0">
                  <c:v>1649254</c:v>
                </c:pt>
                <c:pt idx="26" formatCode="#,##0">
                  <c:v>1729945</c:v>
                </c:pt>
                <c:pt idx="27" formatCode="#,##0">
                  <c:v>1738944</c:v>
                </c:pt>
                <c:pt idx="28" formatCode="#,##0">
                  <c:v>1468714</c:v>
                </c:pt>
                <c:pt idx="29" formatCode="#,##0">
                  <c:v>1425222</c:v>
                </c:pt>
                <c:pt idx="30" formatCode="#,##0">
                  <c:v>1423520</c:v>
                </c:pt>
                <c:pt idx="31" formatCode="#,##0">
                  <c:v>1439030</c:v>
                </c:pt>
                <c:pt idx="32" formatCode="#,##0">
                  <c:v>1456912</c:v>
                </c:pt>
              </c:numCache>
            </c:numRef>
          </c:val>
          <c:smooth val="0"/>
          <c:extLst>
            <c:ext xmlns:c16="http://schemas.microsoft.com/office/drawing/2014/chart" uri="{C3380CC4-5D6E-409C-BE32-E72D297353CC}">
              <c16:uniqueId val="{00000000-4C58-40C7-9119-675AAEB0C1AD}"/>
            </c:ext>
          </c:extLst>
        </c:ser>
        <c:dLbls>
          <c:showLegendKey val="0"/>
          <c:showVal val="0"/>
          <c:showCatName val="0"/>
          <c:showSerName val="0"/>
          <c:showPercent val="0"/>
          <c:showBubbleSize val="0"/>
        </c:dLbls>
        <c:marker val="1"/>
        <c:smooth val="0"/>
        <c:axId val="533376720"/>
        <c:axId val="533375544"/>
      </c:lineChart>
      <c:lineChart>
        <c:grouping val="standard"/>
        <c:varyColors val="0"/>
        <c:ser>
          <c:idx val="0"/>
          <c:order val="1"/>
          <c:tx>
            <c:strRef>
              <c:f>Sheet1!$C$1</c:f>
              <c:strCache>
                <c:ptCount val="1"/>
                <c:pt idx="0">
                  <c:v>Mat Mortality</c:v>
                </c:pt>
              </c:strCache>
            </c:strRef>
          </c:tx>
          <c:spPr>
            <a:ln w="38100">
              <a:solidFill>
                <a:srgbClr val="FF0000"/>
              </a:solidFill>
              <a:prstDash val="solid"/>
            </a:ln>
          </c:spPr>
          <c:marker>
            <c:symbol val="diamond"/>
            <c:size val="3"/>
            <c:spPr>
              <a:solidFill>
                <a:srgbClr val="FF0000"/>
              </a:solidFill>
              <a:ln w="38100">
                <a:solidFill>
                  <a:srgbClr val="FF0000"/>
                </a:solidFill>
                <a:prstDash val="solid"/>
              </a:ln>
            </c:spPr>
          </c:marker>
          <c:cat>
            <c:numRef>
              <c:f>Sheet1!$A$2:$A$34</c:f>
              <c:numCache>
                <c:formatCode>General</c:formatCode>
                <c:ptCount val="33"/>
                <c:pt idx="0">
                  <c:v>1918</c:v>
                </c:pt>
                <c:pt idx="1">
                  <c:v>1919</c:v>
                </c:pt>
                <c:pt idx="2">
                  <c:v>1920</c:v>
                </c:pt>
                <c:pt idx="3">
                  <c:v>1921</c:v>
                </c:pt>
                <c:pt idx="4">
                  <c:v>1922</c:v>
                </c:pt>
                <c:pt idx="5">
                  <c:v>1923</c:v>
                </c:pt>
                <c:pt idx="6">
                  <c:v>1924</c:v>
                </c:pt>
                <c:pt idx="7">
                  <c:v>1925</c:v>
                </c:pt>
                <c:pt idx="8">
                  <c:v>1926</c:v>
                </c:pt>
                <c:pt idx="9">
                  <c:v>1927</c:v>
                </c:pt>
                <c:pt idx="10">
                  <c:v>1928</c:v>
                </c:pt>
                <c:pt idx="11">
                  <c:v>1929</c:v>
                </c:pt>
                <c:pt idx="12">
                  <c:v>1930</c:v>
                </c:pt>
                <c:pt idx="13">
                  <c:v>1931</c:v>
                </c:pt>
                <c:pt idx="14">
                  <c:v>1932</c:v>
                </c:pt>
                <c:pt idx="15">
                  <c:v>1933</c:v>
                </c:pt>
                <c:pt idx="16">
                  <c:v>1934</c:v>
                </c:pt>
                <c:pt idx="17">
                  <c:v>1935</c:v>
                </c:pt>
                <c:pt idx="18">
                  <c:v>1936</c:v>
                </c:pt>
                <c:pt idx="19">
                  <c:v>1937</c:v>
                </c:pt>
                <c:pt idx="20">
                  <c:v>1938</c:v>
                </c:pt>
                <c:pt idx="21">
                  <c:v>1939</c:v>
                </c:pt>
                <c:pt idx="22">
                  <c:v>1940</c:v>
                </c:pt>
                <c:pt idx="23">
                  <c:v>1941</c:v>
                </c:pt>
                <c:pt idx="24">
                  <c:v>1942</c:v>
                </c:pt>
                <c:pt idx="25">
                  <c:v>1943</c:v>
                </c:pt>
                <c:pt idx="26">
                  <c:v>1944</c:v>
                </c:pt>
                <c:pt idx="27">
                  <c:v>1945</c:v>
                </c:pt>
                <c:pt idx="28">
                  <c:v>1946</c:v>
                </c:pt>
                <c:pt idx="29">
                  <c:v>1947</c:v>
                </c:pt>
                <c:pt idx="30">
                  <c:v>1948</c:v>
                </c:pt>
                <c:pt idx="31">
                  <c:v>1949</c:v>
                </c:pt>
                <c:pt idx="32">
                  <c:v>1950</c:v>
                </c:pt>
              </c:numCache>
            </c:numRef>
          </c:cat>
          <c:val>
            <c:numRef>
              <c:f>Sheet1!$C$2:$C$34</c:f>
              <c:numCache>
                <c:formatCode>General</c:formatCode>
                <c:ptCount val="33"/>
                <c:pt idx="0">
                  <c:v>920</c:v>
                </c:pt>
                <c:pt idx="1">
                  <c:v>740</c:v>
                </c:pt>
                <c:pt idx="2">
                  <c:v>800</c:v>
                </c:pt>
                <c:pt idx="3">
                  <c:v>680</c:v>
                </c:pt>
                <c:pt idx="4">
                  <c:v>660</c:v>
                </c:pt>
                <c:pt idx="5">
                  <c:v>660</c:v>
                </c:pt>
                <c:pt idx="6">
                  <c:v>650</c:v>
                </c:pt>
                <c:pt idx="7">
                  <c:v>650</c:v>
                </c:pt>
                <c:pt idx="8">
                  <c:v>660</c:v>
                </c:pt>
                <c:pt idx="9">
                  <c:v>650</c:v>
                </c:pt>
                <c:pt idx="10">
                  <c:v>690</c:v>
                </c:pt>
                <c:pt idx="11">
                  <c:v>690</c:v>
                </c:pt>
                <c:pt idx="12">
                  <c:v>670</c:v>
                </c:pt>
                <c:pt idx="13">
                  <c:v>660</c:v>
                </c:pt>
                <c:pt idx="14">
                  <c:v>630</c:v>
                </c:pt>
                <c:pt idx="15">
                  <c:v>620</c:v>
                </c:pt>
                <c:pt idx="16">
                  <c:v>590</c:v>
                </c:pt>
                <c:pt idx="17">
                  <c:v>580</c:v>
                </c:pt>
                <c:pt idx="18">
                  <c:v>570</c:v>
                </c:pt>
                <c:pt idx="19">
                  <c:v>490</c:v>
                </c:pt>
                <c:pt idx="20">
                  <c:v>440</c:v>
                </c:pt>
                <c:pt idx="21">
                  <c:v>400</c:v>
                </c:pt>
                <c:pt idx="22">
                  <c:v>376</c:v>
                </c:pt>
                <c:pt idx="23">
                  <c:v>316.5</c:v>
                </c:pt>
                <c:pt idx="24">
                  <c:v>258.7</c:v>
                </c:pt>
                <c:pt idx="25">
                  <c:v>245.2</c:v>
                </c:pt>
                <c:pt idx="26">
                  <c:v>227.9</c:v>
                </c:pt>
                <c:pt idx="27">
                  <c:v>207.2</c:v>
                </c:pt>
                <c:pt idx="28">
                  <c:v>156.69999999999999</c:v>
                </c:pt>
                <c:pt idx="29">
                  <c:v>134.5</c:v>
                </c:pt>
                <c:pt idx="30">
                  <c:v>116.6</c:v>
                </c:pt>
                <c:pt idx="31">
                  <c:v>90.3</c:v>
                </c:pt>
              </c:numCache>
            </c:numRef>
          </c:val>
          <c:smooth val="0"/>
          <c:extLst>
            <c:ext xmlns:c16="http://schemas.microsoft.com/office/drawing/2014/chart" uri="{C3380CC4-5D6E-409C-BE32-E72D297353CC}">
              <c16:uniqueId val="{00000001-4C58-40C7-9119-675AAEB0C1AD}"/>
            </c:ext>
          </c:extLst>
        </c:ser>
        <c:dLbls>
          <c:showLegendKey val="0"/>
          <c:showVal val="0"/>
          <c:showCatName val="0"/>
          <c:showSerName val="0"/>
          <c:showPercent val="0"/>
          <c:showBubbleSize val="0"/>
        </c:dLbls>
        <c:marker val="1"/>
        <c:smooth val="0"/>
        <c:axId val="533375152"/>
        <c:axId val="533375936"/>
      </c:lineChart>
      <c:catAx>
        <c:axId val="533376720"/>
        <c:scaling>
          <c:orientation val="minMax"/>
        </c:scaling>
        <c:delete val="0"/>
        <c:axPos val="b"/>
        <c:numFmt formatCode="General" sourceLinked="1"/>
        <c:majorTickMark val="cross"/>
        <c:minorTickMark val="none"/>
        <c:tickLblPos val="nextTo"/>
        <c:spPr>
          <a:ln w="8826">
            <a:solidFill>
              <a:srgbClr val="000080"/>
            </a:solidFill>
            <a:prstDash val="solid"/>
          </a:ln>
        </c:spPr>
        <c:txPr>
          <a:bodyPr rot="-5400000" vert="horz"/>
          <a:lstStyle/>
          <a:p>
            <a:pPr>
              <a:defRPr sz="1400" b="0" i="0" u="none" strike="noStrike" baseline="0">
                <a:solidFill>
                  <a:srgbClr val="000080"/>
                </a:solidFill>
                <a:latin typeface="+mn-lt"/>
                <a:ea typeface="Arial"/>
                <a:cs typeface="Arial"/>
              </a:defRPr>
            </a:pPr>
            <a:endParaRPr lang="en-US"/>
          </a:p>
        </c:txPr>
        <c:crossAx val="533375544"/>
        <c:crosses val="autoZero"/>
        <c:auto val="0"/>
        <c:lblAlgn val="ctr"/>
        <c:lblOffset val="100"/>
        <c:tickLblSkip val="1"/>
        <c:tickMarkSkip val="1"/>
        <c:noMultiLvlLbl val="0"/>
      </c:catAx>
      <c:valAx>
        <c:axId val="533375544"/>
        <c:scaling>
          <c:orientation val="minMax"/>
          <c:min val="400000"/>
        </c:scaling>
        <c:delete val="0"/>
        <c:axPos val="l"/>
        <c:numFmt formatCode="#,##0" sourceLinked="1"/>
        <c:majorTickMark val="cross"/>
        <c:minorTickMark val="none"/>
        <c:tickLblPos val="nextTo"/>
        <c:spPr>
          <a:ln w="8826">
            <a:solidFill>
              <a:srgbClr val="000080"/>
            </a:solidFill>
            <a:prstDash val="solid"/>
          </a:ln>
        </c:spPr>
        <c:txPr>
          <a:bodyPr rot="0" vert="horz"/>
          <a:lstStyle/>
          <a:p>
            <a:pPr>
              <a:defRPr sz="1600" b="1" i="0" u="none" strike="noStrike" baseline="0">
                <a:solidFill>
                  <a:srgbClr val="000080"/>
                </a:solidFill>
                <a:latin typeface="+mn-lt"/>
                <a:ea typeface="Arial"/>
                <a:cs typeface="Arial"/>
              </a:defRPr>
            </a:pPr>
            <a:endParaRPr lang="en-US"/>
          </a:p>
        </c:txPr>
        <c:crossAx val="533376720"/>
        <c:crosses val="autoZero"/>
        <c:crossBetween val="between"/>
      </c:valAx>
      <c:catAx>
        <c:axId val="533375152"/>
        <c:scaling>
          <c:orientation val="minMax"/>
        </c:scaling>
        <c:delete val="1"/>
        <c:axPos val="b"/>
        <c:numFmt formatCode="General" sourceLinked="1"/>
        <c:majorTickMark val="out"/>
        <c:minorTickMark val="none"/>
        <c:tickLblPos val="nextTo"/>
        <c:crossAx val="533375936"/>
        <c:crosses val="autoZero"/>
        <c:auto val="0"/>
        <c:lblAlgn val="ctr"/>
        <c:lblOffset val="100"/>
        <c:noMultiLvlLbl val="0"/>
      </c:catAx>
      <c:valAx>
        <c:axId val="533375936"/>
        <c:scaling>
          <c:orientation val="minMax"/>
        </c:scaling>
        <c:delete val="0"/>
        <c:axPos val="r"/>
        <c:title>
          <c:tx>
            <c:rich>
              <a:bodyPr/>
              <a:lstStyle/>
              <a:p>
                <a:pPr>
                  <a:defRPr sz="1800" b="1" i="0" u="none" strike="noStrike" baseline="0">
                    <a:solidFill>
                      <a:srgbClr val="000080"/>
                    </a:solidFill>
                    <a:latin typeface="+mn-lt"/>
                    <a:ea typeface="Arial"/>
                    <a:cs typeface="Arial"/>
                  </a:defRPr>
                </a:pPr>
                <a:r>
                  <a:rPr lang="en-US" sz="1800" dirty="0">
                    <a:solidFill>
                      <a:srgbClr val="C00000"/>
                    </a:solidFill>
                    <a:latin typeface="+mn-lt"/>
                  </a:rPr>
                  <a:t>Mat Mortality (per 100,000 births </a:t>
                </a:r>
              </a:p>
            </c:rich>
          </c:tx>
          <c:layout>
            <c:manualLayout>
              <c:xMode val="edge"/>
              <c:yMode val="edge"/>
              <c:x val="0.96902945437600885"/>
              <c:y val="0.22997601445157859"/>
            </c:manualLayout>
          </c:layout>
          <c:overlay val="0"/>
          <c:spPr>
            <a:noFill/>
            <a:ln w="17651">
              <a:noFill/>
            </a:ln>
          </c:spPr>
        </c:title>
        <c:numFmt formatCode="General" sourceLinked="1"/>
        <c:majorTickMark val="cross"/>
        <c:minorTickMark val="none"/>
        <c:tickLblPos val="nextTo"/>
        <c:spPr>
          <a:ln w="8826">
            <a:solidFill>
              <a:srgbClr val="000080"/>
            </a:solidFill>
            <a:prstDash val="solid"/>
          </a:ln>
        </c:spPr>
        <c:txPr>
          <a:bodyPr rot="0" vert="horz"/>
          <a:lstStyle/>
          <a:p>
            <a:pPr>
              <a:defRPr sz="1400" b="0" i="0" u="none" strike="noStrike" baseline="0">
                <a:solidFill>
                  <a:srgbClr val="000080"/>
                </a:solidFill>
                <a:latin typeface="Arial"/>
                <a:ea typeface="Arial"/>
                <a:cs typeface="Arial"/>
              </a:defRPr>
            </a:pPr>
            <a:endParaRPr lang="en-US"/>
          </a:p>
        </c:txPr>
        <c:crossAx val="533375152"/>
        <c:crosses val="max"/>
        <c:crossBetween val="between"/>
      </c:valAx>
      <c:spPr>
        <a:solidFill>
          <a:srgbClr val="FFFFFF"/>
        </a:solidFill>
        <a:ln w="8826">
          <a:solidFill>
            <a:srgbClr val="808080"/>
          </a:solidFill>
          <a:prstDash val="solid"/>
        </a:ln>
      </c:spPr>
    </c:plotArea>
    <c:legend>
      <c:legendPos val="r"/>
      <c:legendEntry>
        <c:idx val="0"/>
        <c:txPr>
          <a:bodyPr/>
          <a:lstStyle/>
          <a:p>
            <a:pPr>
              <a:defRPr sz="2400" b="1" i="1" u="none" strike="noStrike" baseline="0">
                <a:solidFill>
                  <a:srgbClr val="000080"/>
                </a:solidFill>
                <a:latin typeface="+mn-lt"/>
                <a:ea typeface="Arial"/>
                <a:cs typeface="Arial"/>
              </a:defRPr>
            </a:pPr>
            <a:endParaRPr lang="en-US"/>
          </a:p>
        </c:txPr>
      </c:legendEntry>
      <c:legendEntry>
        <c:idx val="1"/>
        <c:txPr>
          <a:bodyPr/>
          <a:lstStyle/>
          <a:p>
            <a:pPr>
              <a:defRPr sz="2400" b="1" i="1" u="none" strike="noStrike" baseline="0">
                <a:solidFill>
                  <a:srgbClr val="000080"/>
                </a:solidFill>
                <a:latin typeface="+mn-lt"/>
                <a:ea typeface="Arial"/>
                <a:cs typeface="Arial"/>
              </a:defRPr>
            </a:pPr>
            <a:endParaRPr lang="en-US"/>
          </a:p>
        </c:txPr>
      </c:legendEntry>
      <c:layout>
        <c:manualLayout>
          <c:xMode val="edge"/>
          <c:yMode val="edge"/>
          <c:x val="0.44062153163152051"/>
          <c:y val="6.652360515021459E-2"/>
          <c:w val="0.21701323342592918"/>
          <c:h val="0.21407710835676438"/>
        </c:manualLayout>
      </c:layout>
      <c:overlay val="0"/>
      <c:spPr>
        <a:solidFill>
          <a:srgbClr val="FFFFFF"/>
        </a:solidFill>
        <a:ln w="8826">
          <a:solidFill>
            <a:srgbClr val="000080"/>
          </a:solidFill>
          <a:prstDash val="solid"/>
        </a:ln>
      </c:spPr>
      <c:txPr>
        <a:bodyPr/>
        <a:lstStyle/>
        <a:p>
          <a:pPr>
            <a:defRPr sz="2400" b="1" i="1" u="none" strike="noStrike" baseline="0">
              <a:solidFill>
                <a:srgbClr val="000080"/>
              </a:solidFill>
              <a:latin typeface="+mn-lt"/>
              <a:ea typeface="Arial"/>
              <a:cs typeface="Arial"/>
            </a:defRPr>
          </a:pPr>
          <a:endParaRPr lang="en-US"/>
        </a:p>
      </c:txPr>
    </c:legend>
    <c:plotVisOnly val="1"/>
    <c:dispBlanksAs val="gap"/>
    <c:showDLblsOverMax val="0"/>
  </c:chart>
  <c:spPr>
    <a:noFill/>
    <a:ln>
      <a:noFill/>
    </a:ln>
  </c:spPr>
  <c:txPr>
    <a:bodyPr/>
    <a:lstStyle/>
    <a:p>
      <a:pPr>
        <a:defRPr sz="695" b="0" i="0" u="none" strike="noStrike" baseline="0">
          <a:solidFill>
            <a:schemeClr val="tx1"/>
          </a:solidFill>
          <a:latin typeface="Arial"/>
          <a:ea typeface="Arial"/>
          <a:cs typeface="Arial"/>
        </a:defRPr>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Maternal</c:v>
                </c:pt>
              </c:strCache>
            </c:strRef>
          </c:tx>
          <c:spPr>
            <a:ln w="57150" cap="rnd">
              <a:solidFill>
                <a:srgbClr val="0000FF"/>
              </a:solidFill>
              <a:round/>
            </a:ln>
            <a:effectLst/>
          </c:spPr>
          <c:marker>
            <c:symbol val="none"/>
          </c:marker>
          <c:cat>
            <c:numRef>
              <c:f>Sheet1!$A$2:$A$108</c:f>
              <c:numCache>
                <c:formatCode>General</c:formatCode>
                <c:ptCount val="107"/>
                <c:pt idx="0">
                  <c:v>1915</c:v>
                </c:pt>
                <c:pt idx="1">
                  <c:v>1916</c:v>
                </c:pt>
                <c:pt idx="2">
                  <c:v>1917</c:v>
                </c:pt>
                <c:pt idx="3">
                  <c:v>1918</c:v>
                </c:pt>
                <c:pt idx="4">
                  <c:v>1919</c:v>
                </c:pt>
                <c:pt idx="5">
                  <c:v>1920</c:v>
                </c:pt>
                <c:pt idx="6">
                  <c:v>1921</c:v>
                </c:pt>
                <c:pt idx="7">
                  <c:v>1922</c:v>
                </c:pt>
                <c:pt idx="8">
                  <c:v>1923</c:v>
                </c:pt>
                <c:pt idx="9">
                  <c:v>1924</c:v>
                </c:pt>
                <c:pt idx="10">
                  <c:v>1925</c:v>
                </c:pt>
                <c:pt idx="11">
                  <c:v>1926</c:v>
                </c:pt>
                <c:pt idx="12">
                  <c:v>1927</c:v>
                </c:pt>
                <c:pt idx="13">
                  <c:v>1928</c:v>
                </c:pt>
                <c:pt idx="14">
                  <c:v>1929</c:v>
                </c:pt>
                <c:pt idx="15">
                  <c:v>1930</c:v>
                </c:pt>
                <c:pt idx="16">
                  <c:v>1931</c:v>
                </c:pt>
                <c:pt idx="17">
                  <c:v>1932</c:v>
                </c:pt>
                <c:pt idx="18">
                  <c:v>1933</c:v>
                </c:pt>
                <c:pt idx="19">
                  <c:v>1934</c:v>
                </c:pt>
                <c:pt idx="20">
                  <c:v>1935</c:v>
                </c:pt>
                <c:pt idx="21">
                  <c:v>1936</c:v>
                </c:pt>
                <c:pt idx="22">
                  <c:v>1937</c:v>
                </c:pt>
                <c:pt idx="23">
                  <c:v>1938</c:v>
                </c:pt>
                <c:pt idx="24">
                  <c:v>1939</c:v>
                </c:pt>
                <c:pt idx="25">
                  <c:v>1940</c:v>
                </c:pt>
                <c:pt idx="26">
                  <c:v>1941</c:v>
                </c:pt>
                <c:pt idx="27">
                  <c:v>1942</c:v>
                </c:pt>
                <c:pt idx="28">
                  <c:v>1943</c:v>
                </c:pt>
                <c:pt idx="29">
                  <c:v>1944</c:v>
                </c:pt>
                <c:pt idx="30">
                  <c:v>1945</c:v>
                </c:pt>
                <c:pt idx="31">
                  <c:v>1946</c:v>
                </c:pt>
                <c:pt idx="32">
                  <c:v>1947</c:v>
                </c:pt>
                <c:pt idx="33">
                  <c:v>1948</c:v>
                </c:pt>
                <c:pt idx="34">
                  <c:v>1949</c:v>
                </c:pt>
                <c:pt idx="35">
                  <c:v>1950</c:v>
                </c:pt>
                <c:pt idx="36">
                  <c:v>1951</c:v>
                </c:pt>
                <c:pt idx="37">
                  <c:v>1952</c:v>
                </c:pt>
                <c:pt idx="38">
                  <c:v>1953</c:v>
                </c:pt>
                <c:pt idx="39">
                  <c:v>1954</c:v>
                </c:pt>
                <c:pt idx="40">
                  <c:v>1955</c:v>
                </c:pt>
                <c:pt idx="41">
                  <c:v>1956</c:v>
                </c:pt>
                <c:pt idx="42">
                  <c:v>1957</c:v>
                </c:pt>
                <c:pt idx="43">
                  <c:v>1958</c:v>
                </c:pt>
                <c:pt idx="44">
                  <c:v>1959</c:v>
                </c:pt>
                <c:pt idx="45">
                  <c:v>1960</c:v>
                </c:pt>
                <c:pt idx="46">
                  <c:v>1961</c:v>
                </c:pt>
                <c:pt idx="47">
                  <c:v>1962</c:v>
                </c:pt>
                <c:pt idx="48">
                  <c:v>1963</c:v>
                </c:pt>
                <c:pt idx="49">
                  <c:v>1964</c:v>
                </c:pt>
                <c:pt idx="50">
                  <c:v>1965</c:v>
                </c:pt>
                <c:pt idx="51">
                  <c:v>1966</c:v>
                </c:pt>
                <c:pt idx="52">
                  <c:v>1967</c:v>
                </c:pt>
                <c:pt idx="53">
                  <c:v>1968</c:v>
                </c:pt>
                <c:pt idx="54">
                  <c:v>1969</c:v>
                </c:pt>
                <c:pt idx="55">
                  <c:v>1970</c:v>
                </c:pt>
                <c:pt idx="56">
                  <c:v>1971</c:v>
                </c:pt>
                <c:pt idx="57">
                  <c:v>1972</c:v>
                </c:pt>
                <c:pt idx="58">
                  <c:v>1973</c:v>
                </c:pt>
                <c:pt idx="59">
                  <c:v>1974</c:v>
                </c:pt>
                <c:pt idx="60">
                  <c:v>1975</c:v>
                </c:pt>
                <c:pt idx="61">
                  <c:v>1976</c:v>
                </c:pt>
                <c:pt idx="62">
                  <c:v>1977</c:v>
                </c:pt>
                <c:pt idx="63">
                  <c:v>1978</c:v>
                </c:pt>
                <c:pt idx="64">
                  <c:v>1979</c:v>
                </c:pt>
                <c:pt idx="65">
                  <c:v>1980</c:v>
                </c:pt>
                <c:pt idx="66">
                  <c:v>1981</c:v>
                </c:pt>
                <c:pt idx="67">
                  <c:v>1982</c:v>
                </c:pt>
                <c:pt idx="68">
                  <c:v>1983</c:v>
                </c:pt>
                <c:pt idx="69">
                  <c:v>1984</c:v>
                </c:pt>
                <c:pt idx="70">
                  <c:v>1985</c:v>
                </c:pt>
                <c:pt idx="71">
                  <c:v>1986</c:v>
                </c:pt>
                <c:pt idx="72">
                  <c:v>1987</c:v>
                </c:pt>
                <c:pt idx="73">
                  <c:v>1988</c:v>
                </c:pt>
                <c:pt idx="74">
                  <c:v>1989</c:v>
                </c:pt>
                <c:pt idx="75">
                  <c:v>1990</c:v>
                </c:pt>
                <c:pt idx="76">
                  <c:v>1991</c:v>
                </c:pt>
                <c:pt idx="77">
                  <c:v>1992</c:v>
                </c:pt>
                <c:pt idx="78">
                  <c:v>1993</c:v>
                </c:pt>
                <c:pt idx="79">
                  <c:v>1994</c:v>
                </c:pt>
                <c:pt idx="80">
                  <c:v>1995</c:v>
                </c:pt>
                <c:pt idx="81">
                  <c:v>1996</c:v>
                </c:pt>
                <c:pt idx="82">
                  <c:v>1997</c:v>
                </c:pt>
                <c:pt idx="83">
                  <c:v>1998</c:v>
                </c:pt>
                <c:pt idx="84">
                  <c:v>1999</c:v>
                </c:pt>
                <c:pt idx="85">
                  <c:v>2000</c:v>
                </c:pt>
                <c:pt idx="86">
                  <c:v>2001</c:v>
                </c:pt>
                <c:pt idx="87">
                  <c:v>2002</c:v>
                </c:pt>
                <c:pt idx="88">
                  <c:v>2003</c:v>
                </c:pt>
                <c:pt idx="89">
                  <c:v>2004</c:v>
                </c:pt>
                <c:pt idx="90">
                  <c:v>2005</c:v>
                </c:pt>
                <c:pt idx="91">
                  <c:v>2006</c:v>
                </c:pt>
                <c:pt idx="92">
                  <c:v>2007</c:v>
                </c:pt>
                <c:pt idx="93">
                  <c:v>2008</c:v>
                </c:pt>
                <c:pt idx="94">
                  <c:v>2009</c:v>
                </c:pt>
                <c:pt idx="95">
                  <c:v>2010</c:v>
                </c:pt>
                <c:pt idx="96">
                  <c:v>2011</c:v>
                </c:pt>
                <c:pt idx="97">
                  <c:v>2012</c:v>
                </c:pt>
                <c:pt idx="98">
                  <c:v>2013</c:v>
                </c:pt>
                <c:pt idx="99">
                  <c:v>2014</c:v>
                </c:pt>
                <c:pt idx="100">
                  <c:v>2015</c:v>
                </c:pt>
                <c:pt idx="101">
                  <c:v>2016</c:v>
                </c:pt>
                <c:pt idx="102">
                  <c:v>2017</c:v>
                </c:pt>
                <c:pt idx="103">
                  <c:v>2018</c:v>
                </c:pt>
                <c:pt idx="104">
                  <c:v>2019</c:v>
                </c:pt>
                <c:pt idx="105">
                  <c:v>2020</c:v>
                </c:pt>
                <c:pt idx="106">
                  <c:v>2021</c:v>
                </c:pt>
              </c:numCache>
            </c:numRef>
          </c:cat>
          <c:val>
            <c:numRef>
              <c:f>Sheet1!$B$2:$B$108</c:f>
              <c:numCache>
                <c:formatCode>0.00</c:formatCode>
                <c:ptCount val="107"/>
                <c:pt idx="0">
                  <c:v>1.7582417582417582</c:v>
                </c:pt>
                <c:pt idx="1">
                  <c:v>1.9385171790235083</c:v>
                </c:pt>
                <c:pt idx="2">
                  <c:v>1.8617307388071507</c:v>
                </c:pt>
                <c:pt idx="3">
                  <c:v>1.5678595543551654</c:v>
                </c:pt>
                <c:pt idx="4">
                  <c:v>1.7883012359873527</c:v>
                </c:pt>
                <c:pt idx="5">
                  <c:v>1.6855263157894738</c:v>
                </c:pt>
                <c:pt idx="6">
                  <c:v>1.6721515057435579</c:v>
                </c:pt>
                <c:pt idx="7">
                  <c:v>1.6996657647620566</c:v>
                </c:pt>
                <c:pt idx="8">
                  <c:v>1.7483232194187159</c:v>
                </c:pt>
                <c:pt idx="9">
                  <c:v>1.9442887753420139</c:v>
                </c:pt>
                <c:pt idx="10">
                  <c:v>1.9265705287584951</c:v>
                </c:pt>
                <c:pt idx="11">
                  <c:v>1.7292103988373972</c:v>
                </c:pt>
                <c:pt idx="12">
                  <c:v>1.908539666498231</c:v>
                </c:pt>
                <c:pt idx="13">
                  <c:v>1.9310784939374603</c:v>
                </c:pt>
                <c:pt idx="14">
                  <c:v>1.9015535827520611</c:v>
                </c:pt>
                <c:pt idx="15">
                  <c:v>1.9279027754967977</c:v>
                </c:pt>
                <c:pt idx="16">
                  <c:v>1.8533178114086151</c:v>
                </c:pt>
                <c:pt idx="17">
                  <c:v>1.6785345717234263</c:v>
                </c:pt>
                <c:pt idx="18">
                  <c:v>1.7145644846549581</c:v>
                </c:pt>
                <c:pt idx="19">
                  <c:v>1.6495129571769895</c:v>
                </c:pt>
                <c:pt idx="20">
                  <c:v>1.7823218997361479</c:v>
                </c:pt>
                <c:pt idx="21">
                  <c:v>1.8995308835027362</c:v>
                </c:pt>
                <c:pt idx="22">
                  <c:v>1.9685851868837421</c:v>
                </c:pt>
                <c:pt idx="23">
                  <c:v>2.2518557794273595</c:v>
                </c:pt>
                <c:pt idx="24">
                  <c:v>2.1601473922902494</c:v>
                </c:pt>
                <c:pt idx="25">
                  <c:v>2.4186991869918697</c:v>
                </c:pt>
                <c:pt idx="26">
                  <c:v>2.549248120300752</c:v>
                </c:pt>
                <c:pt idx="27">
                  <c:v>2.452660054102795</c:v>
                </c:pt>
                <c:pt idx="28">
                  <c:v>2.4223277909738714</c:v>
                </c:pt>
                <c:pt idx="29">
                  <c:v>2.6715945089757125</c:v>
                </c:pt>
                <c:pt idx="30">
                  <c:v>2.642649622312609</c:v>
                </c:pt>
                <c:pt idx="31">
                  <c:v>2.7459831675592961</c:v>
                </c:pt>
                <c:pt idx="32">
                  <c:v>3.0810313075506448</c:v>
                </c:pt>
                <c:pt idx="33">
                  <c:v>3.3668903803131989</c:v>
                </c:pt>
                <c:pt idx="34">
                  <c:v>3.4478707782672546</c:v>
                </c:pt>
                <c:pt idx="35">
                  <c:v>3.6268412438625202</c:v>
                </c:pt>
                <c:pt idx="36">
                  <c:v>3.666666666666667</c:v>
                </c:pt>
                <c:pt idx="37">
                  <c:v>3.8466257668711656</c:v>
                </c:pt>
                <c:pt idx="38">
                  <c:v>3.766439909297052</c:v>
                </c:pt>
                <c:pt idx="39">
                  <c:v>3.8655913978494625</c:v>
                </c:pt>
                <c:pt idx="40">
                  <c:v>3.9725609756097566</c:v>
                </c:pt>
                <c:pt idx="41">
                  <c:v>3.8571428571428572</c:v>
                </c:pt>
                <c:pt idx="42">
                  <c:v>4.3018181818181818</c:v>
                </c:pt>
                <c:pt idx="43">
                  <c:v>3.8707224334600761</c:v>
                </c:pt>
                <c:pt idx="44">
                  <c:v>3.9573643410852708</c:v>
                </c:pt>
                <c:pt idx="45">
                  <c:v>3.7653846153846158</c:v>
                </c:pt>
                <c:pt idx="46" formatCode="General">
                  <c:v>4.2300000000000004</c:v>
                </c:pt>
                <c:pt idx="47" formatCode="General">
                  <c:v>4.18</c:v>
                </c:pt>
                <c:pt idx="48" formatCode="General">
                  <c:v>4.21</c:v>
                </c:pt>
                <c:pt idx="49" formatCode="General">
                  <c:v>4.21</c:v>
                </c:pt>
                <c:pt idx="50" formatCode="General">
                  <c:v>4.2</c:v>
                </c:pt>
                <c:pt idx="51" formatCode="General">
                  <c:v>3.67</c:v>
                </c:pt>
                <c:pt idx="52" formatCode="General">
                  <c:v>3.72</c:v>
                </c:pt>
                <c:pt idx="53" formatCode="General">
                  <c:v>3.97</c:v>
                </c:pt>
                <c:pt idx="54" formatCode="General">
                  <c:v>3.84</c:v>
                </c:pt>
                <c:pt idx="55" formatCode="General">
                  <c:v>4.1500000000000004</c:v>
                </c:pt>
                <c:pt idx="56" formatCode="General">
                  <c:v>3.72</c:v>
                </c:pt>
                <c:pt idx="57" formatCode="General">
                  <c:v>2.85</c:v>
                </c:pt>
                <c:pt idx="58" formatCode="General">
                  <c:v>3.59</c:v>
                </c:pt>
                <c:pt idx="59" formatCode="General">
                  <c:v>3.83</c:v>
                </c:pt>
                <c:pt idx="60" formatCode="General">
                  <c:v>3.44</c:v>
                </c:pt>
                <c:pt idx="61" formatCode="General">
                  <c:v>3.28</c:v>
                </c:pt>
                <c:pt idx="62" formatCode="General">
                  <c:v>3.79</c:v>
                </c:pt>
                <c:pt idx="63" formatCode="General">
                  <c:v>3.91</c:v>
                </c:pt>
                <c:pt idx="64" formatCode="General">
                  <c:v>3.92</c:v>
                </c:pt>
                <c:pt idx="65" formatCode="General">
                  <c:v>3.2</c:v>
                </c:pt>
                <c:pt idx="66" formatCode="General">
                  <c:v>3.2</c:v>
                </c:pt>
                <c:pt idx="67" formatCode="General">
                  <c:v>3.1</c:v>
                </c:pt>
                <c:pt idx="68" formatCode="General">
                  <c:v>3.1</c:v>
                </c:pt>
                <c:pt idx="69" formatCode="General">
                  <c:v>3.7</c:v>
                </c:pt>
                <c:pt idx="70" formatCode="General">
                  <c:v>3.9</c:v>
                </c:pt>
                <c:pt idx="71" formatCode="General">
                  <c:v>3.8</c:v>
                </c:pt>
                <c:pt idx="72" formatCode="General">
                  <c:v>2.8</c:v>
                </c:pt>
                <c:pt idx="73" formatCode="General">
                  <c:v>3.3</c:v>
                </c:pt>
                <c:pt idx="74" formatCode="General">
                  <c:v>3.3</c:v>
                </c:pt>
                <c:pt idx="75" formatCode="General">
                  <c:v>4.2</c:v>
                </c:pt>
                <c:pt idx="76" formatCode="General">
                  <c:v>3.2</c:v>
                </c:pt>
                <c:pt idx="77" formatCode="General">
                  <c:v>4.2</c:v>
                </c:pt>
                <c:pt idx="78" formatCode="General">
                  <c:v>4.3</c:v>
                </c:pt>
                <c:pt idx="79" formatCode="General">
                  <c:v>3</c:v>
                </c:pt>
                <c:pt idx="80" formatCode="General">
                  <c:v>5.3</c:v>
                </c:pt>
                <c:pt idx="81" formatCode="General">
                  <c:v>4</c:v>
                </c:pt>
                <c:pt idx="82" formatCode="General">
                  <c:v>3.6</c:v>
                </c:pt>
                <c:pt idx="83" formatCode="General">
                  <c:v>3.4</c:v>
                </c:pt>
                <c:pt idx="84" formatCode="General">
                  <c:v>3.7</c:v>
                </c:pt>
                <c:pt idx="85" formatCode="General">
                  <c:v>2.9</c:v>
                </c:pt>
                <c:pt idx="86" formatCode="General">
                  <c:v>3.4</c:v>
                </c:pt>
                <c:pt idx="87" formatCode="General">
                  <c:v>4.2</c:v>
                </c:pt>
                <c:pt idx="88" formatCode="General">
                  <c:v>3.5</c:v>
                </c:pt>
                <c:pt idx="89" formatCode="General">
                  <c:v>3.73</c:v>
                </c:pt>
                <c:pt idx="90" formatCode="General">
                  <c:v>3.29</c:v>
                </c:pt>
                <c:pt idx="91" formatCode="General">
                  <c:v>3.44</c:v>
                </c:pt>
                <c:pt idx="92" formatCode="General">
                  <c:v>3.1</c:v>
                </c:pt>
                <c:pt idx="93" formatCode="General">
                  <c:v>3.1</c:v>
                </c:pt>
                <c:pt idx="94" formatCode="General">
                  <c:v>3.2</c:v>
                </c:pt>
                <c:pt idx="95" formatCode="General">
                  <c:v>3.2</c:v>
                </c:pt>
                <c:pt idx="96" formatCode="General">
                  <c:v>3.6</c:v>
                </c:pt>
                <c:pt idx="97" formatCode="General">
                  <c:v>3.6</c:v>
                </c:pt>
                <c:pt idx="98" formatCode="General">
                  <c:v>3.1</c:v>
                </c:pt>
                <c:pt idx="99" formatCode="General">
                  <c:v>3.1</c:v>
                </c:pt>
                <c:pt idx="100" formatCode="General">
                  <c:v>3.1</c:v>
                </c:pt>
                <c:pt idx="101" formatCode="General">
                  <c:v>3.1</c:v>
                </c:pt>
                <c:pt idx="103" formatCode="General">
                  <c:v>2.5</c:v>
                </c:pt>
                <c:pt idx="104" formatCode="General">
                  <c:v>2.5</c:v>
                </c:pt>
                <c:pt idx="105" formatCode="General">
                  <c:v>2.9</c:v>
                </c:pt>
                <c:pt idx="106" formatCode="General">
                  <c:v>2.62</c:v>
                </c:pt>
              </c:numCache>
            </c:numRef>
          </c:val>
          <c:smooth val="0"/>
          <c:extLst>
            <c:ext xmlns:c16="http://schemas.microsoft.com/office/drawing/2014/chart" uri="{C3380CC4-5D6E-409C-BE32-E72D297353CC}">
              <c16:uniqueId val="{00000000-CFD2-46BE-A79E-64F0DA4FD299}"/>
            </c:ext>
          </c:extLst>
        </c:ser>
        <c:dLbls>
          <c:showLegendKey val="0"/>
          <c:showVal val="0"/>
          <c:showCatName val="0"/>
          <c:showSerName val="0"/>
          <c:showPercent val="0"/>
          <c:showBubbleSize val="0"/>
        </c:dLbls>
        <c:smooth val="0"/>
        <c:axId val="547436072"/>
        <c:axId val="547434504"/>
      </c:lineChart>
      <c:catAx>
        <c:axId val="54743607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547434504"/>
        <c:crosses val="autoZero"/>
        <c:auto val="1"/>
        <c:lblAlgn val="ctr"/>
        <c:lblOffset val="100"/>
        <c:noMultiLvlLbl val="0"/>
      </c:catAx>
      <c:valAx>
        <c:axId val="547434504"/>
        <c:scaling>
          <c:orientation val="minMax"/>
        </c:scaling>
        <c:delete val="0"/>
        <c:axPos val="l"/>
        <c:majorGridlines>
          <c:spPr>
            <a:ln w="9525" cap="flat" cmpd="sng" algn="ctr">
              <a:solidFill>
                <a:schemeClr val="tx1"/>
              </a:solidFill>
              <a:round/>
            </a:ln>
            <a:effectLst/>
          </c:spPr>
        </c:majorGridlines>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5474360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Maternal</c:v>
                </c:pt>
              </c:strCache>
            </c:strRef>
          </c:tx>
          <c:spPr>
            <a:ln w="57150" cap="rnd">
              <a:solidFill>
                <a:srgbClr val="0000FF"/>
              </a:solidFill>
              <a:round/>
            </a:ln>
            <a:effectLst/>
          </c:spPr>
          <c:marker>
            <c:symbol val="none"/>
          </c:marker>
          <c:cat>
            <c:numRef>
              <c:f>Sheet1!$A$2:$A$108</c:f>
              <c:numCache>
                <c:formatCode>General</c:formatCode>
                <c:ptCount val="107"/>
                <c:pt idx="0">
                  <c:v>1915</c:v>
                </c:pt>
                <c:pt idx="1">
                  <c:v>1916</c:v>
                </c:pt>
                <c:pt idx="2">
                  <c:v>1917</c:v>
                </c:pt>
                <c:pt idx="3">
                  <c:v>1918</c:v>
                </c:pt>
                <c:pt idx="4">
                  <c:v>1919</c:v>
                </c:pt>
                <c:pt idx="5">
                  <c:v>1920</c:v>
                </c:pt>
                <c:pt idx="6">
                  <c:v>1921</c:v>
                </c:pt>
                <c:pt idx="7">
                  <c:v>1922</c:v>
                </c:pt>
                <c:pt idx="8">
                  <c:v>1923</c:v>
                </c:pt>
                <c:pt idx="9">
                  <c:v>1924</c:v>
                </c:pt>
                <c:pt idx="10">
                  <c:v>1925</c:v>
                </c:pt>
                <c:pt idx="11">
                  <c:v>1926</c:v>
                </c:pt>
                <c:pt idx="12">
                  <c:v>1927</c:v>
                </c:pt>
                <c:pt idx="13">
                  <c:v>1928</c:v>
                </c:pt>
                <c:pt idx="14">
                  <c:v>1929</c:v>
                </c:pt>
                <c:pt idx="15">
                  <c:v>1930</c:v>
                </c:pt>
                <c:pt idx="16">
                  <c:v>1931</c:v>
                </c:pt>
                <c:pt idx="17">
                  <c:v>1932</c:v>
                </c:pt>
                <c:pt idx="18">
                  <c:v>1933</c:v>
                </c:pt>
                <c:pt idx="19">
                  <c:v>1934</c:v>
                </c:pt>
                <c:pt idx="20">
                  <c:v>1935</c:v>
                </c:pt>
                <c:pt idx="21">
                  <c:v>1936</c:v>
                </c:pt>
                <c:pt idx="22">
                  <c:v>1937</c:v>
                </c:pt>
                <c:pt idx="23">
                  <c:v>1938</c:v>
                </c:pt>
                <c:pt idx="24">
                  <c:v>1939</c:v>
                </c:pt>
                <c:pt idx="25">
                  <c:v>1940</c:v>
                </c:pt>
                <c:pt idx="26">
                  <c:v>1941</c:v>
                </c:pt>
                <c:pt idx="27">
                  <c:v>1942</c:v>
                </c:pt>
                <c:pt idx="28">
                  <c:v>1943</c:v>
                </c:pt>
                <c:pt idx="29">
                  <c:v>1944</c:v>
                </c:pt>
                <c:pt idx="30">
                  <c:v>1945</c:v>
                </c:pt>
                <c:pt idx="31">
                  <c:v>1946</c:v>
                </c:pt>
                <c:pt idx="32">
                  <c:v>1947</c:v>
                </c:pt>
                <c:pt idx="33">
                  <c:v>1948</c:v>
                </c:pt>
                <c:pt idx="34">
                  <c:v>1949</c:v>
                </c:pt>
                <c:pt idx="35">
                  <c:v>1950</c:v>
                </c:pt>
                <c:pt idx="36">
                  <c:v>1951</c:v>
                </c:pt>
                <c:pt idx="37">
                  <c:v>1952</c:v>
                </c:pt>
                <c:pt idx="38">
                  <c:v>1953</c:v>
                </c:pt>
                <c:pt idx="39">
                  <c:v>1954</c:v>
                </c:pt>
                <c:pt idx="40">
                  <c:v>1955</c:v>
                </c:pt>
                <c:pt idx="41">
                  <c:v>1956</c:v>
                </c:pt>
                <c:pt idx="42">
                  <c:v>1957</c:v>
                </c:pt>
                <c:pt idx="43">
                  <c:v>1958</c:v>
                </c:pt>
                <c:pt idx="44">
                  <c:v>1959</c:v>
                </c:pt>
                <c:pt idx="45">
                  <c:v>1960</c:v>
                </c:pt>
                <c:pt idx="46">
                  <c:v>1961</c:v>
                </c:pt>
                <c:pt idx="47">
                  <c:v>1962</c:v>
                </c:pt>
                <c:pt idx="48">
                  <c:v>1963</c:v>
                </c:pt>
                <c:pt idx="49">
                  <c:v>1964</c:v>
                </c:pt>
                <c:pt idx="50">
                  <c:v>1965</c:v>
                </c:pt>
                <c:pt idx="51">
                  <c:v>1966</c:v>
                </c:pt>
                <c:pt idx="52">
                  <c:v>1967</c:v>
                </c:pt>
                <c:pt idx="53">
                  <c:v>1968</c:v>
                </c:pt>
                <c:pt idx="54">
                  <c:v>1969</c:v>
                </c:pt>
                <c:pt idx="55">
                  <c:v>1970</c:v>
                </c:pt>
                <c:pt idx="56">
                  <c:v>1971</c:v>
                </c:pt>
                <c:pt idx="57">
                  <c:v>1972</c:v>
                </c:pt>
                <c:pt idx="58">
                  <c:v>1973</c:v>
                </c:pt>
                <c:pt idx="59">
                  <c:v>1974</c:v>
                </c:pt>
                <c:pt idx="60">
                  <c:v>1975</c:v>
                </c:pt>
                <c:pt idx="61">
                  <c:v>1976</c:v>
                </c:pt>
                <c:pt idx="62">
                  <c:v>1977</c:v>
                </c:pt>
                <c:pt idx="63">
                  <c:v>1978</c:v>
                </c:pt>
                <c:pt idx="64">
                  <c:v>1979</c:v>
                </c:pt>
                <c:pt idx="65">
                  <c:v>1980</c:v>
                </c:pt>
                <c:pt idx="66">
                  <c:v>1981</c:v>
                </c:pt>
                <c:pt idx="67">
                  <c:v>1982</c:v>
                </c:pt>
                <c:pt idx="68">
                  <c:v>1983</c:v>
                </c:pt>
                <c:pt idx="69">
                  <c:v>1984</c:v>
                </c:pt>
                <c:pt idx="70">
                  <c:v>1985</c:v>
                </c:pt>
                <c:pt idx="71">
                  <c:v>1986</c:v>
                </c:pt>
                <c:pt idx="72">
                  <c:v>1987</c:v>
                </c:pt>
                <c:pt idx="73">
                  <c:v>1988</c:v>
                </c:pt>
                <c:pt idx="74">
                  <c:v>1989</c:v>
                </c:pt>
                <c:pt idx="75">
                  <c:v>1990</c:v>
                </c:pt>
                <c:pt idx="76">
                  <c:v>1991</c:v>
                </c:pt>
                <c:pt idx="77">
                  <c:v>1992</c:v>
                </c:pt>
                <c:pt idx="78">
                  <c:v>1993</c:v>
                </c:pt>
                <c:pt idx="79">
                  <c:v>1994</c:v>
                </c:pt>
                <c:pt idx="80">
                  <c:v>1995</c:v>
                </c:pt>
                <c:pt idx="81">
                  <c:v>1996</c:v>
                </c:pt>
                <c:pt idx="82">
                  <c:v>1997</c:v>
                </c:pt>
                <c:pt idx="83">
                  <c:v>1998</c:v>
                </c:pt>
                <c:pt idx="84">
                  <c:v>1999</c:v>
                </c:pt>
                <c:pt idx="85">
                  <c:v>2000</c:v>
                </c:pt>
                <c:pt idx="86">
                  <c:v>2001</c:v>
                </c:pt>
                <c:pt idx="87">
                  <c:v>2002</c:v>
                </c:pt>
                <c:pt idx="88">
                  <c:v>2003</c:v>
                </c:pt>
                <c:pt idx="89">
                  <c:v>2004</c:v>
                </c:pt>
                <c:pt idx="90">
                  <c:v>2005</c:v>
                </c:pt>
                <c:pt idx="91">
                  <c:v>2006</c:v>
                </c:pt>
                <c:pt idx="92">
                  <c:v>2007</c:v>
                </c:pt>
                <c:pt idx="93">
                  <c:v>2008</c:v>
                </c:pt>
                <c:pt idx="94">
                  <c:v>2009</c:v>
                </c:pt>
                <c:pt idx="95">
                  <c:v>2010</c:v>
                </c:pt>
                <c:pt idx="96">
                  <c:v>2011</c:v>
                </c:pt>
                <c:pt idx="97">
                  <c:v>2012</c:v>
                </c:pt>
                <c:pt idx="98">
                  <c:v>2013</c:v>
                </c:pt>
                <c:pt idx="99">
                  <c:v>2014</c:v>
                </c:pt>
                <c:pt idx="100">
                  <c:v>2015</c:v>
                </c:pt>
                <c:pt idx="101">
                  <c:v>2016</c:v>
                </c:pt>
                <c:pt idx="102">
                  <c:v>2017</c:v>
                </c:pt>
                <c:pt idx="103">
                  <c:v>2018</c:v>
                </c:pt>
                <c:pt idx="104">
                  <c:v>2019</c:v>
                </c:pt>
                <c:pt idx="105">
                  <c:v>2020</c:v>
                </c:pt>
                <c:pt idx="106">
                  <c:v>2021</c:v>
                </c:pt>
              </c:numCache>
            </c:numRef>
          </c:cat>
          <c:val>
            <c:numRef>
              <c:f>Sheet1!$B$2:$B$108</c:f>
              <c:numCache>
                <c:formatCode>0.00</c:formatCode>
                <c:ptCount val="107"/>
                <c:pt idx="0">
                  <c:v>1.7582417582417582</c:v>
                </c:pt>
                <c:pt idx="1">
                  <c:v>1.9385171790235083</c:v>
                </c:pt>
                <c:pt idx="2">
                  <c:v>1.8617307388071507</c:v>
                </c:pt>
                <c:pt idx="3">
                  <c:v>1.5678595543551654</c:v>
                </c:pt>
                <c:pt idx="4">
                  <c:v>1.7883012359873527</c:v>
                </c:pt>
                <c:pt idx="5">
                  <c:v>1.6855263157894738</c:v>
                </c:pt>
                <c:pt idx="6">
                  <c:v>1.6721515057435579</c:v>
                </c:pt>
                <c:pt idx="7">
                  <c:v>1.6996657647620566</c:v>
                </c:pt>
                <c:pt idx="8">
                  <c:v>1.7483232194187159</c:v>
                </c:pt>
                <c:pt idx="9">
                  <c:v>1.9442887753420139</c:v>
                </c:pt>
                <c:pt idx="10">
                  <c:v>1.9265705287584951</c:v>
                </c:pt>
                <c:pt idx="11">
                  <c:v>1.7292103988373972</c:v>
                </c:pt>
                <c:pt idx="12">
                  <c:v>1.908539666498231</c:v>
                </c:pt>
                <c:pt idx="13">
                  <c:v>1.9310784939374603</c:v>
                </c:pt>
                <c:pt idx="14">
                  <c:v>1.9015535827520611</c:v>
                </c:pt>
                <c:pt idx="15">
                  <c:v>1.9279027754967977</c:v>
                </c:pt>
                <c:pt idx="16">
                  <c:v>1.8533178114086151</c:v>
                </c:pt>
                <c:pt idx="17">
                  <c:v>1.6785345717234263</c:v>
                </c:pt>
                <c:pt idx="18">
                  <c:v>1.7145644846549581</c:v>
                </c:pt>
                <c:pt idx="19">
                  <c:v>1.6495129571769895</c:v>
                </c:pt>
                <c:pt idx="20">
                  <c:v>1.7823218997361479</c:v>
                </c:pt>
                <c:pt idx="21">
                  <c:v>1.8995308835027362</c:v>
                </c:pt>
                <c:pt idx="22">
                  <c:v>1.9685851868837421</c:v>
                </c:pt>
                <c:pt idx="23">
                  <c:v>2.2518557794273595</c:v>
                </c:pt>
                <c:pt idx="24">
                  <c:v>2.1601473922902494</c:v>
                </c:pt>
                <c:pt idx="25">
                  <c:v>2.4186991869918697</c:v>
                </c:pt>
                <c:pt idx="26">
                  <c:v>2.549248120300752</c:v>
                </c:pt>
                <c:pt idx="27">
                  <c:v>2.452660054102795</c:v>
                </c:pt>
                <c:pt idx="28">
                  <c:v>2.4223277909738714</c:v>
                </c:pt>
                <c:pt idx="29">
                  <c:v>2.6715945089757125</c:v>
                </c:pt>
                <c:pt idx="30">
                  <c:v>2.642649622312609</c:v>
                </c:pt>
                <c:pt idx="31">
                  <c:v>2.7459831675592961</c:v>
                </c:pt>
                <c:pt idx="32">
                  <c:v>3.0810313075506448</c:v>
                </c:pt>
                <c:pt idx="33">
                  <c:v>3.3668903803131989</c:v>
                </c:pt>
                <c:pt idx="34">
                  <c:v>3.4478707782672546</c:v>
                </c:pt>
                <c:pt idx="35">
                  <c:v>3.6268412438625202</c:v>
                </c:pt>
                <c:pt idx="36">
                  <c:v>3.666666666666667</c:v>
                </c:pt>
                <c:pt idx="37">
                  <c:v>3.8466257668711656</c:v>
                </c:pt>
                <c:pt idx="38">
                  <c:v>3.766439909297052</c:v>
                </c:pt>
                <c:pt idx="39">
                  <c:v>3.8655913978494625</c:v>
                </c:pt>
                <c:pt idx="40">
                  <c:v>3.9725609756097566</c:v>
                </c:pt>
                <c:pt idx="41">
                  <c:v>3.8571428571428572</c:v>
                </c:pt>
                <c:pt idx="42">
                  <c:v>4.3018181818181818</c:v>
                </c:pt>
                <c:pt idx="43">
                  <c:v>3.8707224334600761</c:v>
                </c:pt>
                <c:pt idx="44">
                  <c:v>3.9573643410852708</c:v>
                </c:pt>
                <c:pt idx="45">
                  <c:v>3.7653846153846158</c:v>
                </c:pt>
                <c:pt idx="46" formatCode="General">
                  <c:v>4.2300000000000004</c:v>
                </c:pt>
                <c:pt idx="47" formatCode="General">
                  <c:v>4.18</c:v>
                </c:pt>
                <c:pt idx="48" formatCode="General">
                  <c:v>4.21</c:v>
                </c:pt>
                <c:pt idx="49" formatCode="General">
                  <c:v>4.21</c:v>
                </c:pt>
                <c:pt idx="50" formatCode="General">
                  <c:v>4.2</c:v>
                </c:pt>
                <c:pt idx="51" formatCode="General">
                  <c:v>3.67</c:v>
                </c:pt>
                <c:pt idx="52" formatCode="General">
                  <c:v>3.72</c:v>
                </c:pt>
                <c:pt idx="53" formatCode="General">
                  <c:v>3.97</c:v>
                </c:pt>
                <c:pt idx="54" formatCode="General">
                  <c:v>3.84</c:v>
                </c:pt>
                <c:pt idx="55" formatCode="General">
                  <c:v>4.1500000000000004</c:v>
                </c:pt>
                <c:pt idx="56" formatCode="General">
                  <c:v>3.72</c:v>
                </c:pt>
                <c:pt idx="57" formatCode="General">
                  <c:v>2.85</c:v>
                </c:pt>
                <c:pt idx="58" formatCode="General">
                  <c:v>3.59</c:v>
                </c:pt>
                <c:pt idx="59" formatCode="General">
                  <c:v>3.83</c:v>
                </c:pt>
                <c:pt idx="60" formatCode="General">
                  <c:v>3.44</c:v>
                </c:pt>
                <c:pt idx="61" formatCode="General">
                  <c:v>3.28</c:v>
                </c:pt>
                <c:pt idx="62" formatCode="General">
                  <c:v>3.79</c:v>
                </c:pt>
                <c:pt idx="63" formatCode="General">
                  <c:v>3.91</c:v>
                </c:pt>
                <c:pt idx="64" formatCode="General">
                  <c:v>3.92</c:v>
                </c:pt>
                <c:pt idx="65" formatCode="General">
                  <c:v>3.2</c:v>
                </c:pt>
                <c:pt idx="66" formatCode="General">
                  <c:v>3.2</c:v>
                </c:pt>
                <c:pt idx="67" formatCode="General">
                  <c:v>3.1</c:v>
                </c:pt>
                <c:pt idx="68" formatCode="General">
                  <c:v>3.1</c:v>
                </c:pt>
                <c:pt idx="69" formatCode="General">
                  <c:v>3.7</c:v>
                </c:pt>
                <c:pt idx="70" formatCode="General">
                  <c:v>3.9</c:v>
                </c:pt>
                <c:pt idx="71" formatCode="General">
                  <c:v>3.8</c:v>
                </c:pt>
                <c:pt idx="72" formatCode="General">
                  <c:v>2.8</c:v>
                </c:pt>
                <c:pt idx="73" formatCode="General">
                  <c:v>3.3</c:v>
                </c:pt>
                <c:pt idx="74" formatCode="General">
                  <c:v>3.3</c:v>
                </c:pt>
                <c:pt idx="75" formatCode="General">
                  <c:v>4.2</c:v>
                </c:pt>
                <c:pt idx="76" formatCode="General">
                  <c:v>3.2</c:v>
                </c:pt>
                <c:pt idx="77" formatCode="General">
                  <c:v>4.2</c:v>
                </c:pt>
                <c:pt idx="78" formatCode="General">
                  <c:v>4.3</c:v>
                </c:pt>
                <c:pt idx="79" formatCode="General">
                  <c:v>3</c:v>
                </c:pt>
                <c:pt idx="80" formatCode="General">
                  <c:v>5.3</c:v>
                </c:pt>
                <c:pt idx="81" formatCode="General">
                  <c:v>4</c:v>
                </c:pt>
                <c:pt idx="82" formatCode="General">
                  <c:v>3.6</c:v>
                </c:pt>
                <c:pt idx="83" formatCode="General">
                  <c:v>3.4</c:v>
                </c:pt>
                <c:pt idx="84" formatCode="General">
                  <c:v>3.7</c:v>
                </c:pt>
                <c:pt idx="85" formatCode="General">
                  <c:v>2.9</c:v>
                </c:pt>
                <c:pt idx="86" formatCode="General">
                  <c:v>3.4</c:v>
                </c:pt>
                <c:pt idx="87" formatCode="General">
                  <c:v>4.2</c:v>
                </c:pt>
                <c:pt idx="88" formatCode="General">
                  <c:v>3.5</c:v>
                </c:pt>
                <c:pt idx="89" formatCode="General">
                  <c:v>3.73</c:v>
                </c:pt>
                <c:pt idx="90" formatCode="General">
                  <c:v>3.29</c:v>
                </c:pt>
                <c:pt idx="91" formatCode="General">
                  <c:v>3.44</c:v>
                </c:pt>
                <c:pt idx="92" formatCode="General">
                  <c:v>3.1</c:v>
                </c:pt>
                <c:pt idx="93" formatCode="General">
                  <c:v>3.1</c:v>
                </c:pt>
                <c:pt idx="94" formatCode="General">
                  <c:v>3.2</c:v>
                </c:pt>
                <c:pt idx="95" formatCode="General">
                  <c:v>3.2</c:v>
                </c:pt>
                <c:pt idx="96" formatCode="General">
                  <c:v>3.6</c:v>
                </c:pt>
                <c:pt idx="97" formatCode="General">
                  <c:v>3.6</c:v>
                </c:pt>
                <c:pt idx="98" formatCode="General">
                  <c:v>3.1</c:v>
                </c:pt>
                <c:pt idx="99" formatCode="General">
                  <c:v>3.1</c:v>
                </c:pt>
                <c:pt idx="100" formatCode="General">
                  <c:v>3.1</c:v>
                </c:pt>
                <c:pt idx="101" formatCode="General">
                  <c:v>3.1</c:v>
                </c:pt>
                <c:pt idx="102" formatCode="General">
                  <c:v>3.1</c:v>
                </c:pt>
                <c:pt idx="103" formatCode="General">
                  <c:v>2.5</c:v>
                </c:pt>
                <c:pt idx="104" formatCode="General">
                  <c:v>2.48</c:v>
                </c:pt>
                <c:pt idx="105" formatCode="General">
                  <c:v>2.89</c:v>
                </c:pt>
                <c:pt idx="106" formatCode="General">
                  <c:v>2.62</c:v>
                </c:pt>
              </c:numCache>
            </c:numRef>
          </c:val>
          <c:smooth val="0"/>
          <c:extLst>
            <c:ext xmlns:c16="http://schemas.microsoft.com/office/drawing/2014/chart" uri="{C3380CC4-5D6E-409C-BE32-E72D297353CC}">
              <c16:uniqueId val="{00000000-CFD2-46BE-A79E-64F0DA4FD299}"/>
            </c:ext>
          </c:extLst>
        </c:ser>
        <c:ser>
          <c:idx val="1"/>
          <c:order val="1"/>
          <c:tx>
            <c:strRef>
              <c:f>Sheet1!$C$1</c:f>
              <c:strCache>
                <c:ptCount val="1"/>
                <c:pt idx="0">
                  <c:v>Infant</c:v>
                </c:pt>
              </c:strCache>
            </c:strRef>
          </c:tx>
          <c:spPr>
            <a:ln w="57150" cap="rnd">
              <a:solidFill>
                <a:srgbClr val="C00000"/>
              </a:solidFill>
              <a:round/>
            </a:ln>
            <a:effectLst/>
          </c:spPr>
          <c:marker>
            <c:symbol val="none"/>
          </c:marker>
          <c:cat>
            <c:numRef>
              <c:f>Sheet1!$A$2:$A$108</c:f>
              <c:numCache>
                <c:formatCode>General</c:formatCode>
                <c:ptCount val="107"/>
                <c:pt idx="0">
                  <c:v>1915</c:v>
                </c:pt>
                <c:pt idx="1">
                  <c:v>1916</c:v>
                </c:pt>
                <c:pt idx="2">
                  <c:v>1917</c:v>
                </c:pt>
                <c:pt idx="3">
                  <c:v>1918</c:v>
                </c:pt>
                <c:pt idx="4">
                  <c:v>1919</c:v>
                </c:pt>
                <c:pt idx="5">
                  <c:v>1920</c:v>
                </c:pt>
                <c:pt idx="6">
                  <c:v>1921</c:v>
                </c:pt>
                <c:pt idx="7">
                  <c:v>1922</c:v>
                </c:pt>
                <c:pt idx="8">
                  <c:v>1923</c:v>
                </c:pt>
                <c:pt idx="9">
                  <c:v>1924</c:v>
                </c:pt>
                <c:pt idx="10">
                  <c:v>1925</c:v>
                </c:pt>
                <c:pt idx="11">
                  <c:v>1926</c:v>
                </c:pt>
                <c:pt idx="12">
                  <c:v>1927</c:v>
                </c:pt>
                <c:pt idx="13">
                  <c:v>1928</c:v>
                </c:pt>
                <c:pt idx="14">
                  <c:v>1929</c:v>
                </c:pt>
                <c:pt idx="15">
                  <c:v>1930</c:v>
                </c:pt>
                <c:pt idx="16">
                  <c:v>1931</c:v>
                </c:pt>
                <c:pt idx="17">
                  <c:v>1932</c:v>
                </c:pt>
                <c:pt idx="18">
                  <c:v>1933</c:v>
                </c:pt>
                <c:pt idx="19">
                  <c:v>1934</c:v>
                </c:pt>
                <c:pt idx="20">
                  <c:v>1935</c:v>
                </c:pt>
                <c:pt idx="21">
                  <c:v>1936</c:v>
                </c:pt>
                <c:pt idx="22">
                  <c:v>1937</c:v>
                </c:pt>
                <c:pt idx="23">
                  <c:v>1938</c:v>
                </c:pt>
                <c:pt idx="24">
                  <c:v>1939</c:v>
                </c:pt>
                <c:pt idx="25">
                  <c:v>1940</c:v>
                </c:pt>
                <c:pt idx="26">
                  <c:v>1941</c:v>
                </c:pt>
                <c:pt idx="27">
                  <c:v>1942</c:v>
                </c:pt>
                <c:pt idx="28">
                  <c:v>1943</c:v>
                </c:pt>
                <c:pt idx="29">
                  <c:v>1944</c:v>
                </c:pt>
                <c:pt idx="30">
                  <c:v>1945</c:v>
                </c:pt>
                <c:pt idx="31">
                  <c:v>1946</c:v>
                </c:pt>
                <c:pt idx="32">
                  <c:v>1947</c:v>
                </c:pt>
                <c:pt idx="33">
                  <c:v>1948</c:v>
                </c:pt>
                <c:pt idx="34">
                  <c:v>1949</c:v>
                </c:pt>
                <c:pt idx="35">
                  <c:v>1950</c:v>
                </c:pt>
                <c:pt idx="36">
                  <c:v>1951</c:v>
                </c:pt>
                <c:pt idx="37">
                  <c:v>1952</c:v>
                </c:pt>
                <c:pt idx="38">
                  <c:v>1953</c:v>
                </c:pt>
                <c:pt idx="39">
                  <c:v>1954</c:v>
                </c:pt>
                <c:pt idx="40">
                  <c:v>1955</c:v>
                </c:pt>
                <c:pt idx="41">
                  <c:v>1956</c:v>
                </c:pt>
                <c:pt idx="42">
                  <c:v>1957</c:v>
                </c:pt>
                <c:pt idx="43">
                  <c:v>1958</c:v>
                </c:pt>
                <c:pt idx="44">
                  <c:v>1959</c:v>
                </c:pt>
                <c:pt idx="45">
                  <c:v>1960</c:v>
                </c:pt>
                <c:pt idx="46">
                  <c:v>1961</c:v>
                </c:pt>
                <c:pt idx="47">
                  <c:v>1962</c:v>
                </c:pt>
                <c:pt idx="48">
                  <c:v>1963</c:v>
                </c:pt>
                <c:pt idx="49">
                  <c:v>1964</c:v>
                </c:pt>
                <c:pt idx="50">
                  <c:v>1965</c:v>
                </c:pt>
                <c:pt idx="51">
                  <c:v>1966</c:v>
                </c:pt>
                <c:pt idx="52">
                  <c:v>1967</c:v>
                </c:pt>
                <c:pt idx="53">
                  <c:v>1968</c:v>
                </c:pt>
                <c:pt idx="54">
                  <c:v>1969</c:v>
                </c:pt>
                <c:pt idx="55">
                  <c:v>1970</c:v>
                </c:pt>
                <c:pt idx="56">
                  <c:v>1971</c:v>
                </c:pt>
                <c:pt idx="57">
                  <c:v>1972</c:v>
                </c:pt>
                <c:pt idx="58">
                  <c:v>1973</c:v>
                </c:pt>
                <c:pt idx="59">
                  <c:v>1974</c:v>
                </c:pt>
                <c:pt idx="60">
                  <c:v>1975</c:v>
                </c:pt>
                <c:pt idx="61">
                  <c:v>1976</c:v>
                </c:pt>
                <c:pt idx="62">
                  <c:v>1977</c:v>
                </c:pt>
                <c:pt idx="63">
                  <c:v>1978</c:v>
                </c:pt>
                <c:pt idx="64">
                  <c:v>1979</c:v>
                </c:pt>
                <c:pt idx="65">
                  <c:v>1980</c:v>
                </c:pt>
                <c:pt idx="66">
                  <c:v>1981</c:v>
                </c:pt>
                <c:pt idx="67">
                  <c:v>1982</c:v>
                </c:pt>
                <c:pt idx="68">
                  <c:v>1983</c:v>
                </c:pt>
                <c:pt idx="69">
                  <c:v>1984</c:v>
                </c:pt>
                <c:pt idx="70">
                  <c:v>1985</c:v>
                </c:pt>
                <c:pt idx="71">
                  <c:v>1986</c:v>
                </c:pt>
                <c:pt idx="72">
                  <c:v>1987</c:v>
                </c:pt>
                <c:pt idx="73">
                  <c:v>1988</c:v>
                </c:pt>
                <c:pt idx="74">
                  <c:v>1989</c:v>
                </c:pt>
                <c:pt idx="75">
                  <c:v>1990</c:v>
                </c:pt>
                <c:pt idx="76">
                  <c:v>1991</c:v>
                </c:pt>
                <c:pt idx="77">
                  <c:v>1992</c:v>
                </c:pt>
                <c:pt idx="78">
                  <c:v>1993</c:v>
                </c:pt>
                <c:pt idx="79">
                  <c:v>1994</c:v>
                </c:pt>
                <c:pt idx="80">
                  <c:v>1995</c:v>
                </c:pt>
                <c:pt idx="81">
                  <c:v>1996</c:v>
                </c:pt>
                <c:pt idx="82">
                  <c:v>1997</c:v>
                </c:pt>
                <c:pt idx="83">
                  <c:v>1998</c:v>
                </c:pt>
                <c:pt idx="84">
                  <c:v>1999</c:v>
                </c:pt>
                <c:pt idx="85">
                  <c:v>2000</c:v>
                </c:pt>
                <c:pt idx="86">
                  <c:v>2001</c:v>
                </c:pt>
                <c:pt idx="87">
                  <c:v>2002</c:v>
                </c:pt>
                <c:pt idx="88">
                  <c:v>2003</c:v>
                </c:pt>
                <c:pt idx="89">
                  <c:v>2004</c:v>
                </c:pt>
                <c:pt idx="90">
                  <c:v>2005</c:v>
                </c:pt>
                <c:pt idx="91">
                  <c:v>2006</c:v>
                </c:pt>
                <c:pt idx="92">
                  <c:v>2007</c:v>
                </c:pt>
                <c:pt idx="93">
                  <c:v>2008</c:v>
                </c:pt>
                <c:pt idx="94">
                  <c:v>2009</c:v>
                </c:pt>
                <c:pt idx="95">
                  <c:v>2010</c:v>
                </c:pt>
                <c:pt idx="96">
                  <c:v>2011</c:v>
                </c:pt>
                <c:pt idx="97">
                  <c:v>2012</c:v>
                </c:pt>
                <c:pt idx="98">
                  <c:v>2013</c:v>
                </c:pt>
                <c:pt idx="99">
                  <c:v>2014</c:v>
                </c:pt>
                <c:pt idx="100">
                  <c:v>2015</c:v>
                </c:pt>
                <c:pt idx="101">
                  <c:v>2016</c:v>
                </c:pt>
                <c:pt idx="102">
                  <c:v>2017</c:v>
                </c:pt>
                <c:pt idx="103">
                  <c:v>2018</c:v>
                </c:pt>
                <c:pt idx="104">
                  <c:v>2019</c:v>
                </c:pt>
                <c:pt idx="105">
                  <c:v>2020</c:v>
                </c:pt>
                <c:pt idx="106">
                  <c:v>2021</c:v>
                </c:pt>
              </c:numCache>
            </c:numRef>
          </c:cat>
          <c:val>
            <c:numRef>
              <c:f>Sheet1!$C$2:$C$108</c:f>
              <c:numCache>
                <c:formatCode>0.00</c:formatCode>
                <c:ptCount val="107"/>
                <c:pt idx="0">
                  <c:v>1.8377281947261663</c:v>
                </c:pt>
                <c:pt idx="1">
                  <c:v>1.8676767676767678</c:v>
                </c:pt>
                <c:pt idx="2">
                  <c:v>1.6651933701657458</c:v>
                </c:pt>
                <c:pt idx="3">
                  <c:v>1.655030800821355</c:v>
                </c:pt>
                <c:pt idx="4">
                  <c:v>1.572289156626506</c:v>
                </c:pt>
                <c:pt idx="5">
                  <c:v>1.6041412911084043</c:v>
                </c:pt>
                <c:pt idx="6">
                  <c:v>1.4275862068965517</c:v>
                </c:pt>
                <c:pt idx="7">
                  <c:v>1.5027322404371584</c:v>
                </c:pt>
                <c:pt idx="8">
                  <c:v>1.597278911564626</c:v>
                </c:pt>
                <c:pt idx="9">
                  <c:v>1.6901197604790421</c:v>
                </c:pt>
                <c:pt idx="10">
                  <c:v>1.6246334310850439</c:v>
                </c:pt>
                <c:pt idx="11">
                  <c:v>1.5971428571428572</c:v>
                </c:pt>
                <c:pt idx="12">
                  <c:v>1.6518151815181517</c:v>
                </c:pt>
                <c:pt idx="13">
                  <c:v>1.659375</c:v>
                </c:pt>
                <c:pt idx="14">
                  <c:v>1.6170886075949367</c:v>
                </c:pt>
                <c:pt idx="15">
                  <c:v>1.6622296173044926</c:v>
                </c:pt>
                <c:pt idx="16">
                  <c:v>1.621951219512195</c:v>
                </c:pt>
                <c:pt idx="17">
                  <c:v>1.6172607879924954</c:v>
                </c:pt>
                <c:pt idx="18">
                  <c:v>1.7291666666666667</c:v>
                </c:pt>
                <c:pt idx="19">
                  <c:v>1.7321100917431194</c:v>
                </c:pt>
                <c:pt idx="20">
                  <c:v>1.6030828516377651</c:v>
                </c:pt>
                <c:pt idx="21">
                  <c:v>1.6559546313799622</c:v>
                </c:pt>
                <c:pt idx="22">
                  <c:v>1.6540755467196822</c:v>
                </c:pt>
                <c:pt idx="23">
                  <c:v>1.6794055201698512</c:v>
                </c:pt>
                <c:pt idx="24">
                  <c:v>1.6749435665914223</c:v>
                </c:pt>
                <c:pt idx="25">
                  <c:v>1.7083333333333333</c:v>
                </c:pt>
                <c:pt idx="26">
                  <c:v>1.8155339805825241</c:v>
                </c:pt>
                <c:pt idx="27">
                  <c:v>1.7319034852546917</c:v>
                </c:pt>
                <c:pt idx="28">
                  <c:v>1.6666666666666667</c:v>
                </c:pt>
                <c:pt idx="29">
                  <c:v>1.6341463414634145</c:v>
                </c:pt>
                <c:pt idx="30">
                  <c:v>1.601123595505618</c:v>
                </c:pt>
                <c:pt idx="31">
                  <c:v>1.5566037735849056</c:v>
                </c:pt>
                <c:pt idx="32">
                  <c:v>1.6112956810631229</c:v>
                </c:pt>
                <c:pt idx="33">
                  <c:v>1.5551839464882944</c:v>
                </c:pt>
                <c:pt idx="34">
                  <c:v>1.6366782006920415</c:v>
                </c:pt>
                <c:pt idx="35">
                  <c:v>1.6604477611940298</c:v>
                </c:pt>
                <c:pt idx="36">
                  <c:v>1.7364341085271315</c:v>
                </c:pt>
                <c:pt idx="37">
                  <c:v>1.8431372549019607</c:v>
                </c:pt>
                <c:pt idx="38">
                  <c:v>1.788</c:v>
                </c:pt>
                <c:pt idx="39">
                  <c:v>1.7949790794979079</c:v>
                </c:pt>
                <c:pt idx="40">
                  <c:v>1.8135593220338981</c:v>
                </c:pt>
                <c:pt idx="41">
                  <c:v>1.8146551724137931</c:v>
                </c:pt>
                <c:pt idx="42">
                  <c:v>1.8755364806866954</c:v>
                </c:pt>
                <c:pt idx="43">
                  <c:v>1.9201680672268908</c:v>
                </c:pt>
                <c:pt idx="44">
                  <c:v>1.896551724137931</c:v>
                </c:pt>
                <c:pt idx="45">
                  <c:v>1.88646288209607</c:v>
                </c:pt>
                <c:pt idx="46">
                  <c:v>1.8660714285714286</c:v>
                </c:pt>
                <c:pt idx="47">
                  <c:v>1.9103139013452914</c:v>
                </c:pt>
                <c:pt idx="48">
                  <c:v>1.9279279279279278</c:v>
                </c:pt>
                <c:pt idx="49">
                  <c:v>1.958333333333333</c:v>
                </c:pt>
                <c:pt idx="50">
                  <c:v>1.9395348837209303</c:v>
                </c:pt>
                <c:pt idx="51">
                  <c:v>1.9514563106796117</c:v>
                </c:pt>
                <c:pt idx="52">
                  <c:v>1.9035532994923858</c:v>
                </c:pt>
                <c:pt idx="53">
                  <c:v>1.885416666666667</c:v>
                </c:pt>
                <c:pt idx="54">
                  <c:v>1.8913043478260869</c:v>
                </c:pt>
                <c:pt idx="55">
                  <c:v>1.8314606741573034</c:v>
                </c:pt>
                <c:pt idx="56">
                  <c:v>1.7719298245614035</c:v>
                </c:pt>
                <c:pt idx="57">
                  <c:v>1.8048780487804881</c:v>
                </c:pt>
                <c:pt idx="58">
                  <c:v>1.7784810126582278</c:v>
                </c:pt>
                <c:pt idx="59">
                  <c:v>1.8108108108108107</c:v>
                </c:pt>
                <c:pt idx="60">
                  <c:v>1.8450704225352113</c:v>
                </c:pt>
                <c:pt idx="61">
                  <c:v>1.9172932330827066</c:v>
                </c:pt>
                <c:pt idx="62">
                  <c:v>1.9186991869918699</c:v>
                </c:pt>
                <c:pt idx="63">
                  <c:v>1.925</c:v>
                </c:pt>
                <c:pt idx="64">
                  <c:v>1.9122807017543859</c:v>
                </c:pt>
                <c:pt idx="65">
                  <c:v>1.9454545454545453</c:v>
                </c:pt>
                <c:pt idx="66">
                  <c:v>1.9047619047619047</c:v>
                </c:pt>
                <c:pt idx="67">
                  <c:v>1.9405940594059408</c:v>
                </c:pt>
                <c:pt idx="68">
                  <c:v>1.9793814432989691</c:v>
                </c:pt>
                <c:pt idx="69">
                  <c:v>1.957446808510638</c:v>
                </c:pt>
                <c:pt idx="70">
                  <c:v>1.9569892473118278</c:v>
                </c:pt>
                <c:pt idx="71">
                  <c:v>2.0224719101123596</c:v>
                </c:pt>
                <c:pt idx="72">
                  <c:v>2.081395348837209</c:v>
                </c:pt>
                <c:pt idx="73">
                  <c:v>2.0705882352941178</c:v>
                </c:pt>
                <c:pt idx="74" formatCode="General">
                  <c:v>2.2999999999999998</c:v>
                </c:pt>
                <c:pt idx="75" formatCode="General">
                  <c:v>2.38</c:v>
                </c:pt>
                <c:pt idx="76" formatCode="General">
                  <c:v>2.41</c:v>
                </c:pt>
                <c:pt idx="77" formatCode="General">
                  <c:v>2.4300000000000002</c:v>
                </c:pt>
                <c:pt idx="78" formatCode="General">
                  <c:v>2.42</c:v>
                </c:pt>
                <c:pt idx="79" formatCode="General">
                  <c:v>2.41</c:v>
                </c:pt>
                <c:pt idx="80" formatCode="General">
                  <c:v>2.4</c:v>
                </c:pt>
                <c:pt idx="81" formatCode="General">
                  <c:v>2.42</c:v>
                </c:pt>
                <c:pt idx="82" formatCode="General">
                  <c:v>2.35</c:v>
                </c:pt>
                <c:pt idx="83" formatCode="General">
                  <c:v>2.41</c:v>
                </c:pt>
                <c:pt idx="84" formatCode="General">
                  <c:v>2.52</c:v>
                </c:pt>
                <c:pt idx="85" formatCode="General">
                  <c:v>2.4700000000000002</c:v>
                </c:pt>
                <c:pt idx="86" formatCode="General">
                  <c:v>2.4500000000000002</c:v>
                </c:pt>
                <c:pt idx="87" formatCode="General">
                  <c:v>2.44</c:v>
                </c:pt>
                <c:pt idx="88" formatCode="General">
                  <c:v>2.4900000000000002</c:v>
                </c:pt>
                <c:pt idx="89" formatCode="General">
                  <c:v>2.5</c:v>
                </c:pt>
                <c:pt idx="90" formatCode="General">
                  <c:v>2.5</c:v>
                </c:pt>
                <c:pt idx="91" formatCode="General">
                  <c:v>2.4700000000000002</c:v>
                </c:pt>
                <c:pt idx="92" formatCode="General">
                  <c:v>2.44</c:v>
                </c:pt>
                <c:pt idx="93" formatCode="General">
                  <c:v>2.38</c:v>
                </c:pt>
                <c:pt idx="94" formatCode="General">
                  <c:v>2.4900000000000002</c:v>
                </c:pt>
                <c:pt idx="95" formatCode="General">
                  <c:v>2.35</c:v>
                </c:pt>
                <c:pt idx="96" formatCode="General">
                  <c:v>2.37</c:v>
                </c:pt>
                <c:pt idx="97" formatCode="General">
                  <c:v>2.33</c:v>
                </c:pt>
                <c:pt idx="98" formatCode="General">
                  <c:v>2.34</c:v>
                </c:pt>
                <c:pt idx="99" formatCode="General">
                  <c:v>2.36</c:v>
                </c:pt>
                <c:pt idx="100" formatCode="General">
                  <c:v>2.4300000000000002</c:v>
                </c:pt>
                <c:pt idx="101" formatCode="General">
                  <c:v>2.4500000000000002</c:v>
                </c:pt>
                <c:pt idx="102" formatCode="General">
                  <c:v>2.48</c:v>
                </c:pt>
                <c:pt idx="103" formatCode="General">
                  <c:v>2.44</c:v>
                </c:pt>
                <c:pt idx="104" formatCode="General">
                  <c:v>2.37</c:v>
                </c:pt>
              </c:numCache>
            </c:numRef>
          </c:val>
          <c:smooth val="0"/>
          <c:extLst>
            <c:ext xmlns:c16="http://schemas.microsoft.com/office/drawing/2014/chart" uri="{C3380CC4-5D6E-409C-BE32-E72D297353CC}">
              <c16:uniqueId val="{00000003-CFD2-46BE-A79E-64F0DA4FD299}"/>
            </c:ext>
          </c:extLst>
        </c:ser>
        <c:dLbls>
          <c:showLegendKey val="0"/>
          <c:showVal val="0"/>
          <c:showCatName val="0"/>
          <c:showSerName val="0"/>
          <c:showPercent val="0"/>
          <c:showBubbleSize val="0"/>
        </c:dLbls>
        <c:smooth val="0"/>
        <c:axId val="357459456"/>
        <c:axId val="357460240"/>
      </c:lineChart>
      <c:catAx>
        <c:axId val="35745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357460240"/>
        <c:crosses val="autoZero"/>
        <c:auto val="1"/>
        <c:lblAlgn val="ctr"/>
        <c:lblOffset val="100"/>
        <c:noMultiLvlLbl val="0"/>
      </c:catAx>
      <c:valAx>
        <c:axId val="35746024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3574594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080223667693711E-2"/>
          <c:y val="2.55010620644559E-2"/>
          <c:w val="0.91659610483472176"/>
          <c:h val="0.83959886247036397"/>
        </c:manualLayout>
      </c:layout>
      <c:barChart>
        <c:barDir val="col"/>
        <c:grouping val="clustered"/>
        <c:varyColors val="0"/>
        <c:ser>
          <c:idx val="0"/>
          <c:order val="0"/>
          <c:tx>
            <c:strRef>
              <c:f>Sheet1!$B$1</c:f>
              <c:strCache>
                <c:ptCount val="1"/>
                <c:pt idx="0">
                  <c:v>&lt;25</c:v>
                </c:pt>
              </c:strCache>
            </c:strRef>
          </c:tx>
          <c:spPr>
            <a:solidFill>
              <a:srgbClr val="0000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Non-Hispanic White</c:v>
                </c:pt>
                <c:pt idx="1">
                  <c:v>Non-Hispanic Black</c:v>
                </c:pt>
                <c:pt idx="2">
                  <c:v>Hispanic</c:v>
                </c:pt>
              </c:strCache>
            </c:strRef>
          </c:cat>
          <c:val>
            <c:numRef>
              <c:f>Sheet1!$B$2:$B$4</c:f>
              <c:numCache>
                <c:formatCode>0.0</c:formatCode>
                <c:ptCount val="3"/>
                <c:pt idx="0">
                  <c:v>16.899999999999999</c:v>
                </c:pt>
                <c:pt idx="1">
                  <c:v>41.5</c:v>
                </c:pt>
                <c:pt idx="2">
                  <c:v>14.1</c:v>
                </c:pt>
              </c:numCache>
            </c:numRef>
          </c:val>
          <c:extLst>
            <c:ext xmlns:c16="http://schemas.microsoft.com/office/drawing/2014/chart" uri="{C3380CC4-5D6E-409C-BE32-E72D297353CC}">
              <c16:uniqueId val="{00000000-16D0-4837-87FE-AE30A0ADEA09}"/>
            </c:ext>
          </c:extLst>
        </c:ser>
        <c:ser>
          <c:idx val="1"/>
          <c:order val="1"/>
          <c:tx>
            <c:strRef>
              <c:f>Sheet1!$C$1</c:f>
              <c:strCache>
                <c:ptCount val="1"/>
                <c:pt idx="0">
                  <c:v>25-39</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Non-Hispanic White</c:v>
                </c:pt>
                <c:pt idx="1">
                  <c:v>Non-Hispanic Black</c:v>
                </c:pt>
                <c:pt idx="2">
                  <c:v>Hispanic</c:v>
                </c:pt>
              </c:strCache>
            </c:strRef>
          </c:cat>
          <c:val>
            <c:numRef>
              <c:f>Sheet1!$C$2:$C$4</c:f>
              <c:numCache>
                <c:formatCode>0.0</c:formatCode>
                <c:ptCount val="3"/>
                <c:pt idx="0">
                  <c:v>24.5</c:v>
                </c:pt>
                <c:pt idx="1">
                  <c:v>61.3</c:v>
                </c:pt>
                <c:pt idx="2">
                  <c:v>30.8</c:v>
                </c:pt>
              </c:numCache>
            </c:numRef>
          </c:val>
          <c:extLst>
            <c:ext xmlns:c16="http://schemas.microsoft.com/office/drawing/2014/chart" uri="{C3380CC4-5D6E-409C-BE32-E72D297353CC}">
              <c16:uniqueId val="{00000001-16D0-4837-87FE-AE30A0ADEA09}"/>
            </c:ext>
          </c:extLst>
        </c:ser>
        <c:ser>
          <c:idx val="2"/>
          <c:order val="2"/>
          <c:tx>
            <c:strRef>
              <c:f>Sheet1!$D$1</c:f>
              <c:strCache>
                <c:ptCount val="1"/>
                <c:pt idx="0">
                  <c:v>40+</c:v>
                </c:pt>
              </c:strCache>
            </c:strRef>
          </c:tx>
          <c:spPr>
            <a:solidFill>
              <a:srgbClr val="C00000"/>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3-16D0-4837-87FE-AE30A0ADEA09}"/>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Non-Hispanic White</c:v>
                </c:pt>
                <c:pt idx="1">
                  <c:v>Non-Hispanic Black</c:v>
                </c:pt>
                <c:pt idx="2">
                  <c:v>Hispanic</c:v>
                </c:pt>
              </c:strCache>
            </c:strRef>
          </c:cat>
          <c:val>
            <c:numRef>
              <c:f>Sheet1!$D$2:$D$4</c:f>
              <c:numCache>
                <c:formatCode>0.0</c:formatCode>
                <c:ptCount val="3"/>
                <c:pt idx="0">
                  <c:v>126.9</c:v>
                </c:pt>
                <c:pt idx="1">
                  <c:v>300.8</c:v>
                </c:pt>
                <c:pt idx="2">
                  <c:v>86.4</c:v>
                </c:pt>
              </c:numCache>
            </c:numRef>
          </c:val>
          <c:extLst>
            <c:ext xmlns:c16="http://schemas.microsoft.com/office/drawing/2014/chart" uri="{C3380CC4-5D6E-409C-BE32-E72D297353CC}">
              <c16:uniqueId val="{00000002-16D0-4837-87FE-AE30A0ADEA09}"/>
            </c:ext>
          </c:extLst>
        </c:ser>
        <c:dLbls>
          <c:showLegendKey val="0"/>
          <c:showVal val="0"/>
          <c:showCatName val="0"/>
          <c:showSerName val="0"/>
          <c:showPercent val="0"/>
          <c:showBubbleSize val="0"/>
        </c:dLbls>
        <c:gapWidth val="219"/>
        <c:overlap val="-27"/>
        <c:axId val="589845536"/>
        <c:axId val="589845928"/>
      </c:barChart>
      <c:catAx>
        <c:axId val="58984553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589845928"/>
        <c:crosses val="autoZero"/>
        <c:auto val="1"/>
        <c:lblAlgn val="ctr"/>
        <c:lblOffset val="100"/>
        <c:noMultiLvlLbl val="0"/>
      </c:catAx>
      <c:valAx>
        <c:axId val="5898459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589845536"/>
        <c:crosses val="autoZero"/>
        <c:crossBetween val="between"/>
      </c:valAx>
      <c:spPr>
        <a:noFill/>
        <a:ln>
          <a:noFill/>
        </a:ln>
        <a:effectLst/>
      </c:spPr>
    </c:plotArea>
    <c:legend>
      <c:legendPos val="b"/>
      <c:layout>
        <c:manualLayout>
          <c:xMode val="edge"/>
          <c:yMode val="edge"/>
          <c:x val="0.11883316215907797"/>
          <c:y val="0.1591028074280767"/>
          <c:w val="0.30098101867701321"/>
          <c:h val="9.1406633944525889E-2"/>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70512294442929"/>
          <c:y val="3.1528788541583815E-2"/>
          <c:w val="0.62029556088097682"/>
          <c:h val="0.79265550044606969"/>
        </c:manualLayout>
      </c:layout>
      <c:barChart>
        <c:barDir val="bar"/>
        <c:grouping val="clustered"/>
        <c:varyColors val="0"/>
        <c:ser>
          <c:idx val="0"/>
          <c:order val="0"/>
          <c:tx>
            <c:strRef>
              <c:f>Sheet1!$B$1</c:f>
              <c:strCache>
                <c:ptCount val="1"/>
                <c:pt idx="0">
                  <c:v>Non-Hispanic Black</c:v>
                </c:pt>
              </c:strCache>
            </c:strRef>
          </c:tx>
          <c:spPr>
            <a:solidFill>
              <a:srgbClr val="FFC000"/>
            </a:solidFill>
            <a:ln>
              <a:noFill/>
            </a:ln>
            <a:effectLst/>
          </c:spPr>
          <c:invertIfNegative val="0"/>
          <c:dLbls>
            <c:dLbl>
              <c:idx val="0"/>
              <c:layout>
                <c:manualLayout>
                  <c:x val="0"/>
                  <c:y val="1.05218855218854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33A-4991-BEB4-8BE697C27C24}"/>
                </c:ext>
              </c:extLst>
            </c:dLbl>
            <c:dLbl>
              <c:idx val="5"/>
              <c:layout>
                <c:manualLayout>
                  <c:x val="-3.0019212295870458E-3"/>
                  <c:y val="1.05218855218855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33A-4991-BEB4-8BE697C27C24}"/>
                </c:ext>
              </c:extLst>
            </c:dLbl>
            <c:dLbl>
              <c:idx val="6"/>
              <c:layout>
                <c:manualLayout>
                  <c:x val="-1.5009606147934678E-3"/>
                  <c:y val="5.260942760942761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33A-4991-BEB4-8BE697C27C24}"/>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Mental Health Cond.</c:v>
                </c:pt>
                <c:pt idx="1">
                  <c:v>Embolism</c:v>
                </c:pt>
                <c:pt idx="2">
                  <c:v>Cardiomyopathy</c:v>
                </c:pt>
                <c:pt idx="3">
                  <c:v>Infection</c:v>
                </c:pt>
                <c:pt idx="4">
                  <c:v>Cardiov.&amp;Coron Cond.</c:v>
                </c:pt>
                <c:pt idx="5">
                  <c:v>Hemorrhage</c:v>
                </c:pt>
                <c:pt idx="6">
                  <c:v>Hypertensive Cond.</c:v>
                </c:pt>
              </c:strCache>
            </c:strRef>
          </c:cat>
          <c:val>
            <c:numRef>
              <c:f>Sheet1!$B$2:$B$8</c:f>
              <c:numCache>
                <c:formatCode>0.0</c:formatCode>
                <c:ptCount val="7"/>
                <c:pt idx="0">
                  <c:v>7</c:v>
                </c:pt>
                <c:pt idx="1">
                  <c:v>15.2</c:v>
                </c:pt>
                <c:pt idx="2">
                  <c:v>13.9</c:v>
                </c:pt>
                <c:pt idx="3">
                  <c:v>7.6</c:v>
                </c:pt>
                <c:pt idx="4">
                  <c:v>15.9</c:v>
                </c:pt>
                <c:pt idx="5" formatCode="General">
                  <c:v>10.9</c:v>
                </c:pt>
                <c:pt idx="6" formatCode="General">
                  <c:v>9.9</c:v>
                </c:pt>
              </c:numCache>
            </c:numRef>
          </c:val>
          <c:extLst>
            <c:ext xmlns:c16="http://schemas.microsoft.com/office/drawing/2014/chart" uri="{C3380CC4-5D6E-409C-BE32-E72D297353CC}">
              <c16:uniqueId val="{00000003-733A-4991-BEB4-8BE697C27C24}"/>
            </c:ext>
          </c:extLst>
        </c:ser>
        <c:ser>
          <c:idx val="1"/>
          <c:order val="1"/>
          <c:tx>
            <c:strRef>
              <c:f>Sheet1!$C$1</c:f>
              <c:strCache>
                <c:ptCount val="1"/>
                <c:pt idx="0">
                  <c:v>Non-Hispanic White</c:v>
                </c:pt>
              </c:strCache>
            </c:strRef>
          </c:tx>
          <c:spPr>
            <a:solidFill>
              <a:srgbClr val="0000FF"/>
            </a:solidFill>
            <a:ln>
              <a:noFill/>
            </a:ln>
            <a:effectLst/>
          </c:spPr>
          <c:invertIfNegative val="0"/>
          <c:dLbls>
            <c:dLbl>
              <c:idx val="0"/>
              <c:layout>
                <c:manualLayout>
                  <c:x val="-1.4029038835795411E-2"/>
                  <c:y val="-3.6826599326599423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AA1-4A56-8354-3C66DAD0510D}"/>
                </c:ext>
              </c:extLst>
            </c:dLbl>
            <c:dLbl>
              <c:idx val="1"/>
              <c:layout>
                <c:manualLayout>
                  <c:x val="-6.0038424591738714E-3"/>
                  <c:y val="-1.31523569023569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33A-4991-BEB4-8BE697C27C24}"/>
                </c:ext>
              </c:extLst>
            </c:dLbl>
            <c:dLbl>
              <c:idx val="2"/>
              <c:layout>
                <c:manualLayout>
                  <c:x val="6.0038424591738714E-3"/>
                  <c:y val="-2.36742424242425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33A-4991-BEB4-8BE697C27C24}"/>
                </c:ext>
              </c:extLst>
            </c:dLbl>
            <c:dLbl>
              <c:idx val="3"/>
              <c:layout>
                <c:manualLayout>
                  <c:x val="-1.5009606147934678E-3"/>
                  <c:y val="-7.891414141414141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33A-4991-BEB4-8BE697C27C24}"/>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Mental Health Cond.</c:v>
                </c:pt>
                <c:pt idx="1">
                  <c:v>Embolism</c:v>
                </c:pt>
                <c:pt idx="2">
                  <c:v>Cardiomyopathy</c:v>
                </c:pt>
                <c:pt idx="3">
                  <c:v>Infection</c:v>
                </c:pt>
                <c:pt idx="4">
                  <c:v>Cardiov.&amp;Coron Cond.</c:v>
                </c:pt>
                <c:pt idx="5">
                  <c:v>Hemorrhage</c:v>
                </c:pt>
                <c:pt idx="6">
                  <c:v>Hypertensive Cond.</c:v>
                </c:pt>
              </c:strCache>
            </c:strRef>
          </c:cat>
          <c:val>
            <c:numRef>
              <c:f>Sheet1!$C$2:$C$8</c:f>
              <c:numCache>
                <c:formatCode>0.0</c:formatCode>
                <c:ptCount val="7"/>
                <c:pt idx="0">
                  <c:v>34.799999999999997</c:v>
                </c:pt>
                <c:pt idx="1">
                  <c:v>9.1999999999999993</c:v>
                </c:pt>
                <c:pt idx="2">
                  <c:v>7.2</c:v>
                </c:pt>
                <c:pt idx="3">
                  <c:v>10.7</c:v>
                </c:pt>
                <c:pt idx="4">
                  <c:v>10.7</c:v>
                </c:pt>
                <c:pt idx="5" formatCode="General">
                  <c:v>11.6</c:v>
                </c:pt>
                <c:pt idx="6" formatCode="General">
                  <c:v>4.8</c:v>
                </c:pt>
              </c:numCache>
            </c:numRef>
          </c:val>
          <c:extLst>
            <c:ext xmlns:c16="http://schemas.microsoft.com/office/drawing/2014/chart" uri="{C3380CC4-5D6E-409C-BE32-E72D297353CC}">
              <c16:uniqueId val="{00000007-733A-4991-BEB4-8BE697C27C24}"/>
            </c:ext>
          </c:extLst>
        </c:ser>
        <c:dLbls>
          <c:showLegendKey val="0"/>
          <c:showVal val="0"/>
          <c:showCatName val="0"/>
          <c:showSerName val="0"/>
          <c:showPercent val="0"/>
          <c:showBubbleSize val="0"/>
        </c:dLbls>
        <c:gapWidth val="219"/>
        <c:axId val="589842792"/>
        <c:axId val="589843184"/>
      </c:barChart>
      <c:catAx>
        <c:axId val="589842792"/>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589843184"/>
        <c:crosses val="autoZero"/>
        <c:auto val="1"/>
        <c:lblAlgn val="ctr"/>
        <c:lblOffset val="100"/>
        <c:noMultiLvlLbl val="0"/>
      </c:catAx>
      <c:valAx>
        <c:axId val="589843184"/>
        <c:scaling>
          <c:orientation val="minMax"/>
          <c:max val="35"/>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589842792"/>
        <c:crosses val="autoZero"/>
        <c:crossBetween val="between"/>
        <c:majorUnit val="5"/>
      </c:valAx>
      <c:spPr>
        <a:noFill/>
        <a:ln>
          <a:noFill/>
        </a:ln>
        <a:effectLst/>
      </c:spPr>
    </c:plotArea>
    <c:legend>
      <c:legendPos val="b"/>
      <c:layout>
        <c:manualLayout>
          <c:xMode val="edge"/>
          <c:yMode val="edge"/>
          <c:x val="0.17515077343211444"/>
          <c:y val="0.90529764508603094"/>
          <c:w val="0.64969835700530132"/>
          <c:h val="9.2071883533497711E-2"/>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Hemorrhage</c:v>
                </c:pt>
              </c:strCache>
            </c:strRef>
          </c:tx>
          <c:spPr>
            <a:solidFill>
              <a:schemeClr val="accent1"/>
            </a:solidFill>
            <a:ln>
              <a:noFill/>
            </a:ln>
            <a:effectLst/>
          </c:spPr>
          <c:invertIfNegative val="0"/>
          <c:cat>
            <c:strRef>
              <c:f>Sheet1!$A$2:$A$6</c:f>
              <c:strCache>
                <c:ptCount val="5"/>
                <c:pt idx="0">
                  <c:v>White (12.7)</c:v>
                </c:pt>
                <c:pt idx="1">
                  <c:v>Black (40.8)</c:v>
                </c:pt>
                <c:pt idx="2">
                  <c:v>AIAN (29.7)</c:v>
                </c:pt>
                <c:pt idx="3">
                  <c:v>Asian PI (13.5)</c:v>
                </c:pt>
                <c:pt idx="4">
                  <c:v>Hispanic (11.5)</c:v>
                </c:pt>
              </c:strCache>
            </c:strRef>
          </c:cat>
          <c:val>
            <c:numRef>
              <c:f>Sheet1!$B$2:$B$6</c:f>
              <c:numCache>
                <c:formatCode>0.0%</c:formatCode>
                <c:ptCount val="5"/>
                <c:pt idx="0">
                  <c:v>9.0999999999999998E-2</c:v>
                </c:pt>
                <c:pt idx="1">
                  <c:v>9.7000000000000003E-2</c:v>
                </c:pt>
                <c:pt idx="2">
                  <c:v>0.19700000000000001</c:v>
                </c:pt>
                <c:pt idx="3">
                  <c:v>0.19500000000000001</c:v>
                </c:pt>
                <c:pt idx="4">
                  <c:v>0.158</c:v>
                </c:pt>
              </c:numCache>
            </c:numRef>
          </c:val>
          <c:extLst>
            <c:ext xmlns:c16="http://schemas.microsoft.com/office/drawing/2014/chart" uri="{C3380CC4-5D6E-409C-BE32-E72D297353CC}">
              <c16:uniqueId val="{00000000-BEE2-4096-90D7-774A76F1327E}"/>
            </c:ext>
          </c:extLst>
        </c:ser>
        <c:ser>
          <c:idx val="1"/>
          <c:order val="1"/>
          <c:tx>
            <c:strRef>
              <c:f>Sheet1!$C$1</c:f>
              <c:strCache>
                <c:ptCount val="1"/>
                <c:pt idx="0">
                  <c:v>Infection</c:v>
                </c:pt>
              </c:strCache>
            </c:strRef>
          </c:tx>
          <c:spPr>
            <a:solidFill>
              <a:schemeClr val="accent2"/>
            </a:solidFill>
            <a:ln>
              <a:noFill/>
            </a:ln>
            <a:effectLst/>
          </c:spPr>
          <c:invertIfNegative val="0"/>
          <c:cat>
            <c:strRef>
              <c:f>Sheet1!$A$2:$A$6</c:f>
              <c:strCache>
                <c:ptCount val="5"/>
                <c:pt idx="0">
                  <c:v>White (12.7)</c:v>
                </c:pt>
                <c:pt idx="1">
                  <c:v>Black (40.8)</c:v>
                </c:pt>
                <c:pt idx="2">
                  <c:v>AIAN (29.7)</c:v>
                </c:pt>
                <c:pt idx="3">
                  <c:v>Asian PI (13.5)</c:v>
                </c:pt>
                <c:pt idx="4">
                  <c:v>Hispanic (11.5)</c:v>
                </c:pt>
              </c:strCache>
            </c:strRef>
          </c:cat>
          <c:val>
            <c:numRef>
              <c:f>Sheet1!$C$2:$C$6</c:f>
              <c:numCache>
                <c:formatCode>0.0%</c:formatCode>
                <c:ptCount val="5"/>
                <c:pt idx="0">
                  <c:v>0.152</c:v>
                </c:pt>
                <c:pt idx="1">
                  <c:v>9.7000000000000003E-2</c:v>
                </c:pt>
                <c:pt idx="2">
                  <c:v>8.5000000000000006E-2</c:v>
                </c:pt>
                <c:pt idx="3">
                  <c:v>0.15</c:v>
                </c:pt>
                <c:pt idx="4">
                  <c:v>0.16700000000000001</c:v>
                </c:pt>
              </c:numCache>
            </c:numRef>
          </c:val>
          <c:extLst>
            <c:ext xmlns:c16="http://schemas.microsoft.com/office/drawing/2014/chart" uri="{C3380CC4-5D6E-409C-BE32-E72D297353CC}">
              <c16:uniqueId val="{00000001-BEE2-4096-90D7-774A76F1327E}"/>
            </c:ext>
          </c:extLst>
        </c:ser>
        <c:ser>
          <c:idx val="2"/>
          <c:order val="2"/>
          <c:tx>
            <c:strRef>
              <c:f>Sheet1!$D$1</c:f>
              <c:strCache>
                <c:ptCount val="1"/>
                <c:pt idx="0">
                  <c:v>Amniotic Fluid Embolism</c:v>
                </c:pt>
              </c:strCache>
            </c:strRef>
          </c:tx>
          <c:spPr>
            <a:solidFill>
              <a:schemeClr val="accent3"/>
            </a:solidFill>
            <a:ln>
              <a:noFill/>
            </a:ln>
            <a:effectLst/>
          </c:spPr>
          <c:invertIfNegative val="0"/>
          <c:cat>
            <c:strRef>
              <c:f>Sheet1!$A$2:$A$6</c:f>
              <c:strCache>
                <c:ptCount val="5"/>
                <c:pt idx="0">
                  <c:v>White (12.7)</c:v>
                </c:pt>
                <c:pt idx="1">
                  <c:v>Black (40.8)</c:v>
                </c:pt>
                <c:pt idx="2">
                  <c:v>AIAN (29.7)</c:v>
                </c:pt>
                <c:pt idx="3">
                  <c:v>Asian PI (13.5)</c:v>
                </c:pt>
                <c:pt idx="4">
                  <c:v>Hispanic (11.5)</c:v>
                </c:pt>
              </c:strCache>
            </c:strRef>
          </c:cat>
          <c:val>
            <c:numRef>
              <c:f>Sheet1!$D$2:$D$6</c:f>
              <c:numCache>
                <c:formatCode>0.0%</c:formatCode>
                <c:ptCount val="5"/>
                <c:pt idx="0">
                  <c:v>5.2999999999999999E-2</c:v>
                </c:pt>
                <c:pt idx="1">
                  <c:v>4.3999999999999997E-2</c:v>
                </c:pt>
                <c:pt idx="2">
                  <c:v>2.5999999999999999E-2</c:v>
                </c:pt>
                <c:pt idx="3">
                  <c:v>0.15</c:v>
                </c:pt>
                <c:pt idx="4">
                  <c:v>5.2999999999999999E-2</c:v>
                </c:pt>
              </c:numCache>
            </c:numRef>
          </c:val>
          <c:extLst>
            <c:ext xmlns:c16="http://schemas.microsoft.com/office/drawing/2014/chart" uri="{C3380CC4-5D6E-409C-BE32-E72D297353CC}">
              <c16:uniqueId val="{00000002-BEE2-4096-90D7-774A76F1327E}"/>
            </c:ext>
          </c:extLst>
        </c:ser>
        <c:ser>
          <c:idx val="3"/>
          <c:order val="3"/>
          <c:tx>
            <c:strRef>
              <c:f>Sheet1!$E$1</c:f>
              <c:strCache>
                <c:ptCount val="1"/>
                <c:pt idx="0">
                  <c:v>Blood Clots</c:v>
                </c:pt>
              </c:strCache>
            </c:strRef>
          </c:tx>
          <c:spPr>
            <a:solidFill>
              <a:schemeClr val="accent4"/>
            </a:solidFill>
            <a:ln>
              <a:noFill/>
            </a:ln>
            <a:effectLst/>
          </c:spPr>
          <c:invertIfNegative val="0"/>
          <c:cat>
            <c:strRef>
              <c:f>Sheet1!$A$2:$A$6</c:f>
              <c:strCache>
                <c:ptCount val="5"/>
                <c:pt idx="0">
                  <c:v>White (12.7)</c:v>
                </c:pt>
                <c:pt idx="1">
                  <c:v>Black (40.8)</c:v>
                </c:pt>
                <c:pt idx="2">
                  <c:v>AIAN (29.7)</c:v>
                </c:pt>
                <c:pt idx="3">
                  <c:v>Asian PI (13.5)</c:v>
                </c:pt>
                <c:pt idx="4">
                  <c:v>Hispanic (11.5)</c:v>
                </c:pt>
              </c:strCache>
            </c:strRef>
          </c:cat>
          <c:val>
            <c:numRef>
              <c:f>Sheet1!$E$2:$E$6</c:f>
              <c:numCache>
                <c:formatCode>0.0%</c:formatCode>
                <c:ptCount val="5"/>
                <c:pt idx="0">
                  <c:v>8.8999999999999996E-2</c:v>
                </c:pt>
                <c:pt idx="1">
                  <c:v>0.109</c:v>
                </c:pt>
                <c:pt idx="2">
                  <c:v>7.6999999999999999E-2</c:v>
                </c:pt>
                <c:pt idx="3">
                  <c:v>3.2000000000000001E-2</c:v>
                </c:pt>
                <c:pt idx="4">
                  <c:v>0.08</c:v>
                </c:pt>
              </c:numCache>
            </c:numRef>
          </c:val>
          <c:extLst>
            <c:ext xmlns:c16="http://schemas.microsoft.com/office/drawing/2014/chart" uri="{C3380CC4-5D6E-409C-BE32-E72D297353CC}">
              <c16:uniqueId val="{00000003-BEE2-4096-90D7-774A76F1327E}"/>
            </c:ext>
          </c:extLst>
        </c:ser>
        <c:ser>
          <c:idx val="4"/>
          <c:order val="4"/>
          <c:tx>
            <c:strRef>
              <c:f>Sheet1!$F$1</c:f>
              <c:strCache>
                <c:ptCount val="1"/>
                <c:pt idx="0">
                  <c:v>Hypertension</c:v>
                </c:pt>
              </c:strCache>
            </c:strRef>
          </c:tx>
          <c:spPr>
            <a:solidFill>
              <a:schemeClr val="accent5"/>
            </a:solidFill>
            <a:ln>
              <a:noFill/>
            </a:ln>
            <a:effectLst/>
          </c:spPr>
          <c:invertIfNegative val="0"/>
          <c:cat>
            <c:strRef>
              <c:f>Sheet1!$A$2:$A$6</c:f>
              <c:strCache>
                <c:ptCount val="5"/>
                <c:pt idx="0">
                  <c:v>White (12.7)</c:v>
                </c:pt>
                <c:pt idx="1">
                  <c:v>Black (40.8)</c:v>
                </c:pt>
                <c:pt idx="2">
                  <c:v>AIAN (29.7)</c:v>
                </c:pt>
                <c:pt idx="3">
                  <c:v>Asian PI (13.5)</c:v>
                </c:pt>
                <c:pt idx="4">
                  <c:v>Hispanic (11.5)</c:v>
                </c:pt>
              </c:strCache>
            </c:strRef>
          </c:cat>
          <c:val>
            <c:numRef>
              <c:f>Sheet1!$F$2:$F$6</c:f>
              <c:numCache>
                <c:formatCode>0.0%</c:formatCode>
                <c:ptCount val="5"/>
                <c:pt idx="0">
                  <c:v>6.7000000000000004E-2</c:v>
                </c:pt>
                <c:pt idx="1">
                  <c:v>8.2000000000000003E-2</c:v>
                </c:pt>
                <c:pt idx="2">
                  <c:v>0.128</c:v>
                </c:pt>
                <c:pt idx="3">
                  <c:v>6.2E-2</c:v>
                </c:pt>
                <c:pt idx="4">
                  <c:v>9.7000000000000003E-2</c:v>
                </c:pt>
              </c:numCache>
            </c:numRef>
          </c:val>
          <c:extLst>
            <c:ext xmlns:c16="http://schemas.microsoft.com/office/drawing/2014/chart" uri="{C3380CC4-5D6E-409C-BE32-E72D297353CC}">
              <c16:uniqueId val="{00000004-BEE2-4096-90D7-774A76F1327E}"/>
            </c:ext>
          </c:extLst>
        </c:ser>
        <c:ser>
          <c:idx val="5"/>
          <c:order val="5"/>
          <c:tx>
            <c:strRef>
              <c:f>Sheet1!$G$1</c:f>
              <c:strCache>
                <c:ptCount val="1"/>
                <c:pt idx="0">
                  <c:v>Stroke</c:v>
                </c:pt>
              </c:strCache>
            </c:strRef>
          </c:tx>
          <c:spPr>
            <a:solidFill>
              <a:schemeClr val="accent6"/>
            </a:solidFill>
            <a:ln>
              <a:noFill/>
            </a:ln>
            <a:effectLst/>
          </c:spPr>
          <c:invertIfNegative val="0"/>
          <c:cat>
            <c:strRef>
              <c:f>Sheet1!$A$2:$A$6</c:f>
              <c:strCache>
                <c:ptCount val="5"/>
                <c:pt idx="0">
                  <c:v>White (12.7)</c:v>
                </c:pt>
                <c:pt idx="1">
                  <c:v>Black (40.8)</c:v>
                </c:pt>
                <c:pt idx="2">
                  <c:v>AIAN (29.7)</c:v>
                </c:pt>
                <c:pt idx="3">
                  <c:v>Asian PI (13.5)</c:v>
                </c:pt>
                <c:pt idx="4">
                  <c:v>Hispanic (11.5)</c:v>
                </c:pt>
              </c:strCache>
            </c:strRef>
          </c:cat>
          <c:val>
            <c:numRef>
              <c:f>Sheet1!$G$2:$G$6</c:f>
              <c:numCache>
                <c:formatCode>0.0%</c:formatCode>
                <c:ptCount val="5"/>
                <c:pt idx="0">
                  <c:v>7.4999999999999997E-2</c:v>
                </c:pt>
                <c:pt idx="1">
                  <c:v>6.0999999999999999E-2</c:v>
                </c:pt>
                <c:pt idx="2">
                  <c:v>5.0999999999999997E-2</c:v>
                </c:pt>
                <c:pt idx="3">
                  <c:v>0.109</c:v>
                </c:pt>
                <c:pt idx="4">
                  <c:v>8.4000000000000005E-2</c:v>
                </c:pt>
              </c:numCache>
            </c:numRef>
          </c:val>
          <c:extLst>
            <c:ext xmlns:c16="http://schemas.microsoft.com/office/drawing/2014/chart" uri="{C3380CC4-5D6E-409C-BE32-E72D297353CC}">
              <c16:uniqueId val="{00000005-BEE2-4096-90D7-774A76F1327E}"/>
            </c:ext>
          </c:extLst>
        </c:ser>
        <c:ser>
          <c:idx val="6"/>
          <c:order val="6"/>
          <c:tx>
            <c:strRef>
              <c:f>Sheet1!$H$1</c:f>
              <c:strCache>
                <c:ptCount val="1"/>
                <c:pt idx="0">
                  <c:v>Weak Heart Muscle</c:v>
                </c:pt>
              </c:strCache>
            </c:strRef>
          </c:tx>
          <c:spPr>
            <a:solidFill>
              <a:schemeClr val="accent1">
                <a:lumMod val="60000"/>
              </a:schemeClr>
            </a:solidFill>
            <a:ln>
              <a:noFill/>
            </a:ln>
            <a:effectLst/>
          </c:spPr>
          <c:invertIfNegative val="0"/>
          <c:cat>
            <c:strRef>
              <c:f>Sheet1!$A$2:$A$6</c:f>
              <c:strCache>
                <c:ptCount val="5"/>
                <c:pt idx="0">
                  <c:v>White (12.7)</c:v>
                </c:pt>
                <c:pt idx="1">
                  <c:v>Black (40.8)</c:v>
                </c:pt>
                <c:pt idx="2">
                  <c:v>AIAN (29.7)</c:v>
                </c:pt>
                <c:pt idx="3">
                  <c:v>Asian PI (13.5)</c:v>
                </c:pt>
                <c:pt idx="4">
                  <c:v>Hispanic (11.5)</c:v>
                </c:pt>
              </c:strCache>
            </c:strRef>
          </c:cat>
          <c:val>
            <c:numRef>
              <c:f>Sheet1!$H$2:$H$6</c:f>
              <c:numCache>
                <c:formatCode>0.0%</c:formatCode>
                <c:ptCount val="5"/>
                <c:pt idx="0">
                  <c:v>0.104</c:v>
                </c:pt>
                <c:pt idx="1">
                  <c:v>0.14199999999999999</c:v>
                </c:pt>
                <c:pt idx="2">
                  <c:v>0.14499999999999999</c:v>
                </c:pt>
                <c:pt idx="3">
                  <c:v>6.2E-2</c:v>
                </c:pt>
                <c:pt idx="4">
                  <c:v>6.8000000000000005E-2</c:v>
                </c:pt>
              </c:numCache>
            </c:numRef>
          </c:val>
          <c:extLst>
            <c:ext xmlns:c16="http://schemas.microsoft.com/office/drawing/2014/chart" uri="{C3380CC4-5D6E-409C-BE32-E72D297353CC}">
              <c16:uniqueId val="{00000006-BEE2-4096-90D7-774A76F1327E}"/>
            </c:ext>
          </c:extLst>
        </c:ser>
        <c:ser>
          <c:idx val="7"/>
          <c:order val="7"/>
          <c:tx>
            <c:strRef>
              <c:f>Sheet1!$I$1</c:f>
              <c:strCache>
                <c:ptCount val="1"/>
                <c:pt idx="0">
                  <c:v>Other Cardiac Condition</c:v>
                </c:pt>
              </c:strCache>
            </c:strRef>
          </c:tx>
          <c:spPr>
            <a:solidFill>
              <a:schemeClr val="accent2">
                <a:lumMod val="60000"/>
              </a:schemeClr>
            </a:solidFill>
            <a:ln>
              <a:noFill/>
            </a:ln>
            <a:effectLst/>
          </c:spPr>
          <c:invertIfNegative val="0"/>
          <c:cat>
            <c:strRef>
              <c:f>Sheet1!$A$2:$A$6</c:f>
              <c:strCache>
                <c:ptCount val="5"/>
                <c:pt idx="0">
                  <c:v>White (12.7)</c:v>
                </c:pt>
                <c:pt idx="1">
                  <c:v>Black (40.8)</c:v>
                </c:pt>
                <c:pt idx="2">
                  <c:v>AIAN (29.7)</c:v>
                </c:pt>
                <c:pt idx="3">
                  <c:v>Asian PI (13.5)</c:v>
                </c:pt>
                <c:pt idx="4">
                  <c:v>Hispanic (11.5)</c:v>
                </c:pt>
              </c:strCache>
            </c:strRef>
          </c:cat>
          <c:val>
            <c:numRef>
              <c:f>Sheet1!$I$2:$I$6</c:f>
              <c:numCache>
                <c:formatCode>0.0%</c:formatCode>
                <c:ptCount val="5"/>
                <c:pt idx="0">
                  <c:v>0.16900000000000001</c:v>
                </c:pt>
                <c:pt idx="1">
                  <c:v>0.16200000000000001</c:v>
                </c:pt>
                <c:pt idx="2">
                  <c:v>0.111</c:v>
                </c:pt>
                <c:pt idx="3">
                  <c:v>0.112</c:v>
                </c:pt>
                <c:pt idx="4">
                  <c:v>0.11899999999999999</c:v>
                </c:pt>
              </c:numCache>
            </c:numRef>
          </c:val>
          <c:extLst>
            <c:ext xmlns:c16="http://schemas.microsoft.com/office/drawing/2014/chart" uri="{C3380CC4-5D6E-409C-BE32-E72D297353CC}">
              <c16:uniqueId val="{00000007-BEE2-4096-90D7-774A76F1327E}"/>
            </c:ext>
          </c:extLst>
        </c:ser>
        <c:ser>
          <c:idx val="8"/>
          <c:order val="8"/>
          <c:tx>
            <c:strRef>
              <c:f>Sheet1!$J$1</c:f>
              <c:strCache>
                <c:ptCount val="1"/>
                <c:pt idx="0">
                  <c:v>Other NonCardiac Condition</c:v>
                </c:pt>
              </c:strCache>
            </c:strRef>
          </c:tx>
          <c:spPr>
            <a:solidFill>
              <a:schemeClr val="accent3">
                <a:lumMod val="60000"/>
              </a:schemeClr>
            </a:solidFill>
            <a:ln>
              <a:noFill/>
            </a:ln>
            <a:effectLst/>
          </c:spPr>
          <c:invertIfNegative val="0"/>
          <c:cat>
            <c:strRef>
              <c:f>Sheet1!$A$2:$A$6</c:f>
              <c:strCache>
                <c:ptCount val="5"/>
                <c:pt idx="0">
                  <c:v>White (12.7)</c:v>
                </c:pt>
                <c:pt idx="1">
                  <c:v>Black (40.8)</c:v>
                </c:pt>
                <c:pt idx="2">
                  <c:v>AIAN (29.7)</c:v>
                </c:pt>
                <c:pt idx="3">
                  <c:v>Asian PI (13.5)</c:v>
                </c:pt>
                <c:pt idx="4">
                  <c:v>Hispanic (11.5)</c:v>
                </c:pt>
              </c:strCache>
            </c:strRef>
          </c:cat>
          <c:val>
            <c:numRef>
              <c:f>Sheet1!$J$2:$J$6</c:f>
              <c:numCache>
                <c:formatCode>0.0%</c:formatCode>
                <c:ptCount val="5"/>
                <c:pt idx="0">
                  <c:v>0.13900000000000001</c:v>
                </c:pt>
                <c:pt idx="1">
                  <c:v>0.14099999999999999</c:v>
                </c:pt>
                <c:pt idx="2">
                  <c:v>0.13700000000000001</c:v>
                </c:pt>
                <c:pt idx="3">
                  <c:v>7.6999999999999999E-2</c:v>
                </c:pt>
                <c:pt idx="4">
                  <c:v>0.113</c:v>
                </c:pt>
              </c:numCache>
            </c:numRef>
          </c:val>
          <c:extLst>
            <c:ext xmlns:c16="http://schemas.microsoft.com/office/drawing/2014/chart" uri="{C3380CC4-5D6E-409C-BE32-E72D297353CC}">
              <c16:uniqueId val="{00000008-BEE2-4096-90D7-774A76F1327E}"/>
            </c:ext>
          </c:extLst>
        </c:ser>
        <c:ser>
          <c:idx val="9"/>
          <c:order val="9"/>
          <c:tx>
            <c:strRef>
              <c:f>Sheet1!$K$1</c:f>
              <c:strCache>
                <c:ptCount val="1"/>
                <c:pt idx="0">
                  <c:v>Other</c:v>
                </c:pt>
              </c:strCache>
            </c:strRef>
          </c:tx>
          <c:spPr>
            <a:solidFill>
              <a:schemeClr val="accent4">
                <a:lumMod val="60000"/>
              </a:schemeClr>
            </a:solidFill>
            <a:ln>
              <a:noFill/>
            </a:ln>
            <a:effectLst/>
          </c:spPr>
          <c:invertIfNegative val="0"/>
          <c:cat>
            <c:strRef>
              <c:f>Sheet1!$A$2:$A$6</c:f>
              <c:strCache>
                <c:ptCount val="5"/>
                <c:pt idx="0">
                  <c:v>White (12.7)</c:v>
                </c:pt>
                <c:pt idx="1">
                  <c:v>Black (40.8)</c:v>
                </c:pt>
                <c:pt idx="2">
                  <c:v>AIAN (29.7)</c:v>
                </c:pt>
                <c:pt idx="3">
                  <c:v>Asian PI (13.5)</c:v>
                </c:pt>
                <c:pt idx="4">
                  <c:v>Hispanic (11.5)</c:v>
                </c:pt>
              </c:strCache>
            </c:strRef>
          </c:cat>
          <c:val>
            <c:numRef>
              <c:f>Sheet1!$K$2:$K$6</c:f>
              <c:numCache>
                <c:formatCode>0.0%</c:formatCode>
                <c:ptCount val="5"/>
                <c:pt idx="0">
                  <c:v>6.0999999999999999E-2</c:v>
                </c:pt>
                <c:pt idx="1">
                  <c:v>6.5000000000000002E-2</c:v>
                </c:pt>
                <c:pt idx="2">
                  <c:v>4.2999999999999997E-2</c:v>
                </c:pt>
                <c:pt idx="3">
                  <c:v>5.0999999999999997E-2</c:v>
                </c:pt>
                <c:pt idx="4">
                  <c:v>6.0999999999999999E-2</c:v>
                </c:pt>
              </c:numCache>
            </c:numRef>
          </c:val>
          <c:extLst>
            <c:ext xmlns:c16="http://schemas.microsoft.com/office/drawing/2014/chart" uri="{C3380CC4-5D6E-409C-BE32-E72D297353CC}">
              <c16:uniqueId val="{00000009-BEE2-4096-90D7-774A76F1327E}"/>
            </c:ext>
          </c:extLst>
        </c:ser>
        <c:dLbls>
          <c:showLegendKey val="0"/>
          <c:showVal val="0"/>
          <c:showCatName val="0"/>
          <c:showSerName val="0"/>
          <c:showPercent val="0"/>
          <c:showBubbleSize val="0"/>
        </c:dLbls>
        <c:gapWidth val="219"/>
        <c:overlap val="100"/>
        <c:axId val="594749032"/>
        <c:axId val="594747856"/>
      </c:barChart>
      <c:catAx>
        <c:axId val="59474903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594747856"/>
        <c:crosses val="autoZero"/>
        <c:auto val="1"/>
        <c:lblAlgn val="ctr"/>
        <c:lblOffset val="100"/>
        <c:noMultiLvlLbl val="0"/>
      </c:catAx>
      <c:valAx>
        <c:axId val="5947478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594749032"/>
        <c:crosses val="autoZero"/>
        <c:crossBetween val="between"/>
        <c:majorUnit val="0.2"/>
      </c:valAx>
      <c:spPr>
        <a:noFill/>
        <a:ln>
          <a:noFill/>
        </a:ln>
        <a:effectLst/>
      </c:spPr>
    </c:plotArea>
    <c:legend>
      <c:legendPos val="b"/>
      <c:layout>
        <c:manualLayout>
          <c:xMode val="edge"/>
          <c:yMode val="edge"/>
          <c:x val="8.6458214462322575E-3"/>
          <c:y val="0.70276958489549646"/>
          <c:w val="0.97908507360493002"/>
          <c:h val="0.29139313011308243"/>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England</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White</c:v>
                </c:pt>
                <c:pt idx="1">
                  <c:v>Black</c:v>
                </c:pt>
              </c:strCache>
            </c:strRef>
          </c:cat>
          <c:val>
            <c:numRef>
              <c:f>Sheet1!$B$2:$B$3</c:f>
              <c:numCache>
                <c:formatCode>General</c:formatCode>
                <c:ptCount val="2"/>
                <c:pt idx="0">
                  <c:v>9.1999999999999993</c:v>
                </c:pt>
                <c:pt idx="1">
                  <c:v>34</c:v>
                </c:pt>
              </c:numCache>
            </c:numRef>
          </c:val>
          <c:extLst>
            <c:ext xmlns:c16="http://schemas.microsoft.com/office/drawing/2014/chart" uri="{C3380CC4-5D6E-409C-BE32-E72D297353CC}">
              <c16:uniqueId val="{00000000-A5F3-4612-813D-AD01DFB16DAA}"/>
            </c:ext>
          </c:extLst>
        </c:ser>
        <c:ser>
          <c:idx val="1"/>
          <c:order val="1"/>
          <c:tx>
            <c:strRef>
              <c:f>Sheet1!$C$1</c:f>
              <c:strCache>
                <c:ptCount val="1"/>
                <c:pt idx="0">
                  <c:v>US</c:v>
                </c:pt>
              </c:strCache>
            </c:strRef>
          </c:tx>
          <c:spPr>
            <a:solidFill>
              <a:srgbClr val="0000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White</c:v>
                </c:pt>
                <c:pt idx="1">
                  <c:v>Black</c:v>
                </c:pt>
              </c:strCache>
            </c:strRef>
          </c:cat>
          <c:val>
            <c:numRef>
              <c:f>Sheet1!$C$2:$C$3</c:f>
              <c:numCache>
                <c:formatCode>General</c:formatCode>
                <c:ptCount val="2"/>
                <c:pt idx="0">
                  <c:v>19.100000000000001</c:v>
                </c:pt>
                <c:pt idx="1">
                  <c:v>55.3</c:v>
                </c:pt>
              </c:numCache>
            </c:numRef>
          </c:val>
          <c:extLst>
            <c:ext xmlns:c16="http://schemas.microsoft.com/office/drawing/2014/chart" uri="{C3380CC4-5D6E-409C-BE32-E72D297353CC}">
              <c16:uniqueId val="{00000001-A5F3-4612-813D-AD01DFB16DAA}"/>
            </c:ext>
          </c:extLst>
        </c:ser>
        <c:dLbls>
          <c:showLegendKey val="0"/>
          <c:showVal val="0"/>
          <c:showCatName val="0"/>
          <c:showSerName val="0"/>
          <c:showPercent val="0"/>
          <c:showBubbleSize val="0"/>
        </c:dLbls>
        <c:gapWidth val="219"/>
        <c:overlap val="-27"/>
        <c:axId val="589680344"/>
        <c:axId val="589679168"/>
      </c:barChart>
      <c:catAx>
        <c:axId val="58968034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589679168"/>
        <c:crosses val="autoZero"/>
        <c:auto val="1"/>
        <c:lblAlgn val="ctr"/>
        <c:lblOffset val="100"/>
        <c:noMultiLvlLbl val="0"/>
      </c:catAx>
      <c:valAx>
        <c:axId val="5896791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589680344"/>
        <c:crosses val="autoZero"/>
        <c:crossBetween val="between"/>
      </c:valAx>
      <c:spPr>
        <a:noFill/>
        <a:ln>
          <a:noFill/>
        </a:ln>
        <a:effectLst/>
      </c:spPr>
    </c:plotArea>
    <c:legend>
      <c:legendPos val="b"/>
      <c:layout>
        <c:manualLayout>
          <c:xMode val="edge"/>
          <c:yMode val="edge"/>
          <c:x val="0.28567562008573977"/>
          <c:y val="0.79245538226111234"/>
          <c:w val="0.44849098883412797"/>
          <c:h val="0.11352302258519169"/>
        </c:manualLayout>
      </c:layout>
      <c:overlay val="0"/>
      <c:spPr>
        <a:noFill/>
        <a:ln>
          <a:noFill/>
        </a:ln>
        <a:effectLst/>
      </c:spPr>
      <c:txPr>
        <a:bodyPr rot="0" spcFirstLastPara="1" vertOverflow="ellipsis" vert="horz" wrap="square" anchor="ctr" anchorCtr="1"/>
        <a:lstStyle/>
        <a:p>
          <a:pPr>
            <a:defRPr sz="3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559834911940355E-2"/>
          <c:y val="6.7358533329016312E-2"/>
          <c:w val="0.92496043972764275"/>
          <c:h val="0.81618293772247752"/>
        </c:manualLayout>
      </c:layout>
      <c:barChart>
        <c:barDir val="col"/>
        <c:grouping val="stacked"/>
        <c:varyColors val="0"/>
        <c:ser>
          <c:idx val="0"/>
          <c:order val="0"/>
          <c:tx>
            <c:strRef>
              <c:f>Sheet1!$B$1</c:f>
              <c:strCache>
                <c:ptCount val="1"/>
                <c:pt idx="0">
                  <c:v>Non-Covid</c:v>
                </c:pt>
              </c:strCache>
            </c:strRef>
          </c:tx>
          <c:spPr>
            <a:solidFill>
              <a:schemeClr val="accent1">
                <a:lumMod val="75000"/>
              </a:schemeClr>
            </a:solid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658</c:v>
                </c:pt>
                <c:pt idx="1">
                  <c:v>754</c:v>
                </c:pt>
                <c:pt idx="2">
                  <c:v>759</c:v>
                </c:pt>
                <c:pt idx="3">
                  <c:v>776</c:v>
                </c:pt>
                <c:pt idx="4">
                  <c:v>587</c:v>
                </c:pt>
              </c:numCache>
            </c:numRef>
          </c:val>
          <c:extLst>
            <c:ext xmlns:c16="http://schemas.microsoft.com/office/drawing/2014/chart" uri="{C3380CC4-5D6E-409C-BE32-E72D297353CC}">
              <c16:uniqueId val="{00000000-886E-4864-9E7A-F035F67B1519}"/>
            </c:ext>
          </c:extLst>
        </c:ser>
        <c:ser>
          <c:idx val="1"/>
          <c:order val="1"/>
          <c:tx>
            <c:strRef>
              <c:f>Sheet1!$C$1</c:f>
              <c:strCache>
                <c:ptCount val="1"/>
                <c:pt idx="0">
                  <c:v>COVID (?)</c:v>
                </c:pt>
              </c:strCache>
            </c:strRef>
          </c:tx>
          <c:spPr>
            <a:solidFill>
              <a:srgbClr val="C0000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3-886E-4864-9E7A-F035F67B1519}"/>
                </c:ext>
              </c:extLst>
            </c:dLbl>
            <c:dLbl>
              <c:idx val="1"/>
              <c:delete val="1"/>
              <c:extLst>
                <c:ext xmlns:c15="http://schemas.microsoft.com/office/drawing/2012/chart" uri="{CE6537A1-D6FC-4f65-9D91-7224C49458BB}"/>
                <c:ext xmlns:c16="http://schemas.microsoft.com/office/drawing/2014/chart" uri="{C3380CC4-5D6E-409C-BE32-E72D297353CC}">
                  <c16:uniqueId val="{00000004-886E-4864-9E7A-F035F67B1519}"/>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Sheet1!$C$2:$C$6</c:f>
              <c:numCache>
                <c:formatCode>General</c:formatCode>
                <c:ptCount val="5"/>
                <c:pt idx="0">
                  <c:v>0</c:v>
                </c:pt>
                <c:pt idx="1">
                  <c:v>0</c:v>
                </c:pt>
                <c:pt idx="2">
                  <c:v>102</c:v>
                </c:pt>
                <c:pt idx="3">
                  <c:v>429</c:v>
                </c:pt>
                <c:pt idx="4">
                  <c:v>60</c:v>
                </c:pt>
              </c:numCache>
            </c:numRef>
          </c:val>
          <c:extLst>
            <c:ext xmlns:c16="http://schemas.microsoft.com/office/drawing/2014/chart" uri="{C3380CC4-5D6E-409C-BE32-E72D297353CC}">
              <c16:uniqueId val="{00000001-886E-4864-9E7A-F035F67B1519}"/>
            </c:ext>
          </c:extLst>
        </c:ser>
        <c:dLbls>
          <c:showLegendKey val="0"/>
          <c:showVal val="0"/>
          <c:showCatName val="0"/>
          <c:showSerName val="0"/>
          <c:showPercent val="0"/>
          <c:showBubbleSize val="0"/>
        </c:dLbls>
        <c:gapWidth val="219"/>
        <c:overlap val="100"/>
        <c:axId val="2101166224"/>
        <c:axId val="2101159984"/>
      </c:barChart>
      <c:catAx>
        <c:axId val="210116622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2101159984"/>
        <c:crosses val="autoZero"/>
        <c:auto val="1"/>
        <c:lblAlgn val="ctr"/>
        <c:lblOffset val="100"/>
        <c:noMultiLvlLbl val="0"/>
      </c:catAx>
      <c:valAx>
        <c:axId val="2101159984"/>
        <c:scaling>
          <c:orientation val="minMax"/>
          <c:max val="13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2101166224"/>
        <c:crosses val="autoZero"/>
        <c:crossBetween val="between"/>
        <c:majorUnit val="100"/>
      </c:valAx>
      <c:spPr>
        <a:noFill/>
        <a:ln>
          <a:noFill/>
        </a:ln>
        <a:effectLst/>
      </c:spPr>
    </c:plotArea>
    <c:legend>
      <c:legendPos val="r"/>
      <c:layout>
        <c:manualLayout>
          <c:xMode val="edge"/>
          <c:yMode val="edge"/>
          <c:x val="0.1192400814028681"/>
          <c:y val="6.0849559376908897E-2"/>
          <c:w val="0.29816501198219786"/>
          <c:h val="0.20431692504696258"/>
        </c:manualLayout>
      </c:layout>
      <c:overlay val="0"/>
      <c:spPr>
        <a:solidFill>
          <a:schemeClr val="bg1"/>
        </a:solidFill>
        <a:ln>
          <a:solidFill>
            <a:schemeClr val="tx1"/>
          </a:solid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2019</c:v>
                </c:pt>
              </c:strCache>
            </c:strRef>
          </c:tx>
          <c:spPr>
            <a:ln w="38100" cap="rnd">
              <a:solidFill>
                <a:srgbClr val="0000FF"/>
              </a:solidFill>
              <a:round/>
            </a:ln>
            <a:effectLst/>
          </c:spPr>
          <c:marker>
            <c:symbol val="none"/>
          </c:marker>
          <c:cat>
            <c:strRef>
              <c:f>Sheet1!$A$2:$A$49</c:f>
              <c:strCache>
                <c:ptCount val="48"/>
                <c:pt idx="0">
                  <c:v>Jan</c:v>
                </c:pt>
                <c:pt idx="1">
                  <c:v>Feb</c:v>
                </c:pt>
                <c:pt idx="2">
                  <c:v>Mar</c:v>
                </c:pt>
                <c:pt idx="3">
                  <c:v>Apr</c:v>
                </c:pt>
                <c:pt idx="4">
                  <c:v>May</c:v>
                </c:pt>
                <c:pt idx="5">
                  <c:v>Jun</c:v>
                </c:pt>
                <c:pt idx="6">
                  <c:v>Jul</c:v>
                </c:pt>
                <c:pt idx="7">
                  <c:v>Aug</c:v>
                </c:pt>
                <c:pt idx="8">
                  <c:v>Spt</c:v>
                </c:pt>
                <c:pt idx="9">
                  <c:v>Oct</c:v>
                </c:pt>
                <c:pt idx="10">
                  <c:v>Nov</c:v>
                </c:pt>
                <c:pt idx="11">
                  <c:v>Dec</c:v>
                </c:pt>
                <c:pt idx="12">
                  <c:v>Jan</c:v>
                </c:pt>
                <c:pt idx="13">
                  <c:v>Feb</c:v>
                </c:pt>
                <c:pt idx="14">
                  <c:v>Mar</c:v>
                </c:pt>
                <c:pt idx="15">
                  <c:v>Apr</c:v>
                </c:pt>
                <c:pt idx="16">
                  <c:v>May</c:v>
                </c:pt>
                <c:pt idx="17">
                  <c:v>Jun</c:v>
                </c:pt>
                <c:pt idx="18">
                  <c:v>Jul</c:v>
                </c:pt>
                <c:pt idx="19">
                  <c:v>Aug</c:v>
                </c:pt>
                <c:pt idx="20">
                  <c:v>Spt</c:v>
                </c:pt>
                <c:pt idx="21">
                  <c:v>Oct</c:v>
                </c:pt>
                <c:pt idx="22">
                  <c:v>Nov</c:v>
                </c:pt>
                <c:pt idx="23">
                  <c:v>Dec</c:v>
                </c:pt>
                <c:pt idx="24">
                  <c:v>Jan</c:v>
                </c:pt>
                <c:pt idx="25">
                  <c:v>Feb</c:v>
                </c:pt>
                <c:pt idx="26">
                  <c:v>Mar</c:v>
                </c:pt>
                <c:pt idx="27">
                  <c:v>Apr</c:v>
                </c:pt>
                <c:pt idx="28">
                  <c:v>May</c:v>
                </c:pt>
                <c:pt idx="29">
                  <c:v>Jun</c:v>
                </c:pt>
                <c:pt idx="30">
                  <c:v>Jul</c:v>
                </c:pt>
                <c:pt idx="31">
                  <c:v>Aug</c:v>
                </c:pt>
                <c:pt idx="32">
                  <c:v>Spt</c:v>
                </c:pt>
                <c:pt idx="33">
                  <c:v>Oct</c:v>
                </c:pt>
                <c:pt idx="34">
                  <c:v>Nov</c:v>
                </c:pt>
                <c:pt idx="35">
                  <c:v>Dec</c:v>
                </c:pt>
                <c:pt idx="36">
                  <c:v>Jan</c:v>
                </c:pt>
                <c:pt idx="37">
                  <c:v>Feb</c:v>
                </c:pt>
                <c:pt idx="38">
                  <c:v>Mar</c:v>
                </c:pt>
                <c:pt idx="39">
                  <c:v>Apr</c:v>
                </c:pt>
                <c:pt idx="40">
                  <c:v>May</c:v>
                </c:pt>
                <c:pt idx="41">
                  <c:v>Jun</c:v>
                </c:pt>
                <c:pt idx="42">
                  <c:v>Jul</c:v>
                </c:pt>
                <c:pt idx="43">
                  <c:v>Aug</c:v>
                </c:pt>
                <c:pt idx="44">
                  <c:v>Spt</c:v>
                </c:pt>
                <c:pt idx="45">
                  <c:v>Oct</c:v>
                </c:pt>
                <c:pt idx="46">
                  <c:v>Nov</c:v>
                </c:pt>
                <c:pt idx="47">
                  <c:v>Dec</c:v>
                </c:pt>
              </c:strCache>
            </c:strRef>
          </c:cat>
          <c:val>
            <c:numRef>
              <c:f>Sheet1!$B$2:$B$49</c:f>
              <c:numCache>
                <c:formatCode>General</c:formatCode>
                <c:ptCount val="48"/>
                <c:pt idx="0">
                  <c:v>64</c:v>
                </c:pt>
                <c:pt idx="1">
                  <c:v>48</c:v>
                </c:pt>
                <c:pt idx="2">
                  <c:v>68</c:v>
                </c:pt>
                <c:pt idx="3">
                  <c:v>61</c:v>
                </c:pt>
                <c:pt idx="4">
                  <c:v>82</c:v>
                </c:pt>
                <c:pt idx="5">
                  <c:v>58</c:v>
                </c:pt>
                <c:pt idx="6">
                  <c:v>63</c:v>
                </c:pt>
                <c:pt idx="7">
                  <c:v>72</c:v>
                </c:pt>
                <c:pt idx="8">
                  <c:v>58</c:v>
                </c:pt>
                <c:pt idx="9">
                  <c:v>59</c:v>
                </c:pt>
                <c:pt idx="10">
                  <c:v>72</c:v>
                </c:pt>
                <c:pt idx="11">
                  <c:v>49</c:v>
                </c:pt>
                <c:pt idx="12">
                  <c:v>50</c:v>
                </c:pt>
                <c:pt idx="13">
                  <c:v>48</c:v>
                </c:pt>
                <c:pt idx="14">
                  <c:v>79</c:v>
                </c:pt>
                <c:pt idx="15">
                  <c:v>77</c:v>
                </c:pt>
                <c:pt idx="16">
                  <c:v>78</c:v>
                </c:pt>
                <c:pt idx="17">
                  <c:v>69</c:v>
                </c:pt>
                <c:pt idx="18">
                  <c:v>82</c:v>
                </c:pt>
                <c:pt idx="19">
                  <c:v>82</c:v>
                </c:pt>
                <c:pt idx="20">
                  <c:v>86</c:v>
                </c:pt>
                <c:pt idx="21">
                  <c:v>71</c:v>
                </c:pt>
                <c:pt idx="22">
                  <c:v>66</c:v>
                </c:pt>
                <c:pt idx="23">
                  <c:v>73</c:v>
                </c:pt>
                <c:pt idx="24">
                  <c:v>82</c:v>
                </c:pt>
                <c:pt idx="25">
                  <c:v>54</c:v>
                </c:pt>
                <c:pt idx="26">
                  <c:v>74</c:v>
                </c:pt>
                <c:pt idx="27">
                  <c:v>82</c:v>
                </c:pt>
                <c:pt idx="28">
                  <c:v>90</c:v>
                </c:pt>
                <c:pt idx="29">
                  <c:v>62</c:v>
                </c:pt>
                <c:pt idx="30">
                  <c:v>86</c:v>
                </c:pt>
                <c:pt idx="31">
                  <c:v>161</c:v>
                </c:pt>
                <c:pt idx="32">
                  <c:v>182</c:v>
                </c:pt>
                <c:pt idx="33">
                  <c:v>119</c:v>
                </c:pt>
                <c:pt idx="34">
                  <c:v>92</c:v>
                </c:pt>
                <c:pt idx="35">
                  <c:v>121</c:v>
                </c:pt>
                <c:pt idx="36">
                  <c:v>106</c:v>
                </c:pt>
                <c:pt idx="37">
                  <c:v>62</c:v>
                </c:pt>
                <c:pt idx="38">
                  <c:v>53</c:v>
                </c:pt>
                <c:pt idx="39">
                  <c:v>48</c:v>
                </c:pt>
                <c:pt idx="40">
                  <c:v>60</c:v>
                </c:pt>
                <c:pt idx="41">
                  <c:v>56</c:v>
                </c:pt>
                <c:pt idx="42">
                  <c:v>58</c:v>
                </c:pt>
                <c:pt idx="43">
                  <c:v>58</c:v>
                </c:pt>
                <c:pt idx="44">
                  <c:v>56</c:v>
                </c:pt>
                <c:pt idx="45">
                  <c:v>60</c:v>
                </c:pt>
                <c:pt idx="46">
                  <c:v>73</c:v>
                </c:pt>
                <c:pt idx="47">
                  <c:v>70</c:v>
                </c:pt>
              </c:numCache>
            </c:numRef>
          </c:val>
          <c:smooth val="0"/>
          <c:extLst>
            <c:ext xmlns:c16="http://schemas.microsoft.com/office/drawing/2014/chart" uri="{C3380CC4-5D6E-409C-BE32-E72D297353CC}">
              <c16:uniqueId val="{00000000-4BA1-4309-944B-208E734DB1E0}"/>
            </c:ext>
          </c:extLst>
        </c:ser>
        <c:dLbls>
          <c:showLegendKey val="0"/>
          <c:showVal val="0"/>
          <c:showCatName val="0"/>
          <c:showSerName val="0"/>
          <c:showPercent val="0"/>
          <c:showBubbleSize val="0"/>
        </c:dLbls>
        <c:smooth val="0"/>
        <c:axId val="73690016"/>
        <c:axId val="73693760"/>
      </c:lineChart>
      <c:catAx>
        <c:axId val="7369001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73693760"/>
        <c:crosses val="autoZero"/>
        <c:auto val="1"/>
        <c:lblAlgn val="ctr"/>
        <c:lblOffset val="100"/>
        <c:noMultiLvlLbl val="0"/>
      </c:catAx>
      <c:valAx>
        <c:axId val="73693760"/>
        <c:scaling>
          <c:orientation val="minMax"/>
          <c:max val="190"/>
          <c:min val="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736900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981817490205028E-2"/>
          <c:y val="5.0222483291346251E-2"/>
          <c:w val="0.91973315835520564"/>
          <c:h val="0.8224844863809706"/>
        </c:manualLayout>
      </c:layout>
      <c:lineChart>
        <c:grouping val="standard"/>
        <c:varyColors val="0"/>
        <c:ser>
          <c:idx val="0"/>
          <c:order val="0"/>
          <c:tx>
            <c:strRef>
              <c:f>Sheet1!$B$1</c:f>
              <c:strCache>
                <c:ptCount val="1"/>
                <c:pt idx="0">
                  <c:v>2019</c:v>
                </c:pt>
              </c:strCache>
            </c:strRef>
          </c:tx>
          <c:spPr>
            <a:ln w="57150" cap="rnd">
              <a:solidFill>
                <a:srgbClr val="0000FF"/>
              </a:solidFill>
              <a:round/>
            </a:ln>
            <a:effectLst/>
          </c:spPr>
          <c:marker>
            <c:symbol val="none"/>
          </c:marker>
          <c:cat>
            <c:strRef>
              <c:f>Sheet1!$A$2:$A$13</c:f>
              <c:strCache>
                <c:ptCount val="12"/>
                <c:pt idx="0">
                  <c:v>Jan</c:v>
                </c:pt>
                <c:pt idx="1">
                  <c:v>Feb</c:v>
                </c:pt>
                <c:pt idx="2">
                  <c:v>Mar</c:v>
                </c:pt>
                <c:pt idx="3">
                  <c:v>Apr</c:v>
                </c:pt>
                <c:pt idx="4">
                  <c:v>May</c:v>
                </c:pt>
                <c:pt idx="5">
                  <c:v>Jun</c:v>
                </c:pt>
                <c:pt idx="6">
                  <c:v>Jul</c:v>
                </c:pt>
                <c:pt idx="7">
                  <c:v>Aug</c:v>
                </c:pt>
                <c:pt idx="8">
                  <c:v>Spt</c:v>
                </c:pt>
                <c:pt idx="9">
                  <c:v>Oct</c:v>
                </c:pt>
                <c:pt idx="10">
                  <c:v>Nov</c:v>
                </c:pt>
                <c:pt idx="11">
                  <c:v>Dec</c:v>
                </c:pt>
              </c:strCache>
            </c:strRef>
          </c:cat>
          <c:val>
            <c:numRef>
              <c:f>Sheet1!$B$2:$B$13</c:f>
              <c:numCache>
                <c:formatCode>General</c:formatCode>
                <c:ptCount val="12"/>
                <c:pt idx="0">
                  <c:v>64</c:v>
                </c:pt>
                <c:pt idx="1">
                  <c:v>48</c:v>
                </c:pt>
                <c:pt idx="2">
                  <c:v>68</c:v>
                </c:pt>
                <c:pt idx="3">
                  <c:v>61</c:v>
                </c:pt>
                <c:pt idx="4">
                  <c:v>82</c:v>
                </c:pt>
                <c:pt idx="5">
                  <c:v>58</c:v>
                </c:pt>
                <c:pt idx="6">
                  <c:v>63</c:v>
                </c:pt>
                <c:pt idx="7">
                  <c:v>72</c:v>
                </c:pt>
                <c:pt idx="8">
                  <c:v>58</c:v>
                </c:pt>
                <c:pt idx="9">
                  <c:v>59</c:v>
                </c:pt>
                <c:pt idx="10">
                  <c:v>72</c:v>
                </c:pt>
                <c:pt idx="11">
                  <c:v>49</c:v>
                </c:pt>
              </c:numCache>
            </c:numRef>
          </c:val>
          <c:smooth val="0"/>
          <c:extLst>
            <c:ext xmlns:c16="http://schemas.microsoft.com/office/drawing/2014/chart" uri="{C3380CC4-5D6E-409C-BE32-E72D297353CC}">
              <c16:uniqueId val="{00000000-4BA1-4309-944B-208E734DB1E0}"/>
            </c:ext>
          </c:extLst>
        </c:ser>
        <c:ser>
          <c:idx val="1"/>
          <c:order val="1"/>
          <c:tx>
            <c:strRef>
              <c:f>Sheet1!$C$1</c:f>
              <c:strCache>
                <c:ptCount val="1"/>
                <c:pt idx="0">
                  <c:v>2020</c:v>
                </c:pt>
              </c:strCache>
            </c:strRef>
          </c:tx>
          <c:spPr>
            <a:ln w="57150" cap="rnd">
              <a:solidFill>
                <a:schemeClr val="accent6">
                  <a:lumMod val="50000"/>
                </a:schemeClr>
              </a:solidFill>
              <a:round/>
            </a:ln>
            <a:effectLst/>
          </c:spPr>
          <c:marker>
            <c:symbol val="none"/>
          </c:marker>
          <c:cat>
            <c:strRef>
              <c:f>Sheet1!$A$2:$A$13</c:f>
              <c:strCache>
                <c:ptCount val="12"/>
                <c:pt idx="0">
                  <c:v>Jan</c:v>
                </c:pt>
                <c:pt idx="1">
                  <c:v>Feb</c:v>
                </c:pt>
                <c:pt idx="2">
                  <c:v>Mar</c:v>
                </c:pt>
                <c:pt idx="3">
                  <c:v>Apr</c:v>
                </c:pt>
                <c:pt idx="4">
                  <c:v>May</c:v>
                </c:pt>
                <c:pt idx="5">
                  <c:v>Jun</c:v>
                </c:pt>
                <c:pt idx="6">
                  <c:v>Jul</c:v>
                </c:pt>
                <c:pt idx="7">
                  <c:v>Aug</c:v>
                </c:pt>
                <c:pt idx="8">
                  <c:v>Spt</c:v>
                </c:pt>
                <c:pt idx="9">
                  <c:v>Oct</c:v>
                </c:pt>
                <c:pt idx="10">
                  <c:v>Nov</c:v>
                </c:pt>
                <c:pt idx="11">
                  <c:v>Dec</c:v>
                </c:pt>
              </c:strCache>
            </c:strRef>
          </c:cat>
          <c:val>
            <c:numRef>
              <c:f>Sheet1!$C$2:$C$13</c:f>
              <c:numCache>
                <c:formatCode>General</c:formatCode>
                <c:ptCount val="12"/>
                <c:pt idx="0">
                  <c:v>50</c:v>
                </c:pt>
                <c:pt idx="1">
                  <c:v>48</c:v>
                </c:pt>
                <c:pt idx="2">
                  <c:v>79</c:v>
                </c:pt>
                <c:pt idx="3">
                  <c:v>77</c:v>
                </c:pt>
                <c:pt idx="4">
                  <c:v>78</c:v>
                </c:pt>
                <c:pt idx="5">
                  <c:v>69</c:v>
                </c:pt>
                <c:pt idx="6">
                  <c:v>82</c:v>
                </c:pt>
                <c:pt idx="7">
                  <c:v>82</c:v>
                </c:pt>
                <c:pt idx="8">
                  <c:v>86</c:v>
                </c:pt>
                <c:pt idx="9">
                  <c:v>71</c:v>
                </c:pt>
                <c:pt idx="10">
                  <c:v>66</c:v>
                </c:pt>
                <c:pt idx="11">
                  <c:v>73</c:v>
                </c:pt>
              </c:numCache>
            </c:numRef>
          </c:val>
          <c:smooth val="0"/>
          <c:extLst>
            <c:ext xmlns:c16="http://schemas.microsoft.com/office/drawing/2014/chart" uri="{C3380CC4-5D6E-409C-BE32-E72D297353CC}">
              <c16:uniqueId val="{00000001-4BA1-4309-944B-208E734DB1E0}"/>
            </c:ext>
          </c:extLst>
        </c:ser>
        <c:ser>
          <c:idx val="2"/>
          <c:order val="2"/>
          <c:tx>
            <c:strRef>
              <c:f>Sheet1!$D$1</c:f>
              <c:strCache>
                <c:ptCount val="1"/>
                <c:pt idx="0">
                  <c:v>2021</c:v>
                </c:pt>
              </c:strCache>
            </c:strRef>
          </c:tx>
          <c:spPr>
            <a:ln w="57150" cap="rnd">
              <a:solidFill>
                <a:srgbClr val="C00000"/>
              </a:solidFill>
              <a:round/>
            </a:ln>
            <a:effectLst/>
          </c:spPr>
          <c:marker>
            <c:symbol val="none"/>
          </c:marker>
          <c:cat>
            <c:strRef>
              <c:f>Sheet1!$A$2:$A$13</c:f>
              <c:strCache>
                <c:ptCount val="12"/>
                <c:pt idx="0">
                  <c:v>Jan</c:v>
                </c:pt>
                <c:pt idx="1">
                  <c:v>Feb</c:v>
                </c:pt>
                <c:pt idx="2">
                  <c:v>Mar</c:v>
                </c:pt>
                <c:pt idx="3">
                  <c:v>Apr</c:v>
                </c:pt>
                <c:pt idx="4">
                  <c:v>May</c:v>
                </c:pt>
                <c:pt idx="5">
                  <c:v>Jun</c:v>
                </c:pt>
                <c:pt idx="6">
                  <c:v>Jul</c:v>
                </c:pt>
                <c:pt idx="7">
                  <c:v>Aug</c:v>
                </c:pt>
                <c:pt idx="8">
                  <c:v>Spt</c:v>
                </c:pt>
                <c:pt idx="9">
                  <c:v>Oct</c:v>
                </c:pt>
                <c:pt idx="10">
                  <c:v>Nov</c:v>
                </c:pt>
                <c:pt idx="11">
                  <c:v>Dec</c:v>
                </c:pt>
              </c:strCache>
            </c:strRef>
          </c:cat>
          <c:val>
            <c:numRef>
              <c:f>Sheet1!$D$2:$D$13</c:f>
              <c:numCache>
                <c:formatCode>General</c:formatCode>
                <c:ptCount val="12"/>
                <c:pt idx="0">
                  <c:v>82</c:v>
                </c:pt>
                <c:pt idx="1">
                  <c:v>54</c:v>
                </c:pt>
                <c:pt idx="2">
                  <c:v>74</c:v>
                </c:pt>
                <c:pt idx="3">
                  <c:v>82</c:v>
                </c:pt>
                <c:pt idx="4">
                  <c:v>90</c:v>
                </c:pt>
                <c:pt idx="5">
                  <c:v>62</c:v>
                </c:pt>
                <c:pt idx="6">
                  <c:v>86</c:v>
                </c:pt>
                <c:pt idx="7">
                  <c:v>161</c:v>
                </c:pt>
                <c:pt idx="8">
                  <c:v>182</c:v>
                </c:pt>
                <c:pt idx="9">
                  <c:v>119</c:v>
                </c:pt>
                <c:pt idx="10">
                  <c:v>92</c:v>
                </c:pt>
                <c:pt idx="11">
                  <c:v>121</c:v>
                </c:pt>
              </c:numCache>
            </c:numRef>
          </c:val>
          <c:smooth val="0"/>
          <c:extLst>
            <c:ext xmlns:c16="http://schemas.microsoft.com/office/drawing/2014/chart" uri="{C3380CC4-5D6E-409C-BE32-E72D297353CC}">
              <c16:uniqueId val="{00000002-4BA1-4309-944B-208E734DB1E0}"/>
            </c:ext>
          </c:extLst>
        </c:ser>
        <c:ser>
          <c:idx val="3"/>
          <c:order val="3"/>
          <c:tx>
            <c:strRef>
              <c:f>Sheet1!$E$1</c:f>
              <c:strCache>
                <c:ptCount val="1"/>
                <c:pt idx="0">
                  <c:v>2022</c:v>
                </c:pt>
              </c:strCache>
            </c:strRef>
          </c:tx>
          <c:spPr>
            <a:ln w="57150" cap="rnd">
              <a:solidFill>
                <a:schemeClr val="accent4"/>
              </a:solidFill>
              <a:round/>
            </a:ln>
            <a:effectLst/>
          </c:spPr>
          <c:marker>
            <c:symbol val="none"/>
          </c:marker>
          <c:cat>
            <c:strRef>
              <c:f>Sheet1!$A$2:$A$13</c:f>
              <c:strCache>
                <c:ptCount val="12"/>
                <c:pt idx="0">
                  <c:v>Jan</c:v>
                </c:pt>
                <c:pt idx="1">
                  <c:v>Feb</c:v>
                </c:pt>
                <c:pt idx="2">
                  <c:v>Mar</c:v>
                </c:pt>
                <c:pt idx="3">
                  <c:v>Apr</c:v>
                </c:pt>
                <c:pt idx="4">
                  <c:v>May</c:v>
                </c:pt>
                <c:pt idx="5">
                  <c:v>Jun</c:v>
                </c:pt>
                <c:pt idx="6">
                  <c:v>Jul</c:v>
                </c:pt>
                <c:pt idx="7">
                  <c:v>Aug</c:v>
                </c:pt>
                <c:pt idx="8">
                  <c:v>Spt</c:v>
                </c:pt>
                <c:pt idx="9">
                  <c:v>Oct</c:v>
                </c:pt>
                <c:pt idx="10">
                  <c:v>Nov</c:v>
                </c:pt>
                <c:pt idx="11">
                  <c:v>Dec</c:v>
                </c:pt>
              </c:strCache>
            </c:strRef>
          </c:cat>
          <c:val>
            <c:numRef>
              <c:f>Sheet1!$E$2:$E$13</c:f>
              <c:numCache>
                <c:formatCode>General</c:formatCode>
                <c:ptCount val="12"/>
                <c:pt idx="0">
                  <c:v>82</c:v>
                </c:pt>
                <c:pt idx="1">
                  <c:v>55</c:v>
                </c:pt>
                <c:pt idx="2">
                  <c:v>41</c:v>
                </c:pt>
                <c:pt idx="3">
                  <c:v>45</c:v>
                </c:pt>
                <c:pt idx="4">
                  <c:v>52</c:v>
                </c:pt>
                <c:pt idx="5">
                  <c:v>47</c:v>
                </c:pt>
                <c:pt idx="6">
                  <c:v>57</c:v>
                </c:pt>
                <c:pt idx="7">
                  <c:v>41</c:v>
                </c:pt>
                <c:pt idx="8">
                  <c:v>48</c:v>
                </c:pt>
                <c:pt idx="9">
                  <c:v>61</c:v>
                </c:pt>
                <c:pt idx="10">
                  <c:v>58</c:v>
                </c:pt>
                <c:pt idx="11">
                  <c:v>60</c:v>
                </c:pt>
              </c:numCache>
            </c:numRef>
          </c:val>
          <c:smooth val="0"/>
          <c:extLst>
            <c:ext xmlns:c16="http://schemas.microsoft.com/office/drawing/2014/chart" uri="{C3380CC4-5D6E-409C-BE32-E72D297353CC}">
              <c16:uniqueId val="{00000003-4BA1-4309-944B-208E734DB1E0}"/>
            </c:ext>
          </c:extLst>
        </c:ser>
        <c:dLbls>
          <c:showLegendKey val="0"/>
          <c:showVal val="0"/>
          <c:showCatName val="0"/>
          <c:showSerName val="0"/>
          <c:showPercent val="0"/>
          <c:showBubbleSize val="0"/>
        </c:dLbls>
        <c:smooth val="0"/>
        <c:axId val="73690016"/>
        <c:axId val="73693760"/>
      </c:lineChart>
      <c:catAx>
        <c:axId val="7369001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73693760"/>
        <c:crosses val="autoZero"/>
        <c:auto val="1"/>
        <c:lblAlgn val="ctr"/>
        <c:lblOffset val="100"/>
        <c:noMultiLvlLbl val="0"/>
      </c:catAx>
      <c:valAx>
        <c:axId val="73693760"/>
        <c:scaling>
          <c:orientation val="minMax"/>
          <c:max val="190"/>
          <c:min val="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73690016"/>
        <c:crosses val="autoZero"/>
        <c:crossBetween val="between"/>
      </c:valAx>
      <c:spPr>
        <a:noFill/>
        <a:ln>
          <a:noFill/>
        </a:ln>
        <a:effectLst/>
      </c:spPr>
    </c:plotArea>
    <c:legend>
      <c:legendPos val="b"/>
      <c:layout>
        <c:manualLayout>
          <c:xMode val="edge"/>
          <c:yMode val="edge"/>
          <c:x val="9.0791776027996512E-2"/>
          <c:y val="9.9704045054647555E-2"/>
          <c:w val="0.42318926166837839"/>
          <c:h val="8.1007497004369697E-2"/>
        </c:manualLayout>
      </c:layout>
      <c:overlay val="0"/>
      <c:spPr>
        <a:solidFill>
          <a:schemeClr val="bg1"/>
        </a:solidFill>
        <a:ln>
          <a:solidFill>
            <a:schemeClr val="tx1"/>
          </a:solid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2</c:v>
                </c:pt>
              </c:strCache>
            </c:strRef>
          </c:tx>
          <c:spPr>
            <a:ln w="57150" cap="rnd">
              <a:solidFill>
                <a:srgbClr val="C00000"/>
              </a:solidFill>
              <a:round/>
            </a:ln>
            <a:effectLst/>
          </c:spPr>
          <c:marker>
            <c:symbol val="none"/>
          </c:marker>
          <c:cat>
            <c:strRef>
              <c:f>Sheet1!$A$2:$A$49</c:f>
              <c:strCache>
                <c:ptCount val="48"/>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pt idx="12">
                  <c:v>January</c:v>
                </c:pt>
                <c:pt idx="13">
                  <c:v>February</c:v>
                </c:pt>
                <c:pt idx="14">
                  <c:v>March</c:v>
                </c:pt>
                <c:pt idx="15">
                  <c:v>April</c:v>
                </c:pt>
                <c:pt idx="16">
                  <c:v>May</c:v>
                </c:pt>
                <c:pt idx="17">
                  <c:v>June</c:v>
                </c:pt>
                <c:pt idx="18">
                  <c:v>July</c:v>
                </c:pt>
                <c:pt idx="19">
                  <c:v>August</c:v>
                </c:pt>
                <c:pt idx="20">
                  <c:v>September</c:v>
                </c:pt>
                <c:pt idx="21">
                  <c:v>October</c:v>
                </c:pt>
                <c:pt idx="22">
                  <c:v>November</c:v>
                </c:pt>
                <c:pt idx="23">
                  <c:v>December</c:v>
                </c:pt>
                <c:pt idx="24">
                  <c:v>January</c:v>
                </c:pt>
                <c:pt idx="25">
                  <c:v>February</c:v>
                </c:pt>
                <c:pt idx="26">
                  <c:v>March</c:v>
                </c:pt>
                <c:pt idx="27">
                  <c:v>April</c:v>
                </c:pt>
                <c:pt idx="28">
                  <c:v>May</c:v>
                </c:pt>
                <c:pt idx="29">
                  <c:v>June</c:v>
                </c:pt>
                <c:pt idx="30">
                  <c:v>July</c:v>
                </c:pt>
                <c:pt idx="31">
                  <c:v>August</c:v>
                </c:pt>
                <c:pt idx="32">
                  <c:v>September</c:v>
                </c:pt>
                <c:pt idx="33">
                  <c:v>October</c:v>
                </c:pt>
                <c:pt idx="34">
                  <c:v>November</c:v>
                </c:pt>
                <c:pt idx="35">
                  <c:v>December</c:v>
                </c:pt>
                <c:pt idx="36">
                  <c:v>January</c:v>
                </c:pt>
                <c:pt idx="37">
                  <c:v>February</c:v>
                </c:pt>
                <c:pt idx="38">
                  <c:v>March</c:v>
                </c:pt>
                <c:pt idx="39">
                  <c:v>April</c:v>
                </c:pt>
                <c:pt idx="40">
                  <c:v>May</c:v>
                </c:pt>
                <c:pt idx="41">
                  <c:v>June</c:v>
                </c:pt>
                <c:pt idx="42">
                  <c:v>July</c:v>
                </c:pt>
                <c:pt idx="43">
                  <c:v>August</c:v>
                </c:pt>
                <c:pt idx="44">
                  <c:v>September</c:v>
                </c:pt>
                <c:pt idx="45">
                  <c:v>October</c:v>
                </c:pt>
                <c:pt idx="46">
                  <c:v>November</c:v>
                </c:pt>
                <c:pt idx="47">
                  <c:v>December</c:v>
                </c:pt>
              </c:strCache>
            </c:strRef>
          </c:cat>
          <c:val>
            <c:numRef>
              <c:f>Sheet1!$B$2:$B$49</c:f>
              <c:numCache>
                <c:formatCode>0.0</c:formatCode>
                <c:ptCount val="48"/>
                <c:pt idx="0">
                  <c:v>27.318238418337529</c:v>
                </c:pt>
                <c:pt idx="1">
                  <c:v>28.847845206684255</c:v>
                </c:pt>
                <c:pt idx="2">
                  <c:v>28.793459138600955</c:v>
                </c:pt>
                <c:pt idx="3">
                  <c:v>22.788661970414953</c:v>
                </c:pt>
                <c:pt idx="4">
                  <c:v>20.273094173200839</c:v>
                </c:pt>
                <c:pt idx="5">
                  <c:v>19.376397641797116</c:v>
                </c:pt>
                <c:pt idx="6">
                  <c:v>28.266703950347861</c:v>
                </c:pt>
                <c:pt idx="7">
                  <c:v>27.556200145032633</c:v>
                </c:pt>
                <c:pt idx="8">
                  <c:v>24.785297361605096</c:v>
                </c:pt>
                <c:pt idx="9">
                  <c:v>20.197198097791162</c:v>
                </c:pt>
                <c:pt idx="10">
                  <c:v>23.971260402393238</c:v>
                </c:pt>
                <c:pt idx="11">
                  <c:v>23.812128739952247</c:v>
                </c:pt>
                <c:pt idx="12">
                  <c:v>32.16758022594508</c:v>
                </c:pt>
                <c:pt idx="13">
                  <c:v>29.289584695120425</c:v>
                </c:pt>
                <c:pt idx="14">
                  <c:v>28.596127361234828</c:v>
                </c:pt>
                <c:pt idx="15">
                  <c:v>29.102148541380245</c:v>
                </c:pt>
                <c:pt idx="16">
                  <c:v>33.187309172972256</c:v>
                </c:pt>
                <c:pt idx="17">
                  <c:v>27.294371440222037</c:v>
                </c:pt>
                <c:pt idx="18">
                  <c:v>25.476103414996736</c:v>
                </c:pt>
                <c:pt idx="19">
                  <c:v>30.437391164376546</c:v>
                </c:pt>
                <c:pt idx="20">
                  <c:v>23.021600400268895</c:v>
                </c:pt>
                <c:pt idx="21">
                  <c:v>26.458037859606268</c:v>
                </c:pt>
                <c:pt idx="22">
                  <c:v>34.889260146400702</c:v>
                </c:pt>
                <c:pt idx="23">
                  <c:v>25.258903763576662</c:v>
                </c:pt>
                <c:pt idx="24">
                  <c:v>22.971757864545388</c:v>
                </c:pt>
                <c:pt idx="25">
                  <c:v>28.30315509421413</c:v>
                </c:pt>
                <c:pt idx="26">
                  <c:v>39.452963116452551</c:v>
                </c:pt>
                <c:pt idx="27">
                  <c:v>37.868616556159161</c:v>
                </c:pt>
                <c:pt idx="28">
                  <c:v>40.135199233119174</c:v>
                </c:pt>
                <c:pt idx="29">
                  <c:v>36.735018069657542</c:v>
                </c:pt>
                <c:pt idx="30">
                  <c:v>34.510954896358314</c:v>
                </c:pt>
                <c:pt idx="31">
                  <c:v>37.231596171715879</c:v>
                </c:pt>
                <c:pt idx="32">
                  <c:v>36.893857974687606</c:v>
                </c:pt>
                <c:pt idx="33">
                  <c:v>32.122195453726015</c:v>
                </c:pt>
                <c:pt idx="34">
                  <c:v>35.38607982391887</c:v>
                </c:pt>
                <c:pt idx="35">
                  <c:v>39.326889243060876</c:v>
                </c:pt>
                <c:pt idx="36">
                  <c:v>46.90228450204205</c:v>
                </c:pt>
                <c:pt idx="37">
                  <c:v>34.54036905633459</c:v>
                </c:pt>
                <c:pt idx="38">
                  <c:v>34.688726494258191</c:v>
                </c:pt>
                <c:pt idx="39">
                  <c:v>38.198139204933014</c:v>
                </c:pt>
                <c:pt idx="40">
                  <c:v>40.211091614824269</c:v>
                </c:pt>
                <c:pt idx="41">
                  <c:v>29.018134739809373</c:v>
                </c:pt>
                <c:pt idx="42">
                  <c:v>36.796609805683232</c:v>
                </c:pt>
                <c:pt idx="43">
                  <c:v>62.070239288342002</c:v>
                </c:pt>
                <c:pt idx="44">
                  <c:v>71.836875034536959</c:v>
                </c:pt>
                <c:pt idx="45">
                  <c:v>50.092893784042566</c:v>
                </c:pt>
                <c:pt idx="46">
                  <c:v>42.090610810989958</c:v>
                </c:pt>
                <c:pt idx="47">
                  <c:v>54.968722475456943</c:v>
                </c:pt>
              </c:numCache>
            </c:numRef>
          </c:val>
          <c:smooth val="0"/>
          <c:extLst>
            <c:ext xmlns:c16="http://schemas.microsoft.com/office/drawing/2014/chart" uri="{C3380CC4-5D6E-409C-BE32-E72D297353CC}">
              <c16:uniqueId val="{00000000-11E7-4F7C-968A-CF306A283B66}"/>
            </c:ext>
          </c:extLst>
        </c:ser>
        <c:dLbls>
          <c:showLegendKey val="0"/>
          <c:showVal val="0"/>
          <c:showCatName val="0"/>
          <c:showSerName val="0"/>
          <c:showPercent val="0"/>
          <c:showBubbleSize val="0"/>
        </c:dLbls>
        <c:smooth val="0"/>
        <c:axId val="1397669104"/>
        <c:axId val="1397672432"/>
      </c:lineChart>
      <c:catAx>
        <c:axId val="139766910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97672432"/>
        <c:crosses val="autoZero"/>
        <c:auto val="1"/>
        <c:lblAlgn val="ctr"/>
        <c:lblOffset val="100"/>
        <c:noMultiLvlLbl val="0"/>
      </c:catAx>
      <c:valAx>
        <c:axId val="13976724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397669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650367073681003E-2"/>
          <c:y val="3.920635160419441E-2"/>
          <c:w val="0.937496196127658"/>
          <c:h val="0.83355448509380592"/>
        </c:manualLayout>
      </c:layout>
      <c:lineChart>
        <c:grouping val="standard"/>
        <c:varyColors val="0"/>
        <c:ser>
          <c:idx val="0"/>
          <c:order val="0"/>
          <c:tx>
            <c:strRef>
              <c:f>Sheet1!$B$1</c:f>
              <c:strCache>
                <c:ptCount val="1"/>
                <c:pt idx="0">
                  <c:v>All</c:v>
                </c:pt>
              </c:strCache>
            </c:strRef>
          </c:tx>
          <c:spPr>
            <a:ln w="57150" cap="rnd">
              <a:solidFill>
                <a:schemeClr val="tx1"/>
              </a:solidFill>
              <a:round/>
            </a:ln>
            <a:effectLst/>
          </c:spPr>
          <c:marker>
            <c:symbol val="none"/>
          </c:marker>
          <c:cat>
            <c:numRef>
              <c:f>Sheet1!$A$2:$A$58</c:f>
              <c:numCache>
                <c:formatCode>General</c:formatCode>
                <c:ptCount val="57"/>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numCache>
            </c:numRef>
          </c:cat>
          <c:val>
            <c:numRef>
              <c:f>Sheet1!$B$2:$B$58</c:f>
              <c:numCache>
                <c:formatCode>###0.0;###0.0</c:formatCode>
                <c:ptCount val="57"/>
                <c:pt idx="0">
                  <c:v>75</c:v>
                </c:pt>
                <c:pt idx="1">
                  <c:v>67.8</c:v>
                </c:pt>
                <c:pt idx="2">
                  <c:v>61.1</c:v>
                </c:pt>
                <c:pt idx="3">
                  <c:v>52.4</c:v>
                </c:pt>
                <c:pt idx="4">
                  <c:v>47</c:v>
                </c:pt>
                <c:pt idx="5">
                  <c:v>40.9</c:v>
                </c:pt>
                <c:pt idx="6">
                  <c:v>41</c:v>
                </c:pt>
                <c:pt idx="7">
                  <c:v>37.6</c:v>
                </c:pt>
                <c:pt idx="8">
                  <c:v>37.4</c:v>
                </c:pt>
                <c:pt idx="9">
                  <c:v>37.1</c:v>
                </c:pt>
                <c:pt idx="10">
                  <c:v>36.9</c:v>
                </c:pt>
                <c:pt idx="11">
                  <c:v>35.200000000000003</c:v>
                </c:pt>
                <c:pt idx="12">
                  <c:v>35.799999999999997</c:v>
                </c:pt>
                <c:pt idx="13">
                  <c:v>33.299999999999997</c:v>
                </c:pt>
                <c:pt idx="14">
                  <c:v>31.6</c:v>
                </c:pt>
                <c:pt idx="15">
                  <c:v>29.1</c:v>
                </c:pt>
                <c:pt idx="16">
                  <c:v>28</c:v>
                </c:pt>
                <c:pt idx="17">
                  <c:v>24.5</c:v>
                </c:pt>
                <c:pt idx="18">
                  <c:v>22.2</c:v>
                </c:pt>
                <c:pt idx="19">
                  <c:v>21.5</c:v>
                </c:pt>
                <c:pt idx="20">
                  <c:v>18.8</c:v>
                </c:pt>
                <c:pt idx="21">
                  <c:v>18.8</c:v>
                </c:pt>
                <c:pt idx="22">
                  <c:v>15.2</c:v>
                </c:pt>
                <c:pt idx="23">
                  <c:v>14.6</c:v>
                </c:pt>
                <c:pt idx="24">
                  <c:v>12.8</c:v>
                </c:pt>
                <c:pt idx="25">
                  <c:v>12.3</c:v>
                </c:pt>
                <c:pt idx="26">
                  <c:v>11.2</c:v>
                </c:pt>
                <c:pt idx="27">
                  <c:v>9.6</c:v>
                </c:pt>
                <c:pt idx="28">
                  <c:v>9.6</c:v>
                </c:pt>
                <c:pt idx="29">
                  <c:v>9.1999999999999993</c:v>
                </c:pt>
                <c:pt idx="30">
                  <c:v>8.5</c:v>
                </c:pt>
                <c:pt idx="31">
                  <c:v>7.9</c:v>
                </c:pt>
                <c:pt idx="32">
                  <c:v>8</c:v>
                </c:pt>
                <c:pt idx="33">
                  <c:v>7.8</c:v>
                </c:pt>
                <c:pt idx="34">
                  <c:v>7.8</c:v>
                </c:pt>
                <c:pt idx="35">
                  <c:v>7.2</c:v>
                </c:pt>
                <c:pt idx="36">
                  <c:v>6.6</c:v>
                </c:pt>
                <c:pt idx="37">
                  <c:v>8.4</c:v>
                </c:pt>
                <c:pt idx="38">
                  <c:v>7.9</c:v>
                </c:pt>
                <c:pt idx="39">
                  <c:v>8.1999999999999993</c:v>
                </c:pt>
                <c:pt idx="40">
                  <c:v>7.9</c:v>
                </c:pt>
                <c:pt idx="41">
                  <c:v>7.8</c:v>
                </c:pt>
                <c:pt idx="42">
                  <c:v>7.5</c:v>
                </c:pt>
                <c:pt idx="43">
                  <c:v>8.3000000000000007</c:v>
                </c:pt>
                <c:pt idx="44">
                  <c:v>7.1</c:v>
                </c:pt>
                <c:pt idx="45">
                  <c:v>7.6</c:v>
                </c:pt>
                <c:pt idx="46">
                  <c:v>8.4</c:v>
                </c:pt>
                <c:pt idx="47">
                  <c:v>7.1</c:v>
                </c:pt>
                <c:pt idx="48">
                  <c:v>9.9</c:v>
                </c:pt>
                <c:pt idx="49">
                  <c:v>9.8000000000000007</c:v>
                </c:pt>
                <c:pt idx="50">
                  <c:v>9.9</c:v>
                </c:pt>
                <c:pt idx="51">
                  <c:v>8.9</c:v>
                </c:pt>
                <c:pt idx="52">
                  <c:v>12.1</c:v>
                </c:pt>
                <c:pt idx="53">
                  <c:v>13.1</c:v>
                </c:pt>
                <c:pt idx="54">
                  <c:v>15.1</c:v>
                </c:pt>
                <c:pt idx="55">
                  <c:v>13.3</c:v>
                </c:pt>
                <c:pt idx="56" formatCode="General">
                  <c:v>12.7</c:v>
                </c:pt>
              </c:numCache>
            </c:numRef>
          </c:val>
          <c:smooth val="0"/>
          <c:extLst>
            <c:ext xmlns:c16="http://schemas.microsoft.com/office/drawing/2014/chart" uri="{C3380CC4-5D6E-409C-BE32-E72D297353CC}">
              <c16:uniqueId val="{00000000-89DA-44BA-84DD-F191244DCBE5}"/>
            </c:ext>
          </c:extLst>
        </c:ser>
        <c:dLbls>
          <c:showLegendKey val="0"/>
          <c:showVal val="0"/>
          <c:showCatName val="0"/>
          <c:showSerName val="0"/>
          <c:showPercent val="0"/>
          <c:showBubbleSize val="0"/>
        </c:dLbls>
        <c:smooth val="0"/>
        <c:axId val="533377504"/>
        <c:axId val="533378288"/>
      </c:lineChart>
      <c:catAx>
        <c:axId val="53337750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533378288"/>
        <c:crosses val="autoZero"/>
        <c:auto val="1"/>
        <c:lblAlgn val="ctr"/>
        <c:lblOffset val="100"/>
        <c:noMultiLvlLbl val="0"/>
      </c:catAx>
      <c:valAx>
        <c:axId val="5333782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5333775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Preg Rel Mort no COVID</c:v>
                </c:pt>
              </c:strCache>
            </c:strRef>
          </c:tx>
          <c:spPr>
            <a:solidFill>
              <a:schemeClr val="accent1"/>
            </a:solid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Non-Hisp. Asian</c:v>
                </c:pt>
                <c:pt idx="1">
                  <c:v>Non-Hisp. White</c:v>
                </c:pt>
                <c:pt idx="2">
                  <c:v>Hispanic</c:v>
                </c:pt>
                <c:pt idx="3">
                  <c:v>Non-Hisp. Black</c:v>
                </c:pt>
                <c:pt idx="4">
                  <c:v>Non-Hisp. AIAN*</c:v>
                </c:pt>
                <c:pt idx="5">
                  <c:v>ALL</c:v>
                </c:pt>
              </c:strCache>
            </c:strRef>
          </c:cat>
          <c:val>
            <c:numRef>
              <c:f>Sheet1!$B$2:$B$7</c:f>
              <c:numCache>
                <c:formatCode>0.0</c:formatCode>
                <c:ptCount val="6"/>
                <c:pt idx="0">
                  <c:v>17.523736697890779</c:v>
                </c:pt>
                <c:pt idx="1">
                  <c:v>26.045510717697159</c:v>
                </c:pt>
                <c:pt idx="2">
                  <c:v>21.73629526583489</c:v>
                </c:pt>
                <c:pt idx="3">
                  <c:v>70.436685609948938</c:v>
                </c:pt>
                <c:pt idx="4">
                  <c:v>86.236633321835114</c:v>
                </c:pt>
                <c:pt idx="5">
                  <c:v>31</c:v>
                </c:pt>
              </c:numCache>
            </c:numRef>
          </c:val>
          <c:extLst>
            <c:ext xmlns:c16="http://schemas.microsoft.com/office/drawing/2014/chart" uri="{C3380CC4-5D6E-409C-BE32-E72D297353CC}">
              <c16:uniqueId val="{00000000-CCF3-4160-99B6-E4B042B86674}"/>
            </c:ext>
          </c:extLst>
        </c:ser>
        <c:ser>
          <c:idx val="1"/>
          <c:order val="1"/>
          <c:tx>
            <c:strRef>
              <c:f>Sheet1!$C$1</c:f>
              <c:strCache>
                <c:ptCount val="1"/>
                <c:pt idx="0">
                  <c:v>COVID in Preg Rel Reaths</c:v>
                </c:pt>
              </c:strCache>
            </c:strRef>
          </c:tx>
          <c:spPr>
            <a:solidFill>
              <a:schemeClr val="accent2"/>
            </a:solid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Non-Hisp. Asian</c:v>
                </c:pt>
                <c:pt idx="1">
                  <c:v>Non-Hisp. White</c:v>
                </c:pt>
                <c:pt idx="2">
                  <c:v>Hispanic</c:v>
                </c:pt>
                <c:pt idx="3">
                  <c:v>Non-Hisp. Black</c:v>
                </c:pt>
                <c:pt idx="4">
                  <c:v>Non-Hisp. AIAN*</c:v>
                </c:pt>
                <c:pt idx="5">
                  <c:v>ALL</c:v>
                </c:pt>
              </c:strCache>
            </c:strRef>
          </c:cat>
          <c:val>
            <c:numRef>
              <c:f>Sheet1!$C$2:$C$7</c:f>
              <c:numCache>
                <c:formatCode>0.0</c:formatCode>
                <c:ptCount val="6"/>
                <c:pt idx="0">
                  <c:v>6.3722678901421013</c:v>
                </c:pt>
                <c:pt idx="1">
                  <c:v>7.0755954174540303</c:v>
                </c:pt>
                <c:pt idx="2">
                  <c:v>13.755506257782081</c:v>
                </c:pt>
                <c:pt idx="3">
                  <c:v>20.093566127489311</c:v>
                </c:pt>
                <c:pt idx="4">
                  <c:v>38.806484994825801</c:v>
                </c:pt>
                <c:pt idx="5">
                  <c:v>10.7</c:v>
                </c:pt>
              </c:numCache>
            </c:numRef>
          </c:val>
          <c:extLst>
            <c:ext xmlns:c16="http://schemas.microsoft.com/office/drawing/2014/chart" uri="{C3380CC4-5D6E-409C-BE32-E72D297353CC}">
              <c16:uniqueId val="{00000001-CCF3-4160-99B6-E4B042B86674}"/>
            </c:ext>
          </c:extLst>
        </c:ser>
        <c:dLbls>
          <c:showLegendKey val="0"/>
          <c:showVal val="0"/>
          <c:showCatName val="0"/>
          <c:showSerName val="0"/>
          <c:showPercent val="0"/>
          <c:showBubbleSize val="0"/>
        </c:dLbls>
        <c:gapWidth val="150"/>
        <c:overlap val="100"/>
        <c:axId val="438052688"/>
        <c:axId val="438053520"/>
      </c:barChart>
      <c:catAx>
        <c:axId val="43805268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438053520"/>
        <c:crosses val="autoZero"/>
        <c:auto val="1"/>
        <c:lblAlgn val="ctr"/>
        <c:lblOffset val="100"/>
        <c:noMultiLvlLbl val="0"/>
      </c:catAx>
      <c:valAx>
        <c:axId val="4380535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438052688"/>
        <c:crosses val="autoZero"/>
        <c:crossBetween val="between"/>
      </c:valAx>
      <c:spPr>
        <a:noFill/>
        <a:ln>
          <a:noFill/>
        </a:ln>
        <a:effectLst/>
      </c:spPr>
    </c:plotArea>
    <c:legend>
      <c:legendPos val="b"/>
      <c:layout>
        <c:manualLayout>
          <c:xMode val="edge"/>
          <c:yMode val="edge"/>
          <c:x val="0.16324327665563543"/>
          <c:y val="6.4680335106121367E-2"/>
          <c:w val="0.32102752101639476"/>
          <c:h val="0.19312887208486215"/>
        </c:manualLayout>
      </c:layout>
      <c:overlay val="0"/>
      <c:spPr>
        <a:solidFill>
          <a:schemeClr val="bg1">
            <a:lumMod val="95000"/>
          </a:schemeClr>
        </a:solidFill>
        <a:ln>
          <a:solidFill>
            <a:schemeClr val="tx1"/>
          </a:solid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PRMR</c:v>
                </c:pt>
              </c:strCache>
            </c:strRef>
          </c:tx>
          <c:spPr>
            <a:solidFill>
              <a:schemeClr val="accent1">
                <a:lumMod val="75000"/>
              </a:schemeClr>
            </a:solidFill>
            <a:ln>
              <a:noFill/>
            </a:ln>
            <a:effectLst/>
          </c:spPr>
          <c:invertIfNegative val="0"/>
          <c:dPt>
            <c:idx val="21"/>
            <c:invertIfNegative val="0"/>
            <c:bubble3D val="0"/>
            <c:spPr>
              <a:solidFill>
                <a:schemeClr val="accent1">
                  <a:lumMod val="75000"/>
                </a:schemeClr>
              </a:solidFill>
              <a:ln>
                <a:noFill/>
              </a:ln>
              <a:effectLst/>
            </c:spPr>
            <c:extLst>
              <c:ext xmlns:c16="http://schemas.microsoft.com/office/drawing/2014/chart" uri="{C3380CC4-5D6E-409C-BE32-E72D297353CC}">
                <c16:uniqueId val="{00000003-B7F3-4230-9B45-7C2B22D83180}"/>
              </c:ext>
            </c:extLst>
          </c:dPt>
          <c:dLbls>
            <c:dLbl>
              <c:idx val="21"/>
              <c:tx>
                <c:rich>
                  <a:bodyPr/>
                  <a:lstStyle/>
                  <a:p>
                    <a:fld id="{7D3654B2-54F5-48FE-9953-052F5B14B8A7}" type="VALUE">
                      <a:rPr lang="en-US" sz="1600" b="0">
                        <a:solidFill>
                          <a:schemeClr val="tx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7F3-4230-9B45-7C2B22D8318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Sheet1!$A$2:$A$41</c:f>
              <c:strCache>
                <c:ptCount val="40"/>
                <c:pt idx="0">
                  <c:v>California</c:v>
                </c:pt>
                <c:pt idx="1">
                  <c:v>Minnesota</c:v>
                </c:pt>
                <c:pt idx="2">
                  <c:v>Massachusetts</c:v>
                </c:pt>
                <c:pt idx="3">
                  <c:v>Utah</c:v>
                </c:pt>
                <c:pt idx="4">
                  <c:v>Washington</c:v>
                </c:pt>
                <c:pt idx="5">
                  <c:v>Connecticut</c:v>
                </c:pt>
                <c:pt idx="6">
                  <c:v>Wisconsin</c:v>
                </c:pt>
                <c:pt idx="7">
                  <c:v>Nebraska</c:v>
                </c:pt>
                <c:pt idx="8">
                  <c:v>Pennsylvania</c:v>
                </c:pt>
                <c:pt idx="9">
                  <c:v>Colorado</c:v>
                </c:pt>
                <c:pt idx="10">
                  <c:v>Kansas</c:v>
                </c:pt>
                <c:pt idx="11">
                  <c:v>Nevada</c:v>
                </c:pt>
                <c:pt idx="12">
                  <c:v>Illinois</c:v>
                </c:pt>
                <c:pt idx="13">
                  <c:v>Maryland</c:v>
                </c:pt>
                <c:pt idx="14">
                  <c:v>Michigan</c:v>
                </c:pt>
                <c:pt idx="15">
                  <c:v>Idaho</c:v>
                </c:pt>
                <c:pt idx="16">
                  <c:v>West Virginia</c:v>
                </c:pt>
                <c:pt idx="17">
                  <c:v>Oregon</c:v>
                </c:pt>
                <c:pt idx="18">
                  <c:v>New York</c:v>
                </c:pt>
                <c:pt idx="19">
                  <c:v>Oklahoma</c:v>
                </c:pt>
                <c:pt idx="20">
                  <c:v>Florida</c:v>
                </c:pt>
                <c:pt idx="21">
                  <c:v>New Jersey</c:v>
                </c:pt>
                <c:pt idx="22">
                  <c:v>Iowa</c:v>
                </c:pt>
                <c:pt idx="23">
                  <c:v>Ohio</c:v>
                </c:pt>
                <c:pt idx="24">
                  <c:v>Indiana</c:v>
                </c:pt>
                <c:pt idx="25">
                  <c:v>Arizona</c:v>
                </c:pt>
                <c:pt idx="26">
                  <c:v>Texas</c:v>
                </c:pt>
                <c:pt idx="27">
                  <c:v>Kentucky</c:v>
                </c:pt>
                <c:pt idx="28">
                  <c:v>Missouri</c:v>
                </c:pt>
                <c:pt idx="29">
                  <c:v>Virginia</c:v>
                </c:pt>
                <c:pt idx="30">
                  <c:v>Georgia</c:v>
                </c:pt>
                <c:pt idx="31">
                  <c:v>South Dakota</c:v>
                </c:pt>
                <c:pt idx="32">
                  <c:v>South Carolina</c:v>
                </c:pt>
                <c:pt idx="33">
                  <c:v>Arkansas</c:v>
                </c:pt>
                <c:pt idx="34">
                  <c:v>Louisiana</c:v>
                </c:pt>
                <c:pt idx="35">
                  <c:v>North Carolina</c:v>
                </c:pt>
                <c:pt idx="36">
                  <c:v>Tennessee</c:v>
                </c:pt>
                <c:pt idx="37">
                  <c:v>New Mexico</c:v>
                </c:pt>
                <c:pt idx="38">
                  <c:v>Alabama</c:v>
                </c:pt>
                <c:pt idx="39">
                  <c:v>Mississippi</c:v>
                </c:pt>
              </c:strCache>
            </c:strRef>
          </c:cat>
          <c:val>
            <c:numRef>
              <c:f>Sheet1!$B$2:$B$41</c:f>
              <c:numCache>
                <c:formatCode>0</c:formatCode>
                <c:ptCount val="40"/>
                <c:pt idx="0">
                  <c:v>20.629862268524803</c:v>
                </c:pt>
                <c:pt idx="1">
                  <c:v>24.881148087261742</c:v>
                </c:pt>
                <c:pt idx="2">
                  <c:v>25.143738371021001</c:v>
                </c:pt>
                <c:pt idx="3">
                  <c:v>25.86015811639534</c:v>
                </c:pt>
                <c:pt idx="4">
                  <c:v>27.287921683664766</c:v>
                </c:pt>
                <c:pt idx="5">
                  <c:v>27.877992784519513</c:v>
                </c:pt>
                <c:pt idx="6">
                  <c:v>27.932960893854748</c:v>
                </c:pt>
                <c:pt idx="7">
                  <c:v>27.996827026270356</c:v>
                </c:pt>
                <c:pt idx="8">
                  <c:v>28.504424664101272</c:v>
                </c:pt>
                <c:pt idx="9">
                  <c:v>29.233889386271038</c:v>
                </c:pt>
                <c:pt idx="10">
                  <c:v>29.669677589503529</c:v>
                </c:pt>
                <c:pt idx="11">
                  <c:v>32.150532175914179</c:v>
                </c:pt>
                <c:pt idx="12">
                  <c:v>32.21455754379032</c:v>
                </c:pt>
                <c:pt idx="13">
                  <c:v>33.344726114755879</c:v>
                </c:pt>
                <c:pt idx="14">
                  <c:v>35.999476371252783</c:v>
                </c:pt>
                <c:pt idx="15">
                  <c:v>36.099221288226495</c:v>
                </c:pt>
                <c:pt idx="16">
                  <c:v>36.304828542196113</c:v>
                </c:pt>
                <c:pt idx="17">
                  <c:v>36.605797795204644</c:v>
                </c:pt>
                <c:pt idx="18">
                  <c:v>38.622640483055001</c:v>
                </c:pt>
                <c:pt idx="19">
                  <c:v>40.352251418262952</c:v>
                </c:pt>
                <c:pt idx="20">
                  <c:v>40.395933654360618</c:v>
                </c:pt>
                <c:pt idx="21">
                  <c:v>41.580988944013761</c:v>
                </c:pt>
                <c:pt idx="22">
                  <c:v>43.72199059977202</c:v>
                </c:pt>
                <c:pt idx="23">
                  <c:v>43.964740278296802</c:v>
                </c:pt>
                <c:pt idx="24">
                  <c:v>47.436966334128741</c:v>
                </c:pt>
                <c:pt idx="25">
                  <c:v>48.704892627850342</c:v>
                </c:pt>
                <c:pt idx="26">
                  <c:v>50.959715730742367</c:v>
                </c:pt>
                <c:pt idx="27">
                  <c:v>53.693922724583047</c:v>
                </c:pt>
                <c:pt idx="28">
                  <c:v>54.22458838607907</c:v>
                </c:pt>
                <c:pt idx="29">
                  <c:v>55.588430433769076</c:v>
                </c:pt>
                <c:pt idx="30">
                  <c:v>60.10171058714748</c:v>
                </c:pt>
                <c:pt idx="31">
                  <c:v>61.078027179722092</c:v>
                </c:pt>
                <c:pt idx="32">
                  <c:v>62.482363848913614</c:v>
                </c:pt>
                <c:pt idx="33">
                  <c:v>63.949863307167185</c:v>
                </c:pt>
                <c:pt idx="34">
                  <c:v>65.554882348851294</c:v>
                </c:pt>
                <c:pt idx="35">
                  <c:v>66.688096414675215</c:v>
                </c:pt>
                <c:pt idx="36">
                  <c:v>71.41543987668463</c:v>
                </c:pt>
                <c:pt idx="37">
                  <c:v>76.527246338567096</c:v>
                </c:pt>
                <c:pt idx="38">
                  <c:v>76.8</c:v>
                </c:pt>
                <c:pt idx="39">
                  <c:v>82.344393315572773</c:v>
                </c:pt>
              </c:numCache>
            </c:numRef>
          </c:val>
          <c:extLst>
            <c:ext xmlns:c16="http://schemas.microsoft.com/office/drawing/2014/chart" uri="{C3380CC4-5D6E-409C-BE32-E72D297353CC}">
              <c16:uniqueId val="{00000000-B7F3-4230-9B45-7C2B22D83180}"/>
            </c:ext>
          </c:extLst>
        </c:ser>
        <c:dLbls>
          <c:showLegendKey val="0"/>
          <c:showVal val="0"/>
          <c:showCatName val="0"/>
          <c:showSerName val="0"/>
          <c:showPercent val="0"/>
          <c:showBubbleSize val="0"/>
        </c:dLbls>
        <c:gapWidth val="219"/>
        <c:overlap val="-27"/>
        <c:axId val="1335366704"/>
        <c:axId val="1335370448"/>
      </c:barChart>
      <c:catAx>
        <c:axId val="1335366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35370448"/>
        <c:crosses val="autoZero"/>
        <c:auto val="1"/>
        <c:lblAlgn val="ctr"/>
        <c:lblOffset val="100"/>
        <c:noMultiLvlLbl val="0"/>
      </c:catAx>
      <c:valAx>
        <c:axId val="13353704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3353667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588262223036071E-2"/>
          <c:y val="5.8336309429421487E-2"/>
          <c:w val="0.92840020142830981"/>
          <c:h val="0.8368795988728065"/>
        </c:manualLayout>
      </c:layout>
      <c:scatterChart>
        <c:scatterStyle val="lineMarker"/>
        <c:varyColors val="0"/>
        <c:ser>
          <c:idx val="0"/>
          <c:order val="0"/>
          <c:tx>
            <c:strRef>
              <c:f>Sheet1!$C$1</c:f>
              <c:strCache>
                <c:ptCount val="1"/>
                <c:pt idx="0">
                  <c:v>PMR</c:v>
                </c:pt>
              </c:strCache>
            </c:strRef>
          </c:tx>
          <c:spPr>
            <a:ln w="19050" cap="rnd">
              <a:noFill/>
              <a:round/>
            </a:ln>
            <a:effectLst/>
          </c:spPr>
          <c:marker>
            <c:symbol val="circle"/>
            <c:size val="5"/>
            <c:spPr>
              <a:solidFill>
                <a:srgbClr val="C00000"/>
              </a:solidFill>
              <a:ln w="9525">
                <a:solidFill>
                  <a:schemeClr val="accent1"/>
                </a:solidFill>
              </a:ln>
              <a:effectLst/>
            </c:spPr>
          </c:marker>
          <c:dPt>
            <c:idx val="16"/>
            <c:marker>
              <c:symbol val="circle"/>
              <c:size val="5"/>
              <c:spPr>
                <a:solidFill>
                  <a:srgbClr val="FF0000"/>
                </a:solidFill>
                <a:ln w="9525">
                  <a:solidFill>
                    <a:schemeClr val="accent1"/>
                  </a:solidFill>
                </a:ln>
                <a:effectLst/>
              </c:spPr>
            </c:marker>
            <c:bubble3D val="0"/>
            <c:extLst>
              <c:ext xmlns:c16="http://schemas.microsoft.com/office/drawing/2014/chart" uri="{C3380CC4-5D6E-409C-BE32-E72D297353CC}">
                <c16:uniqueId val="{00000003-94CD-4B7E-B685-BD71B40D9EBC}"/>
              </c:ext>
            </c:extLst>
          </c:dPt>
          <c:trendline>
            <c:spPr>
              <a:ln w="57150" cap="rnd">
                <a:solidFill>
                  <a:schemeClr val="accent6">
                    <a:lumMod val="75000"/>
                  </a:schemeClr>
                </a:solidFill>
                <a:prstDash val="sysDot"/>
              </a:ln>
              <a:effectLst/>
            </c:spPr>
            <c:trendlineType val="linear"/>
            <c:dispRSqr val="0"/>
            <c:dispEq val="0"/>
          </c:trendline>
          <c:xVal>
            <c:numRef>
              <c:f>Sheet1!$B$2:$B$42</c:f>
              <c:numCache>
                <c:formatCode>General</c:formatCode>
                <c:ptCount val="41"/>
                <c:pt idx="0">
                  <c:v>16.399999999999999</c:v>
                </c:pt>
                <c:pt idx="1">
                  <c:v>43.3</c:v>
                </c:pt>
                <c:pt idx="2">
                  <c:v>23</c:v>
                </c:pt>
                <c:pt idx="3">
                  <c:v>31.7</c:v>
                </c:pt>
                <c:pt idx="4">
                  <c:v>45</c:v>
                </c:pt>
                <c:pt idx="5">
                  <c:v>34.200000000000003</c:v>
                </c:pt>
                <c:pt idx="6">
                  <c:v>35</c:v>
                </c:pt>
                <c:pt idx="7">
                  <c:v>33.9</c:v>
                </c:pt>
                <c:pt idx="8">
                  <c:v>31.4</c:v>
                </c:pt>
                <c:pt idx="9">
                  <c:v>40.700000000000003</c:v>
                </c:pt>
                <c:pt idx="10">
                  <c:v>23.3</c:v>
                </c:pt>
                <c:pt idx="11">
                  <c:v>28.7</c:v>
                </c:pt>
                <c:pt idx="12">
                  <c:v>29.7</c:v>
                </c:pt>
                <c:pt idx="13">
                  <c:v>27.5</c:v>
                </c:pt>
                <c:pt idx="14">
                  <c:v>19.399999999999999</c:v>
                </c:pt>
                <c:pt idx="15">
                  <c:v>43.6</c:v>
                </c:pt>
                <c:pt idx="16">
                  <c:v>30</c:v>
                </c:pt>
                <c:pt idx="17">
                  <c:v>35.799999999999997</c:v>
                </c:pt>
                <c:pt idx="18">
                  <c:v>35.799999999999997</c:v>
                </c:pt>
                <c:pt idx="19">
                  <c:v>14.9</c:v>
                </c:pt>
                <c:pt idx="20">
                  <c:v>25.9</c:v>
                </c:pt>
                <c:pt idx="21">
                  <c:v>32.700000000000003</c:v>
                </c:pt>
                <c:pt idx="22">
                  <c:v>28.6</c:v>
                </c:pt>
                <c:pt idx="23">
                  <c:v>58.7</c:v>
                </c:pt>
                <c:pt idx="24">
                  <c:v>34.200000000000003</c:v>
                </c:pt>
                <c:pt idx="25">
                  <c:v>42.9</c:v>
                </c:pt>
                <c:pt idx="26">
                  <c:v>34.700000000000003</c:v>
                </c:pt>
                <c:pt idx="27">
                  <c:v>25.3</c:v>
                </c:pt>
                <c:pt idx="28">
                  <c:v>30.3</c:v>
                </c:pt>
                <c:pt idx="29">
                  <c:v>20.8</c:v>
                </c:pt>
                <c:pt idx="30">
                  <c:v>44.4</c:v>
                </c:pt>
                <c:pt idx="31">
                  <c:v>29.2</c:v>
                </c:pt>
                <c:pt idx="32">
                  <c:v>17.100000000000001</c:v>
                </c:pt>
                <c:pt idx="33">
                  <c:v>28.6</c:v>
                </c:pt>
                <c:pt idx="34">
                  <c:v>15.2</c:v>
                </c:pt>
                <c:pt idx="35">
                  <c:v>27.6</c:v>
                </c:pt>
                <c:pt idx="36">
                  <c:v>26</c:v>
                </c:pt>
                <c:pt idx="37">
                  <c:v>33.6</c:v>
                </c:pt>
                <c:pt idx="38">
                  <c:v>42.2</c:v>
                </c:pt>
                <c:pt idx="39">
                  <c:v>13.4</c:v>
                </c:pt>
                <c:pt idx="40">
                  <c:v>30.3</c:v>
                </c:pt>
              </c:numCache>
            </c:numRef>
          </c:xVal>
          <c:yVal>
            <c:numRef>
              <c:f>Sheet1!$C$2:$C$42</c:f>
              <c:numCache>
                <c:formatCode>0.0</c:formatCode>
                <c:ptCount val="41"/>
                <c:pt idx="0">
                  <c:v>76.830637694292861</c:v>
                </c:pt>
                <c:pt idx="1">
                  <c:v>48.704173800106261</c:v>
                </c:pt>
                <c:pt idx="2">
                  <c:v>63.948840927258196</c:v>
                </c:pt>
                <c:pt idx="3">
                  <c:v>20.629834269140616</c:v>
                </c:pt>
                <c:pt idx="4">
                  <c:v>29.233088201708313</c:v>
                </c:pt>
                <c:pt idx="5">
                  <c:v>27.877992784519513</c:v>
                </c:pt>
                <c:pt idx="6">
                  <c:v>40.395717518900383</c:v>
                </c:pt>
                <c:pt idx="7">
                  <c:v>60.089764864127794</c:v>
                </c:pt>
                <c:pt idx="8">
                  <c:v>36.09829048810046</c:v>
                </c:pt>
                <c:pt idx="9">
                  <c:v>32.214419174022296</c:v>
                </c:pt>
                <c:pt idx="10">
                  <c:v>47.436284445211093</c:v>
                </c:pt>
                <c:pt idx="11">
                  <c:v>43.72199059977202</c:v>
                </c:pt>
                <c:pt idx="12">
                  <c:v>29.669677589503529</c:v>
                </c:pt>
                <c:pt idx="13">
                  <c:v>53.692157657707014</c:v>
                </c:pt>
                <c:pt idx="14">
                  <c:v>65.554882348851294</c:v>
                </c:pt>
                <c:pt idx="15">
                  <c:v>33.343336334233605</c:v>
                </c:pt>
                <c:pt idx="16">
                  <c:v>25.143527636927463</c:v>
                </c:pt>
                <c:pt idx="17">
                  <c:v>35.999476371252783</c:v>
                </c:pt>
                <c:pt idx="18">
                  <c:v>24.881148087261742</c:v>
                </c:pt>
                <c:pt idx="19">
                  <c:v>82.344393315572773</c:v>
                </c:pt>
                <c:pt idx="20">
                  <c:v>54.22325191629902</c:v>
                </c:pt>
                <c:pt idx="21">
                  <c:v>51.692943913155858</c:v>
                </c:pt>
                <c:pt idx="22">
                  <c:v>27.995520716685331</c:v>
                </c:pt>
                <c:pt idx="23">
                  <c:v>32.128242416043832</c:v>
                </c:pt>
                <c:pt idx="24">
                  <c:v>41.580988944013761</c:v>
                </c:pt>
                <c:pt idx="25">
                  <c:v>76.527246338567096</c:v>
                </c:pt>
                <c:pt idx="26">
                  <c:v>38.622640483055001</c:v>
                </c:pt>
                <c:pt idx="27">
                  <c:v>66.687136579093817</c:v>
                </c:pt>
                <c:pt idx="28">
                  <c:v>43.964740278296802</c:v>
                </c:pt>
                <c:pt idx="29">
                  <c:v>40.352251418262952</c:v>
                </c:pt>
                <c:pt idx="30">
                  <c:v>36.605797795204644</c:v>
                </c:pt>
                <c:pt idx="31">
                  <c:v>28.504424664101272</c:v>
                </c:pt>
                <c:pt idx="32">
                  <c:v>62.479215583525637</c:v>
                </c:pt>
                <c:pt idx="33">
                  <c:v>61.078027179722092</c:v>
                </c:pt>
                <c:pt idx="34">
                  <c:v>71.41543987668463</c:v>
                </c:pt>
                <c:pt idx="35">
                  <c:v>50.959402854033542</c:v>
                </c:pt>
                <c:pt idx="36">
                  <c:v>25.86015811639534</c:v>
                </c:pt>
                <c:pt idx="37">
                  <c:v>55.588098169776814</c:v>
                </c:pt>
                <c:pt idx="38">
                  <c:v>27.287549373409647</c:v>
                </c:pt>
                <c:pt idx="39">
                  <c:v>36.304828542196113</c:v>
                </c:pt>
                <c:pt idx="40">
                  <c:v>27.932960893854748</c:v>
                </c:pt>
              </c:numCache>
            </c:numRef>
          </c:yVal>
          <c:smooth val="0"/>
          <c:extLst>
            <c:ext xmlns:c16="http://schemas.microsoft.com/office/drawing/2014/chart" uri="{C3380CC4-5D6E-409C-BE32-E72D297353CC}">
              <c16:uniqueId val="{00000000-94CD-4B7E-B685-BD71B40D9EBC}"/>
            </c:ext>
          </c:extLst>
        </c:ser>
        <c:dLbls>
          <c:showLegendKey val="0"/>
          <c:showVal val="0"/>
          <c:showCatName val="0"/>
          <c:showSerName val="0"/>
          <c:showPercent val="0"/>
          <c:showBubbleSize val="0"/>
        </c:dLbls>
        <c:axId val="243936928"/>
        <c:axId val="243958144"/>
      </c:scatterChart>
      <c:valAx>
        <c:axId val="243936928"/>
        <c:scaling>
          <c:orientation val="minMax"/>
          <c:max val="60"/>
          <c:min val="1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243958144"/>
        <c:crosses val="autoZero"/>
        <c:crossBetween val="midCat"/>
      </c:valAx>
      <c:valAx>
        <c:axId val="243958144"/>
        <c:scaling>
          <c:orientation val="minMax"/>
          <c:max val="90"/>
          <c:min val="2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24393692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MM Pandemic</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57150" cap="rnd">
                <a:solidFill>
                  <a:schemeClr val="accent6">
                    <a:lumMod val="75000"/>
                  </a:schemeClr>
                </a:solidFill>
                <a:prstDash val="sysDot"/>
              </a:ln>
              <a:effectLst/>
            </c:spPr>
            <c:trendlineType val="linear"/>
            <c:dispRSqr val="0"/>
            <c:dispEq val="0"/>
          </c:trendline>
          <c:xVal>
            <c:numRef>
              <c:f>Sheet1!$A$2:$A$41</c:f>
              <c:numCache>
                <c:formatCode>0.0%</c:formatCode>
                <c:ptCount val="40"/>
                <c:pt idx="0">
                  <c:v>0.52500000000000002</c:v>
                </c:pt>
                <c:pt idx="1">
                  <c:v>0.63800000000000001</c:v>
                </c:pt>
                <c:pt idx="2">
                  <c:v>0.56100000000000005</c:v>
                </c:pt>
                <c:pt idx="3">
                  <c:v>0.74199999999999999</c:v>
                </c:pt>
                <c:pt idx="4">
                  <c:v>0.72399999999999998</c:v>
                </c:pt>
                <c:pt idx="5">
                  <c:v>0.81799999999999995</c:v>
                </c:pt>
                <c:pt idx="6">
                  <c:v>0.68600000000000005</c:v>
                </c:pt>
                <c:pt idx="7">
                  <c:v>0.56399999999999995</c:v>
                </c:pt>
                <c:pt idx="8">
                  <c:v>0.55700000000000005</c:v>
                </c:pt>
                <c:pt idx="9">
                  <c:v>0.70299999999999996</c:v>
                </c:pt>
                <c:pt idx="10">
                  <c:v>0.57199999999999995</c:v>
                </c:pt>
                <c:pt idx="11">
                  <c:v>0.63500000000000001</c:v>
                </c:pt>
                <c:pt idx="12">
                  <c:v>0.64100000000000001</c:v>
                </c:pt>
                <c:pt idx="13">
                  <c:v>0.58899999999999997</c:v>
                </c:pt>
                <c:pt idx="14">
                  <c:v>0.54600000000000004</c:v>
                </c:pt>
                <c:pt idx="15">
                  <c:v>0.78300000000000003</c:v>
                </c:pt>
                <c:pt idx="16">
                  <c:v>0.82199999999999995</c:v>
                </c:pt>
                <c:pt idx="17">
                  <c:v>0.61599999999999999</c:v>
                </c:pt>
                <c:pt idx="18">
                  <c:v>0.71</c:v>
                </c:pt>
                <c:pt idx="19">
                  <c:v>0.53300000000000003</c:v>
                </c:pt>
                <c:pt idx="20">
                  <c:v>0.57999999999999996</c:v>
                </c:pt>
                <c:pt idx="21">
                  <c:v>0.65300000000000002</c:v>
                </c:pt>
                <c:pt idx="22">
                  <c:v>0.626</c:v>
                </c:pt>
                <c:pt idx="23">
                  <c:v>0.77900000000000003</c:v>
                </c:pt>
                <c:pt idx="24">
                  <c:v>0.73699999999999999</c:v>
                </c:pt>
                <c:pt idx="25">
                  <c:v>0.79400000000000004</c:v>
                </c:pt>
                <c:pt idx="26">
                  <c:v>0.65</c:v>
                </c:pt>
                <c:pt idx="27">
                  <c:v>0.59699999999999998</c:v>
                </c:pt>
                <c:pt idx="28">
                  <c:v>0.59399999999999997</c:v>
                </c:pt>
                <c:pt idx="29">
                  <c:v>0.71299999999999997</c:v>
                </c:pt>
                <c:pt idx="30">
                  <c:v>0.71499999999999997</c:v>
                </c:pt>
                <c:pt idx="31">
                  <c:v>0.59</c:v>
                </c:pt>
                <c:pt idx="32">
                  <c:v>0.64600000000000002</c:v>
                </c:pt>
                <c:pt idx="33">
                  <c:v>0.55800000000000005</c:v>
                </c:pt>
                <c:pt idx="34">
                  <c:v>0.624</c:v>
                </c:pt>
                <c:pt idx="35">
                  <c:v>0.65900000000000003</c:v>
                </c:pt>
                <c:pt idx="36">
                  <c:v>0.754</c:v>
                </c:pt>
                <c:pt idx="37">
                  <c:v>0.748</c:v>
                </c:pt>
                <c:pt idx="38">
                  <c:v>0.59099999999999997</c:v>
                </c:pt>
                <c:pt idx="39">
                  <c:v>0.67300000000000004</c:v>
                </c:pt>
              </c:numCache>
            </c:numRef>
          </c:xVal>
          <c:yVal>
            <c:numRef>
              <c:f>Sheet1!$B$2:$B$41</c:f>
              <c:numCache>
                <c:formatCode>General</c:formatCode>
                <c:ptCount val="40"/>
                <c:pt idx="0">
                  <c:v>77</c:v>
                </c:pt>
                <c:pt idx="1">
                  <c:v>49</c:v>
                </c:pt>
                <c:pt idx="2">
                  <c:v>64</c:v>
                </c:pt>
                <c:pt idx="3">
                  <c:v>21</c:v>
                </c:pt>
                <c:pt idx="4">
                  <c:v>29</c:v>
                </c:pt>
                <c:pt idx="5">
                  <c:v>28</c:v>
                </c:pt>
                <c:pt idx="6">
                  <c:v>40</c:v>
                </c:pt>
                <c:pt idx="7">
                  <c:v>60</c:v>
                </c:pt>
                <c:pt idx="8">
                  <c:v>36</c:v>
                </c:pt>
                <c:pt idx="9">
                  <c:v>32</c:v>
                </c:pt>
                <c:pt idx="10">
                  <c:v>47</c:v>
                </c:pt>
                <c:pt idx="11">
                  <c:v>44</c:v>
                </c:pt>
                <c:pt idx="12">
                  <c:v>30</c:v>
                </c:pt>
                <c:pt idx="13">
                  <c:v>54</c:v>
                </c:pt>
                <c:pt idx="14">
                  <c:v>66</c:v>
                </c:pt>
                <c:pt idx="15">
                  <c:v>33</c:v>
                </c:pt>
                <c:pt idx="16">
                  <c:v>25</c:v>
                </c:pt>
                <c:pt idx="17">
                  <c:v>36</c:v>
                </c:pt>
                <c:pt idx="18">
                  <c:v>25</c:v>
                </c:pt>
                <c:pt idx="19">
                  <c:v>82</c:v>
                </c:pt>
                <c:pt idx="20">
                  <c:v>54</c:v>
                </c:pt>
                <c:pt idx="21">
                  <c:v>28</c:v>
                </c:pt>
                <c:pt idx="22">
                  <c:v>32</c:v>
                </c:pt>
                <c:pt idx="23">
                  <c:v>42</c:v>
                </c:pt>
                <c:pt idx="24">
                  <c:v>77</c:v>
                </c:pt>
                <c:pt idx="25">
                  <c:v>39</c:v>
                </c:pt>
                <c:pt idx="26">
                  <c:v>67</c:v>
                </c:pt>
                <c:pt idx="27">
                  <c:v>44</c:v>
                </c:pt>
                <c:pt idx="28">
                  <c:v>40</c:v>
                </c:pt>
                <c:pt idx="29">
                  <c:v>37</c:v>
                </c:pt>
                <c:pt idx="30">
                  <c:v>29</c:v>
                </c:pt>
                <c:pt idx="31">
                  <c:v>62</c:v>
                </c:pt>
                <c:pt idx="32">
                  <c:v>61</c:v>
                </c:pt>
                <c:pt idx="33">
                  <c:v>71</c:v>
                </c:pt>
                <c:pt idx="34">
                  <c:v>51</c:v>
                </c:pt>
                <c:pt idx="35">
                  <c:v>26</c:v>
                </c:pt>
                <c:pt idx="36">
                  <c:v>56</c:v>
                </c:pt>
                <c:pt idx="37">
                  <c:v>27</c:v>
                </c:pt>
                <c:pt idx="38">
                  <c:v>36</c:v>
                </c:pt>
                <c:pt idx="39">
                  <c:v>28</c:v>
                </c:pt>
              </c:numCache>
            </c:numRef>
          </c:yVal>
          <c:smooth val="0"/>
          <c:extLst>
            <c:ext xmlns:c16="http://schemas.microsoft.com/office/drawing/2014/chart" uri="{C3380CC4-5D6E-409C-BE32-E72D297353CC}">
              <c16:uniqueId val="{00000000-D5E1-49F9-95E8-928C67FDB4A8}"/>
            </c:ext>
          </c:extLst>
        </c:ser>
        <c:dLbls>
          <c:showLegendKey val="0"/>
          <c:showVal val="0"/>
          <c:showCatName val="0"/>
          <c:showSerName val="0"/>
          <c:showPercent val="0"/>
          <c:showBubbleSize val="0"/>
        </c:dLbls>
        <c:axId val="320776224"/>
        <c:axId val="320755424"/>
      </c:scatterChart>
      <c:valAx>
        <c:axId val="320776224"/>
        <c:scaling>
          <c:orientation val="minMax"/>
          <c:min val="0.5"/>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320755424"/>
        <c:crosses val="autoZero"/>
        <c:crossBetween val="midCat"/>
      </c:valAx>
      <c:valAx>
        <c:axId val="320755424"/>
        <c:scaling>
          <c:orientation val="minMax"/>
          <c:max val="85"/>
          <c:min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32077622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61432538324013E-2"/>
          <c:y val="4.666173944657942E-2"/>
          <c:w val="0.93665354330708661"/>
          <c:h val="0.84221841649625917"/>
        </c:manualLayout>
      </c:layout>
      <c:barChart>
        <c:barDir val="col"/>
        <c:grouping val="clustered"/>
        <c:varyColors val="0"/>
        <c:ser>
          <c:idx val="0"/>
          <c:order val="0"/>
          <c:tx>
            <c:strRef>
              <c:f>Sheet1!$B$1</c:f>
              <c:strCache>
                <c:ptCount val="1"/>
                <c:pt idx="0">
                  <c:v>NonExpansion</c:v>
                </c:pt>
              </c:strCache>
            </c:strRef>
          </c:tx>
          <c:spPr>
            <a:solidFill>
              <a:srgbClr val="0000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2018</c:v>
                </c:pt>
                <c:pt idx="1">
                  <c:v>2019</c:v>
                </c:pt>
                <c:pt idx="2">
                  <c:v>2020</c:v>
                </c:pt>
                <c:pt idx="3">
                  <c:v>2021</c:v>
                </c:pt>
              </c:numCache>
            </c:numRef>
          </c:cat>
          <c:val>
            <c:numRef>
              <c:f>Sheet1!$B$2:$B$5</c:f>
              <c:numCache>
                <c:formatCode>0.0</c:formatCode>
                <c:ptCount val="4"/>
                <c:pt idx="0">
                  <c:v>28.453369402411699</c:v>
                </c:pt>
                <c:pt idx="1">
                  <c:v>33.201599775042226</c:v>
                </c:pt>
                <c:pt idx="2">
                  <c:v>42.682261548868574</c:v>
                </c:pt>
                <c:pt idx="3">
                  <c:v>60.381721956709896</c:v>
                </c:pt>
              </c:numCache>
            </c:numRef>
          </c:val>
          <c:extLst>
            <c:ext xmlns:c16="http://schemas.microsoft.com/office/drawing/2014/chart" uri="{C3380CC4-5D6E-409C-BE32-E72D297353CC}">
              <c16:uniqueId val="{00000000-0B1D-463A-BFFB-826EE9325AEA}"/>
            </c:ext>
          </c:extLst>
        </c:ser>
        <c:ser>
          <c:idx val="1"/>
          <c:order val="1"/>
          <c:tx>
            <c:strRef>
              <c:f>Sheet1!$C$1</c:f>
              <c:strCache>
                <c:ptCount val="1"/>
                <c:pt idx="0">
                  <c:v>Expansion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2018</c:v>
                </c:pt>
                <c:pt idx="1">
                  <c:v>2019</c:v>
                </c:pt>
                <c:pt idx="2">
                  <c:v>2020</c:v>
                </c:pt>
                <c:pt idx="3">
                  <c:v>2021</c:v>
                </c:pt>
              </c:numCache>
            </c:numRef>
          </c:cat>
          <c:val>
            <c:numRef>
              <c:f>Sheet1!$C$2:$C$5</c:f>
              <c:numCache>
                <c:formatCode>0.0</c:formatCode>
                <c:ptCount val="4"/>
                <c:pt idx="0">
                  <c:v>22.935445542124128</c:v>
                </c:pt>
                <c:pt idx="1">
                  <c:v>26.647198109451416</c:v>
                </c:pt>
                <c:pt idx="2">
                  <c:v>31.564377553716167</c:v>
                </c:pt>
                <c:pt idx="3">
                  <c:v>38.475966949144393</c:v>
                </c:pt>
              </c:numCache>
            </c:numRef>
          </c:val>
          <c:extLst>
            <c:ext xmlns:c16="http://schemas.microsoft.com/office/drawing/2014/chart" uri="{C3380CC4-5D6E-409C-BE32-E72D297353CC}">
              <c16:uniqueId val="{00000001-0B1D-463A-BFFB-826EE9325AEA}"/>
            </c:ext>
          </c:extLst>
        </c:ser>
        <c:dLbls>
          <c:showLegendKey val="0"/>
          <c:showVal val="0"/>
          <c:showCatName val="0"/>
          <c:showSerName val="0"/>
          <c:showPercent val="0"/>
          <c:showBubbleSize val="0"/>
        </c:dLbls>
        <c:gapWidth val="219"/>
        <c:overlap val="-27"/>
        <c:axId val="915740639"/>
        <c:axId val="915741471"/>
      </c:barChart>
      <c:catAx>
        <c:axId val="91574063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915741471"/>
        <c:crosses val="autoZero"/>
        <c:auto val="1"/>
        <c:lblAlgn val="ctr"/>
        <c:lblOffset val="100"/>
        <c:noMultiLvlLbl val="0"/>
      </c:catAx>
      <c:valAx>
        <c:axId val="91574147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915740639"/>
        <c:crosses val="autoZero"/>
        <c:crossBetween val="between"/>
      </c:valAx>
      <c:spPr>
        <a:noFill/>
        <a:ln>
          <a:solidFill>
            <a:schemeClr val="tx1"/>
          </a:solidFill>
        </a:ln>
        <a:effectLst/>
      </c:spPr>
    </c:plotArea>
    <c:legend>
      <c:legendPos val="b"/>
      <c:layout>
        <c:manualLayout>
          <c:xMode val="edge"/>
          <c:yMode val="edge"/>
          <c:x val="0.14949503594659364"/>
          <c:y val="0.16975146495169982"/>
          <c:w val="0.33826796802469178"/>
          <c:h val="7.7799137724142389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700880985517056"/>
          <c:y val="9.315131585563298E-2"/>
          <c:w val="0.46598226582987406"/>
          <c:h val="0.8188059251214288"/>
        </c:manualLayout>
      </c:layout>
      <c:pie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B6AD-43C3-B597-52D3CC4D8E78}"/>
              </c:ext>
            </c:extLst>
          </c:dPt>
          <c:dPt>
            <c:idx val="1"/>
            <c:bubble3D val="0"/>
            <c:spPr>
              <a:solidFill>
                <a:schemeClr val="accent2"/>
              </a:solidFill>
              <a:ln>
                <a:noFill/>
              </a:ln>
              <a:effectLst/>
            </c:spPr>
            <c:extLst>
              <c:ext xmlns:c16="http://schemas.microsoft.com/office/drawing/2014/chart" uri="{C3380CC4-5D6E-409C-BE32-E72D297353CC}">
                <c16:uniqueId val="{00000003-B6AD-43C3-B597-52D3CC4D8E78}"/>
              </c:ext>
            </c:extLst>
          </c:dPt>
          <c:dPt>
            <c:idx val="2"/>
            <c:bubble3D val="0"/>
            <c:spPr>
              <a:solidFill>
                <a:schemeClr val="accent3"/>
              </a:solidFill>
              <a:ln>
                <a:noFill/>
              </a:ln>
              <a:effectLst/>
            </c:spPr>
            <c:extLst>
              <c:ext xmlns:c16="http://schemas.microsoft.com/office/drawing/2014/chart" uri="{C3380CC4-5D6E-409C-BE32-E72D297353CC}">
                <c16:uniqueId val="{00000005-B6AD-43C3-B597-52D3CC4D8E78}"/>
              </c:ext>
            </c:extLst>
          </c:dPt>
          <c:dPt>
            <c:idx val="3"/>
            <c:bubble3D val="0"/>
            <c:spPr>
              <a:solidFill>
                <a:schemeClr val="accent4"/>
              </a:solidFill>
              <a:ln>
                <a:noFill/>
              </a:ln>
              <a:effectLst/>
            </c:spPr>
            <c:extLst>
              <c:ext xmlns:c16="http://schemas.microsoft.com/office/drawing/2014/chart" uri="{C3380CC4-5D6E-409C-BE32-E72D297353CC}">
                <c16:uniqueId val="{00000007-B6AD-43C3-B597-52D3CC4D8E78}"/>
              </c:ext>
            </c:extLst>
          </c:dPt>
          <c:dPt>
            <c:idx val="4"/>
            <c:bubble3D val="0"/>
            <c:spPr>
              <a:solidFill>
                <a:srgbClr val="00B050"/>
              </a:solidFill>
              <a:ln>
                <a:noFill/>
              </a:ln>
              <a:effectLst/>
            </c:spPr>
            <c:extLst>
              <c:ext xmlns:c16="http://schemas.microsoft.com/office/drawing/2014/chart" uri="{C3380CC4-5D6E-409C-BE32-E72D297353CC}">
                <c16:uniqueId val="{00000009-B6AD-43C3-B597-52D3CC4D8E78}"/>
              </c:ext>
            </c:extLst>
          </c:dPt>
          <c:dLbls>
            <c:spPr>
              <a:solidFill>
                <a:schemeClr val="bg1"/>
              </a:solidFill>
              <a:ln w="12700">
                <a:solidFill>
                  <a:schemeClr val="tx1"/>
                </a:solid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Before Delivery</c:v>
                </c:pt>
                <c:pt idx="1">
                  <c:v>Day of Delivery or termination</c:v>
                </c:pt>
                <c:pt idx="2">
                  <c:v>1-6 days after</c:v>
                </c:pt>
                <c:pt idx="3">
                  <c:v>7-42 days after</c:v>
                </c:pt>
                <c:pt idx="4">
                  <c:v>42-365 days</c:v>
                </c:pt>
              </c:strCache>
            </c:strRef>
          </c:cat>
          <c:val>
            <c:numRef>
              <c:f>Sheet1!$B$2:$B$6</c:f>
              <c:numCache>
                <c:formatCode>0.0%</c:formatCode>
                <c:ptCount val="5"/>
                <c:pt idx="0">
                  <c:v>0.216</c:v>
                </c:pt>
                <c:pt idx="1">
                  <c:v>0.13200000000000001</c:v>
                </c:pt>
                <c:pt idx="2">
                  <c:v>0.12</c:v>
                </c:pt>
                <c:pt idx="3">
                  <c:v>0.23300000000000001</c:v>
                </c:pt>
                <c:pt idx="4">
                  <c:v>0.3</c:v>
                </c:pt>
              </c:numCache>
            </c:numRef>
          </c:val>
          <c:extLst>
            <c:ext xmlns:c16="http://schemas.microsoft.com/office/drawing/2014/chart" uri="{C3380CC4-5D6E-409C-BE32-E72D297353CC}">
              <c16:uniqueId val="{0000000A-B6AD-43C3-B597-52D3CC4D8E7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1991-1997</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Hemorrhage</c:v>
                </c:pt>
                <c:pt idx="1">
                  <c:v>Hypertensive disorders pregnancy</c:v>
                </c:pt>
                <c:pt idx="2">
                  <c:v>Infection or sepsis</c:v>
                </c:pt>
                <c:pt idx="3">
                  <c:v>Thrombotic pulmonary/other embolism</c:v>
                </c:pt>
                <c:pt idx="4">
                  <c:v>Amniotic fluid embolism</c:v>
                </c:pt>
                <c:pt idx="5">
                  <c:v>Anesthesia complications</c:v>
                </c:pt>
                <c:pt idx="6">
                  <c:v>Other cardiovascular conditions</c:v>
                </c:pt>
                <c:pt idx="7">
                  <c:v>Cardiomyopathy</c:v>
                </c:pt>
                <c:pt idx="8">
                  <c:v>Cerebrovascular accidents</c:v>
                </c:pt>
                <c:pt idx="9">
                  <c:v>Other noncardiovas. med. cond.</c:v>
                </c:pt>
              </c:strCache>
            </c:strRef>
          </c:cat>
          <c:val>
            <c:numRef>
              <c:f>Sheet1!$B$2:$B$11</c:f>
              <c:numCache>
                <c:formatCode>0.0</c:formatCode>
                <c:ptCount val="10"/>
                <c:pt idx="0">
                  <c:v>18.2</c:v>
                </c:pt>
                <c:pt idx="1">
                  <c:v>15.9</c:v>
                </c:pt>
                <c:pt idx="2">
                  <c:v>13.2</c:v>
                </c:pt>
                <c:pt idx="3">
                  <c:v>11.3</c:v>
                </c:pt>
                <c:pt idx="4">
                  <c:v>8.8000000000000007</c:v>
                </c:pt>
                <c:pt idx="5">
                  <c:v>1.6</c:v>
                </c:pt>
                <c:pt idx="6">
                  <c:v>6.2</c:v>
                </c:pt>
                <c:pt idx="7">
                  <c:v>7.7</c:v>
                </c:pt>
                <c:pt idx="8">
                  <c:v>4.7</c:v>
                </c:pt>
                <c:pt idx="9">
                  <c:v>12</c:v>
                </c:pt>
              </c:numCache>
            </c:numRef>
          </c:val>
          <c:extLst>
            <c:ext xmlns:c16="http://schemas.microsoft.com/office/drawing/2014/chart" uri="{C3380CC4-5D6E-409C-BE32-E72D297353CC}">
              <c16:uniqueId val="{00000000-6224-4C5B-BCC6-701EFBC1EEFC}"/>
            </c:ext>
          </c:extLst>
        </c:ser>
        <c:ser>
          <c:idx val="1"/>
          <c:order val="1"/>
          <c:tx>
            <c:strRef>
              <c:f>Sheet1!$C$1</c:f>
              <c:strCache>
                <c:ptCount val="1"/>
                <c:pt idx="0">
                  <c:v>1998-2005</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Hemorrhage</c:v>
                </c:pt>
                <c:pt idx="1">
                  <c:v>Hypertensive disorders pregnancy</c:v>
                </c:pt>
                <c:pt idx="2">
                  <c:v>Infection or sepsis</c:v>
                </c:pt>
                <c:pt idx="3">
                  <c:v>Thrombotic pulmonary/other embolism</c:v>
                </c:pt>
                <c:pt idx="4">
                  <c:v>Amniotic fluid embolism</c:v>
                </c:pt>
                <c:pt idx="5">
                  <c:v>Anesthesia complications</c:v>
                </c:pt>
                <c:pt idx="6">
                  <c:v>Other cardiovascular conditions</c:v>
                </c:pt>
                <c:pt idx="7">
                  <c:v>Cardiomyopathy</c:v>
                </c:pt>
                <c:pt idx="8">
                  <c:v>Cerebrovascular accidents</c:v>
                </c:pt>
                <c:pt idx="9">
                  <c:v>Other noncardiovas. med. cond.</c:v>
                </c:pt>
              </c:strCache>
            </c:strRef>
          </c:cat>
          <c:val>
            <c:numRef>
              <c:f>Sheet1!$C$2:$C$11</c:f>
              <c:numCache>
                <c:formatCode>0.0</c:formatCode>
                <c:ptCount val="10"/>
                <c:pt idx="0">
                  <c:v>12.5</c:v>
                </c:pt>
                <c:pt idx="1">
                  <c:v>12.3</c:v>
                </c:pt>
                <c:pt idx="2">
                  <c:v>10.7</c:v>
                </c:pt>
                <c:pt idx="3">
                  <c:v>10.199999999999999</c:v>
                </c:pt>
                <c:pt idx="4">
                  <c:v>7.5</c:v>
                </c:pt>
                <c:pt idx="5">
                  <c:v>1.2</c:v>
                </c:pt>
                <c:pt idx="6">
                  <c:v>12.4</c:v>
                </c:pt>
                <c:pt idx="7">
                  <c:v>11.6</c:v>
                </c:pt>
                <c:pt idx="8">
                  <c:v>6.2</c:v>
                </c:pt>
                <c:pt idx="9">
                  <c:v>13.2</c:v>
                </c:pt>
              </c:numCache>
            </c:numRef>
          </c:val>
          <c:extLst>
            <c:ext xmlns:c16="http://schemas.microsoft.com/office/drawing/2014/chart" uri="{C3380CC4-5D6E-409C-BE32-E72D297353CC}">
              <c16:uniqueId val="{00000001-6224-4C5B-BCC6-701EFBC1EEFC}"/>
            </c:ext>
          </c:extLst>
        </c:ser>
        <c:ser>
          <c:idx val="2"/>
          <c:order val="2"/>
          <c:tx>
            <c:strRef>
              <c:f>Sheet1!$D$1</c:f>
              <c:strCache>
                <c:ptCount val="1"/>
                <c:pt idx="0">
                  <c:v>2006-2010</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Hemorrhage</c:v>
                </c:pt>
                <c:pt idx="1">
                  <c:v>Hypertensive disorders pregnancy</c:v>
                </c:pt>
                <c:pt idx="2">
                  <c:v>Infection or sepsis</c:v>
                </c:pt>
                <c:pt idx="3">
                  <c:v>Thrombotic pulmonary/other embolism</c:v>
                </c:pt>
                <c:pt idx="4">
                  <c:v>Amniotic fluid embolism</c:v>
                </c:pt>
                <c:pt idx="5">
                  <c:v>Anesthesia complications</c:v>
                </c:pt>
                <c:pt idx="6">
                  <c:v>Other cardiovascular conditions</c:v>
                </c:pt>
                <c:pt idx="7">
                  <c:v>Cardiomyopathy</c:v>
                </c:pt>
                <c:pt idx="8">
                  <c:v>Cerebrovascular accidents</c:v>
                </c:pt>
                <c:pt idx="9">
                  <c:v>Other noncardiovas. med. cond.</c:v>
                </c:pt>
              </c:strCache>
            </c:strRef>
          </c:cat>
          <c:val>
            <c:numRef>
              <c:f>Sheet1!$D$2:$D$11</c:f>
              <c:numCache>
                <c:formatCode>0.0</c:formatCode>
                <c:ptCount val="10"/>
                <c:pt idx="0">
                  <c:v>11.4</c:v>
                </c:pt>
                <c:pt idx="1">
                  <c:v>9.4</c:v>
                </c:pt>
                <c:pt idx="2">
                  <c:v>13.6</c:v>
                </c:pt>
                <c:pt idx="3">
                  <c:v>9.6</c:v>
                </c:pt>
                <c:pt idx="4">
                  <c:v>5.3</c:v>
                </c:pt>
                <c:pt idx="5">
                  <c:v>0.7</c:v>
                </c:pt>
                <c:pt idx="6">
                  <c:v>14.6</c:v>
                </c:pt>
                <c:pt idx="7">
                  <c:v>11.8</c:v>
                </c:pt>
                <c:pt idx="8">
                  <c:v>6.2</c:v>
                </c:pt>
                <c:pt idx="9">
                  <c:v>12.7</c:v>
                </c:pt>
              </c:numCache>
            </c:numRef>
          </c:val>
          <c:extLst>
            <c:ext xmlns:c16="http://schemas.microsoft.com/office/drawing/2014/chart" uri="{C3380CC4-5D6E-409C-BE32-E72D297353CC}">
              <c16:uniqueId val="{00000002-6224-4C5B-BCC6-701EFBC1EEFC}"/>
            </c:ext>
          </c:extLst>
        </c:ser>
        <c:ser>
          <c:idx val="3"/>
          <c:order val="3"/>
          <c:tx>
            <c:strRef>
              <c:f>Sheet1!$E$1</c:f>
              <c:strCache>
                <c:ptCount val="1"/>
                <c:pt idx="0">
                  <c:v>2011-2013</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Hemorrhage</c:v>
                </c:pt>
                <c:pt idx="1">
                  <c:v>Hypertensive disorders pregnancy</c:v>
                </c:pt>
                <c:pt idx="2">
                  <c:v>Infection or sepsis</c:v>
                </c:pt>
                <c:pt idx="3">
                  <c:v>Thrombotic pulmonary/other embolism</c:v>
                </c:pt>
                <c:pt idx="4">
                  <c:v>Amniotic fluid embolism</c:v>
                </c:pt>
                <c:pt idx="5">
                  <c:v>Anesthesia complications</c:v>
                </c:pt>
                <c:pt idx="6">
                  <c:v>Other cardiovascular conditions</c:v>
                </c:pt>
                <c:pt idx="7">
                  <c:v>Cardiomyopathy</c:v>
                </c:pt>
                <c:pt idx="8">
                  <c:v>Cerebrovascular accidents</c:v>
                </c:pt>
                <c:pt idx="9">
                  <c:v>Other noncardiovas. med. cond.</c:v>
                </c:pt>
              </c:strCache>
            </c:strRef>
          </c:cat>
          <c:val>
            <c:numRef>
              <c:f>Sheet1!$E$2:$E$11</c:f>
              <c:numCache>
                <c:formatCode>0.0</c:formatCode>
                <c:ptCount val="10"/>
                <c:pt idx="0">
                  <c:v>11.4</c:v>
                </c:pt>
                <c:pt idx="1">
                  <c:v>7.4</c:v>
                </c:pt>
                <c:pt idx="2">
                  <c:v>12.7</c:v>
                </c:pt>
                <c:pt idx="3">
                  <c:v>9.1999999999999993</c:v>
                </c:pt>
                <c:pt idx="4">
                  <c:v>5.5</c:v>
                </c:pt>
                <c:pt idx="5">
                  <c:v>0.2</c:v>
                </c:pt>
                <c:pt idx="6">
                  <c:v>15.5</c:v>
                </c:pt>
                <c:pt idx="7">
                  <c:v>11</c:v>
                </c:pt>
                <c:pt idx="8">
                  <c:v>6.6</c:v>
                </c:pt>
                <c:pt idx="9">
                  <c:v>14.5</c:v>
                </c:pt>
              </c:numCache>
            </c:numRef>
          </c:val>
          <c:extLst>
            <c:ext xmlns:c16="http://schemas.microsoft.com/office/drawing/2014/chart" uri="{C3380CC4-5D6E-409C-BE32-E72D297353CC}">
              <c16:uniqueId val="{00000004-6224-4C5B-BCC6-701EFBC1EEFC}"/>
            </c:ext>
          </c:extLst>
        </c:ser>
        <c:ser>
          <c:idx val="4"/>
          <c:order val="4"/>
          <c:tx>
            <c:strRef>
              <c:f>Sheet1!$F$1</c:f>
              <c:strCache>
                <c:ptCount val="1"/>
                <c:pt idx="0">
                  <c:v>2016-2018</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Hemorrhage</c:v>
                </c:pt>
                <c:pt idx="1">
                  <c:v>Hypertensive disorders pregnancy</c:v>
                </c:pt>
                <c:pt idx="2">
                  <c:v>Infection or sepsis</c:v>
                </c:pt>
                <c:pt idx="3">
                  <c:v>Thrombotic pulmonary/other embolism</c:v>
                </c:pt>
                <c:pt idx="4">
                  <c:v>Amniotic fluid embolism</c:v>
                </c:pt>
                <c:pt idx="5">
                  <c:v>Anesthesia complications</c:v>
                </c:pt>
                <c:pt idx="6">
                  <c:v>Other cardiovascular conditions</c:v>
                </c:pt>
                <c:pt idx="7">
                  <c:v>Cardiomyopathy</c:v>
                </c:pt>
                <c:pt idx="8">
                  <c:v>Cerebrovascular accidents</c:v>
                </c:pt>
                <c:pt idx="9">
                  <c:v>Other noncardiovas. med. cond.</c:v>
                </c:pt>
              </c:strCache>
            </c:strRef>
          </c:cat>
          <c:val>
            <c:numRef>
              <c:f>Sheet1!$F$2:$F$11</c:f>
              <c:numCache>
                <c:formatCode>0.0</c:formatCode>
                <c:ptCount val="10"/>
                <c:pt idx="0">
                  <c:v>11</c:v>
                </c:pt>
                <c:pt idx="1">
                  <c:v>6.8</c:v>
                </c:pt>
                <c:pt idx="2">
                  <c:v>13.9</c:v>
                </c:pt>
                <c:pt idx="3">
                  <c:v>9.4</c:v>
                </c:pt>
                <c:pt idx="4">
                  <c:v>5.7</c:v>
                </c:pt>
                <c:pt idx="5">
                  <c:v>0.2</c:v>
                </c:pt>
                <c:pt idx="6">
                  <c:v>16.2</c:v>
                </c:pt>
                <c:pt idx="7">
                  <c:v>12.5</c:v>
                </c:pt>
                <c:pt idx="8">
                  <c:v>7</c:v>
                </c:pt>
                <c:pt idx="9">
                  <c:v>11.4</c:v>
                </c:pt>
              </c:numCache>
            </c:numRef>
          </c:val>
          <c:extLst>
            <c:ext xmlns:c16="http://schemas.microsoft.com/office/drawing/2014/chart" uri="{C3380CC4-5D6E-409C-BE32-E72D297353CC}">
              <c16:uniqueId val="{00000005-6224-4C5B-BCC6-701EFBC1EEFC}"/>
            </c:ext>
          </c:extLst>
        </c:ser>
        <c:dLbls>
          <c:showLegendKey val="0"/>
          <c:showVal val="0"/>
          <c:showCatName val="0"/>
          <c:showSerName val="0"/>
          <c:showPercent val="0"/>
          <c:showBubbleSize val="0"/>
        </c:dLbls>
        <c:gapWidth val="219"/>
        <c:overlap val="-27"/>
        <c:axId val="774714879"/>
        <c:axId val="774716959"/>
      </c:barChart>
      <c:catAx>
        <c:axId val="77471487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774716959"/>
        <c:crosses val="autoZero"/>
        <c:auto val="1"/>
        <c:lblAlgn val="ctr"/>
        <c:lblOffset val="100"/>
        <c:noMultiLvlLbl val="0"/>
      </c:catAx>
      <c:valAx>
        <c:axId val="77471695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774714879"/>
        <c:crosses val="autoZero"/>
        <c:crossBetween val="between"/>
      </c:valAx>
      <c:spPr>
        <a:noFill/>
        <a:ln>
          <a:noFill/>
        </a:ln>
        <a:effectLst/>
      </c:spPr>
    </c:plotArea>
    <c:legend>
      <c:legendPos val="b"/>
      <c:layout>
        <c:manualLayout>
          <c:xMode val="edge"/>
          <c:yMode val="edge"/>
          <c:x val="0.1421736180307249"/>
          <c:y val="3.8519538287665807E-2"/>
          <c:w val="0.73464010571070204"/>
          <c:h val="7.4317314445277796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864676433174016E-2"/>
          <c:y val="2.9097012135267945E-2"/>
          <c:w val="0.95613532356682596"/>
          <c:h val="0.59282020230908217"/>
        </c:manualLayout>
      </c:layout>
      <c:barChart>
        <c:barDir val="col"/>
        <c:grouping val="percentStacked"/>
        <c:varyColors val="0"/>
        <c:ser>
          <c:idx val="0"/>
          <c:order val="0"/>
          <c:tx>
            <c:strRef>
              <c:f>Sheet1!$B$1</c:f>
              <c:strCache>
                <c:ptCount val="1"/>
                <c:pt idx="0">
                  <c:v>Hemorrhage</c:v>
                </c:pt>
              </c:strCache>
            </c:strRef>
          </c:tx>
          <c:spPr>
            <a:solidFill>
              <a:schemeClr val="accent1"/>
            </a:solidFill>
            <a:ln>
              <a:noFill/>
            </a:ln>
            <a:effectLst/>
          </c:spPr>
          <c:invertIfNegative val="0"/>
          <c:cat>
            <c:strRef>
              <c:f>Sheet1!$A$2:$A$7</c:f>
              <c:strCache>
                <c:ptCount val="6"/>
                <c:pt idx="0">
                  <c:v>Pregnancy</c:v>
                </c:pt>
                <c:pt idx="1">
                  <c:v>Day of
delivery</c:v>
                </c:pt>
                <c:pt idx="2">
                  <c:v>1–6 days
ppm</c:v>
                </c:pt>
                <c:pt idx="3">
                  <c:v>7–42 days
ppm</c:v>
                </c:pt>
                <c:pt idx="4">
                  <c:v>43–365 days
ppm</c:v>
                </c:pt>
                <c:pt idx="5">
                  <c:v>All</c:v>
                </c:pt>
              </c:strCache>
            </c:strRef>
          </c:cat>
          <c:val>
            <c:numRef>
              <c:f>Sheet1!$B$2:$B$7</c:f>
              <c:numCache>
                <c:formatCode>0.0%</c:formatCode>
                <c:ptCount val="6"/>
                <c:pt idx="0">
                  <c:v>7.6840981856990398E-2</c:v>
                </c:pt>
                <c:pt idx="1">
                  <c:v>0.25732217573221755</c:v>
                </c:pt>
                <c:pt idx="2">
                  <c:v>0.19811320754716982</c:v>
                </c:pt>
                <c:pt idx="3">
                  <c:v>4.576271186440678E-2</c:v>
                </c:pt>
                <c:pt idx="4">
                  <c:v>5.9880239520958087E-3</c:v>
                </c:pt>
                <c:pt idx="5">
                  <c:v>0.11003344481605351</c:v>
                </c:pt>
              </c:numCache>
            </c:numRef>
          </c:val>
          <c:extLst>
            <c:ext xmlns:c16="http://schemas.microsoft.com/office/drawing/2014/chart" uri="{C3380CC4-5D6E-409C-BE32-E72D297353CC}">
              <c16:uniqueId val="{00000000-9281-4DC6-9EB2-F183233D6BB3}"/>
            </c:ext>
          </c:extLst>
        </c:ser>
        <c:ser>
          <c:idx val="1"/>
          <c:order val="1"/>
          <c:tx>
            <c:strRef>
              <c:f>Sheet1!$C$1</c:f>
              <c:strCache>
                <c:ptCount val="1"/>
                <c:pt idx="0">
                  <c:v>Infection</c:v>
                </c:pt>
              </c:strCache>
            </c:strRef>
          </c:tx>
          <c:spPr>
            <a:solidFill>
              <a:schemeClr val="accent2"/>
            </a:solidFill>
            <a:ln>
              <a:noFill/>
            </a:ln>
            <a:effectLst/>
          </c:spPr>
          <c:invertIfNegative val="0"/>
          <c:cat>
            <c:strRef>
              <c:f>Sheet1!$A$2:$A$7</c:f>
              <c:strCache>
                <c:ptCount val="6"/>
                <c:pt idx="0">
                  <c:v>Pregnancy</c:v>
                </c:pt>
                <c:pt idx="1">
                  <c:v>Day of
delivery</c:v>
                </c:pt>
                <c:pt idx="2">
                  <c:v>1–6 days
ppm</c:v>
                </c:pt>
                <c:pt idx="3">
                  <c:v>7–42 days
ppm</c:v>
                </c:pt>
                <c:pt idx="4">
                  <c:v>43–365 days
ppm</c:v>
                </c:pt>
                <c:pt idx="5">
                  <c:v>All</c:v>
                </c:pt>
              </c:strCache>
            </c:strRef>
          </c:cat>
          <c:val>
            <c:numRef>
              <c:f>Sheet1!$C$2:$C$7</c:f>
              <c:numCache>
                <c:formatCode>0.0%</c:formatCode>
                <c:ptCount val="6"/>
                <c:pt idx="0">
                  <c:v>0.1248665955176094</c:v>
                </c:pt>
                <c:pt idx="1">
                  <c:v>3.5564853556485358E-2</c:v>
                </c:pt>
                <c:pt idx="2">
                  <c:v>0.15660377358490565</c:v>
                </c:pt>
                <c:pt idx="3">
                  <c:v>0.20508474576271185</c:v>
                </c:pt>
                <c:pt idx="4">
                  <c:v>6.5868263473053898E-2</c:v>
                </c:pt>
                <c:pt idx="5">
                  <c:v>0.12040133779264214</c:v>
                </c:pt>
              </c:numCache>
            </c:numRef>
          </c:val>
          <c:extLst>
            <c:ext xmlns:c16="http://schemas.microsoft.com/office/drawing/2014/chart" uri="{C3380CC4-5D6E-409C-BE32-E72D297353CC}">
              <c16:uniqueId val="{00000001-9281-4DC6-9EB2-F183233D6BB3}"/>
            </c:ext>
          </c:extLst>
        </c:ser>
        <c:ser>
          <c:idx val="2"/>
          <c:order val="2"/>
          <c:tx>
            <c:strRef>
              <c:f>Sheet1!$D$1</c:f>
              <c:strCache>
                <c:ptCount val="1"/>
                <c:pt idx="0">
                  <c:v>Amniotic fluid embolism</c:v>
                </c:pt>
              </c:strCache>
            </c:strRef>
          </c:tx>
          <c:spPr>
            <a:solidFill>
              <a:schemeClr val="accent3"/>
            </a:solidFill>
            <a:ln>
              <a:noFill/>
            </a:ln>
            <a:effectLst/>
          </c:spPr>
          <c:invertIfNegative val="0"/>
          <c:cat>
            <c:strRef>
              <c:f>Sheet1!$A$2:$A$7</c:f>
              <c:strCache>
                <c:ptCount val="6"/>
                <c:pt idx="0">
                  <c:v>Pregnancy</c:v>
                </c:pt>
                <c:pt idx="1">
                  <c:v>Day of
delivery</c:v>
                </c:pt>
                <c:pt idx="2">
                  <c:v>1–6 days
ppm</c:v>
                </c:pt>
                <c:pt idx="3">
                  <c:v>7–42 days
ppm</c:v>
                </c:pt>
                <c:pt idx="4">
                  <c:v>43–365 days
ppm</c:v>
                </c:pt>
                <c:pt idx="5">
                  <c:v>All</c:v>
                </c:pt>
              </c:strCache>
            </c:strRef>
          </c:cat>
          <c:val>
            <c:numRef>
              <c:f>Sheet1!$D$2:$D$7</c:f>
              <c:numCache>
                <c:formatCode>0.0%</c:formatCode>
                <c:ptCount val="6"/>
                <c:pt idx="0">
                  <c:v>1.2806830309498399E-2</c:v>
                </c:pt>
                <c:pt idx="1">
                  <c:v>0.2384937238493724</c:v>
                </c:pt>
                <c:pt idx="2">
                  <c:v>7.9245283018867921E-2</c:v>
                </c:pt>
                <c:pt idx="3">
                  <c:v>6.7796610169491523E-3</c:v>
                </c:pt>
                <c:pt idx="4">
                  <c:v>2.9940119760479044E-3</c:v>
                </c:pt>
                <c:pt idx="5">
                  <c:v>5.7859531772575253E-2</c:v>
                </c:pt>
              </c:numCache>
            </c:numRef>
          </c:val>
          <c:extLst>
            <c:ext xmlns:c16="http://schemas.microsoft.com/office/drawing/2014/chart" uri="{C3380CC4-5D6E-409C-BE32-E72D297353CC}">
              <c16:uniqueId val="{00000002-9281-4DC6-9EB2-F183233D6BB3}"/>
            </c:ext>
          </c:extLst>
        </c:ser>
        <c:ser>
          <c:idx val="3"/>
          <c:order val="3"/>
          <c:tx>
            <c:strRef>
              <c:f>Sheet1!$E$1</c:f>
              <c:strCache>
                <c:ptCount val="1"/>
                <c:pt idx="0">
                  <c:v>Thromb. Pulmonary/other embolism</c:v>
                </c:pt>
              </c:strCache>
            </c:strRef>
          </c:tx>
          <c:spPr>
            <a:solidFill>
              <a:schemeClr val="accent4"/>
            </a:solidFill>
            <a:ln>
              <a:noFill/>
            </a:ln>
            <a:effectLst/>
          </c:spPr>
          <c:invertIfNegative val="0"/>
          <c:cat>
            <c:strRef>
              <c:f>Sheet1!$A$2:$A$7</c:f>
              <c:strCache>
                <c:ptCount val="6"/>
                <c:pt idx="0">
                  <c:v>Pregnancy</c:v>
                </c:pt>
                <c:pt idx="1">
                  <c:v>Day of
delivery</c:v>
                </c:pt>
                <c:pt idx="2">
                  <c:v>1–6 days
ppm</c:v>
                </c:pt>
                <c:pt idx="3">
                  <c:v>7–42 days
ppm</c:v>
                </c:pt>
                <c:pt idx="4">
                  <c:v>43–365 days
ppm</c:v>
                </c:pt>
                <c:pt idx="5">
                  <c:v>All</c:v>
                </c:pt>
              </c:strCache>
            </c:strRef>
          </c:cat>
          <c:val>
            <c:numRef>
              <c:f>Sheet1!$E$2:$E$7</c:f>
              <c:numCache>
                <c:formatCode>0.0%</c:formatCode>
                <c:ptCount val="6"/>
                <c:pt idx="0">
                  <c:v>0.12273212379935966</c:v>
                </c:pt>
                <c:pt idx="1">
                  <c:v>5.0209205020920501E-2</c:v>
                </c:pt>
                <c:pt idx="2">
                  <c:v>7.7358490566037733E-2</c:v>
                </c:pt>
                <c:pt idx="3">
                  <c:v>0.11694915254237288</c:v>
                </c:pt>
                <c:pt idx="4">
                  <c:v>9.580838323353294E-2</c:v>
                </c:pt>
                <c:pt idx="5">
                  <c:v>9.3979933110367897E-2</c:v>
                </c:pt>
              </c:numCache>
            </c:numRef>
          </c:val>
          <c:extLst>
            <c:ext xmlns:c16="http://schemas.microsoft.com/office/drawing/2014/chart" uri="{C3380CC4-5D6E-409C-BE32-E72D297353CC}">
              <c16:uniqueId val="{00000003-9281-4DC6-9EB2-F183233D6BB3}"/>
            </c:ext>
          </c:extLst>
        </c:ser>
        <c:ser>
          <c:idx val="4"/>
          <c:order val="4"/>
          <c:tx>
            <c:strRef>
              <c:f>Sheet1!$F$1</c:f>
              <c:strCache>
                <c:ptCount val="1"/>
                <c:pt idx="0">
                  <c:v>Hypertensive disord. pregn.</c:v>
                </c:pt>
              </c:strCache>
            </c:strRef>
          </c:tx>
          <c:spPr>
            <a:solidFill>
              <a:schemeClr val="accent5"/>
            </a:solidFill>
            <a:ln>
              <a:noFill/>
            </a:ln>
            <a:effectLst/>
          </c:spPr>
          <c:invertIfNegative val="0"/>
          <c:cat>
            <c:strRef>
              <c:f>Sheet1!$A$2:$A$7</c:f>
              <c:strCache>
                <c:ptCount val="6"/>
                <c:pt idx="0">
                  <c:v>Pregnancy</c:v>
                </c:pt>
                <c:pt idx="1">
                  <c:v>Day of
delivery</c:v>
                </c:pt>
                <c:pt idx="2">
                  <c:v>1–6 days
ppm</c:v>
                </c:pt>
                <c:pt idx="3">
                  <c:v>7–42 days
ppm</c:v>
                </c:pt>
                <c:pt idx="4">
                  <c:v>43–365 days
ppm</c:v>
                </c:pt>
                <c:pt idx="5">
                  <c:v>All</c:v>
                </c:pt>
              </c:strCache>
            </c:strRef>
          </c:cat>
          <c:val>
            <c:numRef>
              <c:f>Sheet1!$F$2:$F$7</c:f>
              <c:numCache>
                <c:formatCode>0.0%</c:formatCode>
                <c:ptCount val="6"/>
                <c:pt idx="0">
                  <c:v>2.454642475987193E-2</c:v>
                </c:pt>
                <c:pt idx="1">
                  <c:v>8.5774058577405859E-2</c:v>
                </c:pt>
                <c:pt idx="2">
                  <c:v>0.17735849056603772</c:v>
                </c:pt>
                <c:pt idx="3">
                  <c:v>7.4576271186440682E-2</c:v>
                </c:pt>
                <c:pt idx="4">
                  <c:v>2.9940119760479042E-2</c:v>
                </c:pt>
                <c:pt idx="5">
                  <c:v>7.0903010033444819E-2</c:v>
                </c:pt>
              </c:numCache>
            </c:numRef>
          </c:val>
          <c:extLst>
            <c:ext xmlns:c16="http://schemas.microsoft.com/office/drawing/2014/chart" uri="{C3380CC4-5D6E-409C-BE32-E72D297353CC}">
              <c16:uniqueId val="{00000004-9281-4DC6-9EB2-F183233D6BB3}"/>
            </c:ext>
          </c:extLst>
        </c:ser>
        <c:ser>
          <c:idx val="5"/>
          <c:order val="5"/>
          <c:tx>
            <c:strRef>
              <c:f>Sheet1!$G$1</c:f>
              <c:strCache>
                <c:ptCount val="1"/>
                <c:pt idx="0">
                  <c:v>Cerebrovascular accidents</c:v>
                </c:pt>
              </c:strCache>
            </c:strRef>
          </c:tx>
          <c:spPr>
            <a:solidFill>
              <a:schemeClr val="accent6"/>
            </a:solidFill>
            <a:ln>
              <a:noFill/>
            </a:ln>
            <a:effectLst/>
          </c:spPr>
          <c:invertIfNegative val="0"/>
          <c:cat>
            <c:strRef>
              <c:f>Sheet1!$A$2:$A$7</c:f>
              <c:strCache>
                <c:ptCount val="6"/>
                <c:pt idx="0">
                  <c:v>Pregnancy</c:v>
                </c:pt>
                <c:pt idx="1">
                  <c:v>Day of
delivery</c:v>
                </c:pt>
                <c:pt idx="2">
                  <c:v>1–6 days
ppm</c:v>
                </c:pt>
                <c:pt idx="3">
                  <c:v>7–42 days
ppm</c:v>
                </c:pt>
                <c:pt idx="4">
                  <c:v>43–365 days
ppm</c:v>
                </c:pt>
                <c:pt idx="5">
                  <c:v>All</c:v>
                </c:pt>
              </c:strCache>
            </c:strRef>
          </c:cat>
          <c:val>
            <c:numRef>
              <c:f>Sheet1!$G$2:$G$7</c:f>
              <c:numCache>
                <c:formatCode>0.0%</c:formatCode>
                <c:ptCount val="6"/>
                <c:pt idx="0">
                  <c:v>7.2572038420490925E-2</c:v>
                </c:pt>
                <c:pt idx="1">
                  <c:v>1.8828451882845189E-2</c:v>
                </c:pt>
                <c:pt idx="2">
                  <c:v>9.2452830188679239E-2</c:v>
                </c:pt>
                <c:pt idx="3">
                  <c:v>0.13389830508474576</c:v>
                </c:pt>
                <c:pt idx="4">
                  <c:v>6.8862275449101798E-2</c:v>
                </c:pt>
                <c:pt idx="5">
                  <c:v>7.6254180602006685E-2</c:v>
                </c:pt>
              </c:numCache>
            </c:numRef>
          </c:val>
          <c:extLst>
            <c:ext xmlns:c16="http://schemas.microsoft.com/office/drawing/2014/chart" uri="{C3380CC4-5D6E-409C-BE32-E72D297353CC}">
              <c16:uniqueId val="{00000005-9281-4DC6-9EB2-F183233D6BB3}"/>
            </c:ext>
          </c:extLst>
        </c:ser>
        <c:ser>
          <c:idx val="6"/>
          <c:order val="6"/>
          <c:tx>
            <c:strRef>
              <c:f>Sheet1!$H$1</c:f>
              <c:strCache>
                <c:ptCount val="1"/>
                <c:pt idx="0">
                  <c:v>Cardiomyopathy</c:v>
                </c:pt>
              </c:strCache>
            </c:strRef>
          </c:tx>
          <c:spPr>
            <a:solidFill>
              <a:schemeClr val="accent1">
                <a:lumMod val="60000"/>
              </a:schemeClr>
            </a:solidFill>
            <a:ln>
              <a:noFill/>
            </a:ln>
            <a:effectLst/>
          </c:spPr>
          <c:invertIfNegative val="0"/>
          <c:cat>
            <c:strRef>
              <c:f>Sheet1!$A$2:$A$7</c:f>
              <c:strCache>
                <c:ptCount val="6"/>
                <c:pt idx="0">
                  <c:v>Pregnancy</c:v>
                </c:pt>
                <c:pt idx="1">
                  <c:v>Day of
delivery</c:v>
                </c:pt>
                <c:pt idx="2">
                  <c:v>1–6 days
ppm</c:v>
                </c:pt>
                <c:pt idx="3">
                  <c:v>7–42 days
ppm</c:v>
                </c:pt>
                <c:pt idx="4">
                  <c:v>43–365 days
ppm</c:v>
                </c:pt>
                <c:pt idx="5">
                  <c:v>All</c:v>
                </c:pt>
              </c:strCache>
            </c:strRef>
          </c:cat>
          <c:val>
            <c:numRef>
              <c:f>Sheet1!$H$2:$H$7</c:f>
              <c:numCache>
                <c:formatCode>0.0%</c:formatCode>
                <c:ptCount val="6"/>
                <c:pt idx="0">
                  <c:v>5.1227321237993596E-2</c:v>
                </c:pt>
                <c:pt idx="1">
                  <c:v>4.3933054393305436E-2</c:v>
                </c:pt>
                <c:pt idx="2">
                  <c:v>4.716981132075472E-2</c:v>
                </c:pt>
                <c:pt idx="3">
                  <c:v>0.1271186440677966</c:v>
                </c:pt>
                <c:pt idx="4">
                  <c:v>0.41317365269461076</c:v>
                </c:pt>
                <c:pt idx="5">
                  <c:v>0.10267558528428093</c:v>
                </c:pt>
              </c:numCache>
            </c:numRef>
          </c:val>
          <c:extLst>
            <c:ext xmlns:c16="http://schemas.microsoft.com/office/drawing/2014/chart" uri="{C3380CC4-5D6E-409C-BE32-E72D297353CC}">
              <c16:uniqueId val="{00000006-9281-4DC6-9EB2-F183233D6BB3}"/>
            </c:ext>
          </c:extLst>
        </c:ser>
        <c:ser>
          <c:idx val="7"/>
          <c:order val="7"/>
          <c:tx>
            <c:strRef>
              <c:f>Sheet1!$I$1</c:f>
              <c:strCache>
                <c:ptCount val="1"/>
                <c:pt idx="0">
                  <c:v>Other cardiovasc. Cond.</c:v>
                </c:pt>
              </c:strCache>
            </c:strRef>
          </c:tx>
          <c:spPr>
            <a:solidFill>
              <a:schemeClr val="accent2">
                <a:lumMod val="60000"/>
              </a:schemeClr>
            </a:solidFill>
            <a:ln>
              <a:noFill/>
            </a:ln>
            <a:effectLst/>
          </c:spPr>
          <c:invertIfNegative val="0"/>
          <c:cat>
            <c:strRef>
              <c:f>Sheet1!$A$2:$A$7</c:f>
              <c:strCache>
                <c:ptCount val="6"/>
                <c:pt idx="0">
                  <c:v>Pregnancy</c:v>
                </c:pt>
                <c:pt idx="1">
                  <c:v>Day of
delivery</c:v>
                </c:pt>
                <c:pt idx="2">
                  <c:v>1–6 days
ppm</c:v>
                </c:pt>
                <c:pt idx="3">
                  <c:v>7–42 days
ppm</c:v>
                </c:pt>
                <c:pt idx="4">
                  <c:v>43–365 days
ppm</c:v>
                </c:pt>
                <c:pt idx="5">
                  <c:v>All</c:v>
                </c:pt>
              </c:strCache>
            </c:strRef>
          </c:cat>
          <c:val>
            <c:numRef>
              <c:f>Sheet1!$I$2:$I$7</c:f>
              <c:numCache>
                <c:formatCode>0.0%</c:formatCode>
                <c:ptCount val="6"/>
                <c:pt idx="0">
                  <c:v>0.18463180362860193</c:v>
                </c:pt>
                <c:pt idx="1">
                  <c:v>0.13598326359832635</c:v>
                </c:pt>
                <c:pt idx="2">
                  <c:v>0.11509433962264151</c:v>
                </c:pt>
                <c:pt idx="3">
                  <c:v>0.1864406779661017</c:v>
                </c:pt>
                <c:pt idx="4">
                  <c:v>0.15269461077844312</c:v>
                </c:pt>
                <c:pt idx="5">
                  <c:v>0.15384615384615385</c:v>
                </c:pt>
              </c:numCache>
            </c:numRef>
          </c:val>
          <c:extLst>
            <c:ext xmlns:c16="http://schemas.microsoft.com/office/drawing/2014/chart" uri="{C3380CC4-5D6E-409C-BE32-E72D297353CC}">
              <c16:uniqueId val="{00000007-9281-4DC6-9EB2-F183233D6BB3}"/>
            </c:ext>
          </c:extLst>
        </c:ser>
        <c:ser>
          <c:idx val="8"/>
          <c:order val="8"/>
          <c:tx>
            <c:strRef>
              <c:f>Sheet1!$J$1</c:f>
              <c:strCache>
                <c:ptCount val="1"/>
                <c:pt idx="0">
                  <c:v>Other noncardiovasc. medical cond.</c:v>
                </c:pt>
              </c:strCache>
            </c:strRef>
          </c:tx>
          <c:spPr>
            <a:solidFill>
              <a:schemeClr val="accent3">
                <a:lumMod val="60000"/>
              </a:schemeClr>
            </a:solidFill>
            <a:ln>
              <a:noFill/>
            </a:ln>
            <a:effectLst/>
          </c:spPr>
          <c:invertIfNegative val="0"/>
          <c:cat>
            <c:strRef>
              <c:f>Sheet1!$A$2:$A$7</c:f>
              <c:strCache>
                <c:ptCount val="6"/>
                <c:pt idx="0">
                  <c:v>Pregnancy</c:v>
                </c:pt>
                <c:pt idx="1">
                  <c:v>Day of
delivery</c:v>
                </c:pt>
                <c:pt idx="2">
                  <c:v>1–6 days
ppm</c:v>
                </c:pt>
                <c:pt idx="3">
                  <c:v>7–42 days
ppm</c:v>
                </c:pt>
                <c:pt idx="4">
                  <c:v>43–365 days
ppm</c:v>
                </c:pt>
                <c:pt idx="5">
                  <c:v>All</c:v>
                </c:pt>
              </c:strCache>
            </c:strRef>
          </c:cat>
          <c:val>
            <c:numRef>
              <c:f>Sheet1!$J$2:$J$7</c:f>
              <c:numCache>
                <c:formatCode>0.0%</c:formatCode>
                <c:ptCount val="6"/>
                <c:pt idx="0">
                  <c:v>0.24012806830309499</c:v>
                </c:pt>
                <c:pt idx="1">
                  <c:v>0.12761506276150628</c:v>
                </c:pt>
                <c:pt idx="2">
                  <c:v>5.0943396226415097E-2</c:v>
                </c:pt>
                <c:pt idx="3">
                  <c:v>0.1</c:v>
                </c:pt>
                <c:pt idx="4">
                  <c:v>0.16467065868263472</c:v>
                </c:pt>
                <c:pt idx="5">
                  <c:v>0.14280936454849499</c:v>
                </c:pt>
              </c:numCache>
            </c:numRef>
          </c:val>
          <c:extLst>
            <c:ext xmlns:c16="http://schemas.microsoft.com/office/drawing/2014/chart" uri="{C3380CC4-5D6E-409C-BE32-E72D297353CC}">
              <c16:uniqueId val="{00000008-9281-4DC6-9EB2-F183233D6BB3}"/>
            </c:ext>
          </c:extLst>
        </c:ser>
        <c:ser>
          <c:idx val="9"/>
          <c:order val="9"/>
          <c:tx>
            <c:strRef>
              <c:f>Sheet1!$K$1</c:f>
              <c:strCache>
                <c:ptCount val="1"/>
                <c:pt idx="0">
                  <c:v>Unknown/Other</c:v>
                </c:pt>
              </c:strCache>
            </c:strRef>
          </c:tx>
          <c:spPr>
            <a:solidFill>
              <a:schemeClr val="accent4">
                <a:lumMod val="60000"/>
              </a:schemeClr>
            </a:solidFill>
            <a:ln>
              <a:noFill/>
            </a:ln>
            <a:effectLst/>
          </c:spPr>
          <c:invertIfNegative val="0"/>
          <c:cat>
            <c:strRef>
              <c:f>Sheet1!$A$2:$A$7</c:f>
              <c:strCache>
                <c:ptCount val="6"/>
                <c:pt idx="0">
                  <c:v>Pregnancy</c:v>
                </c:pt>
                <c:pt idx="1">
                  <c:v>Day of
delivery</c:v>
                </c:pt>
                <c:pt idx="2">
                  <c:v>1–6 days
ppm</c:v>
                </c:pt>
                <c:pt idx="3">
                  <c:v>7–42 days
ppm</c:v>
                </c:pt>
                <c:pt idx="4">
                  <c:v>43–365 days
ppm</c:v>
                </c:pt>
                <c:pt idx="5">
                  <c:v>All</c:v>
                </c:pt>
              </c:strCache>
            </c:strRef>
          </c:cat>
          <c:val>
            <c:numRef>
              <c:f>Sheet1!$K$2:$K$7</c:f>
              <c:numCache>
                <c:formatCode>0.0%</c:formatCode>
                <c:ptCount val="6"/>
                <c:pt idx="0">
                  <c:v>0.09</c:v>
                </c:pt>
                <c:pt idx="1">
                  <c:v>6.0999999999999999E-2</c:v>
                </c:pt>
                <c:pt idx="2">
                  <c:v>5.1999999999999998E-2</c:v>
                </c:pt>
                <c:pt idx="3">
                  <c:v>8.1000000000000003E-2</c:v>
                </c:pt>
                <c:pt idx="4">
                  <c:v>4.8000000000000001E-2</c:v>
                </c:pt>
                <c:pt idx="5">
                  <c:v>7.0999999999999994E-2</c:v>
                </c:pt>
              </c:numCache>
            </c:numRef>
          </c:val>
          <c:extLst>
            <c:ext xmlns:c16="http://schemas.microsoft.com/office/drawing/2014/chart" uri="{C3380CC4-5D6E-409C-BE32-E72D297353CC}">
              <c16:uniqueId val="{00000009-9281-4DC6-9EB2-F183233D6BB3}"/>
            </c:ext>
          </c:extLst>
        </c:ser>
        <c:dLbls>
          <c:showLegendKey val="0"/>
          <c:showVal val="0"/>
          <c:showCatName val="0"/>
          <c:showSerName val="0"/>
          <c:showPercent val="0"/>
          <c:showBubbleSize val="0"/>
        </c:dLbls>
        <c:gapWidth val="150"/>
        <c:overlap val="100"/>
        <c:axId val="589677208"/>
        <c:axId val="589679952"/>
      </c:barChart>
      <c:catAx>
        <c:axId val="58967720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589679952"/>
        <c:crosses val="autoZero"/>
        <c:auto val="1"/>
        <c:lblAlgn val="ctr"/>
        <c:lblOffset val="100"/>
        <c:noMultiLvlLbl val="0"/>
      </c:catAx>
      <c:valAx>
        <c:axId val="5896799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589677208"/>
        <c:crosses val="autoZero"/>
        <c:crossBetween val="between"/>
        <c:majorUnit val="0.2"/>
      </c:valAx>
      <c:spPr>
        <a:noFill/>
        <a:ln>
          <a:noFill/>
        </a:ln>
        <a:effectLst/>
      </c:spPr>
    </c:plotArea>
    <c:legend>
      <c:legendPos val="b"/>
      <c:layout>
        <c:manualLayout>
          <c:xMode val="edge"/>
          <c:yMode val="edge"/>
          <c:x val="9.5651131403050108E-3"/>
          <c:y val="0.74036929346673419"/>
          <c:w val="0.98867219020413188"/>
          <c:h val="0.24438420542519329"/>
        </c:manualLayout>
      </c:layout>
      <c:overlay val="0"/>
      <c:spPr>
        <a:noFill/>
        <a:ln>
          <a:solidFill>
            <a:schemeClr val="tx1"/>
          </a:solid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Mental Health Cond.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Pregnant</c:v>
                </c:pt>
                <c:pt idx="1">
                  <c:v>w/in 42 Days</c:v>
                </c:pt>
                <c:pt idx="2">
                  <c:v>43Days-1 Year</c:v>
                </c:pt>
              </c:strCache>
            </c:strRef>
          </c:cat>
          <c:val>
            <c:numRef>
              <c:f>Sheet1!$B$2:$B$4</c:f>
              <c:numCache>
                <c:formatCode>0</c:formatCode>
                <c:ptCount val="3"/>
                <c:pt idx="0">
                  <c:v>6.6</c:v>
                </c:pt>
                <c:pt idx="1">
                  <c:v>4.0999999999999996</c:v>
                </c:pt>
                <c:pt idx="2">
                  <c:v>16.2</c:v>
                </c:pt>
              </c:numCache>
            </c:numRef>
          </c:val>
          <c:extLst>
            <c:ext xmlns:c16="http://schemas.microsoft.com/office/drawing/2014/chart" uri="{C3380CC4-5D6E-409C-BE32-E72D297353CC}">
              <c16:uniqueId val="{00000000-9088-4648-A72D-A4FA9CE7DE73}"/>
            </c:ext>
          </c:extLst>
        </c:ser>
        <c:ser>
          <c:idx val="1"/>
          <c:order val="1"/>
          <c:tx>
            <c:strRef>
              <c:f>Sheet1!$C$1</c:f>
              <c:strCache>
                <c:ptCount val="1"/>
                <c:pt idx="0">
                  <c:v>Preeclampsia &amp; Eclampsia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Pregnant</c:v>
                </c:pt>
                <c:pt idx="1">
                  <c:v>w/in 42 Days</c:v>
                </c:pt>
                <c:pt idx="2">
                  <c:v>43Days-1 Year</c:v>
                </c:pt>
              </c:strCache>
            </c:strRef>
          </c:cat>
          <c:val>
            <c:numRef>
              <c:f>Sheet1!$C$2:$C$4</c:f>
              <c:numCache>
                <c:formatCode>0</c:formatCode>
                <c:ptCount val="3"/>
                <c:pt idx="0">
                  <c:v>6.6</c:v>
                </c:pt>
                <c:pt idx="1">
                  <c:v>9.3000000000000007</c:v>
                </c:pt>
                <c:pt idx="2">
                  <c:v>5.4</c:v>
                </c:pt>
              </c:numCache>
            </c:numRef>
          </c:val>
          <c:extLst>
            <c:ext xmlns:c16="http://schemas.microsoft.com/office/drawing/2014/chart" uri="{C3380CC4-5D6E-409C-BE32-E72D297353CC}">
              <c16:uniqueId val="{00000001-9088-4648-A72D-A4FA9CE7DE73}"/>
            </c:ext>
          </c:extLst>
        </c:ser>
        <c:ser>
          <c:idx val="2"/>
          <c:order val="2"/>
          <c:tx>
            <c:strRef>
              <c:f>Sheet1!$D$1</c:f>
              <c:strCache>
                <c:ptCount val="1"/>
                <c:pt idx="0">
                  <c:v>Embolism</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Pregnant</c:v>
                </c:pt>
                <c:pt idx="1">
                  <c:v>w/in 42 Days</c:v>
                </c:pt>
                <c:pt idx="2">
                  <c:v>43Days-1 Year</c:v>
                </c:pt>
              </c:strCache>
            </c:strRef>
          </c:cat>
          <c:val>
            <c:numRef>
              <c:f>Sheet1!$D$2:$D$4</c:f>
              <c:numCache>
                <c:formatCode>0</c:formatCode>
                <c:ptCount val="3"/>
                <c:pt idx="0">
                  <c:v>9.1999999999999993</c:v>
                </c:pt>
                <c:pt idx="1">
                  <c:v>6.2</c:v>
                </c:pt>
                <c:pt idx="2">
                  <c:v>10.8</c:v>
                </c:pt>
              </c:numCache>
            </c:numRef>
          </c:val>
          <c:extLst>
            <c:ext xmlns:c16="http://schemas.microsoft.com/office/drawing/2014/chart" uri="{C3380CC4-5D6E-409C-BE32-E72D297353CC}">
              <c16:uniqueId val="{00000002-9088-4648-A72D-A4FA9CE7DE73}"/>
            </c:ext>
          </c:extLst>
        </c:ser>
        <c:ser>
          <c:idx val="3"/>
          <c:order val="3"/>
          <c:tx>
            <c:strRef>
              <c:f>Sheet1!$E$1</c:f>
              <c:strCache>
                <c:ptCount val="1"/>
                <c:pt idx="0">
                  <c:v>Cardiomyopathy</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Pregnant</c:v>
                </c:pt>
                <c:pt idx="1">
                  <c:v>w/in 42 Days</c:v>
                </c:pt>
                <c:pt idx="2">
                  <c:v>43Days-1 Year</c:v>
                </c:pt>
              </c:strCache>
            </c:strRef>
          </c:cat>
          <c:val>
            <c:numRef>
              <c:f>Sheet1!$E$2:$E$4</c:f>
              <c:numCache>
                <c:formatCode>0</c:formatCode>
                <c:ptCount val="3"/>
                <c:pt idx="0">
                  <c:v>5.3</c:v>
                </c:pt>
                <c:pt idx="1">
                  <c:v>7.2</c:v>
                </c:pt>
                <c:pt idx="2">
                  <c:v>32.4</c:v>
                </c:pt>
              </c:numCache>
            </c:numRef>
          </c:val>
          <c:extLst>
            <c:ext xmlns:c16="http://schemas.microsoft.com/office/drawing/2014/chart" uri="{C3380CC4-5D6E-409C-BE32-E72D297353CC}">
              <c16:uniqueId val="{00000003-9088-4648-A72D-A4FA9CE7DE73}"/>
            </c:ext>
          </c:extLst>
        </c:ser>
        <c:ser>
          <c:idx val="4"/>
          <c:order val="4"/>
          <c:tx>
            <c:strRef>
              <c:f>Sheet1!$F$1</c:f>
              <c:strCache>
                <c:ptCount val="1"/>
                <c:pt idx="0">
                  <c:v>Infection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Pregnant</c:v>
                </c:pt>
                <c:pt idx="1">
                  <c:v>w/in 42 Days</c:v>
                </c:pt>
                <c:pt idx="2">
                  <c:v>43Days-1 Year</c:v>
                </c:pt>
              </c:strCache>
            </c:strRef>
          </c:cat>
          <c:val>
            <c:numRef>
              <c:f>Sheet1!$F$2:$F$4</c:f>
              <c:numCache>
                <c:formatCode>0</c:formatCode>
                <c:ptCount val="3"/>
                <c:pt idx="0">
                  <c:v>2.6</c:v>
                </c:pt>
                <c:pt idx="1">
                  <c:v>21.7</c:v>
                </c:pt>
                <c:pt idx="2">
                  <c:v>0</c:v>
                </c:pt>
              </c:numCache>
            </c:numRef>
          </c:val>
          <c:extLst>
            <c:ext xmlns:c16="http://schemas.microsoft.com/office/drawing/2014/chart" uri="{C3380CC4-5D6E-409C-BE32-E72D297353CC}">
              <c16:uniqueId val="{00000004-9088-4648-A72D-A4FA9CE7DE73}"/>
            </c:ext>
          </c:extLst>
        </c:ser>
        <c:ser>
          <c:idx val="5"/>
          <c:order val="5"/>
          <c:tx>
            <c:strRef>
              <c:f>Sheet1!$G$1</c:f>
              <c:strCache>
                <c:ptCount val="1"/>
                <c:pt idx="0">
                  <c:v>Cardiavasc.&amp;Coronary Cond.</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Pregnant</c:v>
                </c:pt>
                <c:pt idx="1">
                  <c:v>w/in 42 Days</c:v>
                </c:pt>
                <c:pt idx="2">
                  <c:v>43Days-1 Year</c:v>
                </c:pt>
              </c:strCache>
            </c:strRef>
          </c:cat>
          <c:val>
            <c:numRef>
              <c:f>Sheet1!$G$2:$G$4</c:f>
              <c:numCache>
                <c:formatCode>0</c:formatCode>
                <c:ptCount val="3"/>
                <c:pt idx="0">
                  <c:v>19.7</c:v>
                </c:pt>
                <c:pt idx="1">
                  <c:v>12.4</c:v>
                </c:pt>
                <c:pt idx="2">
                  <c:v>2.7</c:v>
                </c:pt>
              </c:numCache>
            </c:numRef>
          </c:val>
          <c:extLst>
            <c:ext xmlns:c16="http://schemas.microsoft.com/office/drawing/2014/chart" uri="{C3380CC4-5D6E-409C-BE32-E72D297353CC}">
              <c16:uniqueId val="{00000005-9088-4648-A72D-A4FA9CE7DE73}"/>
            </c:ext>
          </c:extLst>
        </c:ser>
        <c:ser>
          <c:idx val="6"/>
          <c:order val="6"/>
          <c:tx>
            <c:strRef>
              <c:f>Sheet1!$H$1</c:f>
              <c:strCache>
                <c:ptCount val="1"/>
                <c:pt idx="0">
                  <c:v>Hemorrhage</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Pregnant</c:v>
                </c:pt>
                <c:pt idx="1">
                  <c:v>w/in 42 Days</c:v>
                </c:pt>
                <c:pt idx="2">
                  <c:v>43Days-1 Year</c:v>
                </c:pt>
              </c:strCache>
            </c:strRef>
          </c:cat>
          <c:val>
            <c:numRef>
              <c:f>Sheet1!$H$2:$H$4</c:f>
              <c:numCache>
                <c:formatCode>0</c:formatCode>
                <c:ptCount val="3"/>
                <c:pt idx="0">
                  <c:v>19.7</c:v>
                </c:pt>
                <c:pt idx="1">
                  <c:v>12.4</c:v>
                </c:pt>
                <c:pt idx="2">
                  <c:v>2.7</c:v>
                </c:pt>
              </c:numCache>
            </c:numRef>
          </c:val>
          <c:extLst>
            <c:ext xmlns:c16="http://schemas.microsoft.com/office/drawing/2014/chart" uri="{C3380CC4-5D6E-409C-BE32-E72D297353CC}">
              <c16:uniqueId val="{00000006-9088-4648-A72D-A4FA9CE7DE73}"/>
            </c:ext>
          </c:extLst>
        </c:ser>
        <c:dLbls>
          <c:showLegendKey val="0"/>
          <c:showVal val="0"/>
          <c:showCatName val="0"/>
          <c:showSerName val="0"/>
          <c:showPercent val="0"/>
          <c:showBubbleSize val="0"/>
        </c:dLbls>
        <c:gapWidth val="219"/>
        <c:overlap val="-27"/>
        <c:axId val="221280720"/>
        <c:axId val="221281112"/>
      </c:barChart>
      <c:catAx>
        <c:axId val="221280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221281112"/>
        <c:crosses val="autoZero"/>
        <c:auto val="1"/>
        <c:lblAlgn val="ctr"/>
        <c:lblOffset val="100"/>
        <c:noMultiLvlLbl val="0"/>
      </c:catAx>
      <c:valAx>
        <c:axId val="2212811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221280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ALL</c:v>
                </c:pt>
              </c:strCache>
            </c:strRef>
          </c:tx>
          <c:spPr>
            <a:ln w="57150" cap="rnd">
              <a:solidFill>
                <a:schemeClr val="tx1"/>
              </a:solidFill>
              <a:round/>
            </a:ln>
            <a:effectLst/>
          </c:spPr>
          <c:marker>
            <c:symbol val="none"/>
          </c:marker>
          <c:cat>
            <c:numRef>
              <c:f>Sheet1!$A$2:$A$24</c:f>
              <c:numCache>
                <c:formatCode>General</c:formatCode>
                <c:ptCount val="23"/>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numCache>
            </c:numRef>
          </c:cat>
          <c:val>
            <c:numRef>
              <c:f>Sheet1!$B$2:$B$24</c:f>
              <c:numCache>
                <c:formatCode>General</c:formatCode>
                <c:ptCount val="23"/>
                <c:pt idx="0">
                  <c:v>86.5</c:v>
                </c:pt>
                <c:pt idx="1">
                  <c:v>86.6</c:v>
                </c:pt>
                <c:pt idx="2">
                  <c:v>88.6</c:v>
                </c:pt>
                <c:pt idx="3">
                  <c:v>88.6</c:v>
                </c:pt>
                <c:pt idx="4">
                  <c:v>88.3</c:v>
                </c:pt>
                <c:pt idx="5">
                  <c:v>85.6</c:v>
                </c:pt>
                <c:pt idx="6">
                  <c:v>85.1</c:v>
                </c:pt>
                <c:pt idx="7">
                  <c:v>84.4</c:v>
                </c:pt>
                <c:pt idx="8">
                  <c:v>81.8</c:v>
                </c:pt>
                <c:pt idx="9">
                  <c:v>79.400000000000006</c:v>
                </c:pt>
                <c:pt idx="10">
                  <c:v>79.400000000000006</c:v>
                </c:pt>
                <c:pt idx="11">
                  <c:v>76</c:v>
                </c:pt>
                <c:pt idx="12">
                  <c:v>76.900000000000006</c:v>
                </c:pt>
                <c:pt idx="13">
                  <c:v>76.099999999999994</c:v>
                </c:pt>
                <c:pt idx="14">
                  <c:v>76.5</c:v>
                </c:pt>
                <c:pt idx="15">
                  <c:v>78.099999999999994</c:v>
                </c:pt>
                <c:pt idx="16">
                  <c:v>80.7</c:v>
                </c:pt>
                <c:pt idx="17">
                  <c:v>85.7</c:v>
                </c:pt>
                <c:pt idx="18">
                  <c:v>86.9</c:v>
                </c:pt>
                <c:pt idx="19">
                  <c:v>85.9</c:v>
                </c:pt>
                <c:pt idx="20">
                  <c:v>86.1</c:v>
                </c:pt>
                <c:pt idx="21">
                  <c:v>103.8</c:v>
                </c:pt>
                <c:pt idx="22">
                  <c:v>121</c:v>
                </c:pt>
              </c:numCache>
            </c:numRef>
          </c:val>
          <c:smooth val="0"/>
          <c:extLst>
            <c:ext xmlns:c16="http://schemas.microsoft.com/office/drawing/2014/chart" uri="{C3380CC4-5D6E-409C-BE32-E72D297353CC}">
              <c16:uniqueId val="{00000000-9FC7-4F97-9AB1-57E83AC8B574}"/>
            </c:ext>
          </c:extLst>
        </c:ser>
        <c:ser>
          <c:idx val="1"/>
          <c:order val="1"/>
          <c:tx>
            <c:strRef>
              <c:f>Sheet1!$C$1</c:f>
              <c:strCache>
                <c:ptCount val="1"/>
                <c:pt idx="0">
                  <c:v>NHW</c:v>
                </c:pt>
              </c:strCache>
            </c:strRef>
          </c:tx>
          <c:spPr>
            <a:ln w="57150" cap="rnd">
              <a:solidFill>
                <a:srgbClr val="C00000"/>
              </a:solidFill>
              <a:round/>
            </a:ln>
            <a:effectLst/>
          </c:spPr>
          <c:marker>
            <c:symbol val="none"/>
          </c:marker>
          <c:cat>
            <c:numRef>
              <c:f>Sheet1!$A$2:$A$24</c:f>
              <c:numCache>
                <c:formatCode>General</c:formatCode>
                <c:ptCount val="23"/>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numCache>
            </c:numRef>
          </c:cat>
          <c:val>
            <c:numRef>
              <c:f>Sheet1!$C$2:$C$24</c:f>
              <c:numCache>
                <c:formatCode>General</c:formatCode>
                <c:ptCount val="23"/>
                <c:pt idx="0">
                  <c:v>79.900000000000006</c:v>
                </c:pt>
                <c:pt idx="1">
                  <c:v>80.5</c:v>
                </c:pt>
                <c:pt idx="2">
                  <c:v>83.9</c:v>
                </c:pt>
                <c:pt idx="3">
                  <c:v>85.5</c:v>
                </c:pt>
                <c:pt idx="4">
                  <c:v>85.6</c:v>
                </c:pt>
                <c:pt idx="5">
                  <c:v>84.4</c:v>
                </c:pt>
                <c:pt idx="6">
                  <c:v>84.4</c:v>
                </c:pt>
                <c:pt idx="7">
                  <c:v>84.3</c:v>
                </c:pt>
                <c:pt idx="8">
                  <c:v>83.5</c:v>
                </c:pt>
                <c:pt idx="9">
                  <c:v>81.400000000000006</c:v>
                </c:pt>
                <c:pt idx="10">
                  <c:v>82.2</c:v>
                </c:pt>
                <c:pt idx="11">
                  <c:v>80</c:v>
                </c:pt>
                <c:pt idx="12">
                  <c:v>81.7</c:v>
                </c:pt>
                <c:pt idx="13">
                  <c:v>81.400000000000006</c:v>
                </c:pt>
                <c:pt idx="14">
                  <c:v>82</c:v>
                </c:pt>
                <c:pt idx="15">
                  <c:v>84.5</c:v>
                </c:pt>
                <c:pt idx="16">
                  <c:v>87.8</c:v>
                </c:pt>
                <c:pt idx="17">
                  <c:v>93.3</c:v>
                </c:pt>
                <c:pt idx="18">
                  <c:v>95.9</c:v>
                </c:pt>
                <c:pt idx="19">
                  <c:v>93.7</c:v>
                </c:pt>
                <c:pt idx="20">
                  <c:v>92.2</c:v>
                </c:pt>
                <c:pt idx="21">
                  <c:v>105.9</c:v>
                </c:pt>
                <c:pt idx="22">
                  <c:v>123</c:v>
                </c:pt>
              </c:numCache>
            </c:numRef>
          </c:val>
          <c:smooth val="0"/>
          <c:extLst>
            <c:ext xmlns:c16="http://schemas.microsoft.com/office/drawing/2014/chart" uri="{C3380CC4-5D6E-409C-BE32-E72D297353CC}">
              <c16:uniqueId val="{00000001-9FC7-4F97-9AB1-57E83AC8B574}"/>
            </c:ext>
          </c:extLst>
        </c:ser>
        <c:ser>
          <c:idx val="2"/>
          <c:order val="2"/>
          <c:tx>
            <c:strRef>
              <c:f>Sheet1!$D$1</c:f>
              <c:strCache>
                <c:ptCount val="1"/>
                <c:pt idx="0">
                  <c:v>NHB</c:v>
                </c:pt>
              </c:strCache>
            </c:strRef>
          </c:tx>
          <c:spPr>
            <a:ln w="57150" cap="rnd">
              <a:solidFill>
                <a:srgbClr val="0000FF"/>
              </a:solidFill>
              <a:round/>
            </a:ln>
            <a:effectLst/>
          </c:spPr>
          <c:marker>
            <c:symbol val="none"/>
          </c:marker>
          <c:cat>
            <c:numRef>
              <c:f>Sheet1!$A$2:$A$24</c:f>
              <c:numCache>
                <c:formatCode>General</c:formatCode>
                <c:ptCount val="23"/>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numCache>
            </c:numRef>
          </c:cat>
          <c:val>
            <c:numRef>
              <c:f>Sheet1!$D$2:$D$24</c:f>
              <c:numCache>
                <c:formatCode>General</c:formatCode>
                <c:ptCount val="23"/>
                <c:pt idx="0">
                  <c:v>158.5</c:v>
                </c:pt>
                <c:pt idx="1">
                  <c:v>157.19999999999999</c:v>
                </c:pt>
                <c:pt idx="2">
                  <c:v>156.69999999999999</c:v>
                </c:pt>
                <c:pt idx="3">
                  <c:v>153.9</c:v>
                </c:pt>
                <c:pt idx="4">
                  <c:v>151</c:v>
                </c:pt>
                <c:pt idx="5">
                  <c:v>144.80000000000001</c:v>
                </c:pt>
                <c:pt idx="6">
                  <c:v>140.19999999999999</c:v>
                </c:pt>
                <c:pt idx="7">
                  <c:v>137.4</c:v>
                </c:pt>
                <c:pt idx="8">
                  <c:v>128.80000000000001</c:v>
                </c:pt>
                <c:pt idx="9">
                  <c:v>124.1</c:v>
                </c:pt>
                <c:pt idx="10">
                  <c:v>119.3</c:v>
                </c:pt>
                <c:pt idx="11">
                  <c:v>113.6</c:v>
                </c:pt>
                <c:pt idx="12">
                  <c:v>113.6</c:v>
                </c:pt>
                <c:pt idx="13">
                  <c:v>109.8</c:v>
                </c:pt>
                <c:pt idx="14">
                  <c:v>107.9</c:v>
                </c:pt>
                <c:pt idx="15">
                  <c:v>109.4</c:v>
                </c:pt>
                <c:pt idx="16">
                  <c:v>112.1</c:v>
                </c:pt>
                <c:pt idx="17">
                  <c:v>119.1</c:v>
                </c:pt>
                <c:pt idx="18">
                  <c:v>119.4</c:v>
                </c:pt>
                <c:pt idx="19">
                  <c:v>122.5</c:v>
                </c:pt>
                <c:pt idx="20">
                  <c:v>124.8</c:v>
                </c:pt>
                <c:pt idx="21">
                  <c:v>163.19999999999999</c:v>
                </c:pt>
                <c:pt idx="22">
                  <c:v>198.3</c:v>
                </c:pt>
              </c:numCache>
            </c:numRef>
          </c:val>
          <c:smooth val="0"/>
          <c:extLst>
            <c:ext xmlns:c16="http://schemas.microsoft.com/office/drawing/2014/chart" uri="{C3380CC4-5D6E-409C-BE32-E72D297353CC}">
              <c16:uniqueId val="{00000002-9FC7-4F97-9AB1-57E83AC8B574}"/>
            </c:ext>
          </c:extLst>
        </c:ser>
        <c:ser>
          <c:idx val="3"/>
          <c:order val="3"/>
          <c:tx>
            <c:strRef>
              <c:f>Sheet1!$E$1</c:f>
              <c:strCache>
                <c:ptCount val="1"/>
                <c:pt idx="0">
                  <c:v>HISPANIC</c:v>
                </c:pt>
              </c:strCache>
            </c:strRef>
          </c:tx>
          <c:spPr>
            <a:ln w="57150" cap="rnd">
              <a:solidFill>
                <a:srgbClr val="006600"/>
              </a:solidFill>
              <a:round/>
            </a:ln>
            <a:effectLst/>
          </c:spPr>
          <c:marker>
            <c:symbol val="none"/>
          </c:marker>
          <c:cat>
            <c:numRef>
              <c:f>Sheet1!$A$2:$A$24</c:f>
              <c:numCache>
                <c:formatCode>General</c:formatCode>
                <c:ptCount val="23"/>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numCache>
            </c:numRef>
          </c:cat>
          <c:val>
            <c:numRef>
              <c:f>Sheet1!$E$2:$E$24</c:f>
              <c:numCache>
                <c:formatCode>General</c:formatCode>
                <c:ptCount val="23"/>
                <c:pt idx="0">
                  <c:v>55.9</c:v>
                </c:pt>
                <c:pt idx="1">
                  <c:v>55.9</c:v>
                </c:pt>
                <c:pt idx="2">
                  <c:v>56.2</c:v>
                </c:pt>
                <c:pt idx="3">
                  <c:v>54.6</c:v>
                </c:pt>
                <c:pt idx="4">
                  <c:v>55.2</c:v>
                </c:pt>
                <c:pt idx="5">
                  <c:v>50.9</c:v>
                </c:pt>
                <c:pt idx="6">
                  <c:v>53</c:v>
                </c:pt>
                <c:pt idx="7">
                  <c:v>52.2</c:v>
                </c:pt>
                <c:pt idx="8">
                  <c:v>49.8</c:v>
                </c:pt>
                <c:pt idx="9">
                  <c:v>47.9</c:v>
                </c:pt>
                <c:pt idx="10">
                  <c:v>49.4</c:v>
                </c:pt>
                <c:pt idx="11">
                  <c:v>45.4</c:v>
                </c:pt>
                <c:pt idx="12">
                  <c:v>44.9</c:v>
                </c:pt>
                <c:pt idx="13">
                  <c:v>45.1</c:v>
                </c:pt>
                <c:pt idx="14">
                  <c:v>47.1</c:v>
                </c:pt>
                <c:pt idx="15">
                  <c:v>47.7</c:v>
                </c:pt>
                <c:pt idx="16">
                  <c:v>49.1</c:v>
                </c:pt>
                <c:pt idx="17">
                  <c:v>52.9</c:v>
                </c:pt>
                <c:pt idx="18">
                  <c:v>52.9</c:v>
                </c:pt>
                <c:pt idx="19">
                  <c:v>53</c:v>
                </c:pt>
                <c:pt idx="20">
                  <c:v>55.7</c:v>
                </c:pt>
                <c:pt idx="21">
                  <c:v>71.099999999999994</c:v>
                </c:pt>
                <c:pt idx="22">
                  <c:v>86.4</c:v>
                </c:pt>
              </c:numCache>
            </c:numRef>
          </c:val>
          <c:smooth val="0"/>
          <c:extLst>
            <c:ext xmlns:c16="http://schemas.microsoft.com/office/drawing/2014/chart" uri="{C3380CC4-5D6E-409C-BE32-E72D297353CC}">
              <c16:uniqueId val="{00000003-9FC7-4F97-9AB1-57E83AC8B574}"/>
            </c:ext>
          </c:extLst>
        </c:ser>
        <c:ser>
          <c:idx val="4"/>
          <c:order val="4"/>
          <c:tx>
            <c:strRef>
              <c:f>Sheet1!$F$1</c:f>
              <c:strCache>
                <c:ptCount val="1"/>
                <c:pt idx="0">
                  <c:v>NHAPI</c:v>
                </c:pt>
              </c:strCache>
            </c:strRef>
          </c:tx>
          <c:spPr>
            <a:ln w="57150" cap="rnd">
              <a:solidFill>
                <a:schemeClr val="accent2">
                  <a:lumMod val="50000"/>
                </a:schemeClr>
              </a:solidFill>
              <a:round/>
            </a:ln>
            <a:effectLst/>
          </c:spPr>
          <c:marker>
            <c:symbol val="none"/>
          </c:marker>
          <c:cat>
            <c:numRef>
              <c:f>Sheet1!$A$2:$A$24</c:f>
              <c:numCache>
                <c:formatCode>General</c:formatCode>
                <c:ptCount val="23"/>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numCache>
            </c:numRef>
          </c:cat>
          <c:val>
            <c:numRef>
              <c:f>Sheet1!$F$2:$F$24</c:f>
              <c:numCache>
                <c:formatCode>General</c:formatCode>
                <c:ptCount val="23"/>
                <c:pt idx="0">
                  <c:v>38.9</c:v>
                </c:pt>
                <c:pt idx="1">
                  <c:v>39</c:v>
                </c:pt>
                <c:pt idx="2">
                  <c:v>40.5</c:v>
                </c:pt>
                <c:pt idx="3">
                  <c:v>35.1</c:v>
                </c:pt>
                <c:pt idx="4">
                  <c:v>38.4</c:v>
                </c:pt>
                <c:pt idx="5">
                  <c:v>34.200000000000003</c:v>
                </c:pt>
                <c:pt idx="6">
                  <c:v>36.5</c:v>
                </c:pt>
                <c:pt idx="7">
                  <c:v>36.299999999999997</c:v>
                </c:pt>
                <c:pt idx="8">
                  <c:v>34.4</c:v>
                </c:pt>
                <c:pt idx="9">
                  <c:v>33.700000000000003</c:v>
                </c:pt>
                <c:pt idx="10">
                  <c:v>33.6</c:v>
                </c:pt>
                <c:pt idx="11">
                  <c:v>32.1</c:v>
                </c:pt>
                <c:pt idx="12">
                  <c:v>32.700000000000003</c:v>
                </c:pt>
                <c:pt idx="13">
                  <c:v>32.6</c:v>
                </c:pt>
                <c:pt idx="14">
                  <c:v>33</c:v>
                </c:pt>
                <c:pt idx="15">
                  <c:v>32</c:v>
                </c:pt>
                <c:pt idx="16">
                  <c:v>33.200000000000003</c:v>
                </c:pt>
                <c:pt idx="17">
                  <c:v>34.700000000000003</c:v>
                </c:pt>
                <c:pt idx="18">
                  <c:v>34.1</c:v>
                </c:pt>
                <c:pt idx="19">
                  <c:v>33.799999999999997</c:v>
                </c:pt>
                <c:pt idx="20">
                  <c:v>34</c:v>
                </c:pt>
                <c:pt idx="21">
                  <c:v>39.4</c:v>
                </c:pt>
                <c:pt idx="22">
                  <c:v>39.6</c:v>
                </c:pt>
              </c:numCache>
            </c:numRef>
          </c:val>
          <c:smooth val="0"/>
          <c:extLst>
            <c:ext xmlns:c16="http://schemas.microsoft.com/office/drawing/2014/chart" uri="{C3380CC4-5D6E-409C-BE32-E72D297353CC}">
              <c16:uniqueId val="{00000004-9FC7-4F97-9AB1-57E83AC8B574}"/>
            </c:ext>
          </c:extLst>
        </c:ser>
        <c:ser>
          <c:idx val="5"/>
          <c:order val="5"/>
          <c:tx>
            <c:strRef>
              <c:f>Sheet1!$G$1</c:f>
              <c:strCache>
                <c:ptCount val="1"/>
                <c:pt idx="0">
                  <c:v>NHAIAN</c:v>
                </c:pt>
              </c:strCache>
            </c:strRef>
          </c:tx>
          <c:spPr>
            <a:ln w="57150" cap="rnd">
              <a:solidFill>
                <a:schemeClr val="accent2">
                  <a:lumMod val="75000"/>
                </a:schemeClr>
              </a:solidFill>
              <a:round/>
            </a:ln>
            <a:effectLst/>
          </c:spPr>
          <c:marker>
            <c:symbol val="none"/>
          </c:marker>
          <c:cat>
            <c:numRef>
              <c:f>Sheet1!$A$2:$A$24</c:f>
              <c:numCache>
                <c:formatCode>General</c:formatCode>
                <c:ptCount val="23"/>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numCache>
            </c:numRef>
          </c:cat>
          <c:val>
            <c:numRef>
              <c:f>Sheet1!$G$2:$G$24</c:f>
              <c:numCache>
                <c:formatCode>General</c:formatCode>
                <c:ptCount val="23"/>
                <c:pt idx="0">
                  <c:v>132.80000000000001</c:v>
                </c:pt>
                <c:pt idx="1">
                  <c:v>129.69999999999999</c:v>
                </c:pt>
                <c:pt idx="2">
                  <c:v>129.80000000000001</c:v>
                </c:pt>
                <c:pt idx="3">
                  <c:v>135.4</c:v>
                </c:pt>
                <c:pt idx="4">
                  <c:v>141.30000000000001</c:v>
                </c:pt>
                <c:pt idx="5">
                  <c:v>149.30000000000001</c:v>
                </c:pt>
                <c:pt idx="6">
                  <c:v>145.30000000000001</c:v>
                </c:pt>
                <c:pt idx="7">
                  <c:v>148.69999999999999</c:v>
                </c:pt>
                <c:pt idx="8">
                  <c:v>141.9</c:v>
                </c:pt>
                <c:pt idx="9">
                  <c:v>153.19999999999999</c:v>
                </c:pt>
                <c:pt idx="10">
                  <c:v>156</c:v>
                </c:pt>
                <c:pt idx="11">
                  <c:v>144.69999999999999</c:v>
                </c:pt>
                <c:pt idx="12">
                  <c:v>154.30000000000001</c:v>
                </c:pt>
                <c:pt idx="13">
                  <c:v>158.69999999999999</c:v>
                </c:pt>
                <c:pt idx="14">
                  <c:v>158.6</c:v>
                </c:pt>
                <c:pt idx="15">
                  <c:v>162.80000000000001</c:v>
                </c:pt>
                <c:pt idx="16">
                  <c:v>167.5</c:v>
                </c:pt>
                <c:pt idx="17">
                  <c:v>184.3</c:v>
                </c:pt>
                <c:pt idx="18">
                  <c:v>193.1</c:v>
                </c:pt>
                <c:pt idx="19">
                  <c:v>178.3</c:v>
                </c:pt>
                <c:pt idx="20">
                  <c:v>205.4</c:v>
                </c:pt>
                <c:pt idx="21">
                  <c:v>284.2</c:v>
                </c:pt>
                <c:pt idx="22">
                  <c:v>370.4</c:v>
                </c:pt>
              </c:numCache>
            </c:numRef>
          </c:val>
          <c:smooth val="0"/>
          <c:extLst>
            <c:ext xmlns:c16="http://schemas.microsoft.com/office/drawing/2014/chart" uri="{C3380CC4-5D6E-409C-BE32-E72D297353CC}">
              <c16:uniqueId val="{00000000-9255-49F6-8B1D-1EC03F3534FB}"/>
            </c:ext>
          </c:extLst>
        </c:ser>
        <c:dLbls>
          <c:showLegendKey val="0"/>
          <c:showVal val="0"/>
          <c:showCatName val="0"/>
          <c:showSerName val="0"/>
          <c:showPercent val="0"/>
          <c:showBubbleSize val="0"/>
        </c:dLbls>
        <c:smooth val="0"/>
        <c:axId val="221279544"/>
        <c:axId val="221278760"/>
      </c:lineChart>
      <c:catAx>
        <c:axId val="22127954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221278760"/>
        <c:crosses val="autoZero"/>
        <c:auto val="1"/>
        <c:lblAlgn val="ctr"/>
        <c:lblOffset val="100"/>
        <c:noMultiLvlLbl val="0"/>
      </c:catAx>
      <c:valAx>
        <c:axId val="221278760"/>
        <c:scaling>
          <c:orientation val="minMax"/>
          <c:max val="4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221279544"/>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442637605081971E-2"/>
          <c:y val="2.5502666283970576E-2"/>
          <c:w val="0.937496196127658"/>
          <c:h val="0.84823291835456471"/>
        </c:manualLayout>
      </c:layout>
      <c:lineChart>
        <c:grouping val="standard"/>
        <c:varyColors val="0"/>
        <c:ser>
          <c:idx val="0"/>
          <c:order val="0"/>
          <c:tx>
            <c:strRef>
              <c:f>Sheet1!$B$1</c:f>
              <c:strCache>
                <c:ptCount val="1"/>
                <c:pt idx="0">
                  <c:v>All</c:v>
                </c:pt>
              </c:strCache>
            </c:strRef>
          </c:tx>
          <c:spPr>
            <a:ln w="57150" cap="rnd">
              <a:solidFill>
                <a:schemeClr val="tx1"/>
              </a:solidFill>
              <a:round/>
            </a:ln>
            <a:effectLst/>
          </c:spPr>
          <c:marker>
            <c:symbol val="none"/>
          </c:marker>
          <c:cat>
            <c:numRef>
              <c:f>Sheet1!$A$2:$A$58</c:f>
              <c:numCache>
                <c:formatCode>General</c:formatCode>
                <c:ptCount val="57"/>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numCache>
            </c:numRef>
          </c:cat>
          <c:val>
            <c:numRef>
              <c:f>Sheet1!$B$2:$B$58</c:f>
              <c:numCache>
                <c:formatCode>###0.0;###0.0</c:formatCode>
                <c:ptCount val="57"/>
                <c:pt idx="0">
                  <c:v>75</c:v>
                </c:pt>
                <c:pt idx="1">
                  <c:v>67.8</c:v>
                </c:pt>
                <c:pt idx="2">
                  <c:v>61.1</c:v>
                </c:pt>
                <c:pt idx="3">
                  <c:v>52.4</c:v>
                </c:pt>
                <c:pt idx="4">
                  <c:v>47</c:v>
                </c:pt>
                <c:pt idx="5">
                  <c:v>40.9</c:v>
                </c:pt>
                <c:pt idx="6">
                  <c:v>41</c:v>
                </c:pt>
                <c:pt idx="7">
                  <c:v>37.6</c:v>
                </c:pt>
                <c:pt idx="8">
                  <c:v>37.4</c:v>
                </c:pt>
                <c:pt idx="9">
                  <c:v>37.1</c:v>
                </c:pt>
                <c:pt idx="10">
                  <c:v>36.9</c:v>
                </c:pt>
                <c:pt idx="11">
                  <c:v>35.200000000000003</c:v>
                </c:pt>
                <c:pt idx="12">
                  <c:v>35.799999999999997</c:v>
                </c:pt>
                <c:pt idx="13">
                  <c:v>33.299999999999997</c:v>
                </c:pt>
                <c:pt idx="14">
                  <c:v>31.6</c:v>
                </c:pt>
                <c:pt idx="15">
                  <c:v>29.1</c:v>
                </c:pt>
                <c:pt idx="16">
                  <c:v>28</c:v>
                </c:pt>
                <c:pt idx="17">
                  <c:v>24.5</c:v>
                </c:pt>
                <c:pt idx="18">
                  <c:v>22.2</c:v>
                </c:pt>
                <c:pt idx="19">
                  <c:v>21.5</c:v>
                </c:pt>
                <c:pt idx="20">
                  <c:v>18.8</c:v>
                </c:pt>
                <c:pt idx="21">
                  <c:v>18.8</c:v>
                </c:pt>
                <c:pt idx="22">
                  <c:v>15.2</c:v>
                </c:pt>
                <c:pt idx="23">
                  <c:v>14.6</c:v>
                </c:pt>
                <c:pt idx="24">
                  <c:v>12.8</c:v>
                </c:pt>
                <c:pt idx="25">
                  <c:v>12.3</c:v>
                </c:pt>
                <c:pt idx="26">
                  <c:v>11.2</c:v>
                </c:pt>
                <c:pt idx="27">
                  <c:v>9.6</c:v>
                </c:pt>
                <c:pt idx="28">
                  <c:v>9.6</c:v>
                </c:pt>
                <c:pt idx="29">
                  <c:v>9.1999999999999993</c:v>
                </c:pt>
                <c:pt idx="30">
                  <c:v>8.5</c:v>
                </c:pt>
                <c:pt idx="31">
                  <c:v>7.9</c:v>
                </c:pt>
                <c:pt idx="32">
                  <c:v>8</c:v>
                </c:pt>
                <c:pt idx="33">
                  <c:v>7.8</c:v>
                </c:pt>
                <c:pt idx="34">
                  <c:v>7.8</c:v>
                </c:pt>
                <c:pt idx="35">
                  <c:v>7.2</c:v>
                </c:pt>
                <c:pt idx="36">
                  <c:v>6.6</c:v>
                </c:pt>
                <c:pt idx="37">
                  <c:v>8.4</c:v>
                </c:pt>
                <c:pt idx="38">
                  <c:v>7.9</c:v>
                </c:pt>
                <c:pt idx="39">
                  <c:v>8.1999999999999993</c:v>
                </c:pt>
                <c:pt idx="40">
                  <c:v>7.9</c:v>
                </c:pt>
                <c:pt idx="41">
                  <c:v>7.8</c:v>
                </c:pt>
                <c:pt idx="42">
                  <c:v>7.5</c:v>
                </c:pt>
                <c:pt idx="43">
                  <c:v>8.3000000000000007</c:v>
                </c:pt>
                <c:pt idx="44">
                  <c:v>7.1</c:v>
                </c:pt>
                <c:pt idx="45">
                  <c:v>7.6</c:v>
                </c:pt>
                <c:pt idx="46">
                  <c:v>8.4</c:v>
                </c:pt>
                <c:pt idx="47">
                  <c:v>7.1</c:v>
                </c:pt>
                <c:pt idx="48">
                  <c:v>9.9</c:v>
                </c:pt>
                <c:pt idx="49">
                  <c:v>9.8000000000000007</c:v>
                </c:pt>
                <c:pt idx="50">
                  <c:v>9.9</c:v>
                </c:pt>
                <c:pt idx="51">
                  <c:v>8.9</c:v>
                </c:pt>
                <c:pt idx="52">
                  <c:v>12.1</c:v>
                </c:pt>
                <c:pt idx="53">
                  <c:v>13.1</c:v>
                </c:pt>
                <c:pt idx="54">
                  <c:v>15.1</c:v>
                </c:pt>
                <c:pt idx="55">
                  <c:v>13.3</c:v>
                </c:pt>
                <c:pt idx="56" formatCode="General">
                  <c:v>12.7</c:v>
                </c:pt>
              </c:numCache>
            </c:numRef>
          </c:val>
          <c:smooth val="0"/>
          <c:extLst>
            <c:ext xmlns:c16="http://schemas.microsoft.com/office/drawing/2014/chart" uri="{C3380CC4-5D6E-409C-BE32-E72D297353CC}">
              <c16:uniqueId val="{00000000-C1B4-4CE4-94E3-40A53AF3854F}"/>
            </c:ext>
          </c:extLst>
        </c:ser>
        <c:dLbls>
          <c:showLegendKey val="0"/>
          <c:showVal val="0"/>
          <c:showCatName val="0"/>
          <c:showSerName val="0"/>
          <c:showPercent val="0"/>
          <c:showBubbleSize val="0"/>
        </c:dLbls>
        <c:smooth val="0"/>
        <c:axId val="533376328"/>
        <c:axId val="533377896"/>
      </c:lineChart>
      <c:catAx>
        <c:axId val="53337632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533377896"/>
        <c:crosses val="autoZero"/>
        <c:auto val="1"/>
        <c:lblAlgn val="ctr"/>
        <c:lblOffset val="100"/>
        <c:noMultiLvlLbl val="0"/>
      </c:catAx>
      <c:valAx>
        <c:axId val="5333778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5333763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ALL</c:v>
                </c:pt>
              </c:strCache>
            </c:strRef>
          </c:tx>
          <c:spPr>
            <a:ln w="57150" cap="rnd">
              <a:solidFill>
                <a:schemeClr val="tx1"/>
              </a:solidFill>
              <a:round/>
            </a:ln>
            <a:effectLst/>
          </c:spPr>
          <c:marker>
            <c:symbol val="none"/>
          </c:marker>
          <c:cat>
            <c:numRef>
              <c:f>Sheet1!$A$2:$A$14</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Sheet1!$B$2:$B$14</c:f>
              <c:numCache>
                <c:formatCode>General</c:formatCode>
                <c:ptCount val="13"/>
                <c:pt idx="0">
                  <c:v>76</c:v>
                </c:pt>
                <c:pt idx="1">
                  <c:v>76.900000000000006</c:v>
                </c:pt>
                <c:pt idx="2">
                  <c:v>76.099999999999994</c:v>
                </c:pt>
                <c:pt idx="3">
                  <c:v>76.5</c:v>
                </c:pt>
                <c:pt idx="4">
                  <c:v>78.099999999999994</c:v>
                </c:pt>
                <c:pt idx="5">
                  <c:v>80.7</c:v>
                </c:pt>
                <c:pt idx="6">
                  <c:v>85.7</c:v>
                </c:pt>
                <c:pt idx="7">
                  <c:v>86.9</c:v>
                </c:pt>
                <c:pt idx="8">
                  <c:v>85.9</c:v>
                </c:pt>
                <c:pt idx="9">
                  <c:v>86.1</c:v>
                </c:pt>
                <c:pt idx="10">
                  <c:v>103.8</c:v>
                </c:pt>
                <c:pt idx="11">
                  <c:v>121</c:v>
                </c:pt>
              </c:numCache>
            </c:numRef>
          </c:val>
          <c:smooth val="0"/>
          <c:extLst>
            <c:ext xmlns:c16="http://schemas.microsoft.com/office/drawing/2014/chart" uri="{C3380CC4-5D6E-409C-BE32-E72D297353CC}">
              <c16:uniqueId val="{00000000-9FC7-4F97-9AB1-57E83AC8B574}"/>
            </c:ext>
          </c:extLst>
        </c:ser>
        <c:ser>
          <c:idx val="1"/>
          <c:order val="1"/>
          <c:tx>
            <c:strRef>
              <c:f>Sheet1!$C$1</c:f>
              <c:strCache>
                <c:ptCount val="1"/>
                <c:pt idx="0">
                  <c:v>NHW</c:v>
                </c:pt>
              </c:strCache>
            </c:strRef>
          </c:tx>
          <c:spPr>
            <a:ln w="57150" cap="rnd">
              <a:solidFill>
                <a:srgbClr val="C00000"/>
              </a:solidFill>
              <a:round/>
            </a:ln>
            <a:effectLst/>
          </c:spPr>
          <c:marker>
            <c:symbol val="none"/>
          </c:marker>
          <c:cat>
            <c:numRef>
              <c:f>Sheet1!$A$2:$A$14</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Sheet1!$C$2:$C$14</c:f>
              <c:numCache>
                <c:formatCode>General</c:formatCode>
                <c:ptCount val="13"/>
                <c:pt idx="0">
                  <c:v>80</c:v>
                </c:pt>
                <c:pt idx="1">
                  <c:v>81.7</c:v>
                </c:pt>
                <c:pt idx="2">
                  <c:v>81.400000000000006</c:v>
                </c:pt>
                <c:pt idx="3">
                  <c:v>82</c:v>
                </c:pt>
                <c:pt idx="4">
                  <c:v>84.5</c:v>
                </c:pt>
                <c:pt idx="5">
                  <c:v>87.8</c:v>
                </c:pt>
                <c:pt idx="6">
                  <c:v>93.3</c:v>
                </c:pt>
                <c:pt idx="7">
                  <c:v>95.9</c:v>
                </c:pt>
                <c:pt idx="8">
                  <c:v>93.7</c:v>
                </c:pt>
                <c:pt idx="9">
                  <c:v>92.2</c:v>
                </c:pt>
                <c:pt idx="10">
                  <c:v>105.9</c:v>
                </c:pt>
                <c:pt idx="11">
                  <c:v>123</c:v>
                </c:pt>
              </c:numCache>
            </c:numRef>
          </c:val>
          <c:smooth val="0"/>
          <c:extLst>
            <c:ext xmlns:c16="http://schemas.microsoft.com/office/drawing/2014/chart" uri="{C3380CC4-5D6E-409C-BE32-E72D297353CC}">
              <c16:uniqueId val="{00000001-9FC7-4F97-9AB1-57E83AC8B574}"/>
            </c:ext>
          </c:extLst>
        </c:ser>
        <c:ser>
          <c:idx val="2"/>
          <c:order val="2"/>
          <c:tx>
            <c:strRef>
              <c:f>Sheet1!$D$1</c:f>
              <c:strCache>
                <c:ptCount val="1"/>
                <c:pt idx="0">
                  <c:v>NHB</c:v>
                </c:pt>
              </c:strCache>
            </c:strRef>
          </c:tx>
          <c:spPr>
            <a:ln w="57150" cap="rnd">
              <a:solidFill>
                <a:srgbClr val="0000FF"/>
              </a:solidFill>
              <a:round/>
            </a:ln>
            <a:effectLst/>
          </c:spPr>
          <c:marker>
            <c:symbol val="none"/>
          </c:marker>
          <c:cat>
            <c:numRef>
              <c:f>Sheet1!$A$2:$A$14</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Sheet1!$D$2:$D$14</c:f>
              <c:numCache>
                <c:formatCode>General</c:formatCode>
                <c:ptCount val="13"/>
                <c:pt idx="0">
                  <c:v>113.6</c:v>
                </c:pt>
                <c:pt idx="1">
                  <c:v>113.6</c:v>
                </c:pt>
                <c:pt idx="2">
                  <c:v>109.8</c:v>
                </c:pt>
                <c:pt idx="3">
                  <c:v>107.9</c:v>
                </c:pt>
                <c:pt idx="4">
                  <c:v>109.4</c:v>
                </c:pt>
                <c:pt idx="5">
                  <c:v>112.1</c:v>
                </c:pt>
                <c:pt idx="6">
                  <c:v>119.1</c:v>
                </c:pt>
                <c:pt idx="7">
                  <c:v>119.4</c:v>
                </c:pt>
                <c:pt idx="8">
                  <c:v>122.5</c:v>
                </c:pt>
                <c:pt idx="9">
                  <c:v>124.8</c:v>
                </c:pt>
                <c:pt idx="10">
                  <c:v>163.19999999999999</c:v>
                </c:pt>
                <c:pt idx="11">
                  <c:v>198.3</c:v>
                </c:pt>
              </c:numCache>
            </c:numRef>
          </c:val>
          <c:smooth val="0"/>
          <c:extLst>
            <c:ext xmlns:c16="http://schemas.microsoft.com/office/drawing/2014/chart" uri="{C3380CC4-5D6E-409C-BE32-E72D297353CC}">
              <c16:uniqueId val="{00000002-9FC7-4F97-9AB1-57E83AC8B574}"/>
            </c:ext>
          </c:extLst>
        </c:ser>
        <c:ser>
          <c:idx val="3"/>
          <c:order val="3"/>
          <c:tx>
            <c:strRef>
              <c:f>Sheet1!$E$1</c:f>
              <c:strCache>
                <c:ptCount val="1"/>
                <c:pt idx="0">
                  <c:v>HISPANIC</c:v>
                </c:pt>
              </c:strCache>
            </c:strRef>
          </c:tx>
          <c:spPr>
            <a:ln w="57150" cap="rnd">
              <a:solidFill>
                <a:srgbClr val="006600"/>
              </a:solidFill>
              <a:round/>
            </a:ln>
            <a:effectLst/>
          </c:spPr>
          <c:marker>
            <c:symbol val="none"/>
          </c:marker>
          <c:cat>
            <c:numRef>
              <c:f>Sheet1!$A$2:$A$14</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Sheet1!$E$2:$E$14</c:f>
              <c:numCache>
                <c:formatCode>General</c:formatCode>
                <c:ptCount val="13"/>
                <c:pt idx="0">
                  <c:v>45.4</c:v>
                </c:pt>
                <c:pt idx="1">
                  <c:v>44.9</c:v>
                </c:pt>
                <c:pt idx="2">
                  <c:v>45.1</c:v>
                </c:pt>
                <c:pt idx="3">
                  <c:v>47.1</c:v>
                </c:pt>
                <c:pt idx="4">
                  <c:v>47.7</c:v>
                </c:pt>
                <c:pt idx="5">
                  <c:v>49.1</c:v>
                </c:pt>
                <c:pt idx="6">
                  <c:v>52.9</c:v>
                </c:pt>
                <c:pt idx="7">
                  <c:v>52.9</c:v>
                </c:pt>
                <c:pt idx="8">
                  <c:v>53</c:v>
                </c:pt>
                <c:pt idx="9">
                  <c:v>55.7</c:v>
                </c:pt>
                <c:pt idx="10">
                  <c:v>71.099999999999994</c:v>
                </c:pt>
                <c:pt idx="11">
                  <c:v>86.4</c:v>
                </c:pt>
              </c:numCache>
            </c:numRef>
          </c:val>
          <c:smooth val="0"/>
          <c:extLst>
            <c:ext xmlns:c16="http://schemas.microsoft.com/office/drawing/2014/chart" uri="{C3380CC4-5D6E-409C-BE32-E72D297353CC}">
              <c16:uniqueId val="{00000003-9FC7-4F97-9AB1-57E83AC8B574}"/>
            </c:ext>
          </c:extLst>
        </c:ser>
        <c:ser>
          <c:idx val="4"/>
          <c:order val="4"/>
          <c:tx>
            <c:strRef>
              <c:f>Sheet1!$F$1</c:f>
              <c:strCache>
                <c:ptCount val="1"/>
                <c:pt idx="0">
                  <c:v>NHAPI</c:v>
                </c:pt>
              </c:strCache>
            </c:strRef>
          </c:tx>
          <c:spPr>
            <a:ln w="57150" cap="rnd">
              <a:solidFill>
                <a:schemeClr val="accent2">
                  <a:lumMod val="50000"/>
                </a:schemeClr>
              </a:solidFill>
              <a:round/>
            </a:ln>
            <a:effectLst/>
          </c:spPr>
          <c:marker>
            <c:symbol val="none"/>
          </c:marker>
          <c:cat>
            <c:numRef>
              <c:f>Sheet1!$A$2:$A$14</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Sheet1!$F$2:$F$14</c:f>
              <c:numCache>
                <c:formatCode>General</c:formatCode>
                <c:ptCount val="13"/>
                <c:pt idx="0">
                  <c:v>32.1</c:v>
                </c:pt>
                <c:pt idx="1">
                  <c:v>32.700000000000003</c:v>
                </c:pt>
                <c:pt idx="2">
                  <c:v>32.6</c:v>
                </c:pt>
                <c:pt idx="3">
                  <c:v>33</c:v>
                </c:pt>
                <c:pt idx="4">
                  <c:v>32</c:v>
                </c:pt>
                <c:pt idx="5">
                  <c:v>33.200000000000003</c:v>
                </c:pt>
                <c:pt idx="6">
                  <c:v>34.700000000000003</c:v>
                </c:pt>
                <c:pt idx="7">
                  <c:v>34.1</c:v>
                </c:pt>
                <c:pt idx="8">
                  <c:v>33.799999999999997</c:v>
                </c:pt>
                <c:pt idx="9">
                  <c:v>34</c:v>
                </c:pt>
                <c:pt idx="10">
                  <c:v>39.4</c:v>
                </c:pt>
                <c:pt idx="11">
                  <c:v>39.6</c:v>
                </c:pt>
              </c:numCache>
            </c:numRef>
          </c:val>
          <c:smooth val="0"/>
          <c:extLst>
            <c:ext xmlns:c16="http://schemas.microsoft.com/office/drawing/2014/chart" uri="{C3380CC4-5D6E-409C-BE32-E72D297353CC}">
              <c16:uniqueId val="{00000004-9FC7-4F97-9AB1-57E83AC8B574}"/>
            </c:ext>
          </c:extLst>
        </c:ser>
        <c:ser>
          <c:idx val="5"/>
          <c:order val="5"/>
          <c:tx>
            <c:strRef>
              <c:f>Sheet1!$G$1</c:f>
              <c:strCache>
                <c:ptCount val="1"/>
                <c:pt idx="0">
                  <c:v>NHAIAN</c:v>
                </c:pt>
              </c:strCache>
            </c:strRef>
          </c:tx>
          <c:spPr>
            <a:ln w="57150" cap="rnd">
              <a:solidFill>
                <a:schemeClr val="accent2">
                  <a:lumMod val="75000"/>
                </a:schemeClr>
              </a:solidFill>
              <a:round/>
            </a:ln>
            <a:effectLst/>
          </c:spPr>
          <c:marker>
            <c:symbol val="none"/>
          </c:marker>
          <c:cat>
            <c:numRef>
              <c:f>Sheet1!$A$2:$A$14</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Sheet1!$G$2:$G$14</c:f>
              <c:numCache>
                <c:formatCode>General</c:formatCode>
                <c:ptCount val="13"/>
                <c:pt idx="0">
                  <c:v>144.69999999999999</c:v>
                </c:pt>
                <c:pt idx="1">
                  <c:v>154.30000000000001</c:v>
                </c:pt>
                <c:pt idx="2">
                  <c:v>158.69999999999999</c:v>
                </c:pt>
                <c:pt idx="3">
                  <c:v>158.6</c:v>
                </c:pt>
                <c:pt idx="4">
                  <c:v>162.80000000000001</c:v>
                </c:pt>
                <c:pt idx="5">
                  <c:v>167.5</c:v>
                </c:pt>
                <c:pt idx="6">
                  <c:v>184.3</c:v>
                </c:pt>
                <c:pt idx="7">
                  <c:v>193.1</c:v>
                </c:pt>
                <c:pt idx="8">
                  <c:v>178.3</c:v>
                </c:pt>
                <c:pt idx="9">
                  <c:v>205.4</c:v>
                </c:pt>
                <c:pt idx="10">
                  <c:v>284.2</c:v>
                </c:pt>
                <c:pt idx="11">
                  <c:v>370.4</c:v>
                </c:pt>
              </c:numCache>
            </c:numRef>
          </c:val>
          <c:smooth val="0"/>
          <c:extLst>
            <c:ext xmlns:c16="http://schemas.microsoft.com/office/drawing/2014/chart" uri="{C3380CC4-5D6E-409C-BE32-E72D297353CC}">
              <c16:uniqueId val="{00000000-9255-49F6-8B1D-1EC03F3534FB}"/>
            </c:ext>
          </c:extLst>
        </c:ser>
        <c:dLbls>
          <c:showLegendKey val="0"/>
          <c:showVal val="0"/>
          <c:showCatName val="0"/>
          <c:showSerName val="0"/>
          <c:showPercent val="0"/>
          <c:showBubbleSize val="0"/>
        </c:dLbls>
        <c:smooth val="0"/>
        <c:axId val="221279544"/>
        <c:axId val="221278760"/>
      </c:lineChart>
      <c:catAx>
        <c:axId val="22127954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221278760"/>
        <c:crosses val="autoZero"/>
        <c:auto val="1"/>
        <c:lblAlgn val="ctr"/>
        <c:lblOffset val="100"/>
        <c:noMultiLvlLbl val="0"/>
      </c:catAx>
      <c:valAx>
        <c:axId val="221278760"/>
        <c:scaling>
          <c:orientation val="minMax"/>
          <c:max val="4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221279544"/>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3">
    <c:autoUpdate val="0"/>
  </c:externalData>
  <c:userShapes r:id="rId4"/>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560813159574025E-2"/>
          <c:y val="4.8063668281920574E-2"/>
          <c:w val="0.9211778126747624"/>
          <c:h val="0.85364066905652203"/>
        </c:manualLayout>
      </c:layout>
      <c:lineChart>
        <c:grouping val="standard"/>
        <c:varyColors val="0"/>
        <c:ser>
          <c:idx val="0"/>
          <c:order val="0"/>
          <c:tx>
            <c:strRef>
              <c:f>Sheet1!$B$1</c:f>
              <c:strCache>
                <c:ptCount val="1"/>
                <c:pt idx="0">
                  <c:v>Series 1</c:v>
                </c:pt>
              </c:strCache>
            </c:strRef>
          </c:tx>
          <c:spPr>
            <a:ln w="57150" cap="rnd">
              <a:solidFill>
                <a:schemeClr val="tx1"/>
              </a:solidFill>
              <a:round/>
            </a:ln>
            <a:effectLst/>
          </c:spPr>
          <c:marker>
            <c:symbol val="none"/>
          </c:marker>
          <c:dLbls>
            <c:dLbl>
              <c:idx val="0"/>
              <c:layout>
                <c:manualLayout>
                  <c:x val="0"/>
                  <c:y val="-5.54542074184997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410-47DD-9AFE-04691496CAFC}"/>
                </c:ext>
              </c:extLst>
            </c:dLbl>
            <c:dLbl>
              <c:idx val="1"/>
              <c:layout>
                <c:manualLayout>
                  <c:x val="2.2946859903381644E-2"/>
                  <c:y val="-5.83728499142103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410-47DD-9AFE-04691496CAFC}"/>
                </c:ext>
              </c:extLst>
            </c:dLbl>
            <c:dLbl>
              <c:idx val="2"/>
              <c:layout>
                <c:manualLayout>
                  <c:x val="-1.0869565217391304E-2"/>
                  <c:y val="0.1029014744234612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410-47DD-9AFE-04691496CAFC}"/>
                </c:ext>
              </c:extLst>
            </c:dLbl>
            <c:dLbl>
              <c:idx val="3"/>
              <c:layout>
                <c:manualLayout>
                  <c:x val="-1.207729468599078E-3"/>
                  <c:y val="-4.66982799313682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410-47DD-9AFE-04691496CAFC}"/>
                </c:ext>
              </c:extLst>
            </c:dLbl>
            <c:dLbl>
              <c:idx val="4"/>
              <c:layout>
                <c:manualLayout>
                  <c:x val="-1.932367149758454E-2"/>
                  <c:y val="8.2080735691264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410-47DD-9AFE-04691496CAFC}"/>
                </c:ext>
              </c:extLst>
            </c:dLbl>
            <c:dLbl>
              <c:idx val="5"/>
              <c:layout>
                <c:manualLayout>
                  <c:x val="1.2077294685990338E-3"/>
                  <c:y val="-0.1255016273155521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F06-4DA3-BEB6-8CEAF5EC1459}"/>
                </c:ext>
              </c:extLst>
            </c:dLbl>
            <c:dLbl>
              <c:idx val="6"/>
              <c:layout>
                <c:manualLayout>
                  <c:x val="-4.4685990338164207E-2"/>
                  <c:y val="7.54708888594851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F06-4DA3-BEB6-8CEAF5EC1459}"/>
                </c:ext>
              </c:extLst>
            </c:dLbl>
            <c:dLbl>
              <c:idx val="7"/>
              <c:layout>
                <c:manualLayout>
                  <c:x val="-1.3285024154589372E-2"/>
                  <c:y val="-6.71287774013418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F06-4DA3-BEB6-8CEAF5EC1459}"/>
                </c:ext>
              </c:extLst>
            </c:dLbl>
            <c:dLbl>
              <c:idx val="8"/>
              <c:layout>
                <c:manualLayout>
                  <c:x val="-3.9855072463768203E-2"/>
                  <c:y val="7.33248653293568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F06-4DA3-BEB6-8CEAF5EC1459}"/>
                </c:ext>
              </c:extLst>
            </c:dLbl>
            <c:dLbl>
              <c:idx val="9"/>
              <c:layout>
                <c:manualLayout>
                  <c:x val="-1.932367149758463E-2"/>
                  <c:y val="-9.04779173670259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F06-4DA3-BEB6-8CEAF5EC1459}"/>
                </c:ext>
              </c:extLst>
            </c:dLbl>
            <c:dLbl>
              <c:idx val="10"/>
              <c:layout>
                <c:manualLayout>
                  <c:x val="-3.9855072463768113E-2"/>
                  <c:y val="7.41052570177886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F06-4DA3-BEB6-8CEAF5EC1459}"/>
                </c:ext>
              </c:extLst>
            </c:dLbl>
            <c:dLbl>
              <c:idx val="11"/>
              <c:layout>
                <c:manualLayout>
                  <c:x val="0"/>
                  <c:y val="-8.46406323756049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F06-4DA3-BEB6-8CEAF5EC1459}"/>
                </c:ext>
              </c:extLst>
            </c:dLbl>
            <c:dLbl>
              <c:idx val="12"/>
              <c:layout>
                <c:manualLayout>
                  <c:x val="-6.038647342995169E-3"/>
                  <c:y val="7.58847048884733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105-48D8-99A8-341BE7DB0ACE}"/>
                </c:ext>
              </c:extLst>
            </c:dLbl>
            <c:dLbl>
              <c:idx val="13"/>
              <c:layout>
                <c:manualLayout>
                  <c:x val="-3.62318840579719E-3"/>
                  <c:y val="-6.26414982662608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4C3-4254-896B-9A073B642435}"/>
                </c:ext>
              </c:extLst>
            </c:dLbl>
            <c:dLbl>
              <c:idx val="14"/>
              <c:layout>
                <c:manualLayout>
                  <c:x val="-2.1739130434782608E-2"/>
                  <c:y val="8.44298454893081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4C3-4254-896B-9A073B642435}"/>
                </c:ext>
              </c:extLst>
            </c:dLbl>
            <c:dLbl>
              <c:idx val="15"/>
              <c:layout>
                <c:manualLayout>
                  <c:x val="0"/>
                  <c:y val="-8.17063020864272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4C3-4254-896B-9A073B642435}"/>
                </c:ext>
              </c:extLst>
            </c:dLbl>
            <c:dLbl>
              <c:idx val="16"/>
              <c:layout>
                <c:manualLayout>
                  <c:x val="6.038647342995169E-3"/>
                  <c:y val="-4.08531510432136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4C3-4254-896B-9A073B642435}"/>
                </c:ext>
              </c:extLst>
            </c:dLbl>
            <c:dLbl>
              <c:idx val="17"/>
              <c:layout>
                <c:manualLayout>
                  <c:x val="-4.830917874396135E-3"/>
                  <c:y val="9.80475625037127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4C3-4254-896B-9A073B642435}"/>
                </c:ext>
              </c:extLst>
            </c:dLbl>
            <c:dLbl>
              <c:idx val="18"/>
              <c:layout>
                <c:manualLayout>
                  <c:x val="-8.7118605292866858E-3"/>
                  <c:y val="-0.108941712752442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05F-48E9-BB9F-B174D008E0A6}"/>
                </c:ext>
              </c:extLst>
            </c:dLbl>
            <c:dLbl>
              <c:idx val="19"/>
              <c:layout>
                <c:manualLayout>
                  <c:x val="-1.5971559798870553E-16"/>
                  <c:y val="7.08121132890875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4D6-46C1-9D47-61CFF2C38019}"/>
                </c:ext>
              </c:extLst>
            </c:dLbl>
            <c:dLbl>
              <c:idx val="20"/>
              <c:layout>
                <c:manualLayout>
                  <c:x val="-6.5338953969651739E-3"/>
                  <c:y val="5.99179420138433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AB0-4454-A19D-B055CF224E4C}"/>
                </c:ext>
              </c:extLst>
            </c:dLbl>
            <c:dLbl>
              <c:idx val="21"/>
              <c:layout>
                <c:manualLayout>
                  <c:x val="-3.2669476984825072E-3"/>
                  <c:y val="-5.17473135574101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76B-4926-8A94-62D50D261B8D}"/>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Sheet1!$A$2:$A$23</c:f>
              <c:numCache>
                <c:formatCode>General</c:formatCode>
                <c:ptCount val="22"/>
                <c:pt idx="0">
                  <c:v>2000</c:v>
                </c:pt>
                <c:pt idx="1">
                  <c:v>2001</c:v>
                </c:pt>
                <c:pt idx="2">
                  <c:v>2002</c:v>
                </c:pt>
                <c:pt idx="3">
                  <c:v>2003</c:v>
                </c:pt>
                <c:pt idx="4">
                  <c:v>2003</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Sheet1!$B$2:$B$23</c:f>
              <c:numCache>
                <c:formatCode>0.00</c:formatCode>
                <c:ptCount val="22"/>
                <c:pt idx="0">
                  <c:v>1.9527950310559006</c:v>
                </c:pt>
                <c:pt idx="1">
                  <c:v>1.8676996424314658</c:v>
                </c:pt>
                <c:pt idx="2">
                  <c:v>1.8</c:v>
                </c:pt>
                <c:pt idx="3">
                  <c:v>1.7640186915887852</c:v>
                </c:pt>
                <c:pt idx="4">
                  <c:v>1.7156398104265402</c:v>
                </c:pt>
                <c:pt idx="5">
                  <c:v>1.6611374407582935</c:v>
                </c:pt>
                <c:pt idx="6">
                  <c:v>1.6298932384341638</c:v>
                </c:pt>
                <c:pt idx="7">
                  <c:v>1.5425149700598804</c:v>
                </c:pt>
                <c:pt idx="8">
                  <c:v>1.5245700245700244</c:v>
                </c:pt>
                <c:pt idx="9">
                  <c:v>1.4513381995133818</c:v>
                </c:pt>
                <c:pt idx="10">
                  <c:v>1.42</c:v>
                </c:pt>
                <c:pt idx="11">
                  <c:v>1.3904528763769888</c:v>
                </c:pt>
                <c:pt idx="12">
                  <c:v>1.3488943488943488</c:v>
                </c:pt>
                <c:pt idx="13">
                  <c:v>1.3158536585365854</c:v>
                </c:pt>
                <c:pt idx="14">
                  <c:v>1.2946745562130177</c:v>
                </c:pt>
                <c:pt idx="15">
                  <c:v>1.2767653758542141</c:v>
                </c:pt>
                <c:pt idx="16">
                  <c:v>1.2765273311897105</c:v>
                </c:pt>
                <c:pt idx="17">
                  <c:v>1.2450469238790407</c:v>
                </c:pt>
                <c:pt idx="18">
                  <c:v>1.3073639274279616</c:v>
                </c:pt>
                <c:pt idx="19">
                  <c:v>1.3535791757049891</c:v>
                </c:pt>
                <c:pt idx="20">
                  <c:v>1.5410764872521245</c:v>
                </c:pt>
                <c:pt idx="21" formatCode="General">
                  <c:v>1.61</c:v>
                </c:pt>
              </c:numCache>
            </c:numRef>
          </c:val>
          <c:smooth val="0"/>
          <c:extLst>
            <c:ext xmlns:c16="http://schemas.microsoft.com/office/drawing/2014/chart" uri="{C3380CC4-5D6E-409C-BE32-E72D297353CC}">
              <c16:uniqueId val="{00000007-AF06-4DA3-BEB6-8CEAF5EC1459}"/>
            </c:ext>
          </c:extLst>
        </c:ser>
        <c:dLbls>
          <c:showLegendKey val="0"/>
          <c:showVal val="0"/>
          <c:showCatName val="0"/>
          <c:showSerName val="0"/>
          <c:showPercent val="0"/>
          <c:showBubbleSize val="0"/>
        </c:dLbls>
        <c:smooth val="0"/>
        <c:axId val="548236848"/>
        <c:axId val="548237632"/>
      </c:lineChart>
      <c:catAx>
        <c:axId val="548236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548237632"/>
        <c:crosses val="autoZero"/>
        <c:auto val="1"/>
        <c:lblAlgn val="ctr"/>
        <c:lblOffset val="100"/>
        <c:noMultiLvlLbl val="0"/>
      </c:catAx>
      <c:valAx>
        <c:axId val="548237632"/>
        <c:scaling>
          <c:orientation val="minMax"/>
          <c:max val="2.5"/>
          <c:min val="0.5"/>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548236848"/>
        <c:crosses val="autoZero"/>
        <c:crossBetween val="between"/>
        <c:majorUnit val="0.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113070105367266E-2"/>
          <c:y val="5.0221501040533564E-2"/>
          <c:w val="0.92522509414584042"/>
          <c:h val="0.77721173212615513"/>
        </c:manualLayout>
      </c:layout>
      <c:barChart>
        <c:barDir val="col"/>
        <c:grouping val="stacked"/>
        <c:varyColors val="0"/>
        <c:ser>
          <c:idx val="0"/>
          <c:order val="0"/>
          <c:tx>
            <c:strRef>
              <c:f>Sheet1!$B$1</c:f>
              <c:strCache>
                <c:ptCount val="1"/>
                <c:pt idx="0">
                  <c:v>Drug-Induced</c:v>
                </c:pt>
              </c:strCache>
            </c:strRef>
          </c:tx>
          <c:spPr>
            <a:solidFill>
              <a:schemeClr val="accent1"/>
            </a:solid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2010</c:v>
                </c:pt>
                <c:pt idx="1">
                  <c:v>2021</c:v>
                </c:pt>
              </c:numCache>
            </c:numRef>
          </c:cat>
          <c:val>
            <c:numRef>
              <c:f>Sheet1!$B$2:$B$3</c:f>
              <c:numCache>
                <c:formatCode>#,##0</c:formatCode>
                <c:ptCount val="2"/>
                <c:pt idx="0">
                  <c:v>7129</c:v>
                </c:pt>
                <c:pt idx="1">
                  <c:v>17558</c:v>
                </c:pt>
              </c:numCache>
            </c:numRef>
          </c:val>
          <c:extLst>
            <c:ext xmlns:c16="http://schemas.microsoft.com/office/drawing/2014/chart" uri="{C3380CC4-5D6E-409C-BE32-E72D297353CC}">
              <c16:uniqueId val="{00000000-C669-4B64-8561-B08C080FA18A}"/>
            </c:ext>
          </c:extLst>
        </c:ser>
        <c:ser>
          <c:idx val="1"/>
          <c:order val="1"/>
          <c:tx>
            <c:strRef>
              <c:f>Sheet1!$C$1</c:f>
              <c:strCache>
                <c:ptCount val="1"/>
                <c:pt idx="0">
                  <c:v>COVID-19</c:v>
                </c:pt>
              </c:strCache>
            </c:strRef>
          </c:tx>
          <c:spPr>
            <a:solidFill>
              <a:srgbClr val="FFFF0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3-C669-4B64-8561-B08C080FA18A}"/>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2010</c:v>
                </c:pt>
                <c:pt idx="1">
                  <c:v>2021</c:v>
                </c:pt>
              </c:numCache>
            </c:numRef>
          </c:cat>
          <c:val>
            <c:numRef>
              <c:f>Sheet1!$C$2:$C$3</c:f>
              <c:numCache>
                <c:formatCode>#,##0</c:formatCode>
                <c:ptCount val="2"/>
                <c:pt idx="0" formatCode="General">
                  <c:v>0</c:v>
                </c:pt>
                <c:pt idx="1">
                  <c:v>8885</c:v>
                </c:pt>
              </c:numCache>
            </c:numRef>
          </c:val>
          <c:extLst>
            <c:ext xmlns:c16="http://schemas.microsoft.com/office/drawing/2014/chart" uri="{C3380CC4-5D6E-409C-BE32-E72D297353CC}">
              <c16:uniqueId val="{00000001-C669-4B64-8561-B08C080FA18A}"/>
            </c:ext>
          </c:extLst>
        </c:ser>
        <c:ser>
          <c:idx val="2"/>
          <c:order val="2"/>
          <c:tx>
            <c:strRef>
              <c:f>Sheet1!$D$1</c:f>
              <c:strCache>
                <c:ptCount val="1"/>
                <c:pt idx="0">
                  <c:v>All other</c:v>
                </c:pt>
              </c:strCache>
            </c:strRef>
          </c:tx>
          <c:spPr>
            <a:solidFill>
              <a:srgbClr val="C00000"/>
            </a:solid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2010</c:v>
                </c:pt>
                <c:pt idx="1">
                  <c:v>2021</c:v>
                </c:pt>
              </c:numCache>
            </c:numRef>
          </c:cat>
          <c:val>
            <c:numRef>
              <c:f>Sheet1!$D$2:$D$3</c:f>
              <c:numCache>
                <c:formatCode>#,##0</c:formatCode>
                <c:ptCount val="2"/>
                <c:pt idx="0">
                  <c:v>40298</c:v>
                </c:pt>
                <c:pt idx="1">
                  <c:v>51667</c:v>
                </c:pt>
              </c:numCache>
            </c:numRef>
          </c:val>
          <c:extLst>
            <c:ext xmlns:c16="http://schemas.microsoft.com/office/drawing/2014/chart" uri="{C3380CC4-5D6E-409C-BE32-E72D297353CC}">
              <c16:uniqueId val="{00000002-C669-4B64-8561-B08C080FA18A}"/>
            </c:ext>
          </c:extLst>
        </c:ser>
        <c:dLbls>
          <c:showLegendKey val="0"/>
          <c:showVal val="0"/>
          <c:showCatName val="0"/>
          <c:showSerName val="0"/>
          <c:showPercent val="0"/>
          <c:showBubbleSize val="0"/>
        </c:dLbls>
        <c:gapWidth val="150"/>
        <c:overlap val="100"/>
        <c:axId val="1016451664"/>
        <c:axId val="1016452496"/>
      </c:barChart>
      <c:catAx>
        <c:axId val="101645166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016452496"/>
        <c:crosses val="autoZero"/>
        <c:auto val="1"/>
        <c:lblAlgn val="ctr"/>
        <c:lblOffset val="100"/>
        <c:noMultiLvlLbl val="0"/>
      </c:catAx>
      <c:valAx>
        <c:axId val="1016452496"/>
        <c:scaling>
          <c:orientation val="minMax"/>
          <c:max val="8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016451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NHW</c:v>
                </c:pt>
                <c:pt idx="1">
                  <c:v>NHB</c:v>
                </c:pt>
                <c:pt idx="2">
                  <c:v>Hispanic</c:v>
                </c:pt>
                <c:pt idx="3">
                  <c:v>NHAPI</c:v>
                </c:pt>
                <c:pt idx="4">
                  <c:v>NHAIAN</c:v>
                </c:pt>
              </c:strCache>
            </c:strRef>
          </c:cat>
          <c:val>
            <c:numRef>
              <c:f>Sheet1!$B$2:$B$6</c:f>
              <c:numCache>
                <c:formatCode>#,##0</c:formatCode>
                <c:ptCount val="5"/>
                <c:pt idx="0">
                  <c:v>5957</c:v>
                </c:pt>
                <c:pt idx="1">
                  <c:v>517</c:v>
                </c:pt>
                <c:pt idx="2">
                  <c:v>465</c:v>
                </c:pt>
                <c:pt idx="3">
                  <c:v>61</c:v>
                </c:pt>
                <c:pt idx="4">
                  <c:v>111</c:v>
                </c:pt>
              </c:numCache>
            </c:numRef>
          </c:val>
          <c:extLst>
            <c:ext xmlns:c16="http://schemas.microsoft.com/office/drawing/2014/chart" uri="{C3380CC4-5D6E-409C-BE32-E72D297353CC}">
              <c16:uniqueId val="{00000000-DDE7-4F18-835F-6BB89A608087}"/>
            </c:ext>
          </c:extLst>
        </c:ser>
        <c:ser>
          <c:idx val="1"/>
          <c:order val="1"/>
          <c:tx>
            <c:strRef>
              <c:f>Sheet1!$C$1</c:f>
              <c:strCache>
                <c:ptCount val="1"/>
                <c:pt idx="0">
                  <c:v>2021</c:v>
                </c:pt>
              </c:strCache>
            </c:strRef>
          </c:tx>
          <c:spPr>
            <a:solidFill>
              <a:schemeClr val="accent2"/>
            </a:solidFill>
            <a:ln>
              <a:noFill/>
            </a:ln>
            <a:effectLst/>
          </c:spPr>
          <c:invertIfNegative val="0"/>
          <c:dLbls>
            <c:dLbl>
              <c:idx val="0"/>
              <c:layout>
                <c:manualLayout>
                  <c:x val="7.24637681159420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F96-4BC9-82F7-2162CEA28FE8}"/>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NHW</c:v>
                </c:pt>
                <c:pt idx="1">
                  <c:v>NHB</c:v>
                </c:pt>
                <c:pt idx="2">
                  <c:v>Hispanic</c:v>
                </c:pt>
                <c:pt idx="3">
                  <c:v>NHAPI</c:v>
                </c:pt>
                <c:pt idx="4">
                  <c:v>NHAIAN</c:v>
                </c:pt>
              </c:strCache>
            </c:strRef>
          </c:cat>
          <c:val>
            <c:numRef>
              <c:f>Sheet1!$C$2:$C$6</c:f>
              <c:numCache>
                <c:formatCode>#,##0</c:formatCode>
                <c:ptCount val="5"/>
                <c:pt idx="0">
                  <c:v>14878</c:v>
                </c:pt>
                <c:pt idx="1">
                  <c:v>3243</c:v>
                </c:pt>
                <c:pt idx="2">
                  <c:v>2252</c:v>
                </c:pt>
                <c:pt idx="3">
                  <c:v>188</c:v>
                </c:pt>
                <c:pt idx="4">
                  <c:v>481</c:v>
                </c:pt>
              </c:numCache>
            </c:numRef>
          </c:val>
          <c:extLst>
            <c:ext xmlns:c16="http://schemas.microsoft.com/office/drawing/2014/chart" uri="{C3380CC4-5D6E-409C-BE32-E72D297353CC}">
              <c16:uniqueId val="{00000001-DDE7-4F18-835F-6BB89A608087}"/>
            </c:ext>
          </c:extLst>
        </c:ser>
        <c:dLbls>
          <c:showLegendKey val="0"/>
          <c:showVal val="0"/>
          <c:showCatName val="0"/>
          <c:showSerName val="0"/>
          <c:showPercent val="0"/>
          <c:showBubbleSize val="0"/>
        </c:dLbls>
        <c:gapWidth val="219"/>
        <c:overlap val="-27"/>
        <c:axId val="219818184"/>
        <c:axId val="219817792"/>
      </c:barChart>
      <c:catAx>
        <c:axId val="2198181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219817792"/>
        <c:crosses val="autoZero"/>
        <c:auto val="1"/>
        <c:lblAlgn val="ctr"/>
        <c:lblOffset val="100"/>
        <c:noMultiLvlLbl val="0"/>
      </c:catAx>
      <c:valAx>
        <c:axId val="219817792"/>
        <c:scaling>
          <c:orientation val="minMax"/>
          <c:max val="16000"/>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219818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userShapes r:id="rId4"/>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061030950403097E-2"/>
          <c:y val="6.3045601194001169E-2"/>
          <c:w val="0.92276766307793689"/>
          <c:h val="0.65788779549173904"/>
        </c:manualLayout>
      </c:layout>
      <c:barChart>
        <c:barDir val="col"/>
        <c:grouping val="clustered"/>
        <c:varyColors val="0"/>
        <c:ser>
          <c:idx val="0"/>
          <c:order val="0"/>
          <c:tx>
            <c:strRef>
              <c:f>Sheet1!$B$1</c:f>
              <c:strCache>
                <c:ptCount val="1"/>
                <c:pt idx="0">
                  <c:v>Parent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Texas</c:v>
                </c:pt>
                <c:pt idx="1">
                  <c:v>Alabama</c:v>
                </c:pt>
                <c:pt idx="2">
                  <c:v>Mississippi</c:v>
                </c:pt>
                <c:pt idx="3">
                  <c:v>Florida</c:v>
                </c:pt>
                <c:pt idx="4">
                  <c:v>Georgia</c:v>
                </c:pt>
                <c:pt idx="5">
                  <c:v>Kansas</c:v>
                </c:pt>
                <c:pt idx="6">
                  <c:v>North Carolina*</c:v>
                </c:pt>
                <c:pt idx="7">
                  <c:v>Soth Dakota*</c:v>
                </c:pt>
                <c:pt idx="8">
                  <c:v>Wyoming</c:v>
                </c:pt>
                <c:pt idx="9">
                  <c:v>South Carolina</c:v>
                </c:pt>
                <c:pt idx="10">
                  <c:v>Tennessee</c:v>
                </c:pt>
                <c:pt idx="11">
                  <c:v>Wisconsin</c:v>
                </c:pt>
              </c:strCache>
            </c:strRef>
          </c:cat>
          <c:val>
            <c:numRef>
              <c:f>Sheet1!$B$2:$B$13</c:f>
              <c:numCache>
                <c:formatCode>0%</c:formatCode>
                <c:ptCount val="12"/>
                <c:pt idx="0">
                  <c:v>0.16</c:v>
                </c:pt>
                <c:pt idx="1">
                  <c:v>0.18</c:v>
                </c:pt>
                <c:pt idx="2">
                  <c:v>0.28000000000000003</c:v>
                </c:pt>
                <c:pt idx="3">
                  <c:v>0.28000000000000003</c:v>
                </c:pt>
                <c:pt idx="4">
                  <c:v>0.31</c:v>
                </c:pt>
                <c:pt idx="5">
                  <c:v>0.38</c:v>
                </c:pt>
                <c:pt idx="6">
                  <c:v>0.37</c:v>
                </c:pt>
                <c:pt idx="7">
                  <c:v>0.43</c:v>
                </c:pt>
                <c:pt idx="8">
                  <c:v>0.47</c:v>
                </c:pt>
                <c:pt idx="9">
                  <c:v>0.67</c:v>
                </c:pt>
                <c:pt idx="10">
                  <c:v>0.82</c:v>
                </c:pt>
                <c:pt idx="11">
                  <c:v>1</c:v>
                </c:pt>
              </c:numCache>
            </c:numRef>
          </c:val>
          <c:extLst>
            <c:ext xmlns:c16="http://schemas.microsoft.com/office/drawing/2014/chart" uri="{C3380CC4-5D6E-409C-BE32-E72D297353CC}">
              <c16:uniqueId val="{00000000-6BFC-4AF3-8CA0-B28A2BEA944A}"/>
            </c:ext>
          </c:extLst>
        </c:ser>
        <c:ser>
          <c:idx val="1"/>
          <c:order val="1"/>
          <c:tx>
            <c:strRef>
              <c:f>Sheet1!$C$1</c:f>
              <c:strCache>
                <c:ptCount val="1"/>
                <c:pt idx="0">
                  <c:v>Pregnant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Texas</c:v>
                </c:pt>
                <c:pt idx="1">
                  <c:v>Alabama</c:v>
                </c:pt>
                <c:pt idx="2">
                  <c:v>Mississippi</c:v>
                </c:pt>
                <c:pt idx="3">
                  <c:v>Florida</c:v>
                </c:pt>
                <c:pt idx="4">
                  <c:v>Georgia</c:v>
                </c:pt>
                <c:pt idx="5">
                  <c:v>Kansas</c:v>
                </c:pt>
                <c:pt idx="6">
                  <c:v>North Carolina*</c:v>
                </c:pt>
                <c:pt idx="7">
                  <c:v>Soth Dakota*</c:v>
                </c:pt>
                <c:pt idx="8">
                  <c:v>Wyoming</c:v>
                </c:pt>
                <c:pt idx="9">
                  <c:v>South Carolina</c:v>
                </c:pt>
                <c:pt idx="10">
                  <c:v>Tennessee</c:v>
                </c:pt>
                <c:pt idx="11">
                  <c:v>Wisconsin</c:v>
                </c:pt>
              </c:strCache>
            </c:strRef>
          </c:cat>
          <c:val>
            <c:numRef>
              <c:f>Sheet1!$C$2:$C$13</c:f>
              <c:numCache>
                <c:formatCode>0%</c:formatCode>
                <c:ptCount val="12"/>
                <c:pt idx="0">
                  <c:v>2.0699999999999998</c:v>
                </c:pt>
                <c:pt idx="1">
                  <c:v>1.46</c:v>
                </c:pt>
                <c:pt idx="2">
                  <c:v>1.99</c:v>
                </c:pt>
                <c:pt idx="3">
                  <c:v>1.96</c:v>
                </c:pt>
                <c:pt idx="4">
                  <c:v>2.25</c:v>
                </c:pt>
                <c:pt idx="5">
                  <c:v>1.71</c:v>
                </c:pt>
                <c:pt idx="6">
                  <c:v>2.0099999999999998</c:v>
                </c:pt>
                <c:pt idx="7">
                  <c:v>1.38</c:v>
                </c:pt>
                <c:pt idx="8">
                  <c:v>1.59</c:v>
                </c:pt>
                <c:pt idx="9">
                  <c:v>1.99</c:v>
                </c:pt>
                <c:pt idx="10">
                  <c:v>2.5499999999999998</c:v>
                </c:pt>
                <c:pt idx="11">
                  <c:v>3.06</c:v>
                </c:pt>
              </c:numCache>
            </c:numRef>
          </c:val>
          <c:extLst>
            <c:ext xmlns:c16="http://schemas.microsoft.com/office/drawing/2014/chart" uri="{C3380CC4-5D6E-409C-BE32-E72D297353CC}">
              <c16:uniqueId val="{00000001-6BFC-4AF3-8CA0-B28A2BEA944A}"/>
            </c:ext>
          </c:extLst>
        </c:ser>
        <c:dLbls>
          <c:showLegendKey val="0"/>
          <c:showVal val="0"/>
          <c:showCatName val="0"/>
          <c:showSerName val="0"/>
          <c:showPercent val="0"/>
          <c:showBubbleSize val="0"/>
        </c:dLbls>
        <c:gapWidth val="219"/>
        <c:overlap val="-27"/>
        <c:axId val="548134968"/>
        <c:axId val="548132224"/>
      </c:barChart>
      <c:catAx>
        <c:axId val="54813496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548132224"/>
        <c:crosses val="autoZero"/>
        <c:auto val="1"/>
        <c:lblAlgn val="ctr"/>
        <c:lblOffset val="100"/>
        <c:noMultiLvlLbl val="0"/>
      </c:catAx>
      <c:valAx>
        <c:axId val="5481322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548134968"/>
        <c:crosses val="autoZero"/>
        <c:crossBetween val="between"/>
      </c:valAx>
      <c:spPr>
        <a:noFill/>
        <a:ln>
          <a:noFill/>
        </a:ln>
        <a:effectLst/>
      </c:spPr>
    </c:plotArea>
    <c:legend>
      <c:legendPos val="b"/>
      <c:layout>
        <c:manualLayout>
          <c:xMode val="edge"/>
          <c:yMode val="edge"/>
          <c:x val="0.2110848547652302"/>
          <c:y val="8.1040798655779248E-2"/>
          <c:w val="0.24330733851272013"/>
          <c:h val="7.7625952828288922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userShapes r:id="rId4"/>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4"/>
              <c:layout>
                <c:manualLayout>
                  <c:x val="-8.4541062801932361E-3"/>
                  <c:y val="2.918642495710501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A00-42BC-8750-895336947530}"/>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Not given hcoice about a VBAC</c:v>
                </c:pt>
                <c:pt idx="1">
                  <c:v>Felt pressure to have a CS</c:v>
                </c:pt>
                <c:pt idx="2">
                  <c:v>Felt treated unfairly due to race/ethnicity </c:v>
                </c:pt>
                <c:pt idx="3">
                  <c:v>Had a postpartum visit</c:v>
                </c:pt>
                <c:pt idx="4">
                  <c:v>Staff encouraged decision making in labor</c:v>
                </c:pt>
              </c:strCache>
            </c:strRef>
          </c:cat>
          <c:val>
            <c:numRef>
              <c:f>Sheet1!$B$2:$B$6</c:f>
              <c:numCache>
                <c:formatCode>General</c:formatCode>
                <c:ptCount val="5"/>
                <c:pt idx="0">
                  <c:v>2.93</c:v>
                </c:pt>
                <c:pt idx="1">
                  <c:v>1.73</c:v>
                </c:pt>
                <c:pt idx="2">
                  <c:v>2.84</c:v>
                </c:pt>
                <c:pt idx="3">
                  <c:v>0.43</c:v>
                </c:pt>
                <c:pt idx="4">
                  <c:v>0.67</c:v>
                </c:pt>
              </c:numCache>
            </c:numRef>
          </c:val>
          <c:extLst>
            <c:ext xmlns:c16="http://schemas.microsoft.com/office/drawing/2014/chart" uri="{C3380CC4-5D6E-409C-BE32-E72D297353CC}">
              <c16:uniqueId val="{00000000-5A00-42BC-8750-895336947530}"/>
            </c:ext>
          </c:extLst>
        </c:ser>
        <c:dLbls>
          <c:showLegendKey val="0"/>
          <c:showVal val="0"/>
          <c:showCatName val="0"/>
          <c:showSerName val="0"/>
          <c:showPercent val="0"/>
          <c:showBubbleSize val="0"/>
        </c:dLbls>
        <c:gapWidth val="182"/>
        <c:axId val="548134576"/>
        <c:axId val="548133792"/>
      </c:barChart>
      <c:catAx>
        <c:axId val="548134576"/>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548133792"/>
        <c:crosses val="autoZero"/>
        <c:auto val="1"/>
        <c:lblAlgn val="ctr"/>
        <c:lblOffset val="100"/>
        <c:noMultiLvlLbl val="0"/>
      </c:catAx>
      <c:valAx>
        <c:axId val="548133792"/>
        <c:scaling>
          <c:orientation val="minMax"/>
          <c:max val="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48134576"/>
        <c:crosses val="autoZero"/>
        <c:crossBetween val="between"/>
        <c:majorUnit val="1"/>
      </c:valAx>
      <c:spPr>
        <a:noFill/>
        <a:ln>
          <a:noFill/>
        </a:ln>
        <a:effectLst/>
      </c:spPr>
    </c:plotArea>
    <c:plotVisOnly val="1"/>
    <c:dispBlanksAs val="gap"/>
    <c:showDLblsOverMax val="0"/>
  </c:chart>
  <c:spPr>
    <a:noFill/>
    <a:ln w="28575">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650367073681003E-2"/>
          <c:y val="3.920635160419441E-2"/>
          <c:w val="0.937496196127658"/>
          <c:h val="0.78846279179677969"/>
        </c:manualLayout>
      </c:layout>
      <c:lineChart>
        <c:grouping val="standard"/>
        <c:varyColors val="0"/>
        <c:ser>
          <c:idx val="0"/>
          <c:order val="0"/>
          <c:tx>
            <c:strRef>
              <c:f>Sheet1!$B$1</c:f>
              <c:strCache>
                <c:ptCount val="1"/>
                <c:pt idx="0">
                  <c:v>All</c:v>
                </c:pt>
              </c:strCache>
            </c:strRef>
          </c:tx>
          <c:spPr>
            <a:ln w="57150" cap="rnd">
              <a:solidFill>
                <a:schemeClr val="tx1"/>
              </a:solidFill>
              <a:round/>
            </a:ln>
            <a:effectLst/>
          </c:spPr>
          <c:marker>
            <c:symbol val="none"/>
          </c:marker>
          <c:cat>
            <c:numRef>
              <c:f>Sheet1!$A$2:$A$58</c:f>
              <c:numCache>
                <c:formatCode>General</c:formatCode>
                <c:ptCount val="57"/>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numCache>
            </c:numRef>
          </c:cat>
          <c:val>
            <c:numRef>
              <c:f>Sheet1!$B$2:$B$58</c:f>
              <c:numCache>
                <c:formatCode>###0.0;###0.0</c:formatCode>
                <c:ptCount val="57"/>
                <c:pt idx="0">
                  <c:v>75</c:v>
                </c:pt>
                <c:pt idx="1">
                  <c:v>67.8</c:v>
                </c:pt>
                <c:pt idx="2">
                  <c:v>61.1</c:v>
                </c:pt>
                <c:pt idx="3">
                  <c:v>52.4</c:v>
                </c:pt>
                <c:pt idx="4">
                  <c:v>47</c:v>
                </c:pt>
                <c:pt idx="5">
                  <c:v>40.9</c:v>
                </c:pt>
                <c:pt idx="6">
                  <c:v>41</c:v>
                </c:pt>
                <c:pt idx="7">
                  <c:v>37.6</c:v>
                </c:pt>
                <c:pt idx="8">
                  <c:v>37.4</c:v>
                </c:pt>
                <c:pt idx="9">
                  <c:v>37.1</c:v>
                </c:pt>
                <c:pt idx="10">
                  <c:v>36.9</c:v>
                </c:pt>
                <c:pt idx="11">
                  <c:v>35.200000000000003</c:v>
                </c:pt>
                <c:pt idx="12">
                  <c:v>35.799999999999997</c:v>
                </c:pt>
                <c:pt idx="13">
                  <c:v>33.299999999999997</c:v>
                </c:pt>
                <c:pt idx="14">
                  <c:v>31.6</c:v>
                </c:pt>
                <c:pt idx="15">
                  <c:v>29.1</c:v>
                </c:pt>
                <c:pt idx="16">
                  <c:v>28</c:v>
                </c:pt>
                <c:pt idx="17">
                  <c:v>24.5</c:v>
                </c:pt>
                <c:pt idx="18">
                  <c:v>22.2</c:v>
                </c:pt>
                <c:pt idx="19">
                  <c:v>21.5</c:v>
                </c:pt>
                <c:pt idx="20">
                  <c:v>18.8</c:v>
                </c:pt>
                <c:pt idx="21">
                  <c:v>18.8</c:v>
                </c:pt>
                <c:pt idx="22">
                  <c:v>15.2</c:v>
                </c:pt>
                <c:pt idx="23">
                  <c:v>14.6</c:v>
                </c:pt>
                <c:pt idx="24">
                  <c:v>12.8</c:v>
                </c:pt>
                <c:pt idx="25">
                  <c:v>12.3</c:v>
                </c:pt>
                <c:pt idx="26">
                  <c:v>11.2</c:v>
                </c:pt>
                <c:pt idx="27">
                  <c:v>9.6</c:v>
                </c:pt>
                <c:pt idx="28">
                  <c:v>9.6</c:v>
                </c:pt>
                <c:pt idx="29">
                  <c:v>9.1999999999999993</c:v>
                </c:pt>
                <c:pt idx="30">
                  <c:v>8.5</c:v>
                </c:pt>
                <c:pt idx="31">
                  <c:v>7.9</c:v>
                </c:pt>
                <c:pt idx="32">
                  <c:v>8</c:v>
                </c:pt>
                <c:pt idx="33">
                  <c:v>7.8</c:v>
                </c:pt>
                <c:pt idx="34">
                  <c:v>7.8</c:v>
                </c:pt>
                <c:pt idx="35">
                  <c:v>7.2</c:v>
                </c:pt>
                <c:pt idx="36">
                  <c:v>6.6</c:v>
                </c:pt>
                <c:pt idx="37">
                  <c:v>8.4</c:v>
                </c:pt>
                <c:pt idx="38">
                  <c:v>7.9</c:v>
                </c:pt>
                <c:pt idx="39">
                  <c:v>8.1999999999999993</c:v>
                </c:pt>
                <c:pt idx="40">
                  <c:v>7.9</c:v>
                </c:pt>
                <c:pt idx="41">
                  <c:v>7.8</c:v>
                </c:pt>
                <c:pt idx="42">
                  <c:v>7.5</c:v>
                </c:pt>
                <c:pt idx="43">
                  <c:v>8.3000000000000007</c:v>
                </c:pt>
                <c:pt idx="44">
                  <c:v>7.1</c:v>
                </c:pt>
                <c:pt idx="45">
                  <c:v>7.6</c:v>
                </c:pt>
                <c:pt idx="46">
                  <c:v>8.4</c:v>
                </c:pt>
                <c:pt idx="47">
                  <c:v>7.1</c:v>
                </c:pt>
                <c:pt idx="48">
                  <c:v>9.9</c:v>
                </c:pt>
                <c:pt idx="49">
                  <c:v>9.8000000000000007</c:v>
                </c:pt>
                <c:pt idx="50">
                  <c:v>9.9</c:v>
                </c:pt>
                <c:pt idx="51">
                  <c:v>8.9</c:v>
                </c:pt>
                <c:pt idx="52">
                  <c:v>12.1</c:v>
                </c:pt>
                <c:pt idx="53">
                  <c:v>13.1</c:v>
                </c:pt>
                <c:pt idx="54">
                  <c:v>15.1</c:v>
                </c:pt>
                <c:pt idx="55">
                  <c:v>13.3</c:v>
                </c:pt>
                <c:pt idx="56" formatCode="General">
                  <c:v>12.7</c:v>
                </c:pt>
              </c:numCache>
            </c:numRef>
          </c:val>
          <c:smooth val="0"/>
          <c:extLst>
            <c:ext xmlns:c16="http://schemas.microsoft.com/office/drawing/2014/chart" uri="{C3380CC4-5D6E-409C-BE32-E72D297353CC}">
              <c16:uniqueId val="{00000000-909F-4A20-8A8D-402A40E200B3}"/>
            </c:ext>
          </c:extLst>
        </c:ser>
        <c:dLbls>
          <c:showLegendKey val="0"/>
          <c:showVal val="0"/>
          <c:showCatName val="0"/>
          <c:showSerName val="0"/>
          <c:showPercent val="0"/>
          <c:showBubbleSize val="0"/>
        </c:dLbls>
        <c:smooth val="0"/>
        <c:axId val="547083072"/>
        <c:axId val="547082680"/>
      </c:lineChart>
      <c:catAx>
        <c:axId val="54708307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547082680"/>
        <c:crosses val="autoZero"/>
        <c:auto val="1"/>
        <c:lblAlgn val="ctr"/>
        <c:lblOffset val="100"/>
        <c:noMultiLvlLbl val="0"/>
      </c:catAx>
      <c:valAx>
        <c:axId val="5470826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5470830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650367073681003E-2"/>
          <c:y val="2.7023316109336552E-2"/>
          <c:w val="0.937496196127658"/>
          <c:h val="0.90885999760637937"/>
        </c:manualLayout>
      </c:layout>
      <c:lineChart>
        <c:grouping val="standard"/>
        <c:varyColors val="0"/>
        <c:ser>
          <c:idx val="0"/>
          <c:order val="0"/>
          <c:tx>
            <c:strRef>
              <c:f>Sheet1!$B$1</c:f>
              <c:strCache>
                <c:ptCount val="1"/>
                <c:pt idx="0">
                  <c:v>All</c:v>
                </c:pt>
              </c:strCache>
            </c:strRef>
          </c:tx>
          <c:spPr>
            <a:ln w="57150" cap="rnd">
              <a:solidFill>
                <a:schemeClr val="tx1"/>
              </a:solidFill>
              <a:round/>
            </a:ln>
            <a:effectLst/>
          </c:spPr>
          <c:marker>
            <c:symbol val="none"/>
          </c:marker>
          <c:cat>
            <c:numRef>
              <c:f>Sheet1!$A$2:$A$65</c:f>
              <c:numCache>
                <c:formatCode>General</c:formatCode>
                <c:ptCount val="64"/>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numCache>
            </c:numRef>
          </c:cat>
          <c:val>
            <c:numRef>
              <c:f>Sheet1!$B$2:$B$65</c:f>
              <c:numCache>
                <c:formatCode>###0.0;###0.0</c:formatCode>
                <c:ptCount val="64"/>
                <c:pt idx="0">
                  <c:v>75</c:v>
                </c:pt>
                <c:pt idx="1">
                  <c:v>67.8</c:v>
                </c:pt>
                <c:pt idx="2">
                  <c:v>61.1</c:v>
                </c:pt>
                <c:pt idx="3">
                  <c:v>52.4</c:v>
                </c:pt>
                <c:pt idx="4">
                  <c:v>47</c:v>
                </c:pt>
                <c:pt idx="5">
                  <c:v>40.9</c:v>
                </c:pt>
                <c:pt idx="6">
                  <c:v>41</c:v>
                </c:pt>
                <c:pt idx="7">
                  <c:v>37.6</c:v>
                </c:pt>
                <c:pt idx="8">
                  <c:v>37.4</c:v>
                </c:pt>
                <c:pt idx="9">
                  <c:v>37.1</c:v>
                </c:pt>
                <c:pt idx="10">
                  <c:v>36.9</c:v>
                </c:pt>
                <c:pt idx="11">
                  <c:v>35.200000000000003</c:v>
                </c:pt>
                <c:pt idx="12">
                  <c:v>35.799999999999997</c:v>
                </c:pt>
                <c:pt idx="13">
                  <c:v>33.299999999999997</c:v>
                </c:pt>
                <c:pt idx="14">
                  <c:v>31.6</c:v>
                </c:pt>
                <c:pt idx="15">
                  <c:v>29.1</c:v>
                </c:pt>
                <c:pt idx="16">
                  <c:v>28</c:v>
                </c:pt>
                <c:pt idx="17">
                  <c:v>24.5</c:v>
                </c:pt>
                <c:pt idx="18">
                  <c:v>22.2</c:v>
                </c:pt>
                <c:pt idx="19">
                  <c:v>21.5</c:v>
                </c:pt>
                <c:pt idx="20">
                  <c:v>18.8</c:v>
                </c:pt>
                <c:pt idx="21">
                  <c:v>18.8</c:v>
                </c:pt>
                <c:pt idx="22">
                  <c:v>15.2</c:v>
                </c:pt>
                <c:pt idx="23">
                  <c:v>14.6</c:v>
                </c:pt>
                <c:pt idx="24">
                  <c:v>12.8</c:v>
                </c:pt>
                <c:pt idx="25">
                  <c:v>12.3</c:v>
                </c:pt>
                <c:pt idx="26">
                  <c:v>11.2</c:v>
                </c:pt>
                <c:pt idx="27">
                  <c:v>9.6</c:v>
                </c:pt>
                <c:pt idx="28">
                  <c:v>9.6</c:v>
                </c:pt>
                <c:pt idx="29">
                  <c:v>9.1999999999999993</c:v>
                </c:pt>
                <c:pt idx="30">
                  <c:v>8.5</c:v>
                </c:pt>
                <c:pt idx="31">
                  <c:v>7.9</c:v>
                </c:pt>
                <c:pt idx="32">
                  <c:v>8</c:v>
                </c:pt>
                <c:pt idx="33">
                  <c:v>7.8</c:v>
                </c:pt>
                <c:pt idx="34">
                  <c:v>7.8</c:v>
                </c:pt>
                <c:pt idx="35">
                  <c:v>7.2</c:v>
                </c:pt>
                <c:pt idx="36">
                  <c:v>6.6</c:v>
                </c:pt>
                <c:pt idx="37">
                  <c:v>8.4</c:v>
                </c:pt>
                <c:pt idx="38">
                  <c:v>7.9</c:v>
                </c:pt>
                <c:pt idx="39">
                  <c:v>8.1999999999999993</c:v>
                </c:pt>
                <c:pt idx="40">
                  <c:v>7.9</c:v>
                </c:pt>
                <c:pt idx="41">
                  <c:v>7.8</c:v>
                </c:pt>
                <c:pt idx="42">
                  <c:v>7.5</c:v>
                </c:pt>
                <c:pt idx="43">
                  <c:v>8.3000000000000007</c:v>
                </c:pt>
                <c:pt idx="44">
                  <c:v>7.1</c:v>
                </c:pt>
                <c:pt idx="45">
                  <c:v>7.6</c:v>
                </c:pt>
                <c:pt idx="46">
                  <c:v>8.4</c:v>
                </c:pt>
                <c:pt idx="47">
                  <c:v>7.1</c:v>
                </c:pt>
                <c:pt idx="48">
                  <c:v>9.9</c:v>
                </c:pt>
                <c:pt idx="49">
                  <c:v>9.8000000000000007</c:v>
                </c:pt>
                <c:pt idx="50">
                  <c:v>9.9</c:v>
                </c:pt>
                <c:pt idx="51">
                  <c:v>8.9</c:v>
                </c:pt>
                <c:pt idx="52">
                  <c:v>12.1</c:v>
                </c:pt>
                <c:pt idx="53">
                  <c:v>13.1</c:v>
                </c:pt>
                <c:pt idx="54">
                  <c:v>15.1</c:v>
                </c:pt>
                <c:pt idx="55">
                  <c:v>13.3</c:v>
                </c:pt>
                <c:pt idx="56" formatCode="General">
                  <c:v>12.7</c:v>
                </c:pt>
              </c:numCache>
            </c:numRef>
          </c:val>
          <c:smooth val="0"/>
          <c:extLst>
            <c:ext xmlns:c16="http://schemas.microsoft.com/office/drawing/2014/chart" uri="{C3380CC4-5D6E-409C-BE32-E72D297353CC}">
              <c16:uniqueId val="{00000000-C349-499D-99EF-1DDCC2FB3E9F}"/>
            </c:ext>
          </c:extLst>
        </c:ser>
        <c:dLbls>
          <c:showLegendKey val="0"/>
          <c:showVal val="0"/>
          <c:showCatName val="0"/>
          <c:showSerName val="0"/>
          <c:showPercent val="0"/>
          <c:showBubbleSize val="0"/>
        </c:dLbls>
        <c:smooth val="0"/>
        <c:axId val="547084640"/>
        <c:axId val="547085424"/>
      </c:lineChart>
      <c:catAx>
        <c:axId val="54708464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547085424"/>
        <c:crosses val="autoZero"/>
        <c:auto val="1"/>
        <c:lblAlgn val="ctr"/>
        <c:lblOffset val="100"/>
        <c:noMultiLvlLbl val="0"/>
      </c:catAx>
      <c:valAx>
        <c:axId val="5470854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547084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851633129192182E-2"/>
          <c:y val="0.19388293717823143"/>
          <c:w val="0.94857429279673378"/>
          <c:h val="0.73504091836367202"/>
        </c:manualLayout>
      </c:layout>
      <c:barChart>
        <c:barDir val="col"/>
        <c:grouping val="clustered"/>
        <c:varyColors val="0"/>
        <c:ser>
          <c:idx val="0"/>
          <c:order val="0"/>
          <c:tx>
            <c:strRef>
              <c:f>Sheet1!$B$1</c:f>
              <c:strCache>
                <c:ptCount val="1"/>
                <c:pt idx="0">
                  <c:v>Without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1996</c:v>
                </c:pt>
                <c:pt idx="1">
                  <c:v>1997</c:v>
                </c:pt>
                <c:pt idx="2">
                  <c:v>1998</c:v>
                </c:pt>
                <c:pt idx="3">
                  <c:v>1999</c:v>
                </c:pt>
                <c:pt idx="4">
                  <c:v>2000</c:v>
                </c:pt>
                <c:pt idx="5">
                  <c:v>2001</c:v>
                </c:pt>
                <c:pt idx="6">
                  <c:v>2002</c:v>
                </c:pt>
                <c:pt idx="7">
                  <c:v>2003</c:v>
                </c:pt>
              </c:numCache>
            </c:numRef>
          </c:cat>
          <c:val>
            <c:numRef>
              <c:f>Sheet1!$B$2:$B$9</c:f>
              <c:numCache>
                <c:formatCode>General</c:formatCode>
                <c:ptCount val="8"/>
                <c:pt idx="0">
                  <c:v>7.1</c:v>
                </c:pt>
                <c:pt idx="1">
                  <c:v>8.1</c:v>
                </c:pt>
                <c:pt idx="2">
                  <c:v>7.3</c:v>
                </c:pt>
                <c:pt idx="3">
                  <c:v>9.1999999999999993</c:v>
                </c:pt>
                <c:pt idx="4">
                  <c:v>9.9</c:v>
                </c:pt>
                <c:pt idx="5">
                  <c:v>9.5</c:v>
                </c:pt>
                <c:pt idx="6">
                  <c:v>9.1999999999999993</c:v>
                </c:pt>
                <c:pt idx="7">
                  <c:v>10.8</c:v>
                </c:pt>
              </c:numCache>
            </c:numRef>
          </c:val>
          <c:extLst>
            <c:ext xmlns:c16="http://schemas.microsoft.com/office/drawing/2014/chart" uri="{C3380CC4-5D6E-409C-BE32-E72D297353CC}">
              <c16:uniqueId val="{00000000-FC65-4E56-A634-3327E61FF256}"/>
            </c:ext>
          </c:extLst>
        </c:ser>
        <c:ser>
          <c:idx val="1"/>
          <c:order val="1"/>
          <c:tx>
            <c:strRef>
              <c:f>Sheet1!$C$1</c:f>
              <c:strCache>
                <c:ptCount val="1"/>
                <c:pt idx="0">
                  <c:v>With</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1996</c:v>
                </c:pt>
                <c:pt idx="1">
                  <c:v>1997</c:v>
                </c:pt>
                <c:pt idx="2">
                  <c:v>1998</c:v>
                </c:pt>
                <c:pt idx="3">
                  <c:v>1999</c:v>
                </c:pt>
                <c:pt idx="4">
                  <c:v>2000</c:v>
                </c:pt>
                <c:pt idx="5">
                  <c:v>2001</c:v>
                </c:pt>
                <c:pt idx="6">
                  <c:v>2002</c:v>
                </c:pt>
                <c:pt idx="7">
                  <c:v>2003</c:v>
                </c:pt>
              </c:numCache>
            </c:numRef>
          </c:cat>
          <c:val>
            <c:numRef>
              <c:f>Sheet1!$C$2:$C$9</c:f>
              <c:numCache>
                <c:formatCode>General</c:formatCode>
                <c:ptCount val="8"/>
                <c:pt idx="0">
                  <c:v>8.1999999999999993</c:v>
                </c:pt>
                <c:pt idx="1">
                  <c:v>8.9</c:v>
                </c:pt>
                <c:pt idx="2">
                  <c:v>6.9</c:v>
                </c:pt>
                <c:pt idx="3">
                  <c:v>10.7</c:v>
                </c:pt>
                <c:pt idx="4">
                  <c:v>9.6</c:v>
                </c:pt>
                <c:pt idx="5">
                  <c:v>10.3</c:v>
                </c:pt>
                <c:pt idx="6">
                  <c:v>8.5</c:v>
                </c:pt>
                <c:pt idx="7">
                  <c:v>13</c:v>
                </c:pt>
              </c:numCache>
            </c:numRef>
          </c:val>
          <c:extLst>
            <c:ext xmlns:c16="http://schemas.microsoft.com/office/drawing/2014/chart" uri="{C3380CC4-5D6E-409C-BE32-E72D297353CC}">
              <c16:uniqueId val="{00000001-FC65-4E56-A634-3327E61FF256}"/>
            </c:ext>
          </c:extLst>
        </c:ser>
        <c:dLbls>
          <c:showLegendKey val="0"/>
          <c:showVal val="0"/>
          <c:showCatName val="0"/>
          <c:showSerName val="0"/>
          <c:showPercent val="0"/>
          <c:showBubbleSize val="0"/>
        </c:dLbls>
        <c:gapWidth val="219"/>
        <c:overlap val="-27"/>
        <c:axId val="547083464"/>
        <c:axId val="479797048"/>
      </c:barChart>
      <c:catAx>
        <c:axId val="547083464"/>
        <c:scaling>
          <c:orientation val="minMax"/>
        </c:scaling>
        <c:delete val="0"/>
        <c:axPos val="b"/>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rgbClr val="000000"/>
                </a:solidFill>
                <a:latin typeface="+mn-lt"/>
                <a:ea typeface="+mn-ea"/>
                <a:cs typeface="+mn-cs"/>
              </a:defRPr>
            </a:pPr>
            <a:endParaRPr lang="en-US"/>
          </a:p>
        </c:txPr>
        <c:crossAx val="479797048"/>
        <c:crosses val="autoZero"/>
        <c:auto val="1"/>
        <c:lblAlgn val="ctr"/>
        <c:lblOffset val="100"/>
        <c:noMultiLvlLbl val="0"/>
      </c:catAx>
      <c:valAx>
        <c:axId val="4797970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rgbClr val="000000"/>
            </a:solidFill>
          </a:ln>
          <a:effectLst/>
        </c:spPr>
        <c:txPr>
          <a:bodyPr rot="-60000000" spcFirstLastPara="1" vertOverflow="ellipsis" vert="horz" wrap="square" anchor="ctr" anchorCtr="1"/>
          <a:lstStyle/>
          <a:p>
            <a:pPr>
              <a:defRPr sz="1600" b="1" i="0" u="none" strike="noStrike" kern="1200" baseline="0">
                <a:solidFill>
                  <a:srgbClr val="000000"/>
                </a:solidFill>
                <a:latin typeface="+mn-lt"/>
                <a:ea typeface="+mn-ea"/>
                <a:cs typeface="+mn-cs"/>
              </a:defRPr>
            </a:pPr>
            <a:endParaRPr lang="en-US"/>
          </a:p>
        </c:txPr>
        <c:crossAx val="547083464"/>
        <c:crosses val="autoZero"/>
        <c:crossBetween val="between"/>
      </c:valAx>
      <c:spPr>
        <a:noFill/>
        <a:ln>
          <a:noFill/>
        </a:ln>
        <a:effectLst/>
      </c:spPr>
    </c:plotArea>
    <c:legend>
      <c:legendPos val="b"/>
      <c:layout>
        <c:manualLayout>
          <c:xMode val="edge"/>
          <c:yMode val="edge"/>
          <c:x val="0.24172588270668177"/>
          <c:y val="7.0539998516600422E-2"/>
          <c:w val="0.20156678331875183"/>
          <c:h val="0.16427045470765006"/>
        </c:manualLayout>
      </c:layout>
      <c:overlay val="0"/>
      <c:spPr>
        <a:noFill/>
        <a:ln>
          <a:noFill/>
        </a:ln>
        <a:effectLst/>
      </c:spPr>
      <c:txPr>
        <a:bodyPr rot="0" spcFirstLastPara="1" vertOverflow="ellipsis" vert="horz" wrap="square" anchor="ctr" anchorCtr="1"/>
        <a:lstStyle/>
        <a:p>
          <a:pPr>
            <a:defRPr sz="2400" b="0" i="0" u="none" strike="noStrike" kern="1200" baseline="0">
              <a:solidFill>
                <a:srgbClr val="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Sheet1!$B$1</c:f>
              <c:strCache>
                <c:ptCount val="1"/>
                <c:pt idx="0">
                  <c:v>unr no ?</c:v>
                </c:pt>
              </c:strCache>
            </c:strRef>
          </c:tx>
          <c:spPr>
            <a:ln w="25400">
              <a:solidFill>
                <a:schemeClr val="tx1"/>
              </a:solidFill>
              <a:prstDash val="dash"/>
            </a:ln>
          </c:spPr>
          <c:marker>
            <c:symbol val="circle"/>
            <c:size val="7"/>
            <c:spPr>
              <a:solidFill>
                <a:schemeClr val="tx1"/>
              </a:solidFill>
            </c:spPr>
          </c:marker>
          <c:cat>
            <c:numRef>
              <c:f>Sheet1!$A$2:$A$16</c:f>
              <c:numCache>
                <c:formatCode>General</c:formatCode>
                <c:ptCount val="15"/>
                <c:pt idx="0">
                  <c:v>2000</c:v>
                </c:pt>
                <c:pt idx="5">
                  <c:v>2005</c:v>
                </c:pt>
                <c:pt idx="10">
                  <c:v>2010</c:v>
                </c:pt>
                <c:pt idx="14">
                  <c:v>2014</c:v>
                </c:pt>
              </c:numCache>
            </c:numRef>
          </c:cat>
          <c:val>
            <c:numRef>
              <c:f>Sheet1!$B$2:$B$16</c:f>
              <c:numCache>
                <c:formatCode>0.00</c:formatCode>
                <c:ptCount val="15"/>
                <c:pt idx="0">
                  <c:v>19.16</c:v>
                </c:pt>
                <c:pt idx="1">
                  <c:v>20.56</c:v>
                </c:pt>
                <c:pt idx="2">
                  <c:v>16.95</c:v>
                </c:pt>
                <c:pt idx="3">
                  <c:v>18.989999999999998</c:v>
                </c:pt>
                <c:pt idx="4">
                  <c:v>19.22</c:v>
                </c:pt>
                <c:pt idx="5">
                  <c:v>23.41</c:v>
                </c:pt>
                <c:pt idx="6">
                  <c:v>18.89</c:v>
                </c:pt>
                <c:pt idx="7">
                  <c:v>18.899999999999999</c:v>
                </c:pt>
                <c:pt idx="8">
                  <c:v>17.940000000000001</c:v>
                </c:pt>
                <c:pt idx="9">
                  <c:v>24.09</c:v>
                </c:pt>
                <c:pt idx="10">
                  <c:v>23.38</c:v>
                </c:pt>
                <c:pt idx="11">
                  <c:v>20.239999999999998</c:v>
                </c:pt>
                <c:pt idx="12">
                  <c:v>20.440000000000001</c:v>
                </c:pt>
                <c:pt idx="13">
                  <c:v>24.74</c:v>
                </c:pt>
                <c:pt idx="14">
                  <c:v>23.34</c:v>
                </c:pt>
              </c:numCache>
            </c:numRef>
          </c:val>
          <c:smooth val="0"/>
          <c:extLst>
            <c:ext xmlns:c16="http://schemas.microsoft.com/office/drawing/2014/chart" uri="{C3380CC4-5D6E-409C-BE32-E72D297353CC}">
              <c16:uniqueId val="{00000000-26A3-4705-A3B3-FBE092499F16}"/>
            </c:ext>
          </c:extLst>
        </c:ser>
        <c:ser>
          <c:idx val="1"/>
          <c:order val="1"/>
          <c:tx>
            <c:strRef>
              <c:f>Sheet1!$C$1</c:f>
              <c:strCache>
                <c:ptCount val="1"/>
                <c:pt idx="0">
                  <c:v>Column1</c:v>
                </c:pt>
              </c:strCache>
            </c:strRef>
          </c:tx>
          <c:marker>
            <c:symbol val="none"/>
          </c:marker>
          <c:cat>
            <c:numRef>
              <c:f>Sheet1!$A$2:$A$16</c:f>
              <c:numCache>
                <c:formatCode>General</c:formatCode>
                <c:ptCount val="15"/>
                <c:pt idx="0">
                  <c:v>2000</c:v>
                </c:pt>
                <c:pt idx="5">
                  <c:v>2005</c:v>
                </c:pt>
                <c:pt idx="10">
                  <c:v>2010</c:v>
                </c:pt>
                <c:pt idx="14">
                  <c:v>2014</c:v>
                </c:pt>
              </c:numCache>
            </c:numRef>
          </c:cat>
          <c:val>
            <c:numRef>
              <c:f>Sheet1!$C$2:$C$16</c:f>
              <c:numCache>
                <c:formatCode>0.00</c:formatCode>
                <c:ptCount val="15"/>
                <c:pt idx="0">
                  <c:v>18.2</c:v>
                </c:pt>
                <c:pt idx="1">
                  <c:v>18.53</c:v>
                </c:pt>
                <c:pt idx="2">
                  <c:v>18.850000000000001</c:v>
                </c:pt>
                <c:pt idx="3">
                  <c:v>19.18</c:v>
                </c:pt>
                <c:pt idx="4">
                  <c:v>19.510000000000002</c:v>
                </c:pt>
                <c:pt idx="5">
                  <c:v>19.84</c:v>
                </c:pt>
                <c:pt idx="6">
                  <c:v>20.16</c:v>
                </c:pt>
                <c:pt idx="7">
                  <c:v>20.49</c:v>
                </c:pt>
                <c:pt idx="8">
                  <c:v>20.82</c:v>
                </c:pt>
                <c:pt idx="9">
                  <c:v>21.15</c:v>
                </c:pt>
                <c:pt idx="10">
                  <c:v>21.47</c:v>
                </c:pt>
                <c:pt idx="11">
                  <c:v>21.8</c:v>
                </c:pt>
                <c:pt idx="12">
                  <c:v>22.13</c:v>
                </c:pt>
                <c:pt idx="13">
                  <c:v>22.46</c:v>
                </c:pt>
                <c:pt idx="14">
                  <c:v>22.78</c:v>
                </c:pt>
              </c:numCache>
            </c:numRef>
          </c:val>
          <c:smooth val="0"/>
          <c:extLst>
            <c:ext xmlns:c16="http://schemas.microsoft.com/office/drawing/2014/chart" uri="{C3380CC4-5D6E-409C-BE32-E72D297353CC}">
              <c16:uniqueId val="{00000001-26A3-4705-A3B3-FBE092499F16}"/>
            </c:ext>
          </c:extLst>
        </c:ser>
        <c:dLbls>
          <c:showLegendKey val="0"/>
          <c:showVal val="0"/>
          <c:showCatName val="0"/>
          <c:showSerName val="0"/>
          <c:showPercent val="0"/>
          <c:showBubbleSize val="0"/>
        </c:dLbls>
        <c:marker val="1"/>
        <c:smooth val="0"/>
        <c:axId val="479799792"/>
        <c:axId val="479800184"/>
      </c:lineChart>
      <c:catAx>
        <c:axId val="479799792"/>
        <c:scaling>
          <c:orientation val="minMax"/>
        </c:scaling>
        <c:delete val="0"/>
        <c:axPos val="b"/>
        <c:numFmt formatCode="General" sourceLinked="1"/>
        <c:majorTickMark val="out"/>
        <c:minorTickMark val="none"/>
        <c:tickLblPos val="nextTo"/>
        <c:txPr>
          <a:bodyPr/>
          <a:lstStyle/>
          <a:p>
            <a:pPr>
              <a:defRPr>
                <a:solidFill>
                  <a:schemeClr val="tx1"/>
                </a:solidFill>
              </a:defRPr>
            </a:pPr>
            <a:endParaRPr lang="en-US"/>
          </a:p>
        </c:txPr>
        <c:crossAx val="479800184"/>
        <c:crosses val="autoZero"/>
        <c:auto val="1"/>
        <c:lblAlgn val="ctr"/>
        <c:lblOffset val="100"/>
        <c:noMultiLvlLbl val="0"/>
      </c:catAx>
      <c:valAx>
        <c:axId val="479800184"/>
        <c:scaling>
          <c:orientation val="minMax"/>
          <c:max val="35"/>
        </c:scaling>
        <c:delete val="0"/>
        <c:axPos val="l"/>
        <c:majorGridlines/>
        <c:title>
          <c:tx>
            <c:rich>
              <a:bodyPr rot="-5400000" vert="horz"/>
              <a:lstStyle/>
              <a:p>
                <a:pPr>
                  <a:defRPr/>
                </a:pPr>
                <a:r>
                  <a:rPr lang="en-US" dirty="0"/>
                  <a:t>Rate per 100,000 live births</a:t>
                </a:r>
              </a:p>
              <a:p>
                <a:pPr>
                  <a:defRPr/>
                </a:pPr>
                <a:endParaRPr lang="en-US" dirty="0"/>
              </a:p>
            </c:rich>
          </c:tx>
          <c:overlay val="0"/>
        </c:title>
        <c:numFmt formatCode="0" sourceLinked="0"/>
        <c:majorTickMark val="out"/>
        <c:minorTickMark val="none"/>
        <c:tickLblPos val="nextTo"/>
        <c:crossAx val="479799792"/>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Sheet1!$A$2:$A$52</cx:f>
        <cx:nf>Sheet1!$A$1</cx:nf>
        <cx:lvl ptCount="51" name="State">
          <cx:pt idx="0">Alabama</cx:pt>
          <cx:pt idx="1">Alaska</cx:pt>
          <cx:pt idx="2">Arizona</cx:pt>
          <cx:pt idx="3">Arkansas</cx:pt>
          <cx:pt idx="4">California</cx:pt>
          <cx:pt idx="5">Colorado</cx:pt>
          <cx:pt idx="6">Connecticut</cx:pt>
          <cx:pt idx="7">Delaware</cx:pt>
          <cx:pt idx="8">District of Columbia</cx:pt>
          <cx:pt idx="9">Florida</cx:pt>
          <cx:pt idx="10">Georgia</cx:pt>
          <cx:pt idx="11">Hawaii</cx:pt>
          <cx:pt idx="12">Idaho</cx:pt>
          <cx:pt idx="13">Illinois</cx:pt>
          <cx:pt idx="14">Indiana</cx:pt>
          <cx:pt idx="15">Iowa</cx:pt>
          <cx:pt idx="16">Kansas</cx:pt>
          <cx:pt idx="17">Kentucky</cx:pt>
          <cx:pt idx="18">Louisiana</cx:pt>
          <cx:pt idx="19">Maine</cx:pt>
          <cx:pt idx="20">Maryland</cx:pt>
          <cx:pt idx="21">Massachusetts</cx:pt>
          <cx:pt idx="22">Michigan</cx:pt>
          <cx:pt idx="23">Minnesota</cx:pt>
          <cx:pt idx="24">Mississippi</cx:pt>
          <cx:pt idx="25">Missouri</cx:pt>
          <cx:pt idx="26">Montana</cx:pt>
          <cx:pt idx="27">Nebraska</cx:pt>
          <cx:pt idx="28">Nevada</cx:pt>
          <cx:pt idx="29">New Hampshire</cx:pt>
          <cx:pt idx="30">New Jersey</cx:pt>
          <cx:pt idx="31">New Mexico</cx:pt>
          <cx:pt idx="32">New York</cx:pt>
          <cx:pt idx="33">North Carolina</cx:pt>
          <cx:pt idx="34">North Dakota</cx:pt>
          <cx:pt idx="35">Ohio</cx:pt>
          <cx:pt idx="36">Oklahoma</cx:pt>
          <cx:pt idx="37">Oregon</cx:pt>
          <cx:pt idx="38">Pennsylvania</cx:pt>
          <cx:pt idx="39">Rhode Island</cx:pt>
          <cx:pt idx="40">South Carolina</cx:pt>
          <cx:pt idx="41">South Dakota</cx:pt>
          <cx:pt idx="42">Tennessee</cx:pt>
          <cx:pt idx="43">Texas</cx:pt>
          <cx:pt idx="44">Utah</cx:pt>
          <cx:pt idx="45">Vermont</cx:pt>
          <cx:pt idx="46">Virginia</cx:pt>
          <cx:pt idx="47">Washington</cx:pt>
          <cx:pt idx="48">West Virginia</cx:pt>
          <cx:pt idx="49">Wisconsin</cx:pt>
          <cx:pt idx="50">Wyoming</cx:pt>
        </cx:lvl>
      </cx:strDim>
      <cx:numDim type="colorVal">
        <cx:f>Sheet1!$B$2:$B$52</cx:f>
        <cx:nf>Sheet1!$B$1</cx:nf>
        <cx:lvl ptCount="51" formatCode="General" name="Year">
          <cx:pt idx="0">2016</cx:pt>
          <cx:pt idx="1">2014</cx:pt>
          <cx:pt idx="2">2010</cx:pt>
          <cx:pt idx="3">2008</cx:pt>
          <cx:pt idx="4">2003</cx:pt>
          <cx:pt idx="5">2015</cx:pt>
          <cx:pt idx="6">2005</cx:pt>
          <cx:pt idx="7">2007</cx:pt>
          <cx:pt idx="8">2005</cx:pt>
          <cx:pt idx="9">2005</cx:pt>
          <cx:pt idx="10">2008</cx:pt>
          <cx:pt idx="11">2014</cx:pt>
          <cx:pt idx="12">2003</cx:pt>
          <cx:pt idx="13">2008</cx:pt>
          <cx:pt idx="14">2008</cx:pt>
          <cx:pt idx="15">2011</cx:pt>
          <cx:pt idx="16">2005</cx:pt>
          <cx:pt idx="17">2010</cx:pt>
          <cx:pt idx="18">2012</cx:pt>
          <cx:pt idx="19">2010</cx:pt>
          <cx:pt idx="20">2015</cx:pt>
          <cx:pt idx="21">2014</cx:pt>
          <cx:pt idx="22">2004</cx:pt>
          <cx:pt idx="23">2011</cx:pt>
          <cx:pt idx="24">2012</cx:pt>
          <cx:pt idx="25">2010</cx:pt>
          <cx:pt idx="26">2003</cx:pt>
          <cx:pt idx="27">2005</cx:pt>
          <cx:pt idx="28">2008</cx:pt>
          <cx:pt idx="29">2004</cx:pt>
          <cx:pt idx="30">2004</cx:pt>
          <cx:pt idx="31">2006</cx:pt>
          <cx:pt idx="32">2003</cx:pt>
          <cx:pt idx="33">2014</cx:pt>
          <cx:pt idx="34">2008</cx:pt>
          <cx:pt idx="35">2007</cx:pt>
          <cx:pt idx="36">2004</cx:pt>
          <cx:pt idx="37">2006</cx:pt>
          <cx:pt idx="38">2012</cx:pt>
          <cx:pt idx="39">2006</cx:pt>
          <cx:pt idx="40">2005</cx:pt>
          <cx:pt idx="41">2004</cx:pt>
          <cx:pt idx="42">2012</cx:pt>
          <cx:pt idx="43">2006</cx:pt>
          <cx:pt idx="44">2005</cx:pt>
          <cx:pt idx="45">2008</cx:pt>
          <cx:pt idx="46">2014</cx:pt>
          <cx:pt idx="47">2004</cx:pt>
          <cx:pt idx="48">2017</cx:pt>
          <cx:pt idx="49">2013</cx:pt>
          <cx:pt idx="50">2004</cx:pt>
        </cx:lvl>
      </cx:numDim>
    </cx:data>
  </cx:chartData>
  <cx:chart>
    <cx:plotArea>
      <cx:plotAreaRegion>
        <cx:series layoutId="regionMap" uniqueId="{FC8A9764-FDD1-4CCE-BBA2-739881E28F79}">
          <cx:tx>
            <cx:txData>
              <cx:f>Sheet1!$B$1</cx:f>
              <cx:v>Year</cx:v>
            </cx:txData>
          </cx:tx>
          <cx:dataLabels>
            <cx:txPr>
              <a:bodyPr spcFirstLastPara="1" vertOverflow="ellipsis" horzOverflow="overflow" wrap="square" lIns="0" tIns="0" rIns="0" bIns="0" anchor="ctr" anchorCtr="1"/>
              <a:lstStyle/>
              <a:p>
                <a:pPr algn="ctr" rtl="0">
                  <a:defRPr sz="1600" b="1">
                    <a:solidFill>
                      <a:srgbClr val="002060"/>
                    </a:solidFill>
                  </a:defRPr>
                </a:pPr>
                <a:endParaRPr lang="en-US" sz="1600" b="1" i="0" u="none" strike="noStrike" baseline="0">
                  <a:solidFill>
                    <a:srgbClr val="002060"/>
                  </a:solidFill>
                  <a:latin typeface="Calibri" panose="020F0502020204030204"/>
                </a:endParaRPr>
              </a:p>
            </cx:txPr>
            <cx:visibility seriesName="0" categoryName="0" value="1"/>
            <cx:dataLabel idx="0">
              <cx:txPr>
                <a:bodyPr spcFirstLastPara="1" vertOverflow="ellipsis" horzOverflow="overflow" wrap="square" lIns="0" tIns="0" rIns="0" bIns="0" anchor="ctr" anchorCtr="1"/>
                <a:lstStyle/>
                <a:p>
                  <a:pPr algn="ctr" rtl="0">
                    <a:defRPr>
                      <a:solidFill>
                        <a:schemeClr val="bg1"/>
                      </a:solidFill>
                    </a:defRPr>
                  </a:pPr>
                  <a:r>
                    <a:rPr lang="en-US" sz="1600" b="1" i="0" u="none" strike="noStrike" baseline="0">
                      <a:solidFill>
                        <a:schemeClr val="bg1"/>
                      </a:solidFill>
                      <a:latin typeface="Calibri" panose="020F0502020204030204"/>
                    </a:rPr>
                    <a:t>2016</a:t>
                  </a:r>
                </a:p>
              </cx:txPr>
              <cx:visibility seriesName="0" categoryName="0" value="1"/>
            </cx:dataLabel>
            <cx:dataLabel idx="5">
              <cx:txPr>
                <a:bodyPr spcFirstLastPara="1" vertOverflow="ellipsis" horzOverflow="overflow" wrap="square" lIns="0" tIns="0" rIns="0" bIns="0" anchor="ctr" anchorCtr="1"/>
                <a:lstStyle/>
                <a:p>
                  <a:pPr algn="ctr" rtl="0">
                    <a:defRPr>
                      <a:solidFill>
                        <a:schemeClr val="bg1"/>
                      </a:solidFill>
                    </a:defRPr>
                  </a:pPr>
                  <a:r>
                    <a:rPr lang="en-US" sz="1600" b="1" i="0" u="none" strike="noStrike" baseline="0">
                      <a:solidFill>
                        <a:schemeClr val="bg1"/>
                      </a:solidFill>
                      <a:latin typeface="Calibri" panose="020F0502020204030204"/>
                    </a:rPr>
                    <a:t>2015</a:t>
                  </a:r>
                </a:p>
              </cx:txPr>
              <cx:visibility seriesName="0" categoryName="0" value="1"/>
            </cx:dataLabel>
            <cx:dataLabel idx="9">
              <cx:txPr>
                <a:bodyPr spcFirstLastPara="1" vertOverflow="ellipsis" horzOverflow="overflow" wrap="square" lIns="0" tIns="0" rIns="0" bIns="0" anchor="ctr" anchorCtr="1"/>
                <a:lstStyle/>
                <a:p>
                  <a:pPr algn="ctr" rtl="0">
                    <a:defRPr sz="1400"/>
                  </a:pPr>
                  <a:r>
                    <a:rPr lang="en-US" sz="1400" b="1" i="0" u="none" strike="noStrike" baseline="0">
                      <a:solidFill>
                        <a:srgbClr val="002060"/>
                      </a:solidFill>
                      <a:latin typeface="Calibri" panose="020F0502020204030204"/>
                    </a:rPr>
                    <a:t>2005</a:t>
                  </a:r>
                </a:p>
              </cx:txPr>
              <cx:visibility seriesName="0" categoryName="0" value="1"/>
            </cx:dataLabel>
            <cx:dataLabel idx="29">
              <cx:txPr>
                <a:bodyPr spcFirstLastPara="1" vertOverflow="ellipsis" horzOverflow="overflow" wrap="square" lIns="0" tIns="0" rIns="0" bIns="0" anchor="ctr" anchorCtr="1"/>
                <a:lstStyle/>
                <a:p>
                  <a:pPr algn="ctr" rtl="0">
                    <a:defRPr sz="600"/>
                  </a:pPr>
                  <a:r>
                    <a:rPr lang="en-US" sz="600" b="0" i="0" u="none" strike="noStrike" baseline="0">
                      <a:solidFill>
                        <a:sysClr val="windowText" lastClr="000000">
                          <a:lumMod val="65000"/>
                          <a:lumOff val="35000"/>
                        </a:sysClr>
                      </a:solidFill>
                      <a:latin typeface="Calibri" panose="020F0502020204030204"/>
                    </a:rPr>
                    <a:t>2004</a:t>
                  </a:r>
                </a:p>
              </cx:txPr>
              <cx:visibility seriesName="0" categoryName="0" value="1"/>
            </cx:dataLabel>
            <cx:dataLabel idx="45">
              <cx:txPr>
                <a:bodyPr spcFirstLastPara="1" vertOverflow="ellipsis" horzOverflow="overflow" wrap="square" lIns="0" tIns="0" rIns="0" bIns="0" anchor="ctr" anchorCtr="1"/>
                <a:lstStyle/>
                <a:p>
                  <a:pPr algn="ctr" rtl="0">
                    <a:defRPr sz="500"/>
                  </a:pPr>
                  <a:r>
                    <a:rPr lang="en-US" sz="500" b="0" i="0" u="none" strike="noStrike" baseline="0">
                      <a:solidFill>
                        <a:sysClr val="windowText" lastClr="000000">
                          <a:lumMod val="65000"/>
                          <a:lumOff val="35000"/>
                        </a:sysClr>
                      </a:solidFill>
                      <a:latin typeface="Calibri" panose="020F0502020204030204"/>
                    </a:rPr>
                    <a:t>2008</a:t>
                  </a:r>
                </a:p>
              </cx:txPr>
              <cx:visibility seriesName="0" categoryName="0" value="1"/>
            </cx:dataLabel>
            <cx:dataLabel idx="48">
              <cx:txPr>
                <a:bodyPr spcFirstLastPara="1" vertOverflow="ellipsis" horzOverflow="overflow" wrap="square" lIns="0" tIns="0" rIns="0" bIns="0" anchor="ctr" anchorCtr="1"/>
                <a:lstStyle/>
                <a:p>
                  <a:pPr algn="ctr" rtl="0">
                    <a:defRPr sz="1400">
                      <a:solidFill>
                        <a:schemeClr val="bg1"/>
                      </a:solidFill>
                    </a:defRPr>
                  </a:pPr>
                  <a:r>
                    <a:rPr lang="en-US" sz="1400" b="1" i="0" u="none" strike="noStrike" baseline="0">
                      <a:solidFill>
                        <a:schemeClr val="bg1"/>
                      </a:solidFill>
                      <a:latin typeface="Calibri" panose="020F0502020204030204"/>
                    </a:rPr>
                    <a:t>2017</a:t>
                  </a:r>
                </a:p>
              </cx:txPr>
              <cx:visibility seriesName="0" categoryName="0" value="1"/>
            </cx:dataLabel>
          </cx:dataLabels>
          <cx:dataId val="0"/>
          <cx:layoutPr>
            <cx:regionLabelLayout val="none"/>
            <cx:geography cultureLanguage="en-US" cultureRegion="US" attribution="Powered by Bing">
              <cx:geoCache provider="{E9337A44-BEBE-4D9F-B70C-5C5E7DAFC167}">
                <cx:binary>1F1pc9s4tv0rqXx+dAMgSAJT01PVILV6SZzYcZIvLLVjkyBAgvv269+VZCc2W+l4qv3qlTRdntgU
xEsc3O3cC+jft/2/bvXdpnzTpzqr/nXb//42ruv8X7/9Vt3Gd+mmOknlbWkqc1+f3Jr0N3N/L2/v
fvtWbjqZRb8RhOlvt/GmrO/6t//5N3xadGfOzO2mlia7bO7K4cNd1ei6+ptrBy+92XxLZRbIqi7l
bY1/f3tusnqTbd6+uctqWQ9XQ373+9tnb3r75rfpR/3ltm80SFY332As9U6QbTuYexTtXvbbN9pk
0cNlCyN+4lIHE9emj3e92KQw8gWi7ATZfPtW3lUVPMru/58MfCY3/P3q7Ztb02T1droimLnf315n
sr779uZjvanvqrdvZGX8/Rt8sxX++uPuaX97PuH/+ffkD/D8k788wWQ6Wb+69BdI/ijlaF4TEpue
EG4TwjDlu5c3gQTjExcw4a7j7iDDz4F5gUCHgfk+cALMH1+PExi9+XOTvqKu2OTEg4knLuIHdYW5
J4yCNhFE9sDxCTC/FugnwDwOnAJzdpTA3NxV9ZtPsoxkJl8THgaWijgeww/TP9Ebhk5cbHs2R/g7
fHszujdoLxbrMEiT4ROobj4dJVSf7soUXM7jOn4Ff0NPkOcQ+N/E0XgEjBpxucvsvfI4jzfdo/MC
SQ7j8n3gBJFPx+pu1CarNuANXysEAH/DOGfIxs5+5tlzf8PJCbU5dhyH7fVmgswf5a8lOgzNj5ET
bP74cJTa4httys0384rYsBOAxnEQJfu5B1//PDxzThzqMdsFdXpqzF4iymFQfoycgOK/O0pQ/tCb
Sr2im3HpCaYQEYOy7CEhE0gcckI8zmzEJ5j8WpLDiDyOm+Dxx+lR4vHRNHX8JtgoU78iKpSCkXIx
dTxvb8Qmzh9c/gmxEeXYneQxL5XnMDbPR08Q+hgcJUKr7Jt81STT5iccc+5x9BAXQ2D81IpB4AzZ
DkMud/YqNYHoBQIdRuf7wAkwq4ujBMbfaHlvyteNmr0T4lDXBYAOexgMBAD2wKKB8uxeE0fzIpkO
w/P0eSYI+X8cJUJnppHVKysPOuEMzBebRswcQ9yGGRAFD2o10ZoXyXIYmCdDJ7icHScuK9O9prMh
kMRQ1/HoYdKM2ydbQ+Zi9HDdfa4zv5LmMCj7URM8VseJh2+y7O62lrdN/Tg1r5Bb4hPHg8AM+MyD
pgxSTM9m4GnIJIN5oTSHYXk2eIKOf3WUVuzqrn/VBBOfUNdmlOEH4gU/d/+cn9jAmnHPeyBuIAF9
msv8UpzDwDwMm0By9fkoIQnu9KbblHePM/PPtQWCMnAqnkvsh7R/EpR5DqDGXGpjYAe2r4nSvESi
w8D8GDnBJpgdJTYXd92b5SbNq1i+JkDUPnGZ42L+aM6mjNnW3AF+EFXvzR0kok/V5sViHUZpMnwC
1cXyKKF6LKW9MfdvgOho0j9fmYGGKNnzgODcq8wkCfWg2IZdwpj3oHJTlXoo9L1UusPAHX7GCX6B
f5T4zYFgk99eMZQj7MThDtQ37Yn5Y8B6Ms+mBIic3WtC5rxAksPwfB84QWR+HMWc27+t0D7lpJ+9
878sS4NzcpDtuC6Ua3aviSZByIAwIEO2vML2NYmwJ4Xjn4t1GKPJ8GdPchxV6ZvBQOdA9OgR/nm4
QAkw0RwqND+pEmDknYAeATOKHtLRx3s/VNd+LdBhLL4/yURfbr4cpQW7MCXQn/6mNFq+atcAFAJs
bnsO8M6710RjPH6CmUOxBzzb7jWNFl4s12GYps81QeviOP3N4s5AmfoV/Q30ELgUclD2mOtMYGL2
CaXUhm6cB5gmbucFAh3G5/vACTCL4yQQrutN/Ghg/rlxA3djE9uDKX8IzCao4G3LjQdUG3GnjuYX
chwGYy/9BInr4yQL3sXyFQueFJ1QKDXblHvfw65npQLgcKCw5jDy4PghbHua9PxKmsN47EdN8Hh3
nCnOEngCKR9n5Z/rxo7/3xIFjxZpwt4AWicO8Sj/S4fgryU5jMbjuAkey9VROvzVt038mgpCT2zG
kUfogwKw52QaxvTEdSAQgJaBx0Wwj8B+KchhNB6GTcBYBUcJxsVdu3nN9HHrOByXQln5IUucKgd2
AQ0IzCA03tkzuP7UXP1ansOgPI6boHJxnF1mKw2xsJHV49z8c6MFbgSDhlDonNlHwxMtYRANU+aC
H/lBfj7F5SUSHUbmx8gJNqvjyO+fSb3tON+Ug95k314PGxt6msBhAO383HJ5Lrh26N20+UOheRL6
vkSSw5j8GPns6eDhjtOKnb52ByADrotCRuI9BF0TK8YZ+BzgW4CR+Z5bPtWWX8tzGJfHcRNUTj8e
pW85l1DTrF63q8k9gUgYQ/vlQzY4BQZ60badZrBb4FE/977+RbIcBuXJ0Aku58fZNXMKS7W5VcPj
DP1z72ID1QUGjEB97LkJYw40MoESUeruFYU+3nQPy0tEOYzKj5ETUE6/HKWy7OmiV+8C9IA9cW3E
8ANtPHEx2y5AgAbU5XD2+FKpDmP0fPQEp4vjdDXnG5m9YtGZOmDQtpuXnniSp+m9y08IhjZOaK85
qEC/FOcwMg/DJpCcH2e5+XxTVZvbuKnu6vo1Q2ZyAm1+tuO4UJV8iokH3BcCVh/aar7H0k+9/4vl
+Rk2zx5nitEfR2nezuVtLKNN9mj+/7nPgQZn5lGPw/am7yg8RQlcjwfUP3Q/P1yfEJUvkegnAH1/
lik2q6PEZt+y/X9QgbFPOILkhTy2OUH+8gwhBP2awOsDmbxHcILQy+U6jNN0/AStj/5RonUuq2r7
X57L11Om7U5OApzm9+x/EicAPQCbawlQaA/bbiZQvVCowzg9GzwB6fw4U5+bDfQ+ZVFtXtPgQSyH
t/s1IRp4LFg+VSdMEBScoa8QejceV8ZDqflF0hwG5+mTTLC5OVZXVFWmKV9Te4AOcD3YDUgf+jkh
+XyKzHbDoOfBljTnoXPwgPb8SqLD6GxVZz9ygs35ce5Nu7j7s3zd3WkUmgKJB2oD9ZpDWgONM7CZ
YFt8fmAUJi1oL5HoMDY/Rk6wuTjOMHvb/7i+K6u74dG6vEIQB7Q07D/njn1Yczyo3YBTgvNE9hEC
n/AHL5PpZ/j8eJ4pQuujDA22s3F+18vbVyyvwWZoCOBsD9MH/ZkEcRi5JxjBHnWI4x7Xxd7rvEya
n2Pz+CRTbM6PFpsvplSPc/QKugMNaDYn0I4+ac6ARnUI1RBlcIrN7gXXn+anW2B+JcrPYdmPnILy
5ShBubrbMtTV3d3jBP1zVGwHzjwBbwJU6H7yp4zolsG2YYfhT5rUXyTSYXSeDJ3Ac3WcRPWHGE41
erOqXrfcBhEBtJwT/hiM8QlCQO84mMHmWzhRaPeaRNMvleowSM9HT3D6sDpKNXqnNLR0vOrJQtBC
w2ygrh82rqFpnQcKDuB0EHrc3c4fNXjve14i0WF8foycYPPuOE8XeFfeRa+ahQKpYzPYB2U/VHRg
5p/mOvssFDgdexIO/FqQnwDy8ABTOD4cparcyOrWZJV8TV4AYmSo7jg2HMO1fz1HBLgbKM1Bww0/
vHHjRSIdxubJ0Ak8N8dpyd5DQFANut286pEC0HzDOJwo8JBhoqk1g21QzGZs222wBxA80tOA7aVS
HQbp+egJTu+Pk8P5PzgsDTwK9NqgLSO9e03yHA8OU+OwuRCSof31iXl7iUSH8fkxcoLNp/8nbH5+
NuT3gzODTb2Z7U7cfHI85N9f3T08HAM6Gfqw0A8G3nsdWH37/S3s+Nx2dHw/yXP7IQ8j9w7/+6Fm
fxlzt6nq399aENVRz7ahKRdaquBcla176uDcve0l2GJgUw95LsUuwsBzv32TbXd/wGmgznaDIsUM
ztGB88C2++SBb9td2TLmUFqCKw4QSHDm1PeDTt8bPYDP/T4dD7+/yZr0vZFZXf3+FgjAfP+u7dPB
7khoh4TzYEDA7VYHioDmyG83H4BChjfj/2G4bUZpmLOMXH7LGk/Y8nLEXS+SqLDFk4k5cK/tOaVP
bwZtftiGJ6XQKMPRtjng+c3Cpi2IbaJwOZRYzQlriPDa3vZxYctZMfol+lZVaNWoWYGGc56xz4XV
r3SKtJBt+jX10jWc++WIsqu6oKu7QPVDFFAVccEyeS0Zuso1dXzXtU+ldniQk6ILmrLyS6qY3/ce
E4kjz0zEll2FyMxqBzNrrfL93z+oB3nuXx4UjgSF40AAKSAAJ7Mau1r3tmJ8OUR02desEnbCVNBI
pxJ09BXW2nckuaVI32tpL/O+fI9klvp1mOUzmdfzKEyXMUrvU5qead12AVOh9t3SmamMpP7gymJG
jBbEVJ0oU3yjmtisyUI1mq5gJ+WqdWnljxElM1Pb516kznWS2wLZM9wYe20RZObcSz5JlzZrPcZM
izhLOz+PbeRTHQe6xKOwPA6SUhC7bpn2O+haE1xZmfCi+vNQuJWIo2IZMwz7+AYkoixOfcaTZcKq
SHCoY8MQeY+TYZnl3fsWKDcRV7YKiMDDeFfo4r1C0b2rSCVGJT/mzRCQrm99eCwWDFR9MYWJRMjb
TVs4iZ+6ugt+gdV20T3RgN2i9CBxht10aHu67mRRopLmdlqPfBnHFhO4CK8SW33ltRFt1iORqSwU
ZdY0fkQTJ2gLJJQpu2B0nWVleUaETb3AOl5Gyma+p2K0LD13FnaEBER26zzO3JlTsM995WofrLwr
UDuIJE5SP3SjRZmXvSh1Hc3ZcIlvWqSdgETy3kl45eeSRqLw7FgkBtZ90Vqzsuv4bKT8Tx3Tfm2X
xWcdZ2fUGCYs6SQBk42IHXWakvxT02XvUwMLz+uVUEN7JrH6WjnZ+7AaqrmzNm23GogbEKwvktB6
15D6zPF83adrG1WtX7d5LOANvWgARZohR8SMXyLcIREOGMBPknecD4FH9VVfqXtWqjUA9SHlsGJ+
gdMBmGDrAxyzw6BBEmim57ajonbTDF7Hl9LOu6BEoxYscoY5pkbU5GNN1ee/vyE+pMSQjdsO8FlQ
nmSTheG0uEpzDHe0e/s0d933I5OpD9suK+FmzU0uswvbUrGQrPmsBljB0gDCniFq1mRsVcrovsKz
qIiWbfPl72U7tGZh5wHwPWBMt0cUP58MgqssSy3Nlx4545WJF14MooEnq0QKB7P4jXFbPxvTX2Bw
4LYUDti24WRXOL3FphMMeAknIOnOYsvU0fe9w65QDvaAmeS+KppwFvVqoSp29ffPClHOX6F3tsGP
B3uQITWf+qgkgvCpA8Vdohq3vozeRV1firjTZ2GOWt/LsRa0VbVPr8PKu1IJ1aLoSesbD91DC8Bp
2o6tD73OYP3j9NxNzGmRgJEJkRoWEj5GY74YuBeJLBm0AEG0n2tXBdpN39NKSl8P8iYrrcuMuuus
hakevEgHyjWzAu47033sCk3deZJ3NazN965tusBzq8ZXOl3BSauViOzTDBlXmK/RQLTwsij17bgv
fG8MRWFsLVxW3tboWuWqC8Kme8fDIhRO2GsxFt7XukuEckCyTnkqUEWVgFlU3Id24vu+cU5xSFSQ
yLr187SfMaUbkYvGlVoMW8Oj+/GMRuAMEG39fgDY8mJuuSwSsncd39bDld2a6wZv3wuuVfBh+ODV
4HMKq0WikfyKRqB4IYfJdQr7szuMQhVb7zB4leiKIgsInyMWq2WZamGaBomeRkboMvV/sSJg/8B0
SUBGA5m+A6ehMaADnK3uPglbQhLqJh7Lfhlx0orOnidZ+64ZxnFhhXB0ecsvGeoHEeP83LbDVMS1
dz52oyV0Ea2GnvKgnemW2SJGWSlChpaYdY3QadLM0wQcEcQqvtN1ftekSlioic4MwddNUmGfpKrw
9bwBgx7UTZIFMW25yIrGEpZzKz1d+EM6+kOVEt9hXRSkukbCeM4sxJ5f2SMDDxLF8zgd7uvMXXtE
ogAowT8NWpVx94GbrpjLFufCVPWCKFqem5F+U1bl+GE4XPV5aAmwWTMDy6lSgczHjzaKz7STfWAF
y4Tbl7bIjXJEjsln3uhuTqg3d9LME7rhalYnVuCwMfTHBkKsCKeresSh3+BhbmVZM49b68Z1HdGX
8bBgqX1djeZLaBrHLyvnphyqUKRafkwSqxBF5BduaAVJ6J0xrXLfrayLYmxWfRrKoK29S7hv5Yce
X0ZNuapTNogi7j7aSb4krZwxlMrAVd15OSRNwGCGPA1TRT/Vna78vmg/ZIVzPxTSLNIyn2d52Qic
8yRwPZA7TOLLGAJr33NqKlyF54onua9HAmPjwe9DAt5p7AOYq0APRvnIcmD25NjMQpuvrAiCr1yt
evg6At+BsT5xhw2EZkyMPBVJPehtdIrnFIfBECatGHHMAhYX6yZy23dVlct5O8rMV0kZFIltVr3H
Y1gNsCRkbmJY/lTOu8SGENBOc1+pJBeRIqdl5qBVvnXOtkwF03E9YzSPA4XTz4ODRNIX8acx0h8T
pziVSb5K3Jj4hRoikch4mTbFUhd2UIf5vPOcRUxhMQwZDZBnGghyewXLblkgDtETM41PBn7JIzf3
U6v9GFUF93NcXqegrqLF9mXcedaqrdQprsi4yZq1q+BjwJW4izykn5zCuXBRoWYVji0wQ/YiQ+Bd
ir4AK0giskBx5zNnCBwjrzPVnya4rfzOIFsYnV/3pPCCketqxntji7TBCy8l5ZIq8KWxSl2fW14/
jzthRUpCLD+ARRni2G9H752R+ekY2++GtpnllrVJTX8JQasAb+MJaROInvq0EDhsv7Qk+xAhwD8t
ETp1yn5deWhFWohQHYhWjJOn86yxPtohWOYxAxNLo2xZydjXibxMWAb6xLoPldU2ftNYsaAWORvL
KhYuBq2ucbIclBz9QvRfbFAb0atU5OFAhNUl5ypJwESni6IwX0rbVKKSJBFuOljChHkoem1veL0O
4+ZbAdZmVXagx7yvFpUTXuii+JgxZ3U573h8ng82EczKzlFfzt2kDnIv/qTS9q7wCilaFC7Bsl1U
/WnjFl/qorniFfmq6FoV47oYiBSSm2SmBi8RdZkl/uh1N9pxgqYOIeiuF44qLsa+HmESvFIkbSbF
0BiRx+l1qVtPEM03ihWRcFT/UfMxEqln+66dusIzbTvXYOozi5F3danHYGhjMotUGAnV44VFqJoj
two8rc/aLLzqrNTvejNetFWUiJzoL0kGsxPTTznq0rO0lEZYbo58CG1vOAFvYiVIXeYWz5aeqQrB
cXFJI9eaG8gOVBIvrb5Og2bwQ8gbReINroiJm4MHruHzUXfNuqqC7KP9UMREJHCwDFhDwkVB62uP
Z5dWnb9Tdp0EGWuDpGu4qBmbFZVd+NXoXXuQ36zGLKUi7yXYyLHKRZqGalGxZsXqWM8wp5ngcbIJ
5VVZ8drvBjCasX2ZRQhB0tUI117UPY0XOE6uvAIsaVK6a8VrF4xCWC9zw4dZrdCsbgsTwOmG3qxt
bBtCyVKLrrvO+eCIijSZz8dm3eCV7Ay428FayB6wUnz405JfQcurWZh0SQD1pE9NxS97DL464uq6
yssF7THAj1AkLlGZRiu3SheqkN7MjgcTxHlR+nnbzFGKzhCDzA/iSGHRphLOaH/OOf3CqCB52kCA
B35Tts2p42br3I5ubRK0OrpNqd2LtLC0D9HUdZ2n0q91ngS5061JWN0gi9+GqVy6eQdpRGh9Uu7Y
CQ+bAHL9tpiZXi0bRD+35XCVgnkRg2bvEq/PRO3pJW95oDpII5VeN9y7TxKChMNKELQ1Nx23LeG5
eNZl8YWx489h9LkipzqLa4EUNX5i8wXO+17UMVnuxnaDjAIJ7q0a+WzotSNsDqFBh53Bjx1/LFTv
e1F3E7sdEaXFEtEmFlAHHmXLshmvrUbPZdfGy4xrHfRwPUNgc2t177SuFJ5W3RIP+MaMcRQUyJmR
guIZotV6BBsHXAQqAWB22pf8vt/ebGQGVC3Sn+K8LkWRR2IoouuYQLpmJz5Oui+1ZRC4zs8kws5n
q7xMJPqQdmM5s7zaEsQaud9RMPFZmaZflLEWGHxuNyTJwm1ZP3NynQiL47s4QeW6GTZZ7b7vOisJ
PGARVlbef6696KyOw3WbtXOeWbFvHOt6GDBd9aieDV3eih4CnhmmIw3ADeig8eh7lZ+SOlvR0irW
FmSuFZ2HUFFbICuutglguf/hjE4tqEnboHadSwhXx7mx7d5nakj9ZrSA1+nTRMDZQsUKHrdZ913c
rnf/+vEj2hIUaaKaADVtJ3ovHNctixZDptnCdVi+tjXK124B8Xc9mouhV+M6LupxnaQy8bke8XYu
mzWribdodL8onGhJGT+NWMqE1vVFjHkJtjP7VLJUzrOyrtcyJOA5OhKL2IsLoRK8aGxynjvoHGV2
kHUkh6CSnCckhhWaXsMSB7dLlS3qyI1FE0E04rS1KKxUBYjUpyNr50WFlYgsdQdNgu+7MbUF+Jw7
B+tzL77MJeQe4xC9D8P+HMKk3ude/L4z1XVWqY+FkqdpY+7Krj+VhAZwGu2GNe5Xumbb9LPltWhS
c0d09J7UyMekSyH98bifYCkgyjhvGxf8enPdN/oOYqjTttiGKTQOEjSC6wMyjKFclAOLfWtQYExr
uMsoU2eW8/Qr5H3D2kHNsO7sJpu1XgWf6uI0FY4D6koyumot3a7zfNEPY7ZurCJbu6QPZ05jPrkQ
Ca3rNjIwySusKuc0SkFFLWlkUA0sXO9+ZJ221kiqC4i7w3lowZIdGzBjunMWQNIU6xIpPvoyLV1R
lOYqUfVtVUOsskN396/dWpGjgwM5hBBn21ETL0KcZus4CdP17l+MNjbQPG46i2PuVyW/cknJAicd
/yQmxb5y45Us0ZcoAfana7NPIQsX2ZbQQIm6T9rwChKmJdWG+jxzzkgdXXO7kYvB5SAvcpayB++W
obQWuInWbAB+J6o7SFzbuvFBCVZJCkGcNHHtFxC6+dSufQtlzswh4zc6dKsdh1knjInW+DyqLJ8Z
DAmbdOZj2XyGrA3CI2ShmTueu6GBeNCZ22A3Z50L6UkI01PWyX1LgZBzHOuubxMuyhIeoCaWcPIe
i2hMIbiBEHPtQXpZeiEo4jCQWeHeq61b31J/uyQxzBM/d3MjaFovmaFY7FLusYXPxtIdRNrWq5yk
LOi3t5OhfY3xMONMwvoACm9Hc1kpvyqQ/lqMI8S1Ks0F0sltFap72o8zr9Yrt4fnS8qLGFm230W6
FwSheCZr9CEhDDi2Dt7kDe+stjWCG/CubowzvwF7OGtCYeUS+3kfjfMmy/22xmOAXR4HLnkf1q0E
9wwhXCLzDavDj06ZLZOBen5pq6Wnm03qDgnwy2SlgSI/I/JMN5oFaUhEyzLixy7plh7wqfWmMpBB
bVdMP8ZuUGx5THckszSetxjYg7JO85nj9AEtB+lHcI400AhAR7MQ0E8ypFe9AzrebGnFzsQcHqu/
rL3yW+gCI5B1w2mOI4jXWyAq3KS6CVm+8AZgOBxkPuFmrHxahMBhqO60pCQMdA1euyvpzNgQNAHn
ngVp6RFfWSCUa9Xv+3ZlqtMGg3Lv4InB0shY1r4bJl9rAGLWjtknaM9PRALMYOeYdwlPMqHQ2AVW
2H0Yad+JcMxBPZR9YdnsEjlAnMgComnG2QdL4lj0HFiJGmbFS4DF0K78Iht5aYXA9e5WnerjWYpR
K8IeopOuRz78dj+OED/E7Z4IUSUsntGOMlheMaRYwC/GIbvSCa1gWcA1yNoKWFAr6NjcAWDH25R6
y8R4qXNZlvRW58AN8TAXQCTdSQtdZPRj3JpEDDGf76ZUJkU3s6W/JSqhjAJxTibx7tOM2kBsayDw
aeMzL93yuNaohFuhdLvAZ12tPqZ9f5EYYOdbA7lcKikTDdIk0ONYiyjF5zpXywzIBuGAo5iNsOBF
XwOuO3I7AzIOmO1uVXfSRwoYHstNs5lRDVmmYwrxQpfMSA/EsMmpXOJa10A6KaCNUmfV1F2xNkPy
NaLAwmDrrMVASpSJWeuUfghZoeZA34M7jr3TosPxLLNM6Sctm/NUVkFFs3rJw48x7O1YxOEISgvf
dAfpV9aYNHASo+a6g0xh5P0Ky2FVWs7nCEoPkBXksyIL13Wk/uwi1a5UUyRCs/E+Rdf1dgE7MRBr
FldfZRcOogwhPYYWhIUC3gyX6LLLvUVqAzuHEqCVRkcmwAsBZQELD/gLx8/U6a4mo63kHugVgLlj
V1KTCz06l1UIyxYCqEqn9czLGwh3GiV2a2ykWRf0iT3HYTGA6pZkhprisqooZAJG3aMRLG1Tnttg
KgWSKQnCwQE2DJNTQqgVAGGP0mJBiOR+3+ogRRXwala+GlSrBIoBOm6q2zAMz7csbqjO6mL4ELfR
DUpBqXuXWIHmuc/basujQRQctWzlhk4cDKDP8ITVXZGr0h9kfOrgPIOsxMbLhAJBypNuaYFN8eN4
xMA/QKktjdpKlDwPZ538oNx+UxbtGlxsENJhBQn/Ge9MJhAwhgJ5ECX2kOZUdAgXpLbeRXyZGrky
xbJEpAh6M1e0W0R5blZQKbiRtL5EVbc0wEhhkkQCSOwaqm6FWeAsBjw+uXUKwVgUoaBzv5RYQ6FD
D9fu6C1x6m1aZt2WtZF+iS3qE4jgCnvlYggLZSKBinJsv4T8JifJTa5j5cuh/+o5nSWqVq1aW5+p
FENek+FWcN3GonWri5CTpVOTq6LMfDbKC1ToC3uQl41BcqZTeTbyxBWhLpe8RNFpYdw/caM/1xEk
i5LpGW9RMks0rEcPZUGIxhZ8kfMZh2M076riwuK0WABlm5ymY8IDC4Gvq5sWImFlTntowli79aWk
wGcK2SyHMR1m8CVZd+FICuajsBhnwDPHIrTNuN79iFDRpE9+LznQmoXp1lZl2GlZ4HJhW9GHEiRY
41QPvkfBhrS9NZxWoyPAlhTBtg9d9CNCaxPbQyoGt0Tr3e88Dt9hmxihGpYCu2hnZyEUZMeOZVCr
82ZwHEQnYkmiWdahhdtpWwyWjde1UjasiO0/cyci692/dj+UsqBiCr57puuBrHc/wkbHkOMqiNZi
Ze//trswxvIMOP9+FiXAE5aGzZPI/hg1tjzLg6joihQ0TxniU6BFllkI9UmgTCE1rlYNuCPnFHG4
kQGvLcIsQesfPxyeS2HTpp/FpshOLVpC9ztU2h/aAB4qyvtq9q3JB9C1+OGbO7//+p8rk8J/uzE/
/rj94s8fv8GGy3L3jaF/+y44lm9b0a+mb9pK8/2zQJgH6baNAM9++UtXwk/6DvZfQPqTiy9sSsDQ
GPCEM/9LU8J+A+LzPf27bob9wIfOBO7CHn2GIUeCY9zgm0e2Fa6HzgT4voQT6EOFTkiHw3EksAXv
aWcChyIMgy9WIlDbhoN5n7YmgN0mrgdtYfuGhv+mNQF6/SeVH+hUxrAFA5h+OHv7f9n7kiVJdW3L
L6JMomdK5+5Em5FdZE6w7I4QjRBICNDX14I4deLWfdfq2ZvXRCYIh3BQt/dq5C7Y2X+D+ROihK7r
yblrHV7nskHnE8h3ssUNge+q7qZYg/BPqdc4qPeM7HXVburVDs5zv9dR1kJHkLXrDHoojErX2Cal
gPCKvUf6EbP1mS15H3GLmVZW9RwvqSV1unvC5o7f9+XYsKKhbXzZkmBPF2RMchxeVLi8elZdGMKk
dF7EY7MJoH7xM/W6MSWjDW7ejEA8XOoM1NI3Mkcfk2T83Fr7uPrbr1gKBrBqKZdhv/PFXsX1dk06
cR90dEmHJnoAwOOBzuteRs1/eq1lmQWB7iDvIeoFLJBN3QPIkUvjZzoYs7nti97dgntMsxKEVQ48
R6TGEX81fX8hPnLGEdC5KaxanpetPxA+dTNbPOf1+Nfa4MO85zLVvv95Wf18XbovTsS8VHh45qCO
UiAxH+wIOgcxAOBa5v6y1C92RCZggdyXqe+qOAw+6pVsqSf1lLZLksez810H5pOcxA+dGwPUTu0t
Uv15zlyvBic92sLZ5s/weuicrDloCI74ybRZyFcsSuGDE0XIo7YvpDUPZpwWIK3DQzDgcTu8BeVg
baXCPMveGTPp1gKUeXPtyC1s5YsW2zW2bpzRpbu3QMuyeEWm47j8x7Qj9HR2brEedr/H/rljwVPA
lo/+wsoQ9yi7RU6gvficry7JXU+2WORZl7aO81h33ZDxYPs5D92900AOMWFfrTKxLz1/keEvsoUP
q+zXSuMl7HLcXvbtSDpMVyQ/Y2TyjpxJJpf6U7DZ5wZt7dbgN1ZubgGCwzTepuhG/Y5mTtcWM92j
vOmbz4u3xtdm1g+ddOWdjMynMfZV0fTLldqgK02k8faUKhUaMwWaj67c0q8DtCh56AFIZXF3H45T
W1JAf/72QTWivwaqefQOtsmL6jBrjHgdYvnaNd2OJPaLH3VfZSf7rDO+SeF3+9IJ8Ws3DyQRDwCG
yriDcmTyLRQdYbSk+1ZKPX4c1/DFDvFtbHxAy3KtZsQXKhyWzGP1cxioR1c8Rg7jOVbuFxuNWzaN
18AmXRp481IQbVNv7O70ttLM01738F6okPv5KPCIQwzlj+o6gQG97q9JDNiX0qKO9Z+lQ1TWxYKm
tp94tk+AaEDVgC0MC81YRq3/bfISg9UQwZeIGpHLXqTCeB96bfwrIw5CHOL9nswMoHg3eTI3tzrQ
opyJIJXHXVutBxZ11t7PORNNxwGwUiyqs1j8DoH6caiO2jEZIxuLX//+Y+t06D0DVs/Ff687Vgb5
sMzgWM6//cvths6kviTgBFwAY9uq6RUd8+2om/GaCsrbPUdAoVMAMCFaZ4iiVAQaZLECvhYv/FdE
wg3TB5nmq0La7O4QsAyiySJeQwjTjojZkWbrSiajrhiogrfa6snnfQfL9n7q/EQ7u49841H5/nl+
XHR+bMdaktsAWJEzhtAoxVwCRbaXwUbuZQZHAhXTcY4cxfmRsxCsDm6MXN7PvH+KRx2u4uMuMLnR
tyvf7qTP+523Mrx9YYmZy3hG7w7M+FEtQV12gvuf1sG52/eLXLv2h4yB3YIvXFjsfVvHz7VdaJpM
PL5MYzQ9U1VP6Qo0HzICc1km3d6tZvy07vv8sLgAl0MqHkNbj9WiwZjMUvBbqzJh3BTYoP2xNeaF
d3niQuCUSkeWHtiqYJvaRzvU/v22m08Dd8ZCGDB4dWSd3LV9XCGRn64uGz+r2FkzbDhx70i5gLqV
UdHzttCNvlvs60YTkcZgZKvavs6gEJbA+Waxh1hqndletq3Vj2Onbh30XpW06gcwyOjqCE9dh338
6W9gUHQwNddGmfgzT2porKLuqrkTFtKJh5sTs2/TvvwR2AblJST1+OyaKPNiU0SOXj5ZsfAKv8r9
vNSbA+ZZj1/DrSuGvXkZ2qYuHRXOhWzCtgAV92p0Yy8dm2JwIVhwFV3y5vcC9duj23yY0bvKdUhs
Ou6TqqjY23wXy5TXTEPCBFIrw0ySGgYuwwc7egnd+s4/BlYbYGA1s5oEcDkcx4BbPJPcthXs8tVA
FF+dheX1kzHRWiKaGKqNk6hLsbPLakG9AhSUJqgxRBRGZBQZeuvbKtwSJE5d7AlgezzMgy0BXuZu
Y3UWtUSHbpOjM74f75K4FyjZLs02ujZzt1lWZwGcIDayQg+dq1DtU7UdzKIDtkke8CbrwCqfQOdZ
O8+9H0ZWfnHE5hQkwj08IWS1C6zuIH3XgiNWuNI+qlPuUDc7/+rLsc24C7h90NyzWQjMRoqd3wBv
TdVZBNSLbXZWIYGSVewF4P1NXOx8maoAUYHrG3GjE9OVPQpOPTTMP4e0Acpcs8hkQxwa4B3Ooqq3
6gmpn8fO6pui7eQvn1kFOMQB2IT3iR6J19DXoidAOqL9uto40010IB1rnCatCbKzXe1wTI6QtGHu
lEN4mcKkPFu5aS3SXVdezYE4v7fyiT2rA4A+a+cfgKX8CXYyFskAcdu40r+LsyO8H541O4Fa1HJr
3trdGY3AtISCH93g7AtyiBC9AGll5RBOn8+296mF2OasUsQNPYB+9VoLFRRQ38sb4T8Vk6B/Se3n
HRMjVD3Haz1e2VnoyDuEYzXwr3/One+bQXRyCTZ9PSHx98IhYC3eD8/aec6G36ax1eAqV9CJ5zs9
u9tZ6w74vKvjODt72Xvx3gffO2IEMSnBwLoYh0DUw8DPdWK0JbQjY3UWPXPRLo7pIMc7Tq7YPgTz
0/RnVXqs3trubYySsYFM6xieUCpjauv2/L3hIubEUCL8M1Lf29BbwGGs0XI928acY/Zt5L7Vg1b+
ilpXFWfDvDfR2WL/di4SicmmXnTZ+2g9uYnwbLtzNJ9/cZ2mLqaGfKEHtfQ2eGeFN3AeqxbUNmCn
aDi2IAW40U8YhseQOYdS47l/197PUQbJg3L9y8bGuVK1hzhaZEGktoui61ydTNr5t7cPHOdGpofU
BEuUJwTz4cmtRf/U/u2cM08sdxC7QxkUQxvJkTmUUc+BFkEndZdwe3HPicMg0zlrImloYZP5+9mE
9JhQ3lt08GvMaecxdI7hVbXO2xA8h+SomoYUjFHMlEEXF0tn2HWGXfjvJrSPyTq1b0MS+1d46Wrb
OjuHZKh85GAKWMQbRTSsCPnOdpce/SDaYS7PhhZTGHbpOVrPoo6x5qfzVKPzLh0ykGNAJoGPq8+W
/pdjFYdO7vcEgafY0OfeWvigoOQxcZPzJGBd59LptoTC4u8WDpIjCDkOz9pZnE1/nquhv63FlFzf
p8seyDhe0jFzvlVx/28iYU2bdWBEk2ORGY6pJty7cbjG5yNs3nY82Pk3l822OD+xUcRH17N6/glx
2N/XnofMJdEOaZLz00jZND9rgPcXdjySoXiks/Ze/KdzwnEwi75/hg3Hq/lPt9iQqxSDbf46b9Of
19UMcprA45d/uew/Xftv57rGhrlVYAX48V3Pv5I++hGtwVqcR+MGMkKNMqez/k3XYzkSFMPHZxhN
Z2EUVqv3c2t7DDaXOCWZQedua383OMtw8cKjLc4r2M5RPS85L/5Ptzn/8C/XJHtUBK13L46Hb2bv
K23cuDg/9Xa7t88auUFzH+NtUM90l/PvZxEe3/ftr8b6KdDl5Or4EtOEWtGhJMA/i9VtWm8qlDvE
HqOYr4Z2ugqdSFW8iREWCHGxxxilR7Gdi7v0Wsw6eqRdZT+OR5TgtIgSpjNeaEJ8GRgFXmfiQ1x4
jIi90XUZy/V+OtjWGsxcOg+8Fve7U88QNWBR1P8U52F8zrznyTYZKKaLluf8WG3finPaPqtSe+hC
8a4/+DHRJYjg34Mv5wLfG+PmKCBlRXx/1IAVYkVoxWf8sBOwTiR4uX/MPIYwgddWV+eznKfOBzoL
1tLwYob+opNgk1d1BAPNESXwY2mME1BDycEKs4Oud7AwINU71kDS9l22bAIyjphj7muOKGU/FtGz
pvTQVAs64iFOCHryLVitXyyHSkEdxVmjgcl9rparPqbe7fjoWZtDH9B3ba/LMXFDbjZV3eqiC1K8
vbfj1e8BKrlwTWgQdVd+hFfYs0dWA8z4mCXrV22gPc2cI1i0x/zyViMBq6CmWwfP0qI9njOe1Fyd
tQkPVrZ2eWinAOIq96E+1tnzwc8iXJolF3UAke8RVAyQ44FlOQKKEbk8yabGsWm81EPeKqRxa+OU
DRDAi+1XRorgGI27w56nYNzKs+MkB0keWIH59KzW2sWC7Nf3U8LszQbBUBHgWTtYHFSXY6EWLtkv
Ymmv3rGor0cQdtbQRlgX3k8S0zgw4YA66o6HeC+GuI0uVkXl+6ng6EGaCZZp8D8AKYK53Bznw3k3
c4QUZ+29YEdP1VR9XQYWF+eN+nPtOqvhBrVM5rdd5s0muGofydhdbdhybbwpD44Y/Cyms6uBvvHa
fruSzkEDn39wRg/JgZ5+1EfTnL0tToYFUPdxHAgf1UZ7CxrX++Ea904MDBTv2fnOggMjBOEp2F8A
+2DZAcyJW0OMZsXEb5MUW5WAA6oI8aElfD8egLxfOxCv9dytVdvqtRpj0wxQLkDqj9ATZznn+HKB
+CUgN63qZDcVq1Gch//lXDuDqVtVNqz30EmOT5MZ1selnn0IzQrENQCKDIe5x69LO4Cl1KHz0cS2
rTipoxICuxDOnlFcIjHUhbTDVO7E8mImsX2mw8tORHT1E5n3cvoolY3v2m38ZP26hsAyYKn2wm8u
3Zv7dWqyebTkeVnoeN+zq6zjB4Tb7cOyE+9uo9BythEGBGuKle664NTP+th7ToDmfom53906I0Wu
TPQCBcOBwmgPmsioWjsAlRsUGte5th+6eufXSUX6Tq7m3nhhfV2nI1pYg5IzssHB4zwsEdKPXbXT
NYwaljmrB3/Tprybr/pHUVOncBIlLv6OHh1O4XLTy3JNGHhnNgXBI4vsfcsXB1Dw/nXFj0LB7rTu
mYhWSEwccHFuQOhNu+sTkK3pbm696e6sLd30R3mDKYNJyXuvOYPcwQN1vzU5A86ZWUn3bFpm+DiC
iVaCQSni1LWfBb3PH/t+APCJbBxq9cz2fgJjlz9e275hVzHPj9ZET5jO1k9QpsQlDAdDRqOkTeHh
ATnYr8NTt9uscecDBmEKLDCZoHTbyh2SmXs3FiQzcjE5fpUPApCRj7kTxw+emEUZTRC+NsBm/Dbr
ARV+CKTzqU88fYkjXlANIHXwll8BH++wicxaAGqF6srC+AYFQ1rrZsi9LSn82vweaSrGnYIEXGU+
1d6nQAzbQy15e/WD/fNGXFBWrdDptsQBnFQ2Ltpl+T76sH8sgvbZDGR9b8nPUAHEFea3ZDVNpSVA
+JOr3SDV9cLlQShfQw66uuXsESDBffsyhQdnNzW6rJUnAY5t5IPysViuos8tEW4+7GoqY6wUWTdt
qdHMTfskgGBiZFCl78ElcEBPO+6SRwGIxJHsXtkNo71n+6H/ROhfguaDmMe6ezZsIF5X/tv0Vw1R
mIcQ9t467R9CGbRiCPsyQg9pSSNTFQ0jPAtOC6gJ/xgEK8SXO20eN0fuiGUj2MO8MYbzAGQGj6c/
OjjiTQgi0g4JZhpjqV06hcUeokFQxUQDgRgu3NP6ygS91NCK5t4I5ULNaeFNKskhU1gzoeKnmgx3
iRN291Osr6SXw63rpp9yA1kyUk+/Oe/+P3v331iKXQqb4f+LvXvfW+/dU/z3RX8zd9hZAVuX/c3M
ufAG/03bJdh6NoIhLMTvmr4TduR/hdjpNCTwynjuYSb+h7DzQvzysI/kAR84ttKK/f8JYYcf4fov
hB1+ORq7RMKZHGO/SOyU8n/7cmYattMysaZyocCIffZBUqGB+GHd7xtXV3vXY+R09eU8OgsoubCI
kPZKIDu8Gfr7jE7OIh53ZWGURbRC5lhmYAUeOz6ArWtsynUfwmc6ftekbsBIifkeLEjeeMMfZBQZ
A0v9gGwZeXqylvuQbLAXzykub+/rjeVsg4g5XOhTPYAf2EI23RMBReS8ykwkS1vsFBBPvNiPZqfd
RVp7tyzrIecJkxuwFrgxQbLlh5hZQSCq8GuN+Zz0mELcrXvquiJco2qaE/uVbJWYdtBZSX8/drhY
1D8V/ISY52tIHVLlYa7ADJakoZ2GfOQd+KB4FzDDuGHqLRvU1LCBpXUNAm9zPIi6WeJdm5tBYArn
FcfCPIG6d3iSYn7LuKp12SedBFS6XahbP22s+UE5uMllbkW2SfLHc2EZgN2n3YVbKAg+CxU2cwoZ
hANGDDqb0Z9Y0bfD1UrzWZKhgTU5mIvY3ctlvJOe7C4ta/8K2+gF/J970x201caHt8iLnrEKPcdy
v2nabjkJJaDNaYR4Td1RdzGX2BYqts0T63nBgWeOx2wLTx70Rnm4r/XDWoPebVxWF+0UPUdOhHVC
AwxJOvU0Y37KOQUdZzp848jifXR1ByC6XVJOV1Nx1lbD+NJCMfdDueU2rX82ZNG3oSYjSCoNgfTc
56qHQrsf+4/BCp94PBH8urzy80kvyDJYA5dvMm6FjWqdxnNbl4OeQQg563ZrnB5h/Ic9Fs21lz3m
3cj/lAwz4kPt3HwTP8Co5ICBjO6iaaR3DNoSg5AqXWpN85WieeFBeuYGXzOgIt3pBVprdBz4vK/R
rMIyWSIDk5Bpr7UfiZxJcli5xX5bx50X3Uw/WAuj1Ajx8afYiQqxw2HlHjqkqSc6HTR0QcTFy+w6
BkbRfNsWeHM8EsYIpDakxqEo1sNprUwe+54AVNmPFzNtTSWU+M37D3vTJ/gGZH+yq79kjRN8NmOC
b+8GSLcObbFHWG42fXNcmmnPm19C1npotCmDNG/GO1vxxoNgBx+qsyX2f/dQ335v1A05193iD5W/
g26nprsHcIp9AOJPzIpvVCwUCxP3rw2vbanGFyZ3Xo6+uiaeIJBTL/sNptjU9fZLi0i4DKBmuQzA
yGLw1kh7IPhHwpEnzQhhwO6WtIHWmUOdxnv5OEJtrqe5SfWunMsKo+B8WSx7BiaDUC0sITW32WAA
UWnhY4S7Dbnoob3KyD0Iyr1sJJkKEXYCuktWSoRVZoGh34WVLID86cGl/Mnd5Fj4Gefe+jjsn7Vy
7CWQcEHCOOsODvvo4eMPbdw+4lfhv0VQjqkVLAd1ovtx8J+hiIcIYEjMnXSDnyRxcm5HeQkV2vie
S3DjHHXATiS5Mf6Zr2pJl25uSjaoDzUYFR3ajLEGWkc76owIIwDxO/2lHjr0jeB5N9Y+GWgmHNN8
hWS9hphs3CENmMbbXMfliHvIYPw5Q4QFYr4vQUcVLrN7wUQIAj4hPxiFVWvKYO4gyBFXViDHhtTA
wKghf9fdXj+6wA6hnob/JuiCBhatKMzkbpsc0E0M87gfZtMMy56CzX4RE2zVcCVoGc9ZH60P2uEg
g9sIQD+9szZ88qBmuowhsOVuUT/9wRnLMUn+8Ml/hSZxvrmCIxpy5RPdofBsNjvljUvkxVtnaJd9
MLiY2vKdh7emXZxy3/cfuw/ePZL2WkNqdyXDaArCmwcPRt3VMA8r0XY/8gWeO7Fq0NxD5c7mqnru
PkNvOHv1tY3IeJEaQZfaWelKtj9C96Dtl2jzdVYrQovYxr/XHU5kF0sErZf7Zp2epwh7JrRjD26Z
/2pF3CIlhXtgdODBaPavkQakCiE+bD3wcMy7rlM/sD9mfjgfZ2TlCuLmi3QItB4uTJ4z75EqkvWv
fRvHgnb+w6qSvYR4Ou+RIGVGWKcQ2zzdsLR8IP7HCXsJ/I5WyPIhqou67uPKkyCFwh1z9ApuvCfr
H50MBnCseamDEH7HBGZaaEEgZ3OdDJsRf+fz/QpXQQt5KBk3hJAj2niw+VLTioZI32UPD0HNkhxb
5CKnAkyRamN+DcFX8HfsI2nEdVQKs8rwuGOvyQuxSAS2hHzx1IfFm/siBAQKH9sii43Ba5z8pLFN
KYC6jMWruezc+0jGoQNzCCkHn8BZyi0qIwoUcGMKw2+C+X6cvjv7bguvd4EZJ/AVECO7rK9Hr2jC
7XPY2FfuS7hWIZqhawBbeYsEA+Z3OKX1Nw3NVGZDFqaaRivcTW2p6FhG3iYw+ENIiCm0ObRRwLjw
i/JZQvmrF7ktnFLO7yDWXdEFRBXI+2yO3ziHkjuZpke+gwNbWc0f1qQvgtXc4kF7zyNdhxsTaNZo
crNFwEK3t/B6hxJq7k6ZKvBtW0TmEGhLGDMHBBv9BDUAU6S+YK19Ao9bxXLWaQ/UriJuf3OgGck3
lsh7Gc1TygN1nWYGt+rSh2U0ki8LMa8eVPSwXIqCwEkDTyPM7GPn/WogesCGI4+Okn4au91FSKRc
wAF0JkV0ixbnJYzN84pulAXqjoB/zZBzOr/govX81fmUkPaJeYY9WKUfIVjotdVVwvleNDzGrLPb
105i8PqugTmYtTv4SfWKVScoxT7XsFhhMYsCApEVgXVbQ5K9eHROMW2yp5HxVEEVXEcK9Ny8BRBe
IU3WMDsTR6jShPI2b+p7bQ/x6h7xag7oH64RZ9QWYhxnai9BxCBnHSkQgJjcAjbYIhjAwsNEPULD
SekzPXA1J+g/b3SQpY0gyYlcUj8iT4RKNIlZFkW2u++g3MjBCeqseXWo94pvuWcqsZirqcO+qGDe
iyi5+CzyLguI0nAeoVSKYHHohqCtMLwAkcMMmQajvZFe1Bl+XDrM1QBge429ex9e6hTCIayCkjnZ
wjtEpKvbfRilWwXQdCYErCiktuVgKUMcGoYXoYtFUWxSYiA9Rkry2CbcvSNb3edr4P+eAeZcQ6Wh
zEDEsgSf0D+xPcBKoJgPSZf741A5ZoiBF8F/iMUbPQMp4OQyGJUTSFOBmXiGNHeJByfwsEAmOjvu
H+yCoqD2D7/72ocaeVb5Jrr1NrEtZ8IEabv6eym7scSa0+Sbw4ICELeCptQWOzT5ME5h6uyjBKZ7
9eRJ//vmoq9wfwZwMrT50AXfRdzDmhYp80lDq527C5bH83Ay0PuYFqNRTwQrSJI8twuC0z0IbofI
IV9asG5tP37Eri+iHKD8u1/JMX/3SQywUZpLFM4Ms+D4MnkB/DJdX3bGTF8GpqotlEERTBoafV+1
d4SIh1YjYA+CRkFglE/TB4cAyOihJiqDzkL2jDRFhVN7F4romSLHyGpn5oWHJoehLUgHyWt0wvGL
mYbwwdb8yRvsV+n4Couw49/RNWduPsVqvMYroJQoDJwsauFEraFHTsa6vbdu93NrYeXvmxYQ1bYO
UKa7dz7V4T0CkacE8ib4VYcwD5M982BhxAYx00MI+dKTmu7ZFk5Fp7yLj+0x0jAyJXIO9dX222Fl
7u/2hCMoIBB0bV5d0MbTqV7FnaZjeL92ditUB4dWhJsHHVQ87svmLt8UT25uE33bx7GB2aHxsB9J
ACe4yw4md82gWclYAvk+tpfJrccbfNOHGSrpR4JdCOAvGLKAWXQzpQrLvjdy36tZZ22NDAaJw+sc
++1FuVhWXW0umBp/8XnwP/R0uJsHgFyIl26e3oYMWpyw8gN5BdCuovrSMPMLe5vEDxQLe1ZD/g4j
UP3Rac3vPgHcswVc59x5MWzWX5ogBGzS/FbORsplmrd7a9u73oGHYK9gjIHwcfmWBIN5QipDbMIf
omnNRuMcYu1awPti4myyrwat9mNvPbjlO/EXKw4lI9p8z7Aj2HJJJvskdYQx3cRTCgTZLbFVB4db
vlzWAl0puEVkPXbRcNltDvlVxgsr0ODYRojFv0AJIsyC5TqtgWilk1GfmVTtNYB0m2KQNmJOcndH
P7LJS9Qs94I5sExPFutABHmeT/eLH6sXh7Swmm2J/2NosbFEOxa8dcRvt+VZCLcJVE3ThAj30OsP
GMnIgQu2do/gCu8Z408zjC6fdMgxQQd4fkmdufLgrMgct771jhcUMwxxGeJwAaljDzkYgTTc9nS8
dBHsTbt6kuH6ceENlkgu2YUQc193m3dVA5bVfdRP22q/eXJ4Bii43EOL6Jbc1YhnFcDhURyBlRJZ
7QsMR2oLRviGnab2D67xgG2R/ssQzX4ZIrnfsKlOOQcAlkVkbpuRYcn9YLuAQFiLMHS/ao93RVPD
rOP0LjZCob9UHPcYp8NfbTeVzdzyB2rMk4tkG1Fm56QL9Ac3U5tPSUdDeLO0zZsOa/zmRTlDXHAv
3BXB2DD1GQxCCC1H9iCl+iNDqKzgAyyCPvrI4WaDbMnpoWSgBLJRIACJkNPD1DbZts5f5ojxAhvh
rOWGX14r4aiiDzFwPli84aZOxkwLJ4O21y+w02DKFf86hzPPrOPDBEzcj40G8QzUHMxPhP2roAls
WgchVuQcNiMwHpKaP4rTz2pj/g1+Nm9md1CrgAqQSGFA+ENvi33BDCYTmSzBZXG7F3/371x/n8qV
q6EABnGYy3ZQ/JsY70inqmhf4OvpCJLzkU4QtO5Y+bSbhoH47I78j3Vxu8HbkR57GPxb/xOR7w/X
xW5futb3bEXfFiNGGxkSmvqz9B9heKaYjq7hHoWpQPA2RQuGQ4RHgGgQ2xhM5GsIfKCRDMH9LrNg
mp8cOIvWLijaGvrxnS7PInTdaiKOW2Geiob0PLbH3mhn7SwkmJYFDtM4VAakzgfYTts8cRpancV0
IPPjUZyHmLwB5Lprn4mhdyt5FE2/AlbWc/MYhmF7cf0mQNSWPId1V9/O/6aOr3AWEmgsfD/YleX/
fAmi4d4PIE4s3mzPh970rP2nQzDN6SgcdYuOL0iGgFQq+jESQW/nwXl6c7et6Mz8h8wUkteIIPXe
LQKn48ueNc/wJ+yf4mCDmxrc7XnOAZKObs9u/fHSBra4by/Ja4WfUZd2mb+0MWw1i0Es4kVttTTP
WvvAZw4b8e4QfV1mUUyYeKrxKM7aqWE5azOa6fyERgAAvnOGjz1cfTdFNAv68iDKPQVc3RBsrOQs
htHMHp5u77huwzYIp/3XrxNynSGGHQ9CzB5m8rPYdAfZ3vtJgxUFvYSOKXLdZ+fg0mrI6hBGopYc
xfs57GvnXAW4jnCrIegO6d9F70BZ2sXwQIUH3BbRFzaB3z3lQ6ZZQUMshuenfuS9OOVDp119SrB9
YUwYnLxjyG80wTYX2unk9V0zFCFGR4eWkO3O4JrFILAdRCyWt0OnIzRPwBGAVwFC2A7hWnUYiTca
foOba63ALcCVAHPPhs2oKnMU5/l47GAk67jBtiSxDbJRiyMC3hdTwchpqqlPFvRnbGvV2eEbbf83
e+e13TiSbdtfuT+AHjAB93hJ0IsSZTOVLxhp4b3H19+JUHVRpaquOn2fzwsEglYkTMTea811HkTd
HZPRTJs9nZnuqNhOvB4GGqtS0HZd4EBoj4mFBLwY83u5nfePjy4KLtkGDZbGvFS3lbkaUsWjTQZr
oNwFhX00TOBBcRl262xpWV8X+fKmtHCQkciNF2Np7UsVotTHVUsHvJtSGqvydq1M3TpP7RordPFU
4PfdxMJFfTxGXmBzmrQHbEkq06R8ATg4AX26sH1xB7zOkZtwTtfEl36s2sVpS11ktr7rFdVZrIeH
IVHOfo8PtbaBZfjTCLawzVemkszgbqpmjYT0lRbMfRDWu17tzW0Xa48IzT9NGTpNP0N6Goc7NPiX
aOpHptJVew5bQYvYsn7EyiO4t2ozZjjTse28TGZwY4Az23aM1iGODO42m35k0ZjuHI7jrKdKF+vp
baoIE9vWSt0PeZ94OZMG3Ia+7lkOpMcMe5aRvgQOZI2lEwaTbIszoWN+EaAlr9PHonQML8jaXwzp
ugMqabpbyUuUiAojMudLddenkwmkil3QWsrldAZWc+HDjHDs7i4ueFlHcQqqlDSvRiVfZ9WQbOMa
ok469CsV8MnYGT9aYwAs4DKfsBAaxLryKlTa48Vk2Rxa+drwR9/rh8pYWa71VUlfmsyePbO2AOWk
TLh0Z2GaJZBgBvvQuLF5dOJagxBSW2c7rw9J3L+4eX/u62I6VgXTM8F/tkrB012aLkSCZjxX2bQu
OgbL2aB8Koz8SemKeYdWkllm3u80xTexC+F6NvHnvvYuPn7DtrcpIov6U2Sm3ZHaPbUNRT/Ymvba
GVxV4RXamyIf9UMwvNCrr5+oZK0wju8gFnQwKIZl2pnej4Fpe00ebyErxevK1caNrXWfe9NhuFdR
gGqtrzRs0m8WyMDcxieu2eG3dkb8XM6Ku0IZi9Qg6EZsMPk3vvBPehpvnNTeui1ACtsodkGv/+iz
/jEagpWCWx79yWX27ckbO+qeUDBR11AAoSyxGq0x2mH+Z6QvHM7gHdfguHA3lN/v8mHvY2PxzN5X
d0ZhY1wVQ7yugzrcpWPw00jggy12J3oLS3Wtv58rZd5regJIpWNmp5b2SivSm0nEmB8b95kZwog9
hClmyxghar5QK/gyjLHwAnMs1gMVRlohXErCqLhMIICpcjTq3nDohkzhc1/nWL/tmkIV9dV1k4en
TLvUD7POP544w5kh+CJ8b7HvTBoT0gU6UnnWWAy0U7HRmDpUp/rMocXeZYrbeAJtE5jmq8iiDC/0
Q5FZUA8MvEZaJrZB337xQb54iqniELbZzZo4pHIRM/ApkNOE+WvAD8M83PTAuYlt3KqUbZgxNk58
qJF3rPJpXvBhSxMq85/miU/qm06x1WxIUZoZnjm4VksrI7W7Fks0sLE+sw+GkZbbNMqalZ118YO4
lFmUegYM16W0FVKLMY5q5XwNnEK9WdQ7TM/NOzxBONhjv1+jtTlMloJzNv4yCUdBB4b7WcOgHYC6
isJUu9d89bMVJ18obOO5DzCsDOWhdLTgxLl1kxftjkEcQrjWwp/F1C60Sg1kECBQrr07s42A9ej1
U0hjhanJD0Xhr4+vddWPirlCAeU1qmFtnVT5bopsXtm9+qtGfDLMo/ZSRMOMoMRNPMZGT9YAHchK
eioFftJtbOFa28yHEjD11J9dTsOMp30UkwPczTAr7/AZpJjmMBU8D0mrX9R9U22agj3PLyvzUBRN
gI4C2klTPOcjgDK7bQEmGtk2cKp9ZYoc4zlyr2jK993MiR1oSrzJkQ8ZAZdTrOyvThf2W6edbnTD
vOWEBUUqYnKjGx3vTWmSyeVtmL6YfQRsuK5edPStKNIgvLhBS302ml+G3imgs+lU1vAD1rp1W0wG
JVp9Wxr1tE+16EZE7ktSRvW6BfS50+jgUw/JdtMUnfuE5n3N8FOk5cYOp2+B0sy72B+TVdpbTww8
P6mhoVDGGne2y/W/COtN37Y9CMPgjGut2ajuJ/Ra8dpsU+ws4/CyuCcphB1VRC6odFwUyZP9OGCx
nyd1J/QJHA39GCZ8ZslUufhapP0nqIZo3cJkNdj916hYyEi19tCM80J9UaA/+fU6KwI0RWp3h0L6
J8VA0eMjk5p86WjyqeM2hY8rZtkm75CLaBEiZtK/EaQv1DXjbTgzSpGLqmJw2nHSdTJET+aUB3ug
b7eQPFZI/h6yrEHHAo+wGo5pX3c7a3EryYWvMlyRa5PfoiELtcjfNr7mlWAxKxcAl05rpVP60+SL
ANEK7VNtPnSRGmwiapK06YTv0f6sUFlRXBW4wG3RjPvUT84ZpISD65Z34chl3I01R1vnA6A5QB+H
REUQp4toPI7onzm9luAhCsavXCQbRiiL2tNGvBo3xUFur+ZU32VDzaTeua8o32/mjvZklDwMfmtt
VSNzj6RhMLCG2dmaEQJmzJurDNupSyvrYDsMhKwG11HaoqgF+4BjQ1XLzaSm2QnQZHqatS47iWCg
IsL06k3LOlgtMLSgMNeuRW/G0pt4I0WyUsUq1+TiTWsrV3Pkj8di24dqcsojCkNjYmj0h7WfZYes
c4K4tk4FA7hJi7oN1bIfgYqgsVUsFHYFUjl5k6leuQJMsq8nVFLyN7L96Ldfy0YkuRNxfVONduUR
o6Os5zpOPMdG+pz6UbJ2mfyto+WtxJhTOwcXMvN1xMFwr2Kh2hnCyvaxb+I+Ypx5XRjkZR4bfZGG
ylV5z2RVWx8s/z5JwuwUtgFIsjy6zcPyNVn2yUlFW7ZOovqs5AMSxeu21mrOvTbHHKjM/KwZdDOw
WRqq7N3a71JI+tHtoctfhtgyjpw5jWPWo9VdoUBb9AxiEZvLhTaiCJ1ngV429FvPNTJqM4tQ3V30
onJNLsx4xGM5oJVuhiY66b2yi3Pq1FEM7VOaEJVml/tNcIzcmlqeMdprvawcqs3LsF608Pl0u2Yf
W4b6cmFHnbvVA/s2W6Z1beT8xHmFCDIpDki5os4IGYYzhMsj9p1iGYbbQWMzbRkpGyyaDhp2GF3G
RZfZlba91ixYfFIAfF0QTpHutYAp7JtdiSdv5kj59UH86y66ZikDNioXIK3NPmq2obMdo+42Mfz2
TUBidRXWX6vce1M42+p6QPaybxHpSjF1tswWXdNgPhNQx5U/iVSIpvOEmqOpbctzaF9T+WgHmvgM
yXHnckWFxnkC83lqaQFRoMxGZSeFrgEeo5TjfR/aLZ23oCywAE5iLwWwWek/+K6bb+X7DNKnNJiL
ibNpfIhoxnDfOsApbBsEQuYXFH5Fy4ftxd7RO4AjHL2lYsL+S4rPzSLYNqTUBbnkWrj2vF58Ukcp
z5VybnlTgCfbGW57wMXKtI5HeD7xK1gsBCdKY5kLumGFRFTAzuqbmc5QSOPJQZsqjO6bpU8P8Rw3
W31xtkiZcpoE6Mjl7THoqXnWEd9FX3QnULbRoaSsICU4ozROyNVCOuAao97TPUCJyUcPq8+TldYH
+UmLlOLw2tDbs93wE/Z4vWijyP0Zct5cuduAN1k0c4fQ2suXnKRnSq7KhZpEb+9NqwrN9bLQm0V9
f73d9wY+SzHfA4b5EgZAoYbQ2TX9hOxeX9Tm7CEaKsdZ2fvjcnJZttXCqlY2XQhP/sfC7nJozItc
G9jf5xnwghePI4Qqvp7wJkeMcwQSZR3bplkXQ2K8HZvyI/YTfnQLr6KHFoSxZeZ886fiOV3KI001
BUD4KKUst5Ci/ujHDM/kom/2aR+uReg3aDJ7zCfLx5LHi7wpF9IHMCwi7x5lJfMRHjJOSrU1jIX4
jfJUpKhL+HVj2wxRFE/hukSAGDEJ7Ifu0GdZcrQMDvmsox9eTp+5gimr2EJdD5jmXkm3aVU+Gp1j
QB7obrUci6wd+DihNc0bqbWsWrc+Y7G6MIKgGMmZS0/b1Kv7VKfbGkwrw6J8XWkhx6By1Au+Vb3s
v5fUNVeFmz04pf45bq1XK3Vuq1JzPWaUYueWueDbNm9SYAi7Mo65nKstxr7i1Njlqwk6yatM9UEx
IT9lNqqcKURj0GRfAD3P667Xs01aRusc7AOVEnXVG06yqyKwBdPJqPxzgZ630M3Bi/TuNh7SL0WT
cp4V525AMWsnxXfK8c1DT62yBzNWAwl+SH0V2X904wRVC8AmP9iV0nq2o/penVpnyvQXJ8ayZd9r
to9tWmCNH63obkwZGRPWkG+cSWwMkAxrBqkMVFpkn3XxnSNyXvkKgzI9gtulq83IHEKv1/ASIRZX
NFKmyrTAV+eHCX40AOiLafvie+jXJARMS4unYIzaw4dyBvUlEModUUv1BlhXcrCG9pfmMq6vwv5+
rBoDgKfibuXBSNG5A3oZ03yr1d1gObs3kX+tx/NariZjoB+q6YAMgfPa1Gp3WjorWzfM3eOYQc39
X1KLTKH5B60nJFiEmP85Peb/1jSj8q//Tl1aGC1vT/lN6KmpKD0X5r7p2EIFuQ9s5d+IFk0QIEw4
qmlrukODF1nnb+Exho2s00HOpRKVAHbBhZvyW3qMof3L0Ek1cG3iuk3SFP4bwadGkPQfQeyq65i2
QRiNQ1KuJoSx5Mu8A7Fnld00Y2INN46RdptowW7KxbhQOLUFkqDPzO7zMoDOtph3/OrfRoq3teUm
I7NPoEmhN8lC7bQUbqWdQa4xRM0aLDzSowTj/b2FSV555TY7W5yE8jFKldBY08ODOjKnCIrpKSx6
xnfS2EI5PKg/q/p8oy9eKXlNvS406f6Wt7OZIuiqF9knoc82vXQsL9RhmcHIoYAlfVNmZaGe0xTd
uw7o9KodISsvwzpxXQWp/D0i52QTNDlDPXl3z5D3t0fGGfPEdZpAboj7bqkd4XZ4+8YoC1T7RND1
cxaTtfwW3+6GzXRC/UB/kpMbtsVpMc9YXFKuN9N08YgDdo2PTBOSZTaSz4hS1nI1GGYIdXJVLhRX
a4/QR6hH+nkHyrjoIcIu//l1gYJyGQlJtycmgsU1hN0OeYTtdYsZMVwu88zmSpUG7uKDNgMICXu5
WT7g+qih1l/MwVA2M9FH26mqHqYJP5eRZ81Rrmm/rzEYBZny4W6afD4adgQEW2XUnujsNMekLfmS
5APlbb1fvsh3d11f/d1r5sby1U4t8/90yjTvw7uXb3cvH05+JPkab+8kV6+fUz4xK3cl9d5joiT6
sU8d7W1NEa1OmTvF5yFX5d1ywUTwiyNUf3PdJNey5QXkmlkpZOgsUO9l03X79Qlms5jay12maAXu
wWVg3jDKYngu1+Xm68Je9pW3++XGv7z97qXkalQN8TYxjafrU+Ta2+t8fIl37/un1dj9YWRMSj++
w7tXSpe5hNbr9vrds9/d/zcf/t0T3q1eP/S7p/7l/fKRHz/ax0dG5IhQnjG2NhY0BNvM5667t1z7
j9vejouPd0epke8/bJTwE3noTIxCGQAtR9h1UTZFrW6UeSEPiHq0IAKC3FgoKx8Otw8vK1/Bmu/D
qDQPV9e3XJNOcOkJlzc/bCukuU7iTv60Kh8q77o+86/M5eYVF/DOZ24OLZOEv3/36+vKtzFFSPV+
QNMijadJZfWf5Wofh726iZtZ26mDvZMdN/opFCoQEVExWGYTcqNcOKmOhvftLvkoubWNBnMmnYXq
bVPFgydadCInedcMz5LMjWWKgIkzK+7evYxuBSilSg09mJxXvb2WYohVfKprSlFJVDCgTrWzixZo
VVrjt6gWr1jJETMg4SBBS1+PdfctSWk61i1tnj79MS0mwiIEpKo0pM+UcGkHJzqVaQFtYUHC0+/u
SG2ygbPPAPpzLkGrgSwJemAVCMHrp3z7NygLg2SP6t9s+FcQg3Tly8VfbbtSNd4eInkNyzXgP950
m5CJtzT4X1/6f/AyhmN2OwF5XT7LlRdb+YneVuVW+TKYMLjuyzeQ9//VJ8nUCAD0VOzefxomk9uS
2XApr2RYWrKjJA3ItXb5z67bPj7mevf1MddtpWQXXG//1cvqfQ3PQD77+hL/3dvIl72+y/Vl5DY3
Tl4zAFjHyWXUNS6XLn25mso1uU3e5Ap+0WJ12l6392GDz0U+5G1V3hXL66p8zodXlDczeYWUd789
Uj5pXt5Wrr3df7399pohMNYJeaU3ay1dtEK5NfWSLCP1SzgqVOXm7AZFInjPhZg9dgO0DKrXK4MR
6TbRGg+wuerNPv5b0pfoHoflt6S3Zs9Bt7bm+txurNCGzkqyyw5E/k0Dhm/ftxrzULDKSeJ8MUSQ
eGV0TJovluIAJ8f0NjjobwtfD9fCfphyuhrQwGj3NtX3eO6F1zPC2ETGrWMF8yWo/F1TjhCNaurs
kE+eVFsRu7BoPqeR8h1tI2hwrXM3YAFvg0F11jET2cD81Li5u3Mj10UBjAYqCXeiK9Yd4utVn+b9
ymqnTVOF3xMfJ8M0WHujUdq16Q+bkICNrET00I+oXXNb7MukuvhK9CvJB7SScwFM27JumCJAMR3c
JSUo+Uq4AtwpJ8lPoLkKz6Hlmurqp8xIxtssKm8QYW0Kxu4ezdjHfijig1kxH6wNjA+Vu8lcZdyI
dkrWPZRagCmKZwVpsvra51CEww41JzIPgnKoE97Q4PlcpNFXu53BkQ2vavPYBeWlAoaN9L3I1GxT
kgCzHs1wN9cGLnbYeGgSEFSZDqWGzo9NrD3kMdwLixgbq2Pv1WvIRi3C2Q7TVzFApnZaxLBZwdR8
InxDN36kVEuOmR/2zynyJidhcp8hhMyj6tXEQuV1SEm76R4FOjb78hSX468y09APVzXc5rLq+C0I
X9Qwn69SmhQQP8Lo0CJGJnyjPudTcoS3lq0r1ci3kKLWWec2GyejmmdX7vdYI0JDb3TnZjIyz7VA
spgucN7Q1l/78N6vMYGUEdLDSkCcL0s4xHRXBU3hDekqNLW8mMLStov4t6x5OMCves1DPb7ru3K+
7z47j+qIf8qOUEuZjfJTCfd+ldMrhFRTuHOxq4E8pEGYk2NiXAwY0kW+DUw6saOLjKQ1R9Q6dEHR
Xc5YgcHvtg6NilwYW0iAzaHCP7xwfUM0pzXMwar3lCiyPd8PNoOZIfh129cg6X7BkRo9A6/UKkvu
erXNNtPUAFDUTiGemsT1b0ujtU5O4K8nN0UvUP5QrMAn24a6U1aWBJ6p3brtEE415a+8EhcT48AW
tsluputIsVjMUblzk0sV90gCa53sy4aePbUuYtOy0oXPjmK/KbhEW2R6rSj9a0g5CIjoZ+2hnGkW
Cs3idegvIDp+bXFsWS0ssiaauVTq3VE+Y4Km4oXqdCaR5pL7QfnqmOk+0uZTS88/4/iAVg0kU1DT
jWOMCTmBP03qnCwtJAzNoZ6vEr7q6gK5waSd9BjQDf9PQENF+z6a+Bh8+BDoWafyMuYW2WPutK9T
V/UQJqzHMe3uS44qJN1Zz9UewaypRdllivglhOGKdTY5z/PQcw2HhbwwI1vsB9CE6GM+0Q2qbqq4
fayN0NnP8zGbo1isprqc1lqB1KBjCF0lQXNWnWMWhuZuNNLLODD96xMxESBmPodKB9Jwnvb9QNl/
FDN+HFIE2oAWYkk3fY77rwK87mocoJZic5zXhVIXBA7gM9Prjan4u84Mxq0OGJLnluSkNDale0Pc
+BVuJXf6YjAYsQz0mcKGJIlsgbNbzQtEPXmmARqURlRbzTnRxkdlWtOCo6o8mZwSzJpiX9iln6gV
r41hySjik3mGaM7V4JKx0YMaRQSOvTrHSqdqJJq0PfphKNslPy514PDn3Ps/8yI8R/28t+LxEYzP
paEnjujDRdBbgS3UlMprFcyPY9E+FeCfvNAvcBooabjD3faIhn5Jw3APeYSqllPhdBkWnblB26lP
OOmGYZps28xcooZEuLbsckvzt9vC3cZv327wct/6hvUZfbK2hgMJvBJJUlHMrzDu4Kfa5QtHH5LR
uitXgwvXOuVW6/pIXQTz0YSIsWAOTrFe7VDV6yt1ymkKZsFzxGFKNslXrdBGCigYfrTKxo0TzY8j
aROe3YfOemqxi8YtkgzFuqG3/KR1DMtat79RzS8uFLZdqYd7t8Xrl/kpooQ6eyQ3b14FdQIWIU+w
9anpznJb8zElYqF39FN3Z1WgeQcOMI40Y1fF0UQqgL2uJnwZTeYilAaCuAiuN4F139P6J6uOY3Lw
4XTmFQKa0bw4XXuLMrr2Kpt9b4CBjZ8FxEOLetVK4ClA5OZ017bkE7SIlCdwnW7rutvCx6ZqWiVW
hcSody36xA0jadTqsdfpU3NBnLeZYhHfw3b1ONtBuJ9QqxK8gbUEXUAXLP2jyhlwrcRngJTFDCKz
67tx3dliN/X+y2xNeKJG9wW8y7wRuG1W4J/W7eR/rTvzBEcj9wZc/wgKrJ9ZnSqePRL9wJGS731m
AjSM9Md8JGYg8aN6k9on3cJaSowDmVOjq21BAiWUc5FTKJb+WjmdRpczC7BDsqkuVWc/2UrJFL54
paKWHeaeERGpjlvFtJ7HftpaWvacz6MgwirfpwG/sN2kKNDdGRO/aJmtN095hxCzM2Z97RrhbeIU
w6afKF1XdMbXjZOTdYeFz8jju/pBbfXx1mnxOMWI+QqODTvxhy0nktZrSeHtok3gi9GLLP9i2Cmd
50AnwiRRjxVCuE1NcWJIogkKjsCmEEcvfhZjl42VW7sT30RPyhuWqaPqLM5AXB6Y0+vtPKGOqLEo
ksu3Kqzpxl++aeTItwRuLN0HznxDu9bKlia3U5Pr4kQ/SjCna9RFBGVFaYXrUxReXZRYTxVax3pf
7shmfHIoEHWcj49W4G5DWGvnPI5Qd5l6txFDftuFqrUJjFJfQwd8BI/6XFVW7bVte3GNqob5a6yJ
winvCO9+0Wv1VPi70erQLxuAeu24bDy6EFmVPHaJdsOD+NmM+5FMnzWxDjeR3n8rB95KjZ1tTt4o
QYX2se796kbTwwcxpj37KDClOPyRjC/WkBwnffxFyCrwD1vR0X9qhyYfRhxVxN3FIqO7bjX1evxl
TJxAQOcXdHXFs+OGUDnV8NaH2L8OHUVbVXaPaS8n/KXLFVoTBBkfKobQal3clOWcbyyyqfZFj+OS
iBVbMQ4dKGG8pDc274gKuV7sS2mDFsJQDxVwkLkQBtmvDgYf1z9befzgiP57Z0fsACQbReCkiUeL
tnGn1Ix8ulMVWhYVX+tUlfscIv+B9oUXQCM1B3qt7pwznidLM4ZzgY4eqFtp7Jg+EJP8BTWlcddo
y6kTYN/OGkd4uP13+CWcTEL0hYnvzYHzBM6xZFq3KxpMQAEBEHwtD6PIHU/Jy3NgqA9EIXWYn/NH
s+t+BOQSrNWS2AY7/JzG9E+cMdRvFFHh/tThAhGeOlf0t4swDk+qbd4m/XEaZ2XlCO1zHRF6wcnQ
WoCWN1wHGW5hqg4dpKMdhlR8Suy3IiwJ9WnEriJmUTMb/EXVUHiB+qVvpy+K2W8Do4NqbRQPGUk5
O3JcfC8nlApMyuSpeg3pwJ9t6NPxvFF7/S626ksacDFG8kM6uh2fy7i/NSNMXDpWNN36ZOTENqMP
URhvjwm17jn+Oc0GYte+ZnDkmiGgoJl9FEWgYiModVKxYogGfsqBnhAunl+iQzj4AEcraC3G8Z4M
KWLUfP0WWnWwKggSBDaGOy5WLHg7sU9KQkqlYYjRZCILiZBu72yAdkMwnf06VLd5kH4KsVfv8nqx
7jH/0alXPGPBE2QErjm8GB1onemlA+UO4gi9Jgm/dlP0pAbEdeb+8EtvtRvbhcWqTf0vK3imHJ+Q
8TD9GrLReDFDQDmJUi4Dy9GAFgQSPC6a7mx5sabjKRT+SWmCmxIA18btVNQ+yjlzh2/u1CRnKkfb
yDTEURubc5NEAHDmAEt1Z+yp0X9FtjLB/Z1NROcHi9wUhFbdz9IpJy/1N6Eafe/1BMuNsCjauJFY
ufRdw7T9UWe+u63G8eQQ4hdVOsZScDDY/dzvlgLfAXu3Urt4gJqdqNEfuyAEGj+4Jzz7pdChFGnO
s2jID+2ZJKM9nZ5qH01w0j1rARJmgi5p1arJba82N5ylo3WF/AJGAQT44qUQ+tewGG6Uwl5NBQ4c
WtOrktDK20JJm1XSauG+15Gb1S4/maLd122iXNTY9C/lXKWXCqSu4toKkS1sIoodE2WanN+2EXJU
IvvFpnp9VqD7IbFDYwj3m1eSd/Sz8RXR6ghNAYRQOD821WOTiuEyaMOOgBR9xUQ1RLKQkN1rxTEf
JHhWyj5QkN2S21aRegEtflyN0ckUHFWUCG7xYwf37bKYUh9Y8NrJs+JkB4N5kQvKkSgmppmRKFm7
b9tyuvO7uSOXRP19WzcTd4RKS99VziKBN/07Ql38u46dsYT3zEGhc8pvAY9lun6ZlwWl2XLvQKld
yZtNGxqXuLaju6EjuP73h8ntjSWQCbcG8FOe6SiVfknLcfayoUF78/tjDd3XiS+AjCUf8u4Ogygn
hi/XLSa5ZKtoKvKDfAN5hx8OaKRbAmAZ7Xtyk7wzStQc9/H0KDeZOAxvbVvxBlS6mEU3CHmnS6tp
0f1Qjb/GqPIPg2ac1SlOb8bRhD6wLBwkvPgCLHN73ZZOfb7zYTmuE1WJFfTIvnGDEv+YYPC/RMtC
PhhKMu0cHwITWR7rPHdCftQUB/Vsls7u7Tb4r2pbF6nASLzcH5YmrjprvMRAiECSzmCWqoFjpxMX
102UOzM6BcsNg+nN24Kp1WsXh/NxEimvkAbz4jQ1uDj8/riRVLx9OpMrKV8Is75F7lx0yci0vC3J
En3bo+YyguiE+BJ4S3NXMPq6F0Cv7/W4IAY6GE/yYXJhVYVOnG4OcnjZD+Vjcdm1nlkNKjAoniW3
6QC3PKVIzmk3EuOnBu4lxT1/AawLL97ovgR+7V7kdt3GQGgNhHmTwbcIW3mYD+MCYW54lo9gFnhR
I82gbMP+BwCk3SuBa12qsrAvZR5W2DKdGabWbF/kHVobNwe1NFHcLI+Td2CqFrcVGbYGqXlYqV3I
V01mGFjyEMonvXlzfWxYVfaCWrF3qU5WgDPFAexEn4TC3JQ5b8mGqAAQfXZb+VugZ926qarovlsW
om3aAzWlfBWOyNf/V0XwP1ERGJYFmelvZASfouY7eJoofy8k+O1Z/0ZGWf9CEaCbmqmjJVj0Ar8r
CVz9Xw4xMLrrCgPBwB/CXlASAI0iJYZ7dPtj2AtWLjhUFoN0LN//FTtKM/4gJCBukxB3TO06EgKh
IzT4ICTQNTVMOjO0Ti6gzT1W+vFOtA/wceq9WY3TlqJBeGvmBPxqs3HAFjVi65w2EWT8XSeG87uv
77dgof+TU5kpgE03iC7+CLJ6+zi2bqmu0KBYWRpf/3tdA+BovdTLzDwZpu4wAwnLbax/7ye7vFPz
r2R14SqE2oDForwb3CF9SzYiSij4WfzF+7t/8W3YwuLbdV1jEVf88e1d+ksNUcjiVI/+K+DH7tEc
MTy2TX4aVD8l6ZEslb5sbxo06Lt/+N+Xr7pIibzLF/2J/N/ZVdhXTNNSbXXRnLz/38mgDwNmM+KU
ZIP5tfAnht+Iw7OpQxtHzMKTEgenmdJXYc9INuMfqMqOSRFnpxib1s5oIuZNocogfWjm/T98uD8K
Tt4+nIwsQsSiuahb/vjhQDj2k6rU4pT6DUqohsouSrZtVVE/pNaOGbchkTUQ0LDNZRIQZbu0C3AB
9PpjWijTIW9WzIKc7d9/LrGQzT58aRwNxBSZluaABfnwpaFMxKs0RuIU9r7Y0RUYvaYtVUax7i8y
XYJnpoA7Q6dEEM9iAD/Vm8e0ysxjUbck5kHYFjol/n5LOXMCytjaW0X1UYnaQXynUih1AdTi4Xk0
ikpfTaiFVlYQaafBGn+A7rJIT3u1wF0i5xP7aIZHEEZB8QWp97MS6+IBb+GFgyw5u/g+1TbW7i01
3jJ7p23tTvdd4P9qclHf+4VSYB52UGbG9itViU+qnrs3f/9tadqfvi0LhZJlqY5mW7bQP3DiYi30
u5RCAtWYQt0GPuQty9SwafA1QmOAdjGPFdPPghqKk9ffCz+ssNb+/30QTePMg+xK44D6cKDBrFIp
9FMWgtaCQVINz5nqGw9zN1IRax+nOYHdNDUn4YsDCLJD6yjj099/GX/ec3D6C0eYpq2ajmqi43p/
uEVtCdOs6MSp98Nfir4H+TWvR8YAAn4Fpaktv9E/nd7+fLblPS1dc13+ckn4sLeqfSxw5qbiZKjm
fqzpSCuN/lgEzqXwM2Ubu+p8gkxyy/wLfdBsnzGlrepKM16I9PyHQ0f/8/nGUg2ig3TLEPwQSwzZ
+y/A8Q2tn8GmnIqkhZA3MK5027OTzmvIzu6D6kxQG5TIy3IqDSkR3Nu5z88oIeZDM+cRM4xSO3do
xUHKmOZxQDC1ca30gTk/dqCJ+VZV47amqkXYfDNtk4KTt0aVmMOtexui/McTt/7nMzdlE65jtFtZ
0T/u2b4OcM+3EnFCYlyc8rn07+o6MEh8CbPdGIMw813nplRI9SVNWxzSxuw2/mR9MYqyemhmaqAl
LcCyS3JkDbZB1btOvKIM+0M3GKfe1JXbtAkgX4euR9Mj26hdMm2UKcCjSGdghct/opdF2zF2m3r/
9/vqErj2x7Mc/9TSd0DXaNq2+uFwSVIXpHJSst8kZrUHSZqtVZWPO5Aleqr6zx1m2s3fv+WCp/zT
e1oWDX/NZhiifzw+xtKpi9quGACb7vgAPGq6YJq6aCU1QtesXVJOnXAXpoZzkguHqELrB3He2T9c
lLU/Xnu40AtBJJ1N/B3Jd38+UsuwLdKqKpVj6+NBjTT1UaT/j70zaW5b6bbsX6moOb5AD+SgJiRI
kCJF9ZatCUK2ZPRtokng178F2vH53luviZrXhGYrSySIzHPO3muLAmZMjGtRpSo0p0zfN77vbspY
s25NCYc1lp2F3l8iSSzATuJLeCINs/sfFm3n72fU9XeD7ulhqsMZywHo/GNdbPIFrgWM35tWlFtX
K7yd4fSAYcfSYaEQVDtDxvQR+InumfJk9EDeysi/W9eVeCrMndl6+trupKPvpBEoGQA6cND2WPBO
OdTYsKs5jKvK8Q7MJXeCXRkmECl2yuSF2ewA5Zsj+M2Dc1ZtEd/CazYufuq2h7n3ocza0QPIEoDl
vtgRi3LTd028l5Q9oUowMPjrvg8vThqWudpDWih3bI/yYF5SM8ggkhga9Ryhnfr9xISurk///XHG
R/j3I81h6+uxhvPFFbpluez+/n4iqnzcqKqkI0S0RbGVtNj1JSGzPnW1vVuVd9aKACjaQQ8yrafw
53ff1q6bbX+huf+guludGIHUR7mq1+18A96C1G/i+66Bm8jDsz3brrfSpqGPx5xjx64pgvEIzatb
SHjug5p0GoM5kVE2+RaBQU5CnpveTeXLDEH3dGnjLN7i3zb5sHGXJXY8bzsRQYO+WomurqJfotI/
LiOVFVYghcegrCPjkJaU7++jpdtaS5NAOxlxMTVWfUoTUqH8tBM3kzpEwzRfKhybUYGVzJygh/Wm
Sy8y8ziEJjLaWmVtl9k/cN5IGbJaWthadJ3T6pVM5PG4JNUjbZZHzmvMq9kWdcX4NqdqR+iYfIIY
Cag0IetXtJra4q2O7kg4hOcBC7HnHHo3aX0djO2S0LBuUNYbC6OmRJ5Lyfi1cWJvl1vFDKhCijPD
QVjMAny5dEx1Y1dEMCKutLeeAhmulxqMeqabWWt+9XT0/2nMOMca1btkEX4qiresyr5aDm0DA5b1
gOHBG1N1lhChtoDcX9ERx8fBcN6Hfih2DWp+0nrmlSMR1aH0iipQHmV8X47WzR7ghLWxm9Q+OuOF
tqJ7i2U9RHwxnqoOv1wvsF8C5qHrGu1BLvehgOuDRm1+yap0OpNwfAAgjo65dD8r5Y97mQjsTx7Q
RKtO071tDFng4V27H0fSnfQhPViFTN7yar6zmQcxIx8fPZPPfLLYyPfDIz7bnOkKnq7YieBxZERB
5nXybOet95AYmDn9mI1HWXbhpNz+CGC6CAi4+SldGT9qY/Qz0k1yip283I0wQkPVw7GQTrHcVjFm
VuQ+NeeadKiSSx+V88ZcfP/rtDaQswqSzeSdosRuQjaqdG4jb4I8P4IeIEztmcnbTnSMbbSIfDE5
P2L9DJ06UReGXQz9U2e3NDpUUw5rgBnEK8NNArHYXMyWaYZeOMuBY80KamZzgWbw2VgCqXJiVj5f
pWIK2hia4PUIB0e0o+vOkSq4ZrTRT4Fn9lQv9Qd5B9AGUVPcT3594UxmEjy6iDCmdQLnTp9vxOAa
gZTfNb4aL5H1LaumR5Gn5nnBnbe1qKTDJrGJiYNEgIN8P7Uz/U8rDmN7iugv9kEGfpTTB0Jj4X6m
lQ8BqOy6PXgd5n/06I9lvJwkJMyNnWXJ3l0yup5Z+25bSh46iR9NxsV7JGG1Za64jLbd3vMHAvil
K3mMzOjdFtF86sv6p2aP021MBjxJn4QS4+nHTtQN6XPscIRV6Q1u5fkLFKzOTDkqhsH76M9rEPpj
bUrGJD4bb9uzujtk6yDzy/Km0CvUKu1PMRnabeHId1n07Z3tjXiNlu+xXk031YCYyMnBEWCg/Jrq
5CS13iti1bfUiFbVRnLn1ggx4yiGDuOLnHwLouwnz7ohjrLdKoA825XhFi4tDQAsXxdmmHMI2U/f
AQIClsLQH86+lp3rVvvSUQ6HyKho4Rew2KSof8DTIGRJgnkwjOa+QQRxHIm/JCs7ujUTmA3mUiGn
IaLOFRCZtOUtcWYLqt28Dsm9AiObHSBgeIOakA2lDEUlvS21UYfDO5u2vKXuOfWNA9l7txmZAQ+W
2FeRb+7dHokNwRUZX7sa+KPsKUOJN38mIIEBbfw8GNYI1ad86exMnTUjj760tv1JJgHz82XOKaP5
TcZqsB6KhnRC0C7iy0B49QUbZBGQPjUGVQKBmsW6OqSejWqggI0Zta+KHdrGsOPu0A2DOpejeE7m
NuX7NoaWMuw7osdJnyz9oFW4kazKmZ/js9JB1ZQ2SAgv1i9pTaD7GLfbycjivWFTU5fKOUrZake0
c4wIWl5uD2fG+P6tttwCOgO6uBZnFZXx3ux73rKuA2Zv+MSadgPDqYlQQ/aLT4sk6Fopuz0Kzk6E
NBBuU6mdQQv+NOfLfdWjO+lMSKhlycRcz+QzzTGPxq1f76CwvEWly9hsEXD8+gxgFyCaTWUq63W0
jXHfZApENicna8lZIUz5ucwyDqrJGo9VRLaaRjW0mRyUXhWBq9QMQZKsShg3Vxwk5gM+e5zJDrWE
YLDBVxdklOf29q6pimdPU8XZkud57LSDIKUhAEEZz+QwIvg3G3Uv0ZcR2RdvExk558bUXkRnwGbT
RrDEcYz+Zmgo43OmF0nnabsCDgkAAX9LxgmBhLpn3ZlIICBKY9BE4PK1lfPXsUi7gyrtITRF+01r
2WbHM4JleMruTo/zMqhaPTrkS0RzbC0ufHuSHzMBGpwgU/1EyC5JtnAfd61d/SyllQS+5lhnQk8e
QGSUd7404Kv0jdqXg39m8NI9sA9f+O9EvBORsy+aLjkViHSAynX1jebsG0+hmkuoX6x55+iLtXdr
uNgwYhO59y19NyW5e5xmRXUJNdIW2himi6HvFR5xTUEkM1E2n8cuI8kyyzo+x8FhH4TOiIAw+F4I
0BAwaDeOUs0pHdF/dcuIZVeEOjygvQBdQD0+ToFbAxY1hHvX1S2s2zoDb2cnPQAMQ8ckXVzE0H20
pjW/pQwhGOWHXTJrt0raOzvPhouM3DSIjFzsulFcspYMymxp6pBhAkybnpYXJnGXxd/M9j12uiCf
OS3GY+4fopph8Vgip/Cl2QXEzsOJsEpY4cwpbueChsMGhQzwu/V/zNpkCBs4s5vc+VbExnTOwFVh
YO5RFpmZc04W8ldYec2zXdxYZU+0czU7R0Aj/i6CenOLNmkg6EoKvu++Di9cW2Ugxm5axCeepJ9J
PZIv5QMvqtyPpskod23IrlHWB4bQv+dalFKSlEkwaeP9WPbOXnSK498U+6azul3ULWfdGi9QnilU
7P6bqYljr07azPFdGs2n7RhvZHrw7TKhv0QqCw2VsnbYP+pmSnb2WH4d6pwBI0rOnV4jFzPcR8zU
ZAz5jhu0VfLmuqe1GaYSKwlJ/Z2pUn6qaoECbZbfYQm9Ooh/SKfdu6mCy16j1LQrZ094BtGqi3xS
fGV30qsQ2TRv0gdDXyp4f3MJqaEFR14IZIbAPYNuHhC/J8atjbZzCxT0VjN9sn2qPYhxeM7P42Ss
XGrri8+/s8HHNjGddzCz7dNEHX1nxSo40D7jsX7Xy/l9MLLDMBs/CAExWuYbevE0zlOMkC+z4QzZ
h7L7og2puS1ziFegdq1t53yYhYMcE3EwMp8WZRuSWcWHAUKULTawp03dgGBplHOZR8STU9uDbyhy
HPANwoEq0/hYABFMc21vk7h6GPV2m3rzsCOQYxdZmhEQjJDrc8rbk22SbmUXeqgCla+CPMMWICcE
c0QUsvt1A4bjdVCg+4AyUV/qzO53/bgn08HnreifkJmicGrN8RgIkPmBbgtjKw3cwPZU3Mf9WOyR
cR2YZ7PvHRHNuPBbE6eh2OklGVgEzY6gL7XRyXeNlnA4x2jjlkbaGyPru20L3skAibuj6COgEMCl
VyTbTKQ92Qd3bX7RrPzbkOtvQD/8ve0qF5GotrWc6k7zQLVHpJmMghM6lVrAHtHfC5kOAdKMzdCm
n1S8B7uCp9jZURWMnf2FheGeveiHvbg15yRW7thrAvad+Dk078FH3hqaZPVZHWLnamkfC2SESKEq
qKh+smeHvgEedyxrSHiD4izn6YdGaz9nhxKDgOqQ0+Zrh8RzI2glOVbJtjJGe1PH5oq47oIShfCG
+LOTjRJ8y2DsiaoCKh2zYK+p+i2/aFjF1sx5zD0Au06DTALkZ9ESSM28MozyDz9xPiflsGZYurcn
QT2clfecRu28y9uEhQAtRlkmhHzH8Vk3LFziPXyu0R/bLTX+Q9nkF7AZjw2bYM4fUNcZ5/8YNU6V
Y0ebnrFPvBdq4/raD9W6gTU6T9aEGk+fopepsz7gbhLmw6ibJGks4G06Bi3BCiLfRYYLia9GFUKY
Bcda75JQNXy3qvulSBRCRs0Jcm8Xay7oHwalmMfqoBydCenj90KbybarYnnIzY98nORO1CCCC6BJ
nsZYc67kGYYXIgzj22g63dbti3PMRnCbk5RQeSDRgLt6nGlV8rqEfSsvfuSMWyTvQMxt+WCa/Ewt
QgbKL3J0Iv4KqWPYHEeyAfhxy7jP7aYDf4Ge3/ceKvwOAR5YdFVGceO435wO7LFj1+puHg9RZhob
K3PKbUaiGUAc3mMOXZ/3Hwo5scS7Drva1qZZtbNL+8anmuBU8T19q5VAjqzUewF/SWmkjpe+yeoy
WDAutgyo2Oc7BDnpnT1s/Naj4oofbUTvKDcQx4NiIqQjds9Zx+paGk6YF96rRYi7akNYtcbBRJbs
ueN753wtzP5DEznbE5yeLGGmmgckV/aJmJFiS5VjoXM0zsDkISPokJGAJ9zYU3LwyvhLpTc/jZjT
86AaNrmCctghldcvLjGrXGQSA5IzUtb6mRhrQvcW2tMHz4WBburicSK/o5DViLQtmp5iURs7aotl
Zwq6RNbSIhYGrM3qA43LAApiGQa6UnRs20jYb3Q89ZsuAqLEuCAKknFYsSG+RwtrBfBqlRYUQDy2
TKfnPQg/M1R1++kI37h13fo8chrGcMxGOxDeXh9R1phM/El2VtmFn5NdrtcwS2WXJC7vLfghxz/3
y94m0gAGPWedOqWi0hHBmnwvrjevFxQl6MY8lxW3sSSCLxu/mpJjDxyvTVC8W7nObnZkoB5Nx369
r7veh/j2I6nK5FCrLr5Mpka6vNRvvDaJL9cL59/XQDboWxXPHVw1/8Wa3K84DMfD4CqaToWcxDGJ
tTMzH256U3sGBM8hlG+hOTEnaFNz16RF81bs6wYdsdQKyGYpovg5m33YDhCJBy2Ptmapv1EVqwA+
xrQHyrAlUhWHNwSksvkAUFdinsj6rYzGB386CIxDrNbYThoNyQyU+02e6MZplqzfOkYS/qQR5vrg
IHCktX3bOdM+GfsMpdSM8ovNa+CtRHynOy92ggwppj8GkA0h4PCUZfHdgIUhhAi+58fe0ZSJt6gd
WtRhothsmNLm+zQjNK8b52fZWu/A9l2SVLKfw+pfdm3EIvbaY0xQv2kQbEqHLvWWliiN9M7rjtJe
kkffGM/StJL7Aba1QdTDZFehSumIWtIdz+uZcprJhAC/wra2yqyThriIhoiEDZ9TDdYL3juaHv5J
NUN/9mULBHGo7uSCvKqJiVBhkVJEbfHliTI40s5gHGxzMgOKaMQ+unJORbl8zFadPDG9uPXMPjn7
fqsdCIxhXzBH4o6EjcqR3YOee+LQsbVAX2R4T4bDYhLFBo6MJMf17ZR30kHDWxDmdsjKuYRjhFpM
RwBOQp9gR9PwFU1apLapkR0VWeCa5pO30RMbNsoE8J851vc6rbKNAorplUKeI/SGnjm9lomGcwXy
wFlW1RMqbwQ4WX6uO1wQrefeTk2a7H2TX7mKTUQ9iHVCt72vdOkBTvaNByd5BJjUovRO49dRlhe/
MZLvNZp4sJWblBSzoGkJ5NAAeO/4tnxDnFYcSgICNoVqYZzPRXeovZfM6zm9T2q55f8qcqIXAP13
1N5p91RkR3yb9clJ6h9d28k7u6jTwzL6qONmVlfTUW9i9L4ACCQXpwMOzp+ehE0Jq0mp+KaerBs2
qnnY+bZLhWK7J1Wt8XZ+kNsivp3me3OxcB/Ha75JgWIbINNAuhKMciaC02al+j/C72HFH9pTHQNj
xNm0Bc7pHDwv185+Wz2JOd8LrSZKzmX97/sC/XZJ/yQeKXyUiF+7JnrXfDMFWeY/zpPdnRFcvBgF
XhpDmfgm6NHdNIv2os9J/WhY1pFy2w/qllTEa/Fp1m187Ef3lk5RfD9IAIElKeLbHJpdSASpfovX
Tb/FTWrcSh25MPNYMCFSX+bN9c7rc6bKGW/9pwqum2a78iGx9eRpmnK5T5kB07BiC7CdEnYmVdk/
jMLujyyFQHVVUbfBUNvOuY7QYJYudjlR2hjYRsUkwBomuiMVylD/2WjAgtsZbYwF/HlN9N+upfw5
TJP7LCJLEE1RzoGH78KlLQpYEVqbbzID51dnrmVO+hHdK9HOkbklD95bj+PHZDG+6uprNkWIfIsU
NpiVn6WuE6XkJTVfA6VBzESjCCjJgO+GzJe4VYS7Vsq3kd+Wk5xZBnEGBAaa1QFeV75abT9SC9Ud
3EzTrm4Z59ubNnXIDLBFMHR3goJsM6mZCI42T35Ya4jZomnzTUYa15C44uBLsM62ObhHPf7SjAPA
wvWC79HjYmc/EIut4kPcGqZOq2W52scnkBHXa7VacWBNBi6iom9AqEwMTZuiHzwYSWCE6RCWIh3e
lcKnpXkl5o2FtmU3drMY0MHGcR3KUfdP/cYBVxmMvrEhacRgFoQsC2YkGR0N/RPCJdyK74bOqVmP
NYXjz0C/lXhoxIriKDuKEHN2nzAg/pAxGZSZez2/Gs8ICJ1wNJqHqYPEj/oMjaqj7iAQ0ZMaYZlJ
3mZrzDb1kJJhhQEjkBb8dW3IbhJLssezerlLhs+ytdURwt5JWyZmVWzVA7d0iB6kGw2l7qfT5Rq+
F3GgC9dAuLLnQ+6HaUPJN7vWRARtVxB7Il4acJwPqReRjRR/Dnbr3tQzv7FytGyH8pqFUlqAnbr4
1nArPIelwDKqZeyyKqz8q4/wQBUbF9BWW86cG9IZZrhWmCuSrril0ZQDaC3ZHNKKAGkuvlijZp6m
QntSnb52QBDRx+5OeDT3/biPmZOJOz2nQSWK7m2kljxmKY11g2gcD2I7Q7No3AxkESun3SxSz/cD
7jgAgZAuJlDztHrg/RI3QNm5sedsubeMIxFkMqTLH8au/dgw0to6C1A0bUBYgj8KNqfYDZmO39x2
E2gQzDGcxg4y9iT6rMEj9RYam5r1LTVMPdSK7hZON0n2uHMY3hKS0BQhIwVU7WXj7kz1g9acRrVG
S89lG0p/EbktgTBL+6HTJCoBzgczDoHdpMp+lzTvXm4ml0Q9LAmgtCXX7414dToKE9Z15V/S0raO
tYkJZ9BQQtcTUlNUkzvdyHaN2cU7miEjyDlMpYten8jo42/zSfTyKtabxv1sMUHsPZE/WNTZFD7E
kGr1q8vCsI+x/8HMOURQmEuBVaA1xLSlOQAHK0fJXXNeIllVpTvlBWqmruaHMUzJTdKAm/phzKNo
bzTfJc3wgyumQ52IiP7rY2yPRdCb0Qco4k8ntordGEHWY+P3hkjf3sA/hXtZMEprPeqgNAGz2Tb2
nhPES2KUT7rpx/gWom8TkFkIL361Vx1dgkmia8g57YfgbRHzlt6h0K2dqKwvURx/Ex3pBY0Fwr5y
/RgqSWoEtUg5K1CtwsllTYwYploR5rV2RCmjCth6dNilZV68OfuCUJmJR949Zt3wY1FAjsXPKWW3
0DJ2MtOpOUUV9lCmez4uFKJBdov+delSWvjpykLJSfxu/Hm/iDHdAZYIvLjMTxTwJI38EM3a4mAi
Dcc132ZdW4ZaHbNNJzQi00Mmwqx4hUKcZcxngxbFHhnZi6OIWJ0k9FQX5TLCYaohh02zaCDmpiXM
3rxwHxbNfpt1CLCu7Zs3qPh2s2vXO5KiwHpLOQXAOzlZWOvhrf10slkPuq4FzTrbTkhzmpaHcWrt
iGw4a+YcP7cfSMT4evjyQ4+kSWIVBuIex3hgDgZmcppAE/W48NiALyONDN3ft9PyopX1g1j8EOxO
f5D9hNGpGdtdY8/qftRPeLeSW5pfGAFIY95HdLUZxKkOCZiRPWHv9E5YPyy0c8HM1vvGEhl7UujX
W5Q1WcBplVhft7VvnLTjCGqXb17c9y94cJ07NxnvhlEgRZbRQThT/lxsfQaruHxJXyEUlsZyQ6aA
xjx50tnEl/Y8nib2dqYX1/uhPCK0bM6yDSvhvFS+/+7iv1h17AfMWt5dUw8bQZ9+v6RdttcLCgvk
6YEwZHGXLuOpHCz1VDIyRJbcPy+xFp0SjDVne0jYX9kBgccR6nqbMDKPjVJTyoyWk0UdTGjwUBJb
taTtrpYu4/wZRgVzA46/wXgpoonkGBtQeU4Y+mjHT86Sfg6aRSunXqrbslYXZ/CncDYtfDlN+aNa
RkqMTMqDpfnvSLZMrHWW/gVodLTtUwvoZC7B06cAmP2Wgbsi3wHaQUIKhW2L13oddkRmjBW1foW4
ilPfm+IDu9IfZs1fU48DjMSyZGS0LDLsMw/4d0+udO0a9yQE6WHlEXzCDrA/pI22N8YdcX/pvhI2
UXwxNt0Kg7Wg1bSN0lpnFMyUiIDt7tmJq4/aG37YrZ6HfWTcOrXrn610POSoSY7EmjaEKRbk99RW
aBoFsX0OKzQzJD+QSeOxmyDGouLlGI98oiWGmJRp3Zf0rAYQvq31nXk0GSlZ+wAI3A4tv8AX57aY
iGSH/rDqiblx50tZaAKeacTHQ/cydRomXMp+iI0ydC0qURxV5Izj20o5uw3EP23mqGS3ZbfmLhaQ
8cBqh0MqHoeOZIkotpJNrHx3hzB1K9vytnKmGCRqfoNWJ96NGpEa5LIwlmQebiSlSaomi26UzN4e
Wum3aOSTSxBHkBoAsErlR50z59ZPGYrS0M2dvsDtyNGOt5a8Z7qQ7KHpCAYyk7jeteSGiDYy7wvm
mZlqky/NsJoA16w9JjdbPAos+ktOv8AbZ5Ya1zo6mOn2+A0xwC/Io8TiNieRZCcA0cdq7L52XlmF
4zobhErvg1rIfs7p3G6ayfoOBFs/DP5yYxczFXobx0Ev5xBKcHHugHNhI7PxXqZJfNS0XHuK2tDP
SYRNVyuujXbE9QgkqD492Pixauxz3UNXR6JCuomG/tN1zENT74nh0O40XKWGBWi9RD0DKLI7aHjs
mJ5NNFsngbOCLD1J2lriNhyhCcYp2qAZbuUefYWB1qylvJYEnhMUPRwznHWeRlkUm4zESUFQW3rj
FAheku7TkuIzJjPG7HJx49MwvkdE9ayjStvUqXkhvkSDhM0OLjMhXRiE6rlfCZQ2dvRnyrPNfF1T
2TeqbJ/VVej7qHN+tn5lQCtDMmikB+jqMROQdF02IGU2YrphAb2MRR/alKV3jhyZjxrybHYd6Y9u
jIR2aM6jC36yxe1u1fPJHuvi0i54DEH6eHQOSD3q0ZJvulkRUkdYA5sSmbB4zcSHju2LN/NV8bXi
pdGHZk+YD/1yXZ4WmZgBTEVW+9FZLgPvHHqa/sb2+K8bOXabReCliOaYoVo6HNHFHGKzh3vQmlS4
mrGlIdExeqB2zTriND07hdIYI7ta+XtgZZmgzJBnM6OsMXZ62MQdnU1nJP2dP7RnVAvkDtnLveZW
cmdRhW1NiCfkzPaEe5BAfunIfQ/HGVByZ3oq6LOeEtTyo5t8/EIIidTNOzgpkB0jXe49hYIkGbEK
Dq21N23a7rNiktOMzEz8cnyMkQo+lQSCERrrsRsCUx7pYtuoYSe18TXl7dvqsbNg5+mCLBanSYkX
kje/G0NyYF84sPSC/f1zcb1v/PsD1/u0Qm9ZESy18fVc29kNw+iVC3zlBP+ClF6vXu+8XrQeOSJS
uiQjd1UX1kg0r0jAzIQcrUGEKVgxVljgenG909NA2bSsXRBb16vXO0HtQk7uGbKXnkf9Pa3p8FHe
zUzveWFZLaeoZpnMyUT8zSpOrszU6y+hl1V5xHvwT2px+4siW4HVu6JZvZl9KMivH1dEccufd7PA
Ke0moo9sp3ZCzZTh9bE/T9DbiOBIs/G3kpHMr9/WwKgEgGr9E68X0D26G28Yz2ObZmzroZiXJs7r
cn3bJ77+RZnPhys2lrHqU5uDsXdW2pXI0e65Lq3Q9db1LpICydWL7Se7zErOoOQFxDlQh5QOa08T
finD2prTwxgxZm3L+N1dyAFdX34N6G5svwuN6lnaFt2TlX6tCSQPV5Xd/w99f56bz//zv3/UAwqF
+fEzTuu/mXHM1UXxX3NAX6q0//z4X0/9e/8p/2riub7ut4XHdf8lPN0SCFAFEzkPeeovFijLxL9o
UHnC9RxzjX9HlPwbBerB+3TQ57iW6Rsmr/jNATX8fwm0tAjAUb3jozC9/xcQKLSLv4t0MTxQLQoX
XYCHXsb/p+y5MMh6Mabc+Wyt+tapdOvlj3LKGF3zZWIfEZRLJ8LrozoO9V+6KrOrrF+PFgWYpv/y
tVcR1vXJ/9lrDfGO3SEJ4rFpT9cLH80Ra96/bwvqvRN4ht8PXx+43pfFC0SaX0/UJO2QXuEcXrrz
nwvSEv56M7VLDbH6QbTCeo1JgT5D6QeTsd5kp0spPCVeaLKtfzW9/iOv+ukuhoFiAHCrPfba+TIx
am5aZj+GeCWmfe+IrCfoV1+L8yJaIhwgWHGv19xGRCfYNPiM/9zOI4P2Jd2VfCa3wPYIuO47C6ee
Py3GSRWGB1EFW9fpejtxhzutjvTvOIGzw5zZ1TlbkvpcrBdJBCkelp3NHvJvD1xvXi/cFGZA3uQk
xV2vNgdB/N/5+lihlLaLE5VBcpnHvbIW/5LJDpN7E/mXZL22KLq+nXDqoDHCWlryC8lf2n1fMEDN
Nbp0qhnry7heRBoyp8hrVwl7RYHWT2j2NnbplnSMYxFafc80p18uMTGZT+Q4SkDOUUxfuHOekrhB
69bIl7bEUY9CzBkf8zwDesaQc8U+D3rRP/J3MD1MqRWu910v1u8KESNZfLzedBczfvzvXnT9QYUz
Hqyuro+TwpQDJH2YT5Of//Xiel/DQv6XB673AfR++f2Z+9ZlzsaDbUzFXUca5lMUaU4obSarHS2c
JyWp9JiOKrZgUx+y/Fknw4Bg1HjTePCNNr04KnMhYyz1o6nACjlanrwyI6xoUQrCLtAHBSDbi202
yQyPOdeKf1+Tk5b+uu/PNc8yzQMwKBd5JhGChlc5ocCyk2yvtxE2OmFcihgfLIXtuCTwS+SUPHlE
XB6WbmwPdBn9x+uOatTK7CNR065vk/Ktj9ihgX1Lbx3aKefYymlGwVPZY4BZA1EZcWzA2TsbDnr4
fFjaLwmN74tOcsFlXi9ajy6hQii6vz7Q+XNi8L3hES3pHcanzQ9vULfELb2ZWTnBRRetxkiueKuq
ccXZeot2Yw1Yo2gT/OVmt7qfJDNBaylPCwZuktVy2zhlFV2QoIePu7Ompft156/HM2l8dxsGe17p
pAQ5MuUeGKv7oaP90PpS3eZeZF1KJSjbvWL5MhaA9fQ2jfHk0yBke4y3aKXTzfdicdSvi8oOeEX6
13uoszZ12y0hHKr5XhVqDbGcw4JAyIc6wpNszl35g8Sng8oGhYSmu3hVG+breeR6wVkvOjnreeR6
s7yeTP7c5gO8IxQ53ZBylJ370Shvk25NdfWc5Wsc6WdXmu5HAlHIXpz0tfTFtNMpj8710pW3IOx+
P5Wk8TOIkvr1L0vh/S97yd/MmMY/7Ero8SForUZTdjQsWPo/7EqeUaY01RP/Myds+khIG5NXc03Q
uGYK9H/iBf55+59P/cvt/+vqP19LFky+1XqFUMxa9JehjR9bZ1Z3ZZpmL/W0jaBSA1OfI1QsfMzX
C8NdbM5hZX6uIJdc7yppMBBBtj7FX1+htI4k3fV5f17271f8ud8xF+wW11f8z/8HItlbYuqrpxmI
BBmf9fSQUk6dI5dwLsftm/cYjEmsrPgLHL/0aAPZI4LBb97HU5/G+bssa7nv09o/uEUuv6BGPJJQ
TF+wf1LxUlGu9M5jmQy38ewNX3FZJYfFde2d4fXD12ok/BlnVXJXOuDvKSepkxi40Vyak7cxQlFZ
6jpqv8qfn0pQhd56vwS8gpZ3AUrDYOV1ATd9vX8Qmbef+8wMozJP3oz+Dhmh9zWaKzpAQ2cTosfd
8YgfL2vSl1j4/am3lzyIpjh9s8ws+B+OPv/vthDbFQhgOONhjrbY4XAo/t0WsmQojVzdTT8yI7dy
eBvafabny5utL8haZpM9Q4NncFh8lvJ6ftNxSTFz6uV5Qcj7yMT+deYLuye8hY4fMULnjujYc9l0
v69d79P88j6vlvjwj/uvz1UoAOTm+rw/DzOKuUe3xzv+n/y46306ZpEmGR48NCw7NQzTmQGGc86Z
K+/Keom/9m52561fbidy7lvX1l+vTzUT+/dTx8X8y1Nrr/A+ag34BdjEV4JeceXQQws6BgY24lpb
W5oKpNd05CsJ1MgmjmK9ppMNhCl3SH5f+w/KzmO7cSRI10+Ec+DNlqIRvUQV5TY4pTLw3uPp74ek
WlSp+07NbNCIyASkapFAZsRv/hz9Oo8SBThRbCrFtdfRDKDqRi0bHekPR94BS/x8cHJlHWpmuf6S
v86N3FzeidA0sl3dJ+5tEGF8Sd3837cTOSNLAeTG/a24VNxY5L9eRq8Bgq3azfssglATD994eYY3
uEOVz+aAlV2A0OIbbZD9GHnAWxFhmAUBYMEZypuz2nDKE6p/5Q2U5bMS9uFRhRBz/ohGx9POQVCc
1TYJj8oUTWMiUnlTXWf+r64bp5/wcZfrz/P4CSL6GLv+vGnsGn38ZgY+m2s8zNBYnArhdk4ptDdU
MF6W7u1FTpxdD5EY8KDkmDA4L/P+a7Lfu+7fyItf2IvsnTRNt9mfmArARTY9f36Rez+QVARNpZ9B
KD/UY2nf2zjxof2DaZ74RrMk+NGkmn3P0ifYIzH1nrfJVx/5dgww+i7UYVpC/OitwPk0X+Q1z/oR
u99hUJ2cOh5pc9mJsnM/PmaXsyknj5jX0TQGQOhXMhOnD7UYFgfxaRNnYiJvRzQPNZ07iuTl5raC
rTb8KBmaAYviIo4AjrZOui2mRTHYRXnly1oA5J9QTu0YGZ3wEoFIAuuH7uUs6EHHBcbrWFM4cwd6
40VdHTuVjm0dRMmPwgCo6Zr9a8IyeXGdYRo/XWNDDc9cW6CdZrVissi6xrn2l9WAYDJmV3mC6a84
bXaxgJZVB87jl79i3gwZFTDN/il5sWJIM0OhQi02hpkC11+Vvokgim47I5e+5YGZPQTDd5wVtzBm
PNBiJavCjzB3ZX5h8AOXUSewynvHQ4eL940xFupO02PvtspldWdMZwDZ3s9E7jqa5fCJrvPEWRd0
JyUdg11nOexBdLVf1hNWJRq994MYyBqnZ1P4T05MGXnJ3ogBpFx6A/Y11ylTUtxGzBYTnQn48z+/
88x/f1MsNoe01uD52ip7+j+/KR6qEhLkGO2nAf7gBhsHZYc/0/vBrAI+qSLG45nVYY56YB1gcTdN
Eaki5Q8TB61GCwivTRTF9EM0Fb7gB+z1odEP6nQQ+QCD24UzgGf5MiBGexBgNe3YBY61Ur3OxsCK
D3LWhjj8JM8F2oprym/Vseqb6qhNZ1M+083h9jI3CvXoqDfRttVb9TyqmXNnWcG2hAd21qLBvpvG
Ctn+NFZNka533zI+lwvkQIt11eXhVpyF3fB+Fn+cXUevZ15n0VpQq78xfRUhhfLnF8C2bFNHih42
MlzsLzRV3/LdmIZn+RPFxREeg5U7S0ExAHJ1l0uTZtdEOLikLMUdZyWErLmn2Q5afyL+GA8Ra9x0
QOSGFG00LfGNdjU42afbiAFxr8DEy7vGv3Xm5ki3hdkovRgq5M68BIlCgQTRCv7raXe9mhavnQsR
Jq5TGST02MO3kdx9kcvhWg3SYm2bvraf3CvQhw7LBy0BkTJUvvc63dGPLCRdy53uetHJ1vBS1iVa
HTWGJz90WV4VfTc8B23iArqxuo0So0YpZmAE3B1inI9mtfi4Th/PXm9kJA2nz2yHNCkobQ9D5Y+R
68RMxe5V81r8QTutund6+utF7z/oheM/qF2jzgOHvpvIfcxAcDWCnuueimn/aEBAXCIAgDTxFIpc
EFvJsnBY+1lixwnA5D0WQD8xUeQkB8emUQmrezFwvVciNq4p/Q4FDXBcZfxFgd7nYWLbH8SZpSbZ
ITdwscMXe/ElL2aIwelKMfV6kTFdWU5XftxWzBB5MU0NwC1OtxWpL5f/eVuId395Z9tfxCGQxFBp
8RuGjSwRj3zty9O+NgM5HJCu/BENdMUUC5RNMxbs0GW26UixJLCvCAvDBeBUYteXjRjQzMTwl4mh
7Vv0U8V0Mamf7iFmXqeLW4pQ3NLOjWOsUnQPwno4BDpKobMaJvQBVtKUGTttOEQibeWhCwJF7kGw
VwUuaR/jVG2bmWXF0WoEEH24DL/fBaRfO0MY3Fhk3iIvkcNFgLEpd0qYFUj8TKfiAJbX3dJJE4E8
4QQ/Tb5OEwhCH7mmrQSmPc+5nUhdTt0m4AVkae7SreJsD7pzANI7Akei9rYXOXEwqCz0M3Fqd9Yu
p6eFBGINov86R5z5Tv1+BxE6wJH/Jrqgf9n88wlwEDQQ+3+eUJr95XHnOWNoOHktvcHmXEDaZVss
lXYxV7KmR9+HN8v1XWK3Tn+wX0UiwHQK/vX0nhkSDVjJOL7PFzlxJcjd/tD+4Eky3fV6rz/vf/mh
QWj9tviTR31S3SfTobVOvgz19rJmmBYObMGvGc9Oors8BC+B0j1/sXsaV8YDVDhvXukZCBHXMUBc
muHWLCACidFe6Y2H6QJ8VqrLBVRcuaADGltV6UqsbQD4N3O+M9mtCL0EKqIaK9mtPBXTcdx4HxWV
9+uoqK2LUXma/OVaBenAc5ag7ghC6rc7qMkdIk7p5SB57c8xj5S1SInBxo7bNXZ2vxOlSu9iwGDz
HnwO/5KExv8y1Lx5O60cw7aKbkCxGcdikJutVRn5wkDw8rWypJsS1+jncXQRxiiyldtjHc7LxX9o
C81/UKJ+gaGydBQpGtcZC9kc/poR8o5rOjQDatTLfSlAI17JnGOhO/bRms7QBYBFaI7x+jrQR/gA
4lIO6Itp17y4SVMDDbsOUCscZ5oMEfgQuPq4bcuC6kbEai7MgU1L5o96sPrnoUVh31KMYWXm+fDs
NhkAbqg2ke//5UFofRGWsRRFQ3pFhmNn0bZBJe3PJVnTuXYpF2P/1pdU+kGD9FIKOqo39qzT7jMj
cXMU+fTfWus72zGU2wfKtlBrMEZDDZZQHNr8mznxnESgIow41y3LReWdCb6SGnsvNO5F1Lhp+9AG
7u8IxQuYlFJ+oLb6XrUaBmmRdZ20FTWsS60qRoMY1D+0kOs8aKR8sZzGXWDqOpfijViEJQ4r5SiP
5blYd2V/hg4KvvMaAXXaXsZei7MHUdwXhzxK7ry2zA8icvkTLGLNQsFZdANAKF7nZwpYfiyxdSDH
vTYXZ4nZ29+Kodx1U51G5PUh0jdO7drfajv/mtc6meUQoE240LLnrv7nVbZi2PzNPq/kFMz5dFOT
8XDW0T76+jfFZ6Sqh8rM3qqhs5EKc8t1jThl2A9o+OCX2++9rOz34iyL0mptltWB/RzqKWLyFCad
GwK51k6xHFt77CaS29xx/E0tdcneCkdzYaVJ/8CbBeRYECTfATJtoyaH1Fei9G61kK+sYQhnqYxA
LzXBPUX8lAqXPdBXYkVSjLJtz8x4SO9SPGswpl01iavOfPRvg18qnc15OvgJFFleSteD6QfVzp4O
11yb5pNGP/rmqqMsHJZ39SlrTajZ5S1tb+1JC/0MjIhurI1Y0p5qoFKYNOenJh66U1i7Wx6B0WNu
HS1rjHb8KohVfxzsscQePGzrbVbFCvhvRkunpUOkejIgp2nbTOPpW5xX7uq60RZ782voTrt0se/+
mCtSYoYp5QsoZvVaQO+vB8iQwzaBbZNginCraV5eXKjhYsoltnwaVqY7rjEn0I+j2c2bNCn22hSJ
VM1bZyvX/V5EPGPe820mB8shlDtQTf/kxBR6OK8KUgurjhpv+RYieLWAAGLCXkHZOc4H7yXRIBtQ
uxy2GY50Twoq+CKfuW62HnxAUlTm/BcNf79ZYirOUU9S817R67M55ZGSpFvp9O4qlayUJhKsqQ5Y
Rq8M27bvzIcUIRIUnZei8KSjJTEFon6k+7b/EcTTNK/9NM0LlkXo+H8Ri0Ke7F9fKZ6NlmpaNrJD
BtoAfz4me60DiZeO2lvi831B8M3eiYNkjyEwRLSWrzl44gPmrBTCL3PSOJZ3fPOMj6vE3C+hmG/g
vzCL0d+BMFI/+DDHNmHrUBidDgMGG6AO+8M1ZQawxodCTW8LNdMv03zNjJamXNk3Iqfh14WSrFMs
cd1ECaevQKb0hfOtMCV5YWo5Hd0pzEcdSYwaSLQIwyGlH5jlCIpPow06Wliy6OijESE4m6H0cblQ
ZBJzYjKG1p3nBD9C4C9bEMlIj+s90gXTnmWYNiBfcmCzWYz8Oe+akww615de25frGs0etkanRqjk
eBB7k+ixaltpgfY9r5TBQ0R+lNs5Prryi4z4Nla75s8/p0YWbx99mmoUbTsP+r5b2SVi99jY+geh
ClrIlHNliKx+EPsH0ygSeSZGRdzZ/YHNnr6WcJGRZyLntAbkPCmqbzR/SBefrsOVAt1bGxxAgaXH
URvr19Fy5Ef8lMKtnlAcE2GZA9m2Ij8FucVopcbBQrM74LBicgz/Ro3bcitCTyqeQRzhlwFX89GP
YAdoxq/Ghd+JHp7xMBhFsM9N5Vm8xUSK3hyqB0kA1suxdl6kn1BCos8pNmRKMiLMolBLuu7Urtsy
MaoWFJS+7NckV8bgRQnszSQz1M3rZsAUFHUiv5cTIEk2LXeUDrXp4CV5RcOQszEDQVRhuHNNiTMx
TcwQoTjItVVtXVepVnTd0WHwGnuluhZATdSKns0sGzCnGsZ91HnuozMcMSYPnmXA+tvRTdMbEaqQ
hyALyslahFmdbttUcQGwhy9uZX6PlMGag6TvN46fJWf8BrboSQ2vIo8rRb9Rdfk/8xY19U0gaSNE
O9qhPSDshQhFT1R0Q8XAtW16zTVjfZuP8lqqZG2P9F625OUn0/QmvB6cj9CVIREbhR6sxKhH7WO4
zC4LNdyPwdrNCw1mVFgsvF6Hcj5q9r5nGz7zuq54oXAw3gS+6W5bKpNnbH/4sgfFix7hLRaqMerN
o5y/FKq+D3izP9i671wuH6dpXy5PGmku8iyV9AVcvl1Q4BJxhT9oAORmYWLhdT7BJFgJKLAaFf4O
RENq4Ts2skq0Gy86Ws0Z21XgnuzK2RzQbJz3gVQu2pAGlsgZpkIHwzo7TfbHtNR4jjp2PkidSc69
PpxGinsZkEqovZGqBUtDa/wH2SncaRBhfaAQrXn826Jrqhh8XnQhg2cDkTJhwhumQVf5zzeEhQhY
0aZt/pq7eou/UmVu0b9JJ0aYwvFybroG/i4Qfm9U39RvDDF0mSCGLofSyFdhh/kmzU+o2EkaXwrR
+RTafDYXYsuFa0K+yqQqXogNmdlm76Mh6iH3Dl9VgV8QeAZx1lTNubSaAEw0uAaRv0Ihun8GRV5g
Iq7TIL2cw7E6ZYhKjGkUnCMUcaw2GZ/BlvOdAu9Liascnp1u7FkN9RjCwAEV06TRavdJj/y9WPCw
ugDOix3VpT8mcteV0JeOxnXyl+XUl/B6Z95TUAKmxdb1pmrf7motBNnY1wfRl0yC7l6Rou5JL41i
AeO63mHL7CBXPvgLSQqT50orD0FFgb8RBeIU4tXJ5V06U/JJlspg7dup8oa39vCswZu9rYaSfsEU
imkqUKYdXjPpDKVjhHJohNxdP8vekJzbvJcR/Zo+zJqZ97dawh5XTBGHevrg+2Z2brpM3lzz17ni
npcvjWRkl/uFKLlj0+ZPMgRxdKISrcz7ynAWuWOEJ3FQk+B1hNOxFZGLL8SdGz2LQFzjW1gIaDXa
Atfcl/v0aST/ZYmFXvi/vkAamjeYh0OAn8pyX3aiUR9VeOxl+Wvtq8mGupwPuxTGbF8NyU3E5mNu
VEZazUXyv4bFQJ0bL1Wl51ux0aydY2N67UkEUVlWc9VF1VOEUt8oe9ntT5dNbhTJv4rM8lAPso3b
QTGCGxfrgW4eOujWaOjiz7tyMG+LsHkK2PrgaugD4BlH52joeIRQP9Se7FQPNyJnTuWCcJDoxQHa
F9E4oMMA1g5sU9fmPAGzDAUTlJz1e9sfF+KXwvMvXcqRCeh82ju7WePf06q+MTOvexAzSpwJYLnG
2VqEEKftTTcVekSoaDiwFFHQrWJ9THc5nko1q6WDmQ9UFVGBUYELTmY3Da6Pvt2ksCKnoUqSX53c
1m8HhOpuPM9DVgArMLh7vXLyraqdjxR3Tl40tPN+OgunXIYw2V4Sy3YrUhzekQGt9Ni/M3yVtsl0
qKb+ksiz6bsT0YiMD31sZ2ubkXU3Su2LeHRUmTcu21xKVkrZedumDs21n7r3cL2qvYCs1dBx1r6D
baI5PdLFQYJfHyFstRfRdYaAvImrPu4hZgQecmjapLFwfS6Kh52qVP6+dn9+SYvQalV/T6lKBNdH
png+ijG3+Xl9WIqzQt+3lV3iQMX3GxGJaKfRq9uwbwQMExrdXlYywDJ23FPv8wP+pxrhY+Pr0Nbq
IvteJPWdE+vub7N+a9PBnCTG8NkAQfizqpXX1HRSLBNNDwafr21yDALnqqTBaldDay/47SgFZetU
ie7tKNXGuT9x3sVAaj+Y6KGympemDXjvhTdpq3qra2kOKt0yc9o9n4J72/P1Hx8nsRdeMuE/J9NQ
rVgowLXR1pRjey/5VYPccElpsTGkkq0ISUcBwTkvajfH2mfi04ZIKudyH8z8ppZRRdUNpNVhvy7F
4oCnT3kfDsdYslcFILbd9fln8X9jyXovgRI/rRfa6oR4k7SwkJVbd0EUf2P+s+LqzVsToBvTKjR7
DN2pNpaca4uipIdkJRW6dszIGiWY12UZ7RMkCg+mq6N6VFjqGjdBXrq2Y2xzdq7bcjqI8HooC3nV
abG/vqaQ0+pW2oBJ3qNSIs1LwXtB8c0/qHQj73o62Ti3hPiPw2tetZYO3ySzw3bpFybsn2kY5RP9
Luj9kJ2HRyOzCFd2ADlWazVnFcbluFGSNN3FUa0sG6Xkw6PrMPYN13oqLONHPxrpL9RdZpYDjG82
esMtJqT9WySBpVCbyp0PFMVndpuVDxnms46qmvdxZRcP+AcFk+ZztBSDWgCTz5WcpRgUKU9JkSCl
ILkWoSTH3dbwDDb4HZ641Gnicxxq8X4s0ETNDfC4y6LCkjVIaIf4iNJvZR1JlZk4FUlxiKbhy5ms
GjgxpjRfrnNEyOPWXCG0Im0i11cRT9JLrJeD8LlHA+foFolzbKczXJGkGznKh4UYwHoSodkS/x92
Lyi+IBuxbex+eFZVOme99ZS3qruFN4WjDCWeItHD8XFMUQ1uDDU8iYMnnRu3cO8kis6n2kj7rTKU
r9dxrdRtxD97dS5yqlx9t7M+ZKFgATBb4U5Gp8TLv9cGOlmOqWa42MrWQVGGDo0a8JX/MSP3cLzt
cv1ZY3t28qh/amwyziIKDe9TNI2x0qDlPM3MYNBeo2lswOzwV0IRdxtnTYiMw4Dt5fR9K1DUWfVU
Qi/LdQE8Tqt26+oA9tw8OQy1Ij1Ca70poaV/c6WqPclKiuJmJj0indbvCg1jYjSUpMcwxwwdHTo8
w6fRGBXduV/loItzIATi1moWx3eIQ3/aHLRdOznLhu+/Qehpyar2ItSecMnY9aN6ahILzaYU09IF
7suoOXZ2dRIH+qWHPs/QyHCroyEqcCU6KOzCa4r30+LvkowHI1u1Kq1U10PiYTQl9mY4it7lWpsC
hZW6Y+ivReaavk71FSO5EwNxovTTVEyYnVWbw424hY+pLqiR4xtpmvGvCnCZkrm/LNh1dAjq+mxg
x7rolGbc9bmibC1cQJsbFokSKhuAfFCV2DhoRZ1lzyo3rWd/yuu9Fu7ReXpLvEQ78fK5kWPN+SYq
LZntorfU5ScRha71rLSue6nLqBRBb9qmyDZisPVqxO6kMUZQj6pNgEjXKgwsdS7uZg7lsLFUCVdV
262WrZKFlDQdesWQ7XayTmelxChj1rm1/8Z3775VJr8JjRdYribaUg6yYj9MHS5206uqlIKfVoyg
GY/g5sGF17tqsEC4BYXUnuLRxrtzmhJGVFtAgbxiRshfpPUBr6lJ+5cauP4fi0lLtizF1nReGNpX
Pw8NXKenOHn8GgTRzGyL5k7RpOoU1Wq0yauomIFaqtE9IZdbSDdHRdysRCgGUGj5elUvIcqaObX0
YJgICYw3du8kcDqb6wnYiuRekz0VmzEJSMAkRbEVBzdBCC4z5O+oeVTb1LN69BgstdrK00FMEaGe
1lwnTq8Xf7pG3Kcfype/7F4FuCP7hH5SLd5DsH/AQYNM/df/Lyi9ld8lWveitmmyTGCZz7RpPaFM
B3GW4+I4zgK5PsE+DdciF0yLiq4wGKAPgJiTNNnvTskmCux9omrWLoJHCJrcYzNqKscvZyhwqpdc
/3H2f5/XqeWyNtB2EX1KA0Aw5F4Ka2JbLEJPD6OtOnUxRRih3vUpFKPXyddrkd2yZ18mX0Mk+PlB
MbrScq9YOzvLsqM9RLfJhO4QB+r12k3iaNqKAqz/EI9OCmNXu9FVuXgro0GCMJ3WaDC30HQjNpG+
rUfsCzQN8nGL24A7q/hr/zSjBrXcuA83ucIj2Zw0HO0+TlFs5ZEv+b2yEmGKgB8Wfel9qtKMA513
wEcreQ7irLrFkRmqgQhDpKjNzh32XdgOj1r6K0zG9LmL03Sr6fb0yebWMA2CeWbL1UaMDjpGmkgP
AhiVe7YTk2bKdDM5Cbyl+A0uoe58Q7Y+vW+cFN+J1jgknm8sDCMM1vjlKPOytwxaGrl7F4QTRjYq
gje+HC+BnWkPmhxqazNQ/GVlhOWrbb1JteW/fbnQbZS/gP9UocH/+fNPicpULbAghgrB1/7qEzVq
PDUlx0weMShIxkddsXVk0SG4LzH5QULc3UL1RqigLe59z9NXIhJ5OmtWObvGsGmovAMDQ4AIJf7B
RGsr9SG+31hqo8wsd6zWWmv0p6Iw87sM7SevjIeTSKVZ3y5bCUVDEYoBXXUezLIBMDhdZEHO2VX+
eBaROPSugkCeS1WlBfK7CFV4S9aIz1rWuOOiD4FKssj0b0oZnUMDMMJTj7IBBZThDJLOWxehFd74
LUIyExxqvFGxhJiLL/HlKy++ykGdrXS93HqNjMMuryVsQMYKcaz8/ZBHyNTqsRF/GsAuuDqKK1AB
TFZiMlIrb4rmmje5k8OPayeRK4TYiq2QuxJnpRgRMY1e276xbetHnzsAvqeJUi8fatm8+1IHEOE1
h2k0kgv6TmQyXkf7a8mgVr1iW1Gnm/l26m9ggEiPKDW96jz7kccgaupjrGf2OVHd5F62/CNtJ+lR
bfx+K8t6gAJrIz1CUgpWJqXWqgOdeoKAk554Vof3FX8QP5KNBynkUPgoqDt5WGxFDpd5ZG+SYeWG
ebuVXKnZShkCG06sQqa/xuLsOseeZouQbd/Bp8istkp/e9nE+RQvNr6bnwWMQgAnxJnuo17QZw5I
8wGPjplHKfk6z8BaflZJ4cjyAA1vJTAMVKNZQQlJb3GQa884pnp+PyF6N0NpBCg4IWezx2t49mVa
WKBqe2HHySMeTFFV+kdxSPsyOtjDnQioBlJ2prL8mDXquE7HLtFRVGeuFUzNJ12hbDuFDh+mrV2H
e5444anH/T3OuvhORLkZJfQvgulpFJ7EIYlpcY3wq1he/JPTc5+1PEzpJGr9fVoOP5Ee1M6Rmdsi
yoNQO4fS+Cmi53aJqkRVz6hFfRqD4azOKb2i65Wb48bwQ3kjzmq05C5nIgcPE3J+FwPQb+JiYxl2
vtHwcqDdZjVpjMvCdK7o8BSxsU5nFj3vtV0Mw7pPmniHTiV8PGlwD02XjAuJvucpw3ITt3G/PqdG
Yc3cjr5F3wa/QvaTPwxEaaq8r2EAoNegY74YsNgqZ1bkYfo9xM0uKST7zfSr365Z28+pk2GRnSvJ
OYMlNncRmfhLNe9fzF0bPwKZzSMPVR6mDH+BV0Wm66cdfgxnv3blmXj1dnmDK3OH8JwoX2Pzg5Cs
LMcb8eoVo0lQvY8ilfo+er1WjCLAt27ULL//r+vF7cQFvgrC2ChLddimBconaY3K3BdGgNkAuWcz
jJ38pYiFDE6301Xk3tgvd+ccSZwbzC67s86mvQHsKknqUdeD/Ak9tXGDwuHUkSWkUigvbE8beEgS
mp4FlL6oi/1YK9mTYWQ3mDXEq8aonYVX++Yt3J9iZbSqecbA+CQ2gsOkoYgmRvUQdoZxW3lysfKQ
jDlLrXZCLq++9Qxfv9X6YiNXWfpiSEDzkXRFi1pL1a3vqAZKt2b7mFTmo6hyf0xNqvR9qtW6ymWq
7fRPWZdLcxiT1l5HbWacKzHcqTBrtjh5sqZrBs/eq7Rg91rd2W9qMp5MvpRvslb8svzefEHBF+xD
4o5PsNagRJpme+4tSBhoQzRIKabDvGgoUsgSgox24evHNJXaJcBgHMVL5G/6Rq93Zqdbt6rUOxvH
tpKNJmUIt3WdvLWLIrsdTMiATpAFK9RjrUMeGshE2cN4pwILpgXYNSd01vAvCOz6Gwpb7OXVtHvk
waXNGlS8nwMLBfkq76RXaxyf+ZeUP1gA7K2xsH4ZXbLUm8zfYBrX3hYd/5xWT+PjkA3FfZoXb5il
KC+Kp8vzylOKTVRBhERNZybySV9bqxJs27L3LPnF94xbP7b9b11zxHonWo/OEKL+140wpaoA9f42
+qEXzcwvoubXUKBB3JhNfg4wsl2qhqRt6yL19rZnJAtkL7ynqDMfO2dsfiFtu2waQ0cMLlRvB/Y0
iPtEzWkSl1tqjdxuLdCsPBC9fNngkPBQJSGPS19L3oxiRHqsrNHrR0vMinJ7S+PfuhxEaNKNYw1i
+HMxoFhKh+zUNEdOQk7FpMupM12u1WO6jYJPtxGTbQyIbnDDjdfou+Oa28nlwZUDddOYqbr0QC1+
A/CY8sLR01+a/9LhgfQj5cV805epfD+ZrdxKoW7f6pKn3km+zVevsIq3ykOlZ7oGpanfDeK75zxB
Mrbho7c1NJjZkpJaQHj9nnJ0KfNaDJMNT8OHQKw+poM2rVJEHnliFIT/SV3zdCUfRNS5KqQIBB8v
9/j/5sRNxE/o2/g50YAJmDgzzaGZ4MTRohldJ/adimrHN5EyjXpT0Uw+oiDkf7OdMoFAGcgrMRji
+QmcjGaACB11oB5nrnQLn4qbqm8nfcCDFo/10ayl+qH28S2OI8pYShvfFoqBq8dU1YI6Hc5a1amO
BW7AD2rjfZrWDCAtE+dJi6zhNqdMh2E5KF51ckToDbBr4iBCpEH4+xlGOqd8pN25SubdhcEGai71
SpFCMuhVk536PTeafNGBARSoqXEBq4z8by5a/zLAgzBig/KktcqXU1HkLwCcQkuTMQtT9Uz/k2YM
XvcD+k4oqJnU3e5ROdHOo+OsoG2+R9PYNZrGxMx6eq33f8z893ViJtpHKEj88xM+rgsiCbHFMh1n
buvSThFGVqazk6sWzKSNJJbIiMMAKAr5FtRRvwxUZswuQBSKbTuR506ZbvzIgMkwten4gmcHo3Rv
RSQO6PobKx4U5Y1i+F0EAtFGb8qxh5WfIpUObgkOYOMcrSFwN4EW3gdp6BxFSpxJAe2axhsl3hj/
DFDdKpGG8oYDln5oi48qVtIsWIekwA4pkvA4h6EPfjOUt6wfotmQqG8ldd5vgWL/GmvVPyNN3i2H
1FU2ihsZBzz+fBDDmOLkGYpSVKNgb9XGycqT/CHK01WEzcqTmXbhzmioDYqwB6/IU8uol2Wf5k/D
qAY3krIxs7w5SHGazKlJIa80ZiZf887IDl65QI0UyGglIb+eyvWiTSDBroZx/G6oGbLUUVsvqEzb
5yZXTxrN1h9JSwsFXajyAWiQeRtrdNL/Ywb1y2yOnJq6gsijLEfM57emmiR79sD5Isnl5JF32U+I
Iu4vVX1p6qa6i2EWow1poc+k6rlB9SY27ro4UzYhlZIFpAvjWUbcze+N5Icixe8z+O1lFDgzCyMY
2ldVjqyhn+DQICC/lNSbm7hkr6wiP/c86UdLdre9QORcv/F2iCzhsOMhKFrRRamlCj5oFRood3Tq
b0/RD5SZo7cSXvCsBQr7ZOdFesOiNPo2tOg9uvxj7uLAqRGbk9q94SfDbY/41WYIWn/r9kZ2m9mZ
vafcGC/DEkkA/mKIMmg0lNGxMqsla/BxrxUD3Ag109aeLA3PUc87IEfsqQF0uu/hH8xEXncrvMT9
nmnTg6sv+k/T5KgwZkg4D8/SkHK32nifhvb05Hrxm1d79KRP+njaWL4gTR0vYtP2d3VYlIcYo6Mb
D4Lem4LyiCebPwJZxlatjlC99hx1U9VlwC+rFk9RliDKH5k/kjj+lUrI6FlFkf9t6Wt8YRZgueoo
mq4qlNNkQ4fu9icSpO4jxYqbbDiD1nFOpf5oaw0PXuQyNkbrTEKUUfGCElM+M6W6ObZdod33qoK0
BvlojBb4f8x9eBho6SJgJzYiIgwq43MoRjGq2RZBPolJxjtXCVBIL/v8FJcYmfVUO160ZLwPBC7X
sde5YRWYruXftSG2nyQonrgpK8ma5s/vuq7krSRXNG+afHj1rfRUoRj0UE55HzA+arv43bS7InSx
z0N87LL9z6JRXnZjhj3R9GYVdQEaXP0+UHNjbSIeWK+MTE5nSHOHK1ymWFlCHKdXaaPPdSmmWx2e
ZbXb7qww9VggyX23E7GLQ8DO642GrkSPEcmfA2KKmZtcIibWOM8sErs/17p5J5CEAnsIyz3eTSkJ
0sC9n1sxEhN2N4d8Ke9tqy4WljxthmQ5RwIk6H/WAcxV1TN+W3ZxCl1bekZQwLiJwlK5GyGr8/xX
qMV9XB7g2XO5nP9zl8tN5N5/lxjljdqAEL3udrdW0KPqDq0AHw8zfS7LAG1Uy0TetKzSZ98yXxpX
7+6CYgweHGizIj04qX2LeAISP9NF6cDuT1dLd6djs/AUZLe65ibPTpabW7rEJTrVhL00PMC/OYaT
IFBaugcrNIpvXlfH2w6XMCR9yXupdwRUV3zT6mGeOqOC6mG+1OuaJTgr+R3g8c+Ha0626m6hZ6U2
E1OuAyIEKdot4CxZ2GNVw7xXk/jeKVJnwXJDPpj/j7bzWm4cydrtEyEC3tzSkyIlUlKVSn2DKAvv
TQJ4+rOQVBc16umemfjjXBQCaQGxSCBz7894EZZNcVYdg2os9gnLwkMGcuEO48xqZ8Rdh0ZIpm3U
oIdLEU8ZHjzx8JimHvLobt58Qt7SXwya1n1Rw9mGLR6Nr7o/54DL4mddNpsRsd1wMVlb5Jq9aGGM
/qJLAnx+1IIkjO+037sgejL6KY9/4eXCcnXOnw0NeQG/Sy7qXCrc6ODzfLvINjI61zZjJsX/bpM5
ub+OQ4svXPUiR95yZg94JmprfuGFO4nAhBtrHApsdxeSatAGjrLBBKcE6so3snvy1GDPMj74BVNx
H/pF9EosBHltZUjuMYU1DirSNpss1p0ntyaLHSHN8jPGSAqRzh+1hpznpOcKpgRTsW1ZDByGALmk
AAn0VaWn4yuq7neRl7YnZKGNrUMkD4sbJfgF5DTLTeOXUrav+CVrL06XlKvK7aYHwynH3WTo5d7w
O3OTKGl4h1JKtEnDRrszai06qS0auYC+khdDpJ/RAegwSOs2XWKGX8cE3Y7SHsMzxAieNNg17YK6
Ny5OmIRsi3XrmyP+YMkM3SDNDXGKJE3BHkpxN+cnxcxXkA0ggt7OTG3E+cwq8JIZLfvci/a1Lr3h
S++OKNflJrHGGYjVauZK7RTveUxFdYTXFC3V1oxwk4qBq/H12MmiN9UnBO7FY+237UUUyZM+9/LQ
T91l7YgozVwkeEfkUwm/o0ja3ZNP4KMoISPdQFJTNJv8ZRGx/N9gq7HDWgHJqQdZ5WA1vavTcEuu
wLhLkwHCReB4W7NseDIglbtqtK57TnAoQg68F3+0QXmJ+XagGq6sE1T3QrybyrvR6INv7aRB7A8i
EzvZ++vCQEm+86D+7Lem8VK22oS2eR6uZRFD3g6vBn5p11b+LJEH9v0/J5Lsv7z7bMMgQKyD4Mf8
6y8Mb01MUKTtSnkWXq6BbTKMJXrY/YMqsuTQiNrfQJcsnv2CZYmpZ86PElxg0PIjvvUd4TXux+Se
ZQHdozJ/Lis0FsvCsG/dMxVFKjk1ArTx4dp3ntqa2SSN3+rLK1E7x0tjkabpXUvE92fdaocBN7E/
2qY3l1Eb52d88/Rdwb5jFxRafA5gjWJ+WwR/ZDCyAxblclAvnIQoKDiNCdyEPj8JSiuLnp0A07k5
Ox8iePWc4HshaQqy7XcJC8KPbfM4UC7Of5CVATL3rzA6xGoN00DDQLUN/oFA/9fVB+Eb3wRO6Dwb
pHZXSTcm5UtqoV4fYjoPUKy5c1UBN1Oe1h3pSLywmrtrS24i6igrRdqQicR/dxlge7JR7ekkcS4S
DiPPPmBiPhSFsEbUI1rb3EGWQhuo63sW4L37hGM7i0637+40pXKObWL3qMpq5iekSoLFvAv6mZVH
xBisH3IQWvMMcuJuoxrs+eWgJgn4WYau8clJS5b66QN6p+GPTmA9oDf8SlD4X9ojYBjYfV+d1p6+
eFrbLOGyWI/qiPtikUT2qY1NZQf/UN0nahKeLOACG3MSysELzc+hT0AtBWRzJETn3YEPjTdKNonn
HE4c70ox/kSTPW5NviDg8cB79PEnkXjWOvLqt0EEwqPrILat1e9Bo0QK1Eh11akeXQfF85XmbdP1
Sj7628+qj2BrDwBo25tehr31FEafpzb4CidMOwojiQ9TGXssdokyNj5r2QYPkp05xyArQ0WXvBq9
awwSeanFvN/8VKbWSqjgNxVFs7+U/a9mxrm3XTtsauIpO9eKnbm6MuLiHJjJl8zJfOTR4Oo2jf6C
jKF/L6vkQRa9LN0QeI+PH+rNRteXXSbqdT4+Jp0xIvSNACIZkPooz24HWZcEfblL8iNPKLdn36Y+
5ckMOE5966jNyVvMqPKF7ub2Ue9t/ZNsHTsMZWrvKaiHZq9nifGSTN6GJJ39pA5OeKlD8YQYNEkw
s/F2WpbYK2XSDdT/0QMqyjrfCeLvK/mr1dwx33mj212LsjWzy72vjVurbH9ZMxsTiVwEh4BxUUVR
wQClAv/56Bc/jNFRjo03Oie5wA21TeSo1em65tVdGyMas9f7FcFpljMJ6m5CjVFPa0LQ1SzJ2GUi
x9+E4bGMwwz58vh9/cSub8it7Gnub3WZ92rqx3QE4Z+1cGyTDq9EeUe4Le1Z+rsr/EnVHXKs/Adk
4bTIkLM9tUlYfFLaYC33mWPelfuM+PBSJHr3NA4hnqOuEW9kotBPkC7P8K05JnxkL3l8LlVt/Az6
7Pm6bgfrZawmQ1E3rI2dQ+Z3ysnFzXWFO2T1xWqTczDHOvu4PNhZbr2KZHbYY132UPmRv/eUptlG
gWdikJfqCxesyo9W35hJ8yuH6/CaF48EgwtIhH+eKMrHmvdNOeiFePG+T161zqsKuU+mHMC+zDki
h3Dr/HXKG1JGeqQFG9naQ5OsivGb6yxwyMy++/x3LqEStPdp5CTHzioitNca57XL6nWTttr3rOjU
hacl0yVlkQQQEJ/aNBLep6ztn2WPOovYsEbpp7ZMq23n5tFeS7vqsZuDb7KHg/BEiVPBqeSZtmpn
vZF6PggVMo0aoluOk+TIvt6OqXRsY4n6f/wpG6J7Q0+rs3z5FJQYUJ7l13huu5VaI3hX+j3O9/ki
/vPb31Odv77/Z7gNmR+NRN1ftZAMS2mU2XH4efIOtaKJbh9lYJI8z+xXuKjad5IYIc+CzmcDZMJx
WsWNj/Nd2/ubLkf2B3IKPHxiE1gtDBiMhepz4mClavOo2o5mG29sPycqPEOLJcg4njVu2gJ9ogrC
WoSo0Z3Nk/WzY3qfczfRH2RJDWZr4vg5iYja4NXiH3hu16sgd6xXGNc/HIByl9JrlPtkwlk3g2F2
P3pKRQxiuIRt30D+635YKNW+1kTWwC7040tsdNESk4VzMgYC60tY6Hh/Ffc1lg+7WBPNvmZ3mrGH
XI9d1T8Nujod06j7Q5v0/mmsch3H4T7ALpqsQsm77odnNwuDz26XaLGyQ6v824h/3WNmZiWfR2Cs
hObVX1HSXud66byYo+lvoQPnKImX3QXx9hP2aPprmhkrmVdSW3SJRlGEZyeuLkIJ8e0aIhuLDrgo
8sDrE4RiUSG3NvOEZl5V/0vovG/J0ESV9yUsfIQ2DbW+c52xfSAlxqu0i8bZVKDa1IlvPtQ8nZYC
L4aNK0AULGBto9rUJc6j66sPBjC4rxqAmUVRFvnCd8qSDc+4KVT3JbTy/puLpfOiErg0YzcTb+1a
1ZY8AcSLZ9t4kJph/z2ADl8HlQgXnfHc56b3y+qVC5tiFMUxXB4dGAtjoi/bVmsXIgvdbWK23l2B
I/UOD8qDPxX5WhthsacNRjugq1+mvBs2Pbi4TeF37MDz9gFdbeJogA6/dYk4uyRbf5JyImbjeEv8
nrAGVdoWs/IGKDdsPzr8SQvMx6mHtpAehyCML/JQVdjZKQkQvrkqUXCHjPC9WZdWoZ2EM8I/EOWX
wS3PlZ2Xz6Byn7XaSx8QUVI/FYr2uQg0516Py+Y0WvUZIgCQ/iyO2cL9jNUuP6pR8OjB694HThah
Wx8V5lEhAO2tp9DOXoVN1Ljs1Hoji8poP7gl20Nb78V9Z7fDIsAV4NXEs3NVq114p3vdCZimC/4Z
FTHJoAk9zio0m5IyDLbZKN7qZWNCEJNwzdxFllEb+0NxClxS/fETmZH8oUrjT6xOmvtxiPklTUI7
CNH0n1WXJzXQ8GxLkOQH711xydzeOA2Ds7NSM8TsxUYdmLOLbFRHX1z6wXFwLUu+kWOkh0AhYe9F
6JJdyxGKuHic4t3nD3m/Loksf2YZ062B3vNam4u2YXtL1dO6fY4+8ybyynEp2gYD9s428rvrqWN2
bJNYcblLMdcmAS8oV1eWobjHlMU75M14rsbYenAzbBpFuzY940chNFZ4cftNmFZ/ntqsXOqFW2/q
6HWqAfrG7HTGLm5+CfNJuI741CShd6z8Ce5whff6kHSQSGIe6Uj4+TtV4AFQ8nM+Z0pXnvP5zDG1
c8ZD/05Wyca+aLKtEEawlEXATdm9otXfElLCReNYz3Wi9nvR2PVSFp0omIi8JV9jJbef0RYWj1lX
4HVEqSxgbEZB360HdVCO03wATfZ2liZGP/tYfL1V3brd+nowikltcPXfIx27uQPF+6vyS/cwVE28
dzvfgxI6ZLvI1IKTiKJmG9ZGck8qcdwYpVE9TC6Gp16GtIcQwdnjzbwrsiK7Q4+4xYDFxLgrKrA8
QSl1o4/q9DBUbbH2AX88dlOC9LQp1OcyvdS1BerAnbILutbxrjfreo8lQfswRl1E3CutX3U/P6kV
v/QkBVug5c0fcd0ZS5B6GHqSdt0BpFJ3PVaiy6rQodsRRd1rNrMJS5lfGaJauo6hfbXZWOAEYv90
y+xJYw2xbAgqnoWhrBEXKX+ZkMpCnoWvQc8dYmZenC0MIXb12N67/JS2iY49zWCBlVEdnJlKO9Rf
VKv5pttZ/Cu3T6A0EVjgx3y2yT2/OvgwLateax6Re+k2VdoWR3eo77yYnKCP6fwZhlG3zBsyAVUx
LMOiTn+qIdssL2dNYrtmvoFeWNxNk2GddHAkq9AT2hdTjCdiIC6JSk/jkb3B37b6innQtBauWh0I
UzqPeSN+wq3gQUnWnh1xY1+ypovvjChAyS/r8Ybx5u2LZX2LtTKAltGOOy3EbNwOWCIhWXTpQOl+
94DJLbQ8Gx/HzBQgzGt1U+d990J4ggQJPaJ54exWRXbRcTgGB9DsVCdI987k2XttwpGc/8tkO6qt
/eCZlbeKxCxXNcQe5tHReMxL4PhD5PnPlmk2Z9w0DwnMVGGIhYHdHIYzbXqKEODbkkHG5tkC3BXw
Wa5sEVV7Cf3qEDYHKeK2iFrR2nTuokPT9BlHwPxRxevAKFvrzqr7dGmY+KV3nYblmKvlrxAxfpJ1
Gc6VB7WjMLAAnJ+5VuItyl4pl5FOHHbEDH7fR/24Hfokfwx0gelm0TXfba9GzLPTfuJk+bNSI+dT
pZrTGovbV3fE6KrIDe+M86N3hmAvFnrMF9W3FV1ZEAjSVlPt4OPn195ZdvQ829xi/unho/dnHcpu
8FssHizzLLJbag32GTPIueI6WWpr2wBUQy+ml1EJwrVblPlJCQgAwhlk/dwb6dGLvT+cxPBOkcH+
OmyeJsOIlvqkI1jrwXKv/YMz++qWEFSWE/raQE8QxffSRscoJx0fyvkQ7fIxyzdsjqNdyU5hZdqd
/oLc6VejHoZf5OcmkMosVNht1zjR4j3qYcJN7JvHZRpMBwXHwtBUrMvAc2SHOR1+sZWtfbIx6d75
CU45fOX5vWrpFzAz6WpyGxZcajkeJx/0SGZYzia2jQE9oKTYuOroHIuq63qUlLonq3Cynay7HbTG
/bNL4+rE1RzgX6xGUCRsmhe3EQ0euWb0uUfUfdVnlnFOvJAtKlgI8Nzb2JigCEBIAN+DEKTQsZ2d
ovaERTZbQCJUTxl5pgWk7GEv67TMsBf91EIqVtxzbETOT3JRuCAsWz9wHwODVXKkq1/V2TkS5Cnu
QgpMk4WPdnI0zqGJShEsBJMvShOlr0LFB7oHDjQDl10C4OEBVHqPAJphL5PBrdc2GHorjEhIBll0
VMsh30dTzu+hVJVV5Uw6qT3Pfxwd8RjYwQludBAiDqQQYEm6ra/VxYV4GpRkBYsoRWuhjdusmqDU
1p/sYoxPA3ENQiFt/SkpC/feS8xnvj/28zTC5oEO/idD3JnVYm5UsIpd3KrqSQBLgrhsiKvGv2/L
77Jgh6G6LhyRrBynns4J0lgLQ2sHmAnGdL7Wofax1VM8bGVRNrBbQCNFQQOGQaWIk6Vq5SyAZ9W0
wXOqY9elb2epUSbYfJF3VSLRtORh6XM95UnE9ypV+w2S+egmWkhOKirU7kzz/JM88DXw9h1MKwNt
kZNV27wAsvjSVvjSqgWPRVawzkWb8JTz+WT2Vm05F1nXusVBT5ppV8SujsAUzK4utcnCD6jBqTg9
FdV4T9bJOKvjaC0NPwwuIXe9HTHB3SlsLStMzmCjjXMI4QEE66q3VJPXNMhNr9Th4sTmaw+p7xT2
P7AWJtHaYc/tuQRuyyhxDo3fsBabz7QE+ZxrpSzLQ+vck+UdN30XtWvCpqQoSth6Qklf/SRM/sBM
YFZEUdrPPO+1ZRv7wRNYlGhtxrX/YKt8KaLkK5srEvBdDXi/s3i1zEV5EJ4OqtbyiA7Aa6NJHxz7
kIuVIlL9bDSPkdlAbFRtpFd8PmAkEVBOVr063fu2LuBvaEq0LCfiAWZipatoUoyLPFQhlEBWW91G
C9S3urrtOhI2erUf0tq89hOadk9Czz4mheVtynjGiTuaeWgjIi0eGtbPWmg3j6IRCxUR3GfT6dde
oiqXeaHud432YoBYPRIg8K9Fq8zwgB9x3cv0EvvQvMcBo0T+f4sEU0outvju+nGBc4AQB35rETtm
c7hYKGksRy+dtpbnuzgyKZ/DuEgeBQxJDAub52Ac6+cCNFJptNp9GSj1s2fgQN2jUc0TliIuLHhw
9YRm/Na/twpAVVC3/Ps8tn9o0xS/BFlc7yMVV8PKC5IXG7bM2hRNtJOtMCLQ7gzNEvQKrdhMoHKL
WZnqmuoj7w9gLFQPTg9vMSzwXmSjeecoE4DB3jJ2ltGkK1REbBhTuO1lAJhW8MDtTxmhBPwrXBWj
a4rWqGrbsuD1riSORYglRL8TmOhajtW9PtiWWtmtr2M7QGe87YnzzZ1Z4TWbYgIZL1vxfo825jhV
1yIwLV5YI37wsnMusMszBxM5w/m6apDk6xq/vO117DD4K4eE9lZ2NvpWX9Wh619bU7vp0LfIqt11
bCRIvPWkhOSfkEyhsiTDmmwx49lZjtc/9Ejfb7JoKo9ucgf6JHpWmmWvqeJZ0Zz+OauHz7CovBMe
o8Ou6iFvKsYgHjp87Kyo9+AOKZF9rWu1r9WEntq1qkes4N4k2eyrJTq3MTtmgObhwRWueJBz5HWU
onmSR1scPpeZkwuWeHhoA59O74IA4jest+85wamvZYk1IigP6yHzrXgXDe6hbafsjDX7p05Nghf4
yPoBXwuUrb0heKmTFos11Ro3shXwAJ6dVeodZGth1k9ZU/TnIHKNz93XpsqCnR4W6qoUVo1iiI2p
L7zVbROT5MTTAhkk3OR7ax1bzp+n6XxqalmlL991eHdqZlq5SUbCB4H16EPC/Gzz55GQBcaLRfZn
g2/bxU+LgywpljAf4mB8lKV4ypFAzcV3War5o6FvRxXpViwBpxrtIHcgRydnjdvJ2PggU1axrRgP
o6++HUxl7ygieLhVs+AvD6kffJKdbvWp2WnrcCRT/KGhCGJ1UfmwBW6dZRfiEex10DETvy/n92wY
rVrTPsGH30SiHV/dyfZXUwuoedRy9aTqhLvATq9ctF7gv9fhMppdUOShmk1R5FlqWC4/b0wnJwed
EFmn/T5Li8xbDz2Ekg8NsrNsFZ0SvGuF7IP9ii0aohLEXq+zNo27SJsJ4F4HqZgAyzjlB+TC3g4x
S4VDOh/k2a3h1u/W8KHff9HlNv0EID5ZyPlv42Tx1ud2pf+iy4epbmP/9i7/9mq3O7h1+TB9E8zA
vA/NH650m+Z2Mx+muXX53z6Pv53mn68kh8m71Hqc7rowerz9CbL+VvzbS/xtl1vDhw/if5/q9md8
mOr2gf1PV/twB//T2H/+XP52qn++U+QdalaHRoEP68jSLpp/hvLwD+V3TaSiGJWn7tuoa7kzEywa
56mu5euAd8P+7RVkpZzq/ShZ+2/7365666OSd57Wt5b3M/1fr89mhq23MGNW57crXme9Xud23fe1
/9frXq/4/i+RV2/hQFiV6De3q97u6kPdrfjxRv92iGx4d+u3KWRLOv+Xf6iTDf9F3X/R5X+fCkw9
Ztg4/CzMeGzuuyF01jWI+KUshv0sGWDmDcgdWsFoWUu1cv2V4jaFvk0bTP2a2mNFOTfLjsMYgIkD
vHKEpF4fdKx1zZVsDvq1aabeCcwvDDpZ1U9eeldhXA0kvNS3+mg4K2yz+VkR9SbNAPRytmu7mrlJ
Xzdp6QZnD0lPeWoNE466N6M33XkbeKu6WcH5vhGjctykX/2oUfYmks/LPMuSLTkp4lFqVjyCytyZ
Vd7eI7aUPypEX46W155lm+xV8cvdeHY9rKCF54+ym55gJRYSbDnILjpusBc/Z2nKrLJDWhZguMxY
W9wm+i+vrrv92bF0nyDqv7myN6K8pPvfgtwgApe74jSBxBoXNtofJ1nGbDJcDqn31nxrwAf5rYtt
KnQpBroU4q1OjpUH2c/7PYtVJeGmMCHvaiWMFqOOyQLIU3kgSohI6a38rlPiuifQl+P23RiQp392
f1eLuGLqYrSrCmT60PDH+s2+77XIuZdnKd4VfZ93pw/1LIiiFetTvkMfBgxteOyTALWGP+eQPeSh
ZHuLCpTdb2918ixMnX4HDfLnh3o5Sdm4d3U52QfZKKucVGwydRT7Crw9mEnyhBg5WXxEzjK3a+9a
LxtlvTy7HYDX2XeyOEkBPHnqkkzx6/htrBzWmJG/ioy6xfMsGzZAAPplFE+6t0BfrzkvKo0gCaZG
Ct9aINSE7bB8j72iPYtAbc+1VjoHp3efZdWtHvmtZytrXfYadJWHDDjyxjaDfjnOI2Xd9Rpyplul
vI7rBOP1OrJBLacvWVHjwzvTdOUZOlCXN77uB+ouInxeubi2Xc8lZ1eyd5GFBe3Qrjx0OUNyuAe1
NYwUXfMKS3mlUmzOfQUD4vfnrWbU6lJ299u6H+5aTbcXQdNnWJYbb9zpROk8l+gG7OjbwSgbxDqJ
5suqd10+Mq9lexBjGU9WlCmuXQ3FF3K4JGIjX7CI0PnHOI2YtWlAlG5S174LZ1AEDpHqH1mBOtDs
pHHrEdqahmiwyJb6/gPoJ8kAn29kpTO7hcJ/tQiArIrf2CA0je5yOyBzNEcA+aU8RmRREa5EFk8e
EGTP8JVr+6toXin1pOd+Ldmwaz+gFhjf222DdFzZXGaFgk3U1vEqROo9XIIUzIGDZPFK+F59KcVY
X2SdNtd1kLqxHCJGu5Fl2fxhnkGNH5rOD/a93Yhjr1r90RNkiBeyHKNCf+fq90VXDPnq2kDwCTzA
4HTfQsxtSNzrWGUrQbm6zdDl8dtcH+rCeT5fv/9QbauRglH0cOl+u4S+e6+8uYjW/rQkhqC9e8Nc
XzukAO+ufWT53cjrS0b4kYq3vK8uYfihj6uQMc3S6EXAC9vms9mcPKS/z0ZpKncry+ZeJNcRH+pl
kR10vwX5/6URnTstCHzCmvIgMWdmpJxuh9xv3opm0C46YCJH2Sjrr2N72DjLYKqn9W0YUXV/1ZeV
tryq3eLknUODEogBmkYUAQLWqrXiNK/G2GXBoc0dcczjnI1p1FT7eEqrfWKkrvooLGIH6uDmS9mn
njsmkpEweiCjO7JuxCHvZZUb6sWSxahAHqTR1Gzp6TZ6xYMz7XjNaQ+QWfUHeZbhA6pPUXe61etY
tx0z3UK7iK6eCqh2oQ2ltXW4bSh+VN4OhPX4S0B9ryLFmzMDc3NkekhV/r6arGvmSw6FQkqGq91u
IKzz5tg35vVq7+rztAIdgy+emPT9lEbVlji1+uR1GUKVim//0LHzCLtMfHPbXCxrSP1n/3ffyHCm
D32F86XmMmmFnnKgkQLoGsTRUq8hnJQHOwO9JnFtruyIiCRIh7e6AmJVMVQ47MwjroPlPCKcg3pV
6C6auaVGx0xbyRntIdzJLh+HzHNDrY1QfWeEbC2sapXqjjPYD2DW87XbIDTMf539ww7hiWhJ9TW0
Y3Q9rCZ9qOoE71/MDDcWPJdn2VfKtfxrX7WfLNI0QB8UvVYWjsYrSXIGGlwPIMMkFGcYsWqgqyZb
JdtAtjouQAfZKscWHXlI1TNMr176zLM0yZMv6tlPing9EfgK/NStKFur2YlKtmYFrjK1CaCp0VD5
9bqF6acQdUimPsizW8OtLpxbQXBoWzuGrSD7yYNAjfnaAHfjx0SGbxKCJOptgLzEh5nkJUbUTlCE
ZmLZ+XbtdL4p0FfNqQLWZDhmubZH4HiRPcSv8KCwg1FfAz4AkoURUsOi014rSwNkVY5PYyHg5ykJ
omZ9oL06ueqQ/FT9U5BOKgaIfGHn4XLWvM3r/UC897+b1R90tDEUBX8fFo97S7jWVvN7mNngsxbo
h/XHSI+Cl7Cc9kFFtL914+m5qIrlMAujwZ8r7vUO26hg7gVpkbWzjceMbPUSveJPYUrZKqeElSeO
sjUy1XdT5mNOopg53Lb4QUohJcPgFSDone5RRXB837mhvcHsyv6sTNG9fA/feqQAP/dl5FibsLEQ
XTZRpxKLerKqrVwnT3Fk3JlOvvywVoZUyQp8UlXjzorfWt/qZEvU1O9axoHXz+K6VCfhszOK5imZ
7RuNNEVFx2wOrSoUcf+7SFI0OMnDlDt7yNHlyVbws2OiYtdobvQoDx4AjzIBiydLaFvop8ps74ze
xAAmG7Nhm3Wi5yHLgInf/6OTpe1y9t/aFkjRYRLTqoey7ZyT7DLqvri33Wl7G6DbU7LjCQqrXg7w
1cJatsinX/tcrzslD2VRhNdJDOQdH8KRxKe8CwcYPrbtvrWQfeUB1HS6AtskNuY8/aS45XLAFeFJ
SVdqjLZr0TXiaQxqfRkJjG9l3QDi9ggq6oc3673KqqowkQrK1JMzVwnQ6ZuktllFzsWSTd+jYX2R
bbK7GcMj9TIoO63qm4cx81/RDhF3XhCIu9EfQKHLU3ng8a4o+Fr87vCxV/W7RfaRRb9og2ohy0id
RWvdmvrrnLc+WRGP/vI2Ws5r1ePbfVynkOUyc55VUQfbD13sRuWNGnifQqvGSaXzzIPbKxHYwUnl
VB5uZdkue8pmB6mst56ybN96XptkVxIS41IL0BmRneQc8ux2SbwJFGP5b68me7JHDVEdBJmo6s3w
4CAwuIoHLVnLYu+F1PXG8NC7k7MQaFBsPjT4Iv0Rkm/Zf6wvhkNYZtpdndepjZ0Kkwzukz6W4j7Q
gxZwUuZsPHaWF0Tt64VfT2Ivi/KQdO6javbxUZaqONYunTWscgyEHoq55JlBcIGYeRtSocJx6jpr
54/NFC29rkVlwMu+atC/oyUaLxM/ER2xPzl8vvBghmLTRBk4papeAu8Rl9pRwyeIAOAq/Sd5MGK7
BUFk+Yd0rnMbgKrTpGDuMhfJ1ncPeaAfKtN7G6D3QBgsjAZlFVS0bO1MPbKxc3+wt/mxL5xft/5Q
A4F32bjbzR2qvhqXQR+OO1mc2rIDjGZHS1lU3NR4zMvPWZK+XQ1VpIrwpe3sjbRNQN0UBkEbd/Yt
Q0s05i+LgxUS68VJ1kWFBYj4Vjb3BkQ5tPrp4M+DZC9ZlAcjsmNwNEWw+tBwK+LdYm5CywYj+NnQ
XHxyRiPAKsUl2TSgY28BfFy1opk2ZOGRrnej8KJG7iIey+wvrXKsiSWP7JsabvAkx0Pu/zhe9ggR
p732uF3h9/Vl420OQMFo+QJC95D631ghGl5JjYXewoa8c3KVdg0zI0BIwBLf6zYODvGMsV7I3p0d
OcsxNIazPLSopp5Kv0HWvh3PuQ3JI4v9bCvvCYlpLBms+ngtuaTRGsUaFon8OH63yrvL/k1rSkjs
3dhuHivmjy5XE2tHrjqA4ZRCvUnK+gBcEG0pALCPQ7hMoznhP9cUauwd7CH/JZuunWq/W6eVG61v
YwJRpIuxD97mkQ2Iq/5/nOd27eE/30/XT+rSsFAoq1LLOBaNvu1j3dq3vsF6K+174zhWTMPSKzWO
qW3EhwEKMLaQxlFWCdl67SO7V5By1lrrwSWZh8iecm5ZVAbcI1ZVgOBTm1TjWlbK5usVZfcBEtIa
8lW9iNwoeXtKlyM4n0VpGuMOT4w17neRuSSoYR6iKrOAbvPMbwNeeVhMUPbk8122E8sZ3XVZte3u
bV3jD9GeKJ9yzw8keHC71N0MRYtd2O86dW7A/w5mTq1f63OUdzBLnrvgYP6l161yL8fLKjlA4+uz
4puCLMo8XjaIPnOPtj4qmzgb4HOI8ghWojpOmlUe/11RNsguI6rWdj1Brf3PfeVMaRR8dWwU0Wr7
qVQMZSnPTEAr17N8ritTBfO/363/3A8/WAVUMMFMN11/0MaSRR0Yr5JHAGbndZyskoc67IN3Ntwp
0ILUN5Bty4KT5gSQz8gvm2YGxnkwDQDM8ZMxV/tZlxxG9tJLWbQqqPdoJCkAmKfiRdcIwhMFQnB0
7syK/jrHxJrmHDvhUwBZ6YVDws/WZB2Dw4Wd4fe2LUrnsfFt3CRvRcgh+z5A0GSrNN61NUCs7BLb
pnVEInw4T8ikWKPR3SGCNp59k0MTKahgV5G+cvqSh9cQ28lxct8GyFHy4BrpdagsyfGDlcRrByjN
qnSrlFhnN24LLTIuJUSrdVcSJzMtC0u9uc5XzHZZFnZz7SIbRiZYoMyWH0p9/NkFlnYgNGxcEDU9
qHGonrSudaNl8TLCFbu0c9PYtcpJs4ddazhehJF2Nh4SRf917WlC1gKdbhZLec3bzaQBWt8xsJgS
DPudrE9br11WWHxsr1PdbkY2yxuMnfR6I7fpihfNS5x9HusBggls7Ix5Z+lGSr8D6g9vS2FLv7hV
auME7lbuF2V3MN/0RLT+/7H2Zs1t60y06C9iFQnOr5KoebBsx3b8wsq0Cc4DOIG//iw0vS3Hyf7u
PVXnhUV0N0DFkUiie/Vac8xtiZvjZrstA7WfZDHhdwqt+/EJKbRnNFRqj20p7U3ZWdW2zZvsEUx+
3xmAjz9+DxhjCF40EdIyRAUkdfTJmCDyIjJAnTvmyqnzj0NLDSmYvBR8G5L309zSATy9BcZ6OXS2
ecpT4IHG0HsBvtUI95EBunQ08YDlq6k0iTRNYp2Q2zVPFC3GdpU25nAo23+y0rb2HBRPB3SS4r+q
1qBTic7QsgGJGKzQMR8PSAmRV6oQOqNDI9AkNXs+j524NfdO/wOSZg76olUcLUdjJJE6tELX+0RG
oGuP0j5HGzQO5mRwbTvWSNhPeI4se7suvH+yzMoPQANXSH3GeX4QQEQtUzc0ljRJeJkfxF0X492q
cDXrBK1mdK0PEh2ASiFdDcEaJS8+DzuIkPtvXlvvm+sEqvITGvCesessX7o8mRZGGYfPXQc4ktGX
8jmsY3vht6J4Dl3IDpZl5ENFQWgLzUbPbmeiowllA39vQJ127tO2kiSchwZRPYCt5sPw5qW+uv+/
c7MsipfugC15q7o/zQ7wGLOJDbwr+O7JUWwnKJ8BxS5RMzwMUR2QbQTkclrNbjUl70sjaNQKFhq6
At9gTeA1WrUFfYoXpGjb/crS5EmgxeCq9zW7DHmdLche5L21ynXAyH0F6kX7M17NjJdwqts9/gAC
SiV5+hXdbWIhIj88Aws43VdaeyV7xPJ6nYWWjcQYLhKLdt1ZgBO14Nl8jl9Nnow/hymCXAFua9e+
aqct1E/qrW7l0T22g8DQO4XzM35lLfhPKBL0ZvLqJKCFeXuzBt8kOp+g6bgChUWGHqh3+XkyotUg
C6R0sxPQeO6lqDVtqUU2nmbvZ1GBVCnZ4vezm3c+S8by1BUgx4oj58rx9rrDd9E80wFN7NbZTkKo
NkI5cPHJQUOZhNeqyr0dxd4iwPOOTJgNzGmfRfcg9ysejCZLglAH7L8UaBxLtKpa2r2b/WjHZDlZ
cnyNoC4WTE36MUKoEsn/jCCeqCyJl3nMoSYaaWj4KEC1uQG7TY5fkabzS0g6y9x3V7YOTrBZRJnT
5sS9aS5H6G/QYvvggzO0W/nKQV4/8/CjyZqT1KoGTSFqT/NhmlobNeDxIJpTq6R2WY+Er1n71b0E
MHE3eBpbj1OlPSGDNUeYaPpZ5BLEQ06ClqgC9WFDcatDBfwbSs/GAcy67T14FOUZ3Odbs8DHXuql
LNe2ZMOKYulg6tk3UNgZBxrVXTyhp7Lfgs9d3GFzueynBmXJEGJuJJTbCuThShPZkUm08ovLihW1
QIMeFdthyKmsqMvZY66x8BxHP6FBcZlxo9ce4lDKAKz7pYNOGdDi0oE7ur7XbHUA1jzHXQSnwNZa
DC0F3fcc90ZUCpSHwlVP+3+dFhFEIBu0w6LvtZbjNVb3a5B92ajhZDa29WhcKH5NYVusPwl+Tm4N
rUDpbj+ofH4KKRJzPGSSW4sJLBwr8k7A7IIGNvp4iFKxSd6X+hSWehfNN3IRb0C5wpJVm9urtnWK
O7vKsNG00mTTsDZbCRZjp6lnaJzvdOiMWs33ocr9Nev1CVIE0Kcm7WqytX4/LUdtFFdy/KdNV3PR
4YfW1FsMTckaMSw7ORorKjzeCKLnsuWHOiaHetE6HIYvVLWc3TN39J/nc3nTMiFJN3NOd2XnrPuy
++LFK5BfLmw2ZqdB9j0PUg2tnm7xxzBVXcbFgAxd1rcbGr2HtqoXuVGHdzutSCOyU8R7PNktJZD0
Hk+XpFD/1alBwFQp1mo6lFXoBKJvpsXNRmeKP/PESh80thRje+AlRL/+27zWG9AURJFDWkNKa0jd
oKzTjzG3FVsQr21QjfoJvQRnX9f2ef570BCsV2iLxh/g9i9ClW0OI5NXuKgCvE+dh+T5ZEPG91sY
NfXCYIMeiBZ3NmIXqIT5E4D6/hIBWgwMq7EgDgIR1fnRssATSlE0yY16sC8oKvM/J7UiPb2VSozY
gNK3VaDdrUolNKQgz7xIK2c80TiCPM66lyglkk1TMR8D0XUd4G7lzrPJjZywgcoi8m/AXpsgHkp+
Wai87bRCmnd0mNreXbmDiIKbrUF7HUqIerTIC93CthhS7YMSDqMDstXgW22Q8y7GEAyOSjiMO6kJ
MepXCvhg7npjDTrbfEm22xrIyQH3JFx3XoMcTmH4JxbhVVNdqnu/HlBA2XqarOGzA+8cP1B67Xe3
xWsfP4PK6vDl89kWDEqghFGirSA1bK4mK9Fn7VoXUUDgFeKQzVUFkIkC6JC4H00UqiYCrGzPE39f
67b872vJsn3x48TYe4wvXMcW93RIjBKK90bYvenatCVIkdjkW7tOz9r7vs/9uz7nKkcFLZkhgr5q
qCN6HiNxhVp8YbxFu2jHuSuxlfkcfbsezdDV+mST1ujfjVifRl1lPMc5fx7T2L2OA1736tTkOxpS
644/uQd0oYkT9fDkiR9dE+NAAwriYKZHL6P1GKu+H7IjOtykPVBTjY1msGUH6byVIfDLoRkUgw7k
t0vdllKXcpHEhew2PozRlvwaNujzU2vo6Lw6DrhM7qvKlh4W60jnAFkAp3/H8/7cTJk8kIkOFVid
NpC9ZiBzRBgyj+CSTxCn2wAPpJpb7+vRSlwoCUN2e0tbiZQecXRKB3A4hqvWMIwFbVPIRtsSOrvZ
bjM+2WgBC1W/he6VXcDRAArIEPjCPpCGoVnU3TV6dpjpxNDu+kYYVsomsG0Giswe4oJrDf2T60YV
SKe0ytdoM0jXtaqm3rwyYj9GAwgalPTiJfqU3OATTJ6G5K1Qcpy9N5g8welRpeXz3E+OeSnlTSd8
k6FtiOwWuoigafQ0VWDqCg0w+nu9YT+FHXuFIFNxIWfXsgVI8thjnTf+vWR8Q2aeQ4jPHNCHO7LY
eRpLXewKvUpX5LUjoQWRn6COpi4QQvt4vsC85Oh+ugCKiR8uEHvCW4PKFKhXtLm0R5unSwyRdqFh
bgPQJw22zNJ+DwJP79iFMl4JO46/12jkmBj4TyEEZ60HVjogtSjTL6PWXCkAAEoXZBeRebnNhDwg
/14b2AT7ofWSTbm9hrgLvlY2WOuzMQc/jMKs9ArscjuQrYDwCuhti83N7sfNsK4BlESeC+Jgn6bS
UCMwpZqLPl3oRb0vLO+TGF8mu4uaatEppQo6OGWHRBWdNgkgWK063Nxkk1PEV9OARBA5Pi8xr1M1
KBQjC70yWeMcb4eh68W+rwBderdHQCMdzRFEe6t/T9Fy2E/iQ0zZxuMmbf3vfTSWZ3Als1OjrWkA
amjIPDt4HZ/tdb4hO1norFVzhlSwE95tbuYIgpLgtEOR9bdFP6x3s/+2aARBrL4QsecuGTqn1J6C
NiB26DmbcUxfyXQ7fNp/oFH4BaJfwNOqmcCXsXWcjMgWq+Et1lWr1Tx+nXdA5J33M309rABo8g6J
mddI6RTNg8jQwKdrE5pR8toFj3DtPkoHnekgrPkHEnbeFwP3T+TwjPA4JU1zYCaAkNAvMh/wNx8W
XGv1n1p7IZ0vNceu2duc0NDCo4hiSHOnpQyMQS5lXmJXjIz2a4v786IHiculET3oPPQIuy+eT6/C
BfcD+CLlMhPgcnQHWa5QUUkugB6PO8eT2oa5orx6hl9j54M+LNMH3bIiD5PxcDf2gr18mmS0jQa2
Vau8tg14DzzJ3J01+DKH6gReINEf1Ljr1C7Mp7QZz5n0sh+pmaKTEm9v9+DXbNBjigiu6eZTM/Rn
yp/9LeJ9jf+MQBObtyzQBbzyuvQLeCnyOwI6dIGO6taTLUWDBjD+SICKkuvOfgTH1gxzyCsTUE+o
YazNEexVHfh2N5VZ9MuytKC2rZAQSRHPi9L8dkWLSqAlaVHCUKCx050X7QzZBQlESwAtxmuK7g53
kV4XR2gbYAcCcbJ5SCL1xBtrwITcCRhW1OsO2ZWpSfTiSEu8r0MmCHou3UQz8GcGfb8D0CMar0Dy
ER0nh6UXoYT0Os6LHx0HYqr1/Vc56eEqw0ZrjrBbvV9wgHR8IO3WjkjQQPWeTwUdgLiUVWbAARk5
SfnTm9EGDzZkLjVsXWg2ijb1goHzQT2QI2dVjhPSazLPL3kFLlHSNe/qZASg6k9H42jYSyhHhIza
PCPtfXyLlSNKKuvITPAQn0akqvJS6OLhLb8zmG6+HlGgJr27VdhL/VubPkMpNP+BTJ++jH05nQ3g
m45oYAdF2FtA0cdBk2nA82mJt5Ftt7b11j04MrTdFdIl6boAkSJQRtCYJ3esMfcQ498D+iHoVWZo
vdtlDE3s9C8DzDowgf5/7kYwfdzs4MYJrCzlz3+Jd5SdxX4JZKMAF1kJeo8sbfArVTlJGute1CxQ
NrYhaIfchV8Z48Jy8haSsbX5LFB5aVokIZEcOPOmqxbEsgmeFVBaaeA7pKHlWP97Um1YAOcV8oQk
VQn6W3XQwFMJeCH0M9rpX5tyJJApgyLMANiT7gQS7MaV4dXHREh55epQjHYgqhLs7mpEBwD+rVjg
pVNZ/LzTL1C3XtAIlI7g4wCyD5LI0eFmSsYmPwy9/pVMdHA6v9x5OmvnmSJu+K5o7F+Q6OkO4P6E
jFE3pj3EQctuCSJ0GzWmoUK+XRnJQ5F0NofT2IryX0Wm68DLpOMRWyYjqKd+WBDW0hjQfYP3cnho
TDF0RgewpIG3ID3ezKDvBYCz6rq3CY2AxHY96ZeUuZAy0lrfxT1ZY/jLdU0YyDryVklqykfRc+RR
bf/KdGC5+FiBPdQxtAM5p0HX0VAJoXXyeqB/2kK0OlyS18Oj5uRI9xs6i+WjDS7oB8gBlE3TdMuy
0S71AG4xiixtdGfXstB3tA5r8NMR9iAD8jLRDXsD/a5gw8QnAo4juUtYtadlKQJISBD2afU9jeIC
RJTYctZHWg05qw4k9rUEjZYDvVELeni20WMbNnH2JUQzKwoeMWiioES6HfBF3pmg0T2hKxu35iaq
HmuQYyz0AcpsJf5oIRI+EeSCxEqPknHbRQUAFyqniu20sYxjXoMVD8OcldxcAM2QnvBQAl9LZaHZ
RrPcVdImxjIL898CuQsRgLDO13pRQwVYleA0VYILVWkuQw7I78f2TCZyOgIENrpvDWuKIIfTgciJ
5pPttohhd8Do5t2Z7LrQBkjSQDML/frGsenqYlvx8BpOmgXqL6K0inIGIisDHKlTmPzI8SwHuYry
cOHjFFow6dqBdvCCjFDDQjidzqGgriyCrkNZCvLUK99/5mUrL7cUgNQstAWEsbalxAE5YmGNEMIW
zQo3WPOOHBkTqHmXxjMIMrK9W5YFbnw+21h555+rFroGuR1DUCGcpqXeuMlzO3jlwp3y8Fvt1edh
QEJ+MU6vFTZ8+KuWLTpI+vpXauVP9pAWr52G/1r0L8sv2A/kK15k4tr1JRIClm2cPD5OWxm53b7W
/QGqvOyPK5ej9fHKtrqyxqtzJUvkWcrsFUX7j1fuu/QpqXJ9mRRWf5niYg0SM7BxT5a2sUqpfTMH
fM/9LmUPoAPxAlD8+0f0/Pd71NGNjTkk+l0KQrOlK+rqxRbdswJtY/4/oDZCpXNKv2mGpj9HvZuu
GH70d1EWahv0byf7OE3EaWyTKbD9qXx0eQjCaG4Z3yGk8fYxDHwMLYyi752JJOCnjyEn/4+PEVte
+dvHaPBiczLxnrzsRvye6wHyFShC5I+ggi2vZovbihpZvo4DsHyFK4szmfC2JVa+MLsNDWk6n4BV
omFrjvN09HW7YqmmojEAPeYgRXYnK171JrchEG/kV2y1AExo7QfoCdgPfaSSMBBBOpCtiSKF+lVc
VyA5fgDCKL864dt0SIKhnhjbyCZYnX7sWuvtINRZCvi7o/VAl6qRE/cTciuZicSp8oCcB6o9hr7T
wVK5Il0Hy0B2ASWQ6Qg2WHAo6T/IDHVRSMWoKNKpoahikvJY1foV7y3hMq4q8GHKwWqOvWJQoQNr
+x7vxyCDjkH/uLs5II2AaP09Wo5NULbhFnKd3dJE/mxHxbssBfcVGCY8kKECZ01ecF77Oyr85WyC
HK8HelknDIMZODANnC/CcPA2ZWw05or03g1lhKaCtyFhdxKLpzPyMrC4LVrlrVtgZ7qhheo6SMIu
EzcfGbHUqpF09EeisCWfGt18KlJ/j/x9HgSG58jKbEw0kgEWFg62DNIWHEr0Cji/DZJxjCvohKiX
RSqV02GOtloTXb4ozd8OvtRkICu8/Q7c2SaWZgKkEMtXALtWVeanzzJuKrT6wU7ctGnsg8mizma7
JxXDmBfKV2W/xRvM+oXXtwH3MOReRsXYToc2ZegWGboY6TbYbt5IxeVuOwHsQLvFIsv5OTLw4Grb
AZ0W0h1ffD+MVqOZsz1Vd9zybpqkeP4UNbiJqi3uM+zgrxr+0zrTQeHCi11r5RUcBU4lzDqYYrzW
Ev+lVNboGfZsVF4bTc29ZpZuPoBlJ9DwvIFmit0dtQz7NVKqYZmB1znG0USkdGwg+1IAms7Fgbxt
Zu8laCvuo4hbtAaZe0iLHnmONWhJE3kw4JHSfJHzMoWCVccfKlnXoN8BUKk2Y/5QgrgfZC3echrB
PruszR6ahmHormvLefOm2FbTVDL9bb6KIKeLBrvAhiYNegcat63UP0XMBOZuadVH/FPEzFmu27w5
kndSlXHyojqOYA5+85uXfk005C77OPdvwfRbw10tPQ6HInbHZeH42qMWyT/O5MjebMP72ac4LYGW
+yiacSOK1Dzw0QPpjvrSAgdxL6tRPth9ax6qTmZQNcSXswHdt4ndywc7fZnDf+OHBFygU18Ojh5U
josEEUhMDpPg7CBZ66wgCW8uyHZz/G2IXAKrFzTv5jaLyVm1HArZnxyGWj/DE3fVeiYkvjSDX+iQ
l9kj+lddIB7/NdEZeN38JTjls6AkvUwyVokAbYrjgQLt9+iYA+yeOd9vZlNG8e0KuVu+XcG1gd1S
rHH+kkU8C2jGLdjR8odoyHeaBpZNdC8lizofk3ULlU9oyXls1056fdZVpVfjuX/QO0AMVKUXT1px
L5BzgsxCDd1WFUGOXFg7Az1k8yS0F3crAXEzaUzhGXKk7ULL/OprW6EcabOcH/Kwr56hRzbbGwmV
IggSWUGdNvXXCu+qhlGW92YRgq0ol0AaK3uvpqMDKrpNryG5+hA53RNELsoVtPfSh0FHuoXOyDYo
m1Q2Ovt/E6eVSC8UOrimx5EbS9+cQLev7mj2Zupl+2IxLg9SB2aZrGmWG8txwB2l4ib0K4JuAgm2
DxEeDQR560YkxoaELibXPNtGqd+n+ZjexYL9JDNFebGnbwrLki8qSvfdjZkDD1Nq1gPeNYuDYeMm
gHq8/UC2kvPViCbHq2mb9kMCoeaVC9T1hiJogiWR7lQCsA9kUxN6B+ytcx7AY1EMEF8agLWbPwMu
3ezCvmEBV6kvF3a7tT/aS2yLXlX83+zDlEF9tg4XfOTdOS0Gb52yvgzKgudfQFlobqFL6S952OZf
Bt6gadmN3IXmY5hMIZISFegxKdgwwefT58OZnGmVTPcpSMgivDoN0Nla5VHJHlk3xNfBbYdtnzqe
jjSc0+4rPCyzxWBE4c4yN4YtRP+THFoJuqtDzsZ2P4dDtg96MxChAnqqBgvLVI1nKy6753bljNbw
rGuiheDUmC1oGFWdYpjUIAOrvFAlrSCugFYWGuYjFMwie3hAZdq/ep1zIjP+umAoigByr9IGS3pQ
QcshBLMlr2vI19CS7TrNsL+7PW6RHcnkIkaGBFoAHx7D9LS9PXzDMVBNvR8CyMdJgQXOCTIv87Oa
JjLkoGOQIR0tsLtjD2kM615V2fJubO/jKVy3HY8uZOp0D3rHvPlJPjLdJt1sv09qx6k+GN3wk+L/
byfFHdBiYHvAR+uEhzypO178JALUoxKDWX+XTXTQErxtPhRhWz4WafiPod66areJFx5eJk+gEzTn
ofP7kLy3YGSsxOk2HFJ0nBlZVK98bRdaqrN4NL3pDqOI+oz7v45MtygWQ+bU94CEsKWdc3b1mCHX
kJVujiCC6/eDgFiO73rigvyyudIAmPgy1RDSkGXdfPdqvhMG8LaLEnBu8BNAKDQ3v0N5h784zGXL
FOW2ecleU7SPbvG25DABsNQN9tuSaCk/Rvjuxq0YXrSS9aBmxJlED94COgfDSyFwTToblO2vcaU5
gSbWB2Hpcmxzvia17xBplZPjguKiBnFyQMOmayAUDkVOUgojzbAqZ+7p3U7SYg4SGHgYpwneBU9e
AdngBU6sEM+fBaQ65pOPrv8RowPws++n2FxHndmt+OSGu9j35YsLOetuKKsnYZTJKQND9GKErscL
hcVxqu3AEQydTctdVKz3t0nKwg1Hs+IKjclWEA8V/q+rbOpWZplB94PGsrU60IpYVjBCVAi6oM4U
mLq7AZbpZ2jLaEe89QBdtRc6e7ffTGSfbGOOJ4p7MtkKMDLCjqdqtCM7mcj5/2n/tD6+4x8+z+/r
0+f0CdHxvvbA7LWPrra1oTkWvpD/HnoQ2UrWXboiBe97PXgoXRTJ98Z0wzQAth35n6YDyYiaMMeY
UwKhl8SFKkyCu/SfS90s78vN0xNQ+jpjDoVwpYZglbb6Folq6RtetiYbaSd0YD49D5m+MHsGXmw8
Sk0rMnYojeozbmzwMmthC687uWCZ/xLX5tsDOKnewmYYmQrz27I7gTXE+ZL+Gza14x+r/R5G08sw
wn+xg2+/OWFjDAWmS1vZ0KQ3a/cai9i6Au05oH8YX/RSP2YtmC0oUlhmu3Uc0wNXIsOmRMU3Uwyq
Q96A65ZipGY7i0YATcdQY5lj1BXAvmx/uIK+msOzIZyOoI24o2hadvRx3zLn4pAuxv3oArVihVq+
zaCD+aRXKEmEbhidaAiqv02Tt/GDBkW6h1yaK6l6XNPMZOh6EuWChtNkmFuQMeuzNxs5gDBjUWzJ
S0tyCG6caKiWlBk4+WjJAvQ6WRe1JzsKQYui+UhW8CWjvIk6iCYHTBxycEfKpXRRNUETL47WNDRS
PhyYDs2ivubFY4S60YOVzakUCmhqUD7fpgtR60vf7QKjNaFSGCX+dazRqsaUWmg19KCdcFsAjbse
7A9/Rgxee2hGPOo/RQA5hbS4Knn8ZQ0X+/fVGJvQh8c7S84CIHGQUnFMC8dJ0e73ibYmIv3ZNvtB
qg+S/boBC6xdaMbGri1UJRhYTVEHq48uDVEymYeEsCFMDR/s2XTD1LxPIrQORb2baESh7xMZ2hGO
PEIrdcLKS5elB8gPug+ABrsPLmNPaONqTiCJdSFZXnsB8ttjQM7W1fyTRMqqVU4yFUV2Lt2MgZUW
s9PYTgK01Ddrmu7pwsBOtPk+z1aTIKWxAbw/viOT7vV4qQLx84Y+wdh73YFDD3hBXlqDoQZX6Ky/
kmmoNHQQDW66pY8Ade16bzNHBwDk308E0h+ofmn3ZGn1HKpP0/cwifsdJeAECHI3U91VcwJviM32
jAftlZz0JUM1FqLvCb/SF4ynLdo+fp8u8qpacYeBvrlIvV2M5wCwu96u9ev80WZJ8ZjjPckc0/ES
1Sa+4zazljbjYktOIKSnrQmihCVNeJ+O+1UOElfpBp5TJmfTfCDQBMNDaAVI7wT2HfDdpzWKys0w
xt9Bg/vN6aDvA6IRf5dzqDG6WWa8YiL5aaKsNG9lJwDNFCtNT9jOVhB8Q6vlFmVxQ0EvxBV1YXsR
Vk229sBaMEAG6aVLYxNspxkqGJlSklJSLsoOZC37YP89HjXDE/Mb3u3QujwCwpoCqaAyf59ygJUb
V0szRkHj5viQLGwoE+gOYNUsYtzD+74El8YQXqHiFV4dA1UWvB77mx4ytldwBCDn76D1a/D8I0Ww
MDHuxu7bJG07WWY+dxR9+K/QHZxkaSt24EYtSbG0Bi1p1w00+9QV6p4hedtBvTvs0fSmdna4LzmQ
8YvaHQ0bpq84WGG/xNh54LXlzzB6VPQ2FLT9vP1rWK1WIyDze5jax8yrkZ0uqnWWuF2UVut6MCr3
6QDgBITJNu2UpgfogmWH3NCsjQQK4cKHEjD20vAeuhCp65rZ5VcW868xH6pfdQK9u9Qd+cIcAYFu
ePmr8+uvUuPF17wuEkjjpO6DZPgxVxrPLhCoeLtKbYwfr+JYcRKgDtaA/vi1NvU31hgoTQ8HYLaI
I+aDGdqQM63M32w0SVFweJEBiQ3fCzLk3h4gElPubZRsIMxjWw9ki8RLO1j9/WDgceDbkB1uJnBh
3eIhfQVIo9DxltoYzXU+PPftBNHS0rqz5ejsTfWy6gC7sTZSmaCMPYkLiu0j0K6/G2fxeDKaKjIJ
rP0oPO9nmepHHSwntxPXMWaL/+/JbzFl4sunuK1f6R2Z3pbpRVn2EJsXob4j++B7F256wD5k09cu
guzALb1LaWBltxjEzi0nWlPngRyeqghKFZCKMFYx6oyQnEumsxkKfUkBtv+UtrW15AWa1RsRZUsx
6dF6im3rrAFxOx8Mn/GjL6ygz0Okt8hBIQPklpYFfmRrsvXo/1vpdhxBmK4Tl34AXUhrp+O6LAT+
fnWpIQEp5B4vjfIF7LkuJCptbd+pIWPr2h/d5wrkNQfbg3ofV9rRRj65y06Awn9ytQJMWNWvSpra
qzrx0urtxAA/biogCGIbqC4WRmY81V7brngnrMtgQFsgbeJ8j4IBGB3CyQ8qBlWExAiLZVaBfCdS
QnWFOus8oL0B5MFYN1D0S0bdCP47hgLpkCRgO+Eq+rYYnfH8W1G0PrZb5pG2nH3JpzumTUeSIUsT
Ju+Uj3aY5GsYvi1qc/ru+1/zwIcClvvRem0gy7AA8RF/4GboraUHjM0AGsMTS/w46GphPJVa9y0v
R6iZx+DBw1vdD9A9m4tRTdLYv5MAvh1PaOhJwKyp6U/TOM6TIKs6T2pKJLQAN9HCPj3Eta0ts2lI
lsg5pYcoHEHSTp42TOTbKbmmVEcCxc6nvTmigFaotspSQyN4bEB4HVpg8dEPwaCh5aK516ykWpaV
4K8yHy6ujV6vRT9864XX/kLL1D/cs70nNzPBw+yN1iV19RS6T4Lv8ZetTqk0WSAsz31giXiOw2gz
qfoRHYZS+sDWcPSN0zgzUS5O7XFvUAXqQ8y7m3tc7mnU6lCcb6U/bQgSVI7QKe8bZPRmhJCCD4GS
5e824YCBgkSpKZjixve5hDqi9SjuP9ezG7yje2l7BP8G2lN0V1vdMiy9pT+CJR2YG5WkKSyAAkvb
AVWZQkerA00Koe0U3GxT4p8N7bXGtnsfe36FXbKujfgbRqt5OA65c5FDnqBzN/aRLgBxUqwO5ACT
Xbgw7YJvPkTjbXnVyKw/3YJtVxF7p9XDhzAIucfBaOcNuMCfQRDjn0RZ2eaiRT5g55vhc8VYeJYC
+5YV4PdrxwQD2RyCnqtpkcShhruLzFfAE0HU4HZ/GllWgcw6oBtTS3ZLdta5yNp8Nahg8oQZKnAL
XQAgmIg5+NPNj1bPmWmAbBFt6Yrt0FH0iBEr0JdJpzoRH95cZByMxAKqD9gMNYU08D7E8d4o+YoC
7dhAe5BZueaOWcNsm1cwZbVtINNm8UVe5ZCbMAzrLk6nemvHbbYrTFteJghBQiMuqb+OkHt0tUj7
5Q311imZ+9q6+bikSbmT1NshM8A84nfyYmLJeVKuOye6I1hFu0WOyJknhcC13fmJDBgU+ha56lRw
VKcCHaqxXiJp5Z9MazCAq1Fbe3BtcNBfofUAhIxvcdg1gblEVDXw5kj5LN4n62U8bKCPBnljlHMu
wAyPlzwd6hNzoFAvWO5AfAcUKHrcyH3p61caOcpEZ+Atybado9oT1FRahByFFqVrvQL8zg2b4m0V
P8vaFeuQSY0NL4yDwsJGc0wZCAlvl0JtCZ8GCJotrTbKZBsmiTgLkCoEnjfEAf2iSvWz0uPiAUpu
7EijJvTbU1F34P2Djw5+rQ+BA8RFkJT+mw2dq9ew1Lz5t4iu2uJUTeaF4umnCPJ4EUR8qIPbQkMo
7kzIFp9oHSSHQb8h3QRJJlCqVIr/ykjjf8SQuHd2D/FuEYK1nuzCsd2l0Rjs0ETF+IUlfNNKz/ia
DQaUrItGbigsRQk9M7Cxb6ae7f9r2Ylp1cIZQMNFy+bhUOxNggU2Wmdu0TUYBrk9tWtiIaNhgtz6
hyFXQ6Is05s6DG7ecEBSQi/+ifBY+NJDU2gvUvwraWhxZMtLx0MjgvImtuKI5BVwiWqoJ8AeCkXT
T0OUDOJTWrXpPIzkoJ+iSvs1r4SKxzmJim80ioRtn/tWf3KnafrSFqK9aNARIx83TH7XZP6ZfCOQ
i3eNNMEZgCuCUaO+4gVrG4Jg5UusTRowRXJNvrxnxr0DwkCa19ld8yDbeEm+aoriRyf/p8I3bzMk
wLp3YdE/DHmRgpYr6w+OIncCbNjcJsyqoKUDvqg5BN00tWnbVxolRcaAAYyNNQ17AxjuIvXPNKJJ
BV7QF0gQ9Aca0pKu113dNHmUivYk65v0XlNZ26Li1gYvGD3kbni1G9G7f6YQFGX4GRoUu9uENhf6
Bo0AQFCoRejQ5bGYF4nyut+ZgC4vwDDho5RdOYuk9oFmrixLWzDN5hDZEv7K6qbwrsrK8A7dktk2
hrzRQqeYmqHNrqi6M3npQMFyX/iRczcHpQ1uLg2+A/O6qQ+mJN1Oo+1t0u1ahbqMkYDC1k8Le4WG
K2BI/EhnBxt/nPd3gXyIgdam8Yen/xjLLOhcJMGrVt8kXdZvHXQLPUTc/smTKf9R6D4qB275JQdd
2t8C0sb9P6x92XLcsJLlr9y4z8MYbuAyMT0Pte8q7ZZfGJZlcwdXECS/fg6Ssij7uvtGR/QLg0gk
wFKpSAKZJ8959IeinBzw4u125YBNl5ohw2bpzgWPzCJ2oGnPjbA8u5lmPZvNZgzy+Lms+urSxyFw
2sosuIy2KYDjGySjrOd50HsTq/UEkaxxLI7Tm7E3fdwjcVSgvA/ySJ8OIgDgLeoGqPyio1bvVjqD
zLt7wYYntnp/RRbfNLHOSYtiG2QcanjM9iHrmjVr1pjJY5NjKRi3YftWIFalmbb9s0Eaq3SH5IW1
CGpkwGdjpy2wPcTy+2CUNYrt1PAAYjfT8NHT60ekPLp1kmG1XysshKPwEU1t43Xpigu1XB1sCmOb
NktjMIDvUL3Ck++9YYhy+YoVQEypoR/jfa/nG90Hg2kMCmvEAlAI36kalcwCrQpukHvk7T1wRWEv
0Lmm/lXIB+oPwO22Mi1/PNLATA1sqbhl7B+qLB4OriqrqFqPX5g6o2boBLhPg+5kjNDaBgsH+Bmr
Qp7IjTxGLSy2rQBZ7B7gI7H0WF4h4zloU21AkCXFIjZ0eTU6r7wA+6IBzYrUqSPLAr/PUomT/hph
hal/C0JAcJhn9ne38ZojvZxEHfsXyKBt2whv+mVtht0GTHr1al7qqQGOzNojmSRo+ja6ZwEkjfBo
kzj91yAr9yDe0X4YzDhBuHR8acAssHRR738D3ixtx4Te7VBeCtSmGuQy1C0merUf+6i4GQObL9KB
R+dMVaWmMeDREpJAU+vDzhrGm1Uu8wO3wKU4k8wAFgpdH024YFfV+YE6Mvy81kVmI8dvBlByFfpw
rsCQ9ix+ltIQz6HZh+DIBSuaX/nWcwP+r01iyH5DTmBtfR9jOpX9bHy3w2wnKx7fisqK7s3cAjA+
00FfVSfxfdYU9QlPnBfqHKOoPIOi+sx7JztZQ5qtoIwLgUXV9AXegAs6pUOgJXiEqZ6hT9HjQrhT
CfU4azJ27BWQuOzWHtzqkgE/umg7X/8S1b22KiqT76mZImMBdUz5mBpqCwac7SICM8yXIKl6YCt0
b+9GXnJE1amzxHJoIdKmeRrzMDrr2uCDQBcwAAjJtiut8MJDoZrKrVFuelhFZ8QroYkW1kiGAYW1
ApVNdKDmh5uhZgNYDNxoBCoY61dUdoBhqyy++Q5i6ipinui1BNJKeJfe58UJFXHO6sMDKQmUACRS
Lh3lEbSglCcPaBIV38LqfQ7y0KA4By4icCTjgaTftUimrccKNSB9URl3KKU37rLG39SIUt6QRx4n
FhAHfr9AdAo8u27ijAs8bYY9OdsWarKboQbmCkNpRK3mRDiyXtuFHPNl6WibvmMvJjS19inomBat
YoZhY1AeqQmRGuuRiea9GfZDvIlRqrzqq8bZlRyCYbRXd/BX75pCxivayFMvNWm3PjvbrQyOCOok
C8pqtXYLquCEd5u49jSAlHNxaGzLO+pAbU3ZsTQAJVePDCsNIDulzuqhj7cDMEDTTPOAP+dEpAiq
hKs0wrLHzAB0i/Iuvfop3mj96N5WAYcJGIJjb3pfZ1OXOJBEsHO5DNtMJEs3yptVorXpZmqX4ag4
y2NrP7WNAC/fquAXmqLInfQ69AL7QzUYeLtp/gwltiCp6w9ZfMxDmZ6w2nk/jF4CsM+f7agowbxe
H8lOI9rAt0CjqhPVjHVxFdh87AIIBruopbQCzVyQjakO/PuLJQcoaj3TgNAZwuhIowJpF8X5/cgG
9tA3gMkM8Y1oNPZAFksb96CPENdGmTpLrxZJKdwjeXBkJFZ1AyW0WqsdrKhQKtlU4JCioRGkZA8o
xvIX1ERJrHH5N1dyrUpcY0BcamThfZExVEqPVX5s1SHuLbTFEOXADI35kc6ou7BFD3Jiqwdv48eY
kNypnzzLsQSfz5+n1K/VXbWGlFa8tbMwXZFu+D5X1WElficrs9blWQCAf2ZZlq4y3bSOvVP8aIJU
nAwp3g9hYosT2RwP/HrMzo7UOSoPAbYGxNE+XKinRwUdKJ3Bq5Zrt3Oaauzc6KgP1UvzUVluI81A
JkpT0UFrQVGpvKhFrjRwjNpp4JTR+jXXPP3vc5H944rzXOavK9LMJufWEbXYeHziYVSlqLwlBK/3
0cR2x3xMWjxW5l4sJz43qRcJ8Sgz67PNNHnuzSbY49V2aM0EiB2yTaceACr7xDAOZKMDd0rUM6sD
ygxAUvoctdhBgLercYdHDfB7L9Gey7YqXrnlPXv4IbyCCno6AZ50OvmtSw969wlSGQfVzdXIfzPF
/7gPJMBQ5QX+7jUTjJ2q3rEXRPSQR1m0qaFTO7FDWC6UXcpSZ5cWf/KT6T3Eo2k9/21Q4Jn1xA7x
r4P6pLSeQ8uOT5Kj+FLkWn+lQxu7GbQyl7NlRCDu6sRqQZ5GSvRVV2yWvDS2Row9qiON4dPQTCy1
oCqCacrOAFeH3qughLqCiuldqyAytmkAIliy2chQLurW5aAG5eW6Q039PnCb7GnQxi2vTIBalV23
Un+2y7B4t7tgbNtXwNc9sQJ7yA/77P+7vahQv0bZqynxpbJXoLyEJvMwJcsq0NaehF8/zPmzrDOr
bce8fjnnzyRSmIjCxt5mTooJO3zJQrs/kmmyR8siQEUZ5dxGLUhPkVU+zJcWeOBsqyoalvM0ddB9
npo6BiObpqaJdFA5X4VjLkcDFYKNMyIwmAGScslKx1lqdZOjDqAPLlMPnlDDHnUtj7mykV9tBlBQ
BIJkSzNMY2mCj1kk2H1Q0KQm/ThgeTrNNJvmOas43eJ94x6pEziwu4Rl4tShjH/V5y5W3GohM608
8OIrBxupWWXywDO9K7IBVF2qScsVxkPk2mSQHsnmeCA4ACj8hjonNzWvg1T4ZrZx8+c8rTZ4n6el
Qb6GYFYimxT7KCyDaNoOjNbUSYf2Y9qgwVZhKLGq6luN7csWKztaz3ghcBDUpPUMNR2vkyhEQmpi
blIvatlwv6QnL8Sup0MF8Tbox29+iy1R6OrdCYTiWONR21VGOqNDHHBIxKb1loYGYFnHa0MNofY8
Q1CA4N/q6rs/7NPMny4yZH68cD0uNwhxdPveDe9Nu9O/uhBi9QMWf89F0i3rPvEuEPxtT6DxQDnh
UPjfjOpMDgyqxMvCBad81ZflmUNHZEUdztaCxtQrlJ2rlVPJ+OxHYX6JRmAPkNqKvzvmQ1ca4zcL
Rekr6NhytWwOtkgRI/bQQLgT79zha67bzSJOrfDKuWNfqANbANRWqA4NJXZTR6mBfzkwUUfRVwfX
iECtyBQEqm/kHdlky4CyG7rhrkJkcGOFmrwJssi8MWr9tlGL2gSpJGrJVos2GhjzoQgMkcfQdc0D
oip7KmqZC12oCXVndgD5+dRJ/mSnw4DU0oHFzu5Pu5oW7NDaoTDa3Sd/ZacLpKMWHVGQM3X+MRzV
u8gf63L6eHO9DbkBEsmPY5lt52lNYOrPiSeXldb0Z8dBQqcHJv+mC/C6RqFZfNekPmC/BRQb+trn
S8M2yme3qVHGJ+vsq+cBBSAl/+6nIE/ijvgpbL5K09yFfugdkkEJdilZsyx9K/iJ1Blg3Fn62sdv
qNGrHm0hhnWER+Op0nlxNJBd3YyejUUlyAcWYe613y0zXGpjlv8EB/eTYIP97Gs9gvuIvF8cTdf3
hY3SfRd7stuEe91StrrxdbC7vXSM7Kfujgcx+NVXgDYh0AX2Q1c0i0h2471u8mQb2FV6qNwmvbG9
KFwZfie/Akm/Hco0+6EP0ReRJcNTJ/sBu0+Dn3xD2Cfc2cXa7dzi2RUIBypXqx33setFx6qO2bIM
EwEKbNYcY88Y79vGuAdPB/sKjWaoOQV2e4J+WHkHmrZXsuOPQVSmq+SZg7butm4iAKljb6X5KK4D
AWZ40XIenysjwmbfsrrXmq2dJObfAa6BTJZyMBtn2KKGMlonZsqvKH7h1yJAgRcCDiXi9Sy/GtBe
8xZljk88ZjdkQg2Xhsy09K1o0WvFLtTaZCMV6AP/au3W9LJ4gbCxPFjqvTd1BKgWGIPiSq3ICYpz
bkbneVBW4K0/RDFIPD8m4kgYr3AzJRuNICJYUL9PTD5uZDSL3Ku/E9nbqPg4y1QMxzZfcKYo3ybi
t+lIPnT41C77cDw2wLoKwztAwmbBHLB4FJl1mTALI6QxEBxINoRxCLnZnFGg8USdZHIi42xa3bt/
A4Q70mQhO2q1x5ZER2EX9Zcito07E0Gz01/sXcU/2xOz/cKy5t2/AgBoSewV+N188YPEvOtDVFNN
kSwedM07vyuSICfXATcoYRKoVC0H/0Jbt+CeCOwrvpjisYMk065FCfemHSzjy4gHbyjc6BWvMNCn
NKl2GgQbb6BS7YEoAwXJaiRyusVjr0Y2BQJDoVNOI8mBBSgCo5EWEBU3IoHouPtrJF1TdwFRpJEs
8vQvDcBH5ICVHmovwnUe1vYdEOLJBv8M/yTTGHzDEK/eWY1VIi8QWVALFzr0qC3Qq1pm+h3SRZuh
dMcQNYnRGhxdxvfERmUhELPJExt1ufJNad4UMtS23di1B6dqhxPy7BAfd4vqrsJjHuV5HX/BMuIh
SAHuXUR3o6jBGFa6pVIVsV8aTefLv322UVj/8tnCUv/02WJNg8iuqv2i0q2ob/JlY0XtYSrOUk2g
5tsDlX01pnaHOpJmX8o0lQtEVkEhR+E6r3artRWDMWAyOkjbrr0+0hZIY3PsWlt300PMbBn1Ab51
MjZFjHd0yE6jUvHq1YEL3d00IcTO3bLfWr3LDxogIWfpiP5MZ3QQSQGGssBxVnNHVQWvcaMHi7x2
+42VhNbec8vozhtUSdsAql8gT04o8SyfyWOwLRP5TesR1T9yCT328NDjUWLNaf1PMf7plJxGOFEK
wE1itpF9hG0/2OgGBHeZ66EGJcjWlYIVN1bTLowWyMAOsKAHhwEibafjF3ILdNCcsrJEBK7DXiOO
2/bSKrcuRC2fGv43tx53/pYDiggZK1c81nm+RSk38nq48zYmi8ZtrpoyK5cJdEOeU17ph9R0IDuu
jfqLzvofQ+J7VySa+xuwaaNiXflbhu8sG+Eic6WmzQXfkv+QuO/TFogb78Ycle2g1gbD7sYDZmyJ
7GK8p60tNUs9SfbTxlf1omIj/tRELDPeJ5WOTHSF6lKPgKthzLqFYXRs7XNfPzFCu+Il0TkblGdc
368IdZpj2CJOk41me0KRCeglchBVnyDQGZibsERReeH2ckP9dNDc+FvilOa256ZADQsOMQ+7c9FU
BUr5MwYGGc/pF2SMi+bdx3KEWJZNg+yv8qYO4YY9+C+htJCWSN5Ca12chQwAJoS+1LItINEoU6D5
kbrHKVZe7QaMb+3CQ2iyX5CxVj105gEpsy8q92a2l4YJ6o+pV1growTQsMfKgOE1fmzoRsMtFJ3b
1MY9R6eRd19aWQKFM8TN6YAcVSYR0v3VbsEvxMHrT5ZPI6k9prEBzfIlzTWPgZAQQvHqYOautbb7
zMkuoAdrNzq4wC+lEVhnXTwaCu5FBzLT2RhJa+kkA1/HWKm42IME3mkM8yW5pGQbfF5Dvyey1/MM
daw/YncSgabPE3yhQZXs4KsDnYUpazmYFBwYsZ/z12Rtx9oGfFd5MdeG0nkz7MiHTDYrfo2mKec2
+VCzKHJmL+cex3CLleFAULKWSBhJHr8fEkQja9TLo531XgXCofDHZMuoh9xZ7RabLtd+UgTyU5Ay
jWOo/EQgT2+BZj9h7/g5mvlHcJMGeyx81GLtCSho62xq4AeUVjRAKX5IztWQcXAvCe0WRWjmsmoj
EzGeLFyAMZK/9WG6BkiRA/sRQ7iGBdEPkVSvRei0X+oBeXvNifQ7LHg8cE82Ov6PRbrHS6sDC06N
an43XTt4ueJ+YBzfRSKH03SqWUI7GDXWVDytUEmkeujgSCCzBtDi9dgNtrGJoj3QYbwAeHkLsc76
3htL/4RiwXpJdk2AfLGoo+omDazx6rMe6xc1IAJXADJGBTvaqC9+8ArI6UqdP4bFWC96MPKd6DBI
LT/p6jDbqCmkaJYsMzfFCEC45M25ccLi0QcK9q7xgqVu1hFwLava4dkj69viEZFXwBtLcUeOYZFd
gJLybqhVJ/Vbz6thmgR6daBVzSLch2rOQm1o8SCSe2pmIxtXwALZW2q2Xon0IALcG2oOcdBgN1Z7
K0tdFFyh8R7ZDWtJvcjEa4eqAL0F9XpOF5/bFitU6tV7s75ByOCWOrF0jRclG/RdrmnWCLbltEZB
Rn1osThAKClPgzN+W8GZzjRZfgFfttyZRsHGhVkFHQLwA5jgjRwbwxzKzOqMDiFUAQ5BjMPc/Jvf
PIxGkAsNm5v//anmS/4x1R+fYL7GH37U4TZS7DvjPoggsqxBJaRY0Ol8APEHWxVW2S8glJAd5w43
BiV9VeS/hlB77vbUjHOTzv68QNYiI2m4YDn8r6eJqo8PRlehTzIZ56uS0akru1g4tnE7ihh7N/Uh
5iHUnFzolIaUZfIM5c1qr1lxcW0hDcmQCjpxxdhJh3JgQIFoQbkcTOvdJuksSTcaRI3Og7oDgI0W
zaYWKWolPsbSiCIBWq53zfNsH3XUbo8ZnkR01bljAL2OdGR64V6ElbmIOmedlrG/nK74MTGiVCjc
Boe3pGtngmOXXBnJapqKBkfiJXNldDNNlQmjXEexVk0uvuZfLJAQbcEwIQ6O0MVhOnOz7v3sLzZy
6T3bzXBjYxwd+MfZbHPUNPOs1DHbKrCELhMbdzzo3fy7snPBTRWBSZ2aAUv9O2FCQlum5k2kPCrI
q+2ilnVL6qxsz78rEG/JK6mfp0FSQCkQRTyIfAEiykXDbzzLuoAmpXorR3bRHL18s4V7iVyccFi8
IGlObpyBm8nXg71b948ESCcYeqiw6IgETPbZRB5kz6vxBlXmC33AhiBjyRUEevZtEifuBQ+kNbXo
oI1gc86s9q0bwhSZvhaIvNKvmqXnBGAxcPPwWGe22s9Xzkv7cZYmxruNzrrMdl6iaMgWepG7L1Nv
uNUN/z4VIr1ljKW34L12Tk07HskEcYj0tgUQ/ybAswyqeX24JLeuu41AxnQlLzq0dbNLrUKeqdXH
SXpb8+K5cDmYNNTMZOobcFY4mhnuZ1tXWPXSS/R0Sy7UkYkcRRcFinjIRnNGFeREw9ZOV/NVQ1dY
27QHA/U8X2hl5t41euC1DA8fOClG72g77S0Noz8JuIgKSqXlp9mNCjS8yfQR5j8hxY5Sgv3rMpt4
UF97341O8ycTbhAvDNAkoiYVXxj5Nk4dLDTNcT/9VZUZAEZqgq6KXOjgj+AAaYzGmP4qmtTtfIju
5blYzpfVW+7ttAq49fkv7epOO+ie/DJ/cQiQgvdfZPv50/Wc+TdF+EJzTf9Dvy9V1HW4mZpjaR/A
sCFVMY3cuyZEErQi778lTftgZnn6kECy8eDqOhC6yg49O0sr2suIdTjAn16zaUFltPfy0n4UILoj
J90xjWXr6PU5tpi20liRLwQE+O673niS7cDPUrWc0h83wIqAObnyjfva6eurB9Kr1kuNezJ1Bqi9
wjyMj2Tru7Dc5XGhL6cBzAzve2MTCGGAiRMQPayru2RPk4MTNz0gKmIsqEkDfPxYNMfob8nUjQgl
Zn1Xb2lyVJvkp8TiP6iTPq4WG0ekcMOb6eqtJYE2i501Tea5qbzodnkhfzr4SfKtSF3jRK0ey8Nt
4Jod6ETwB41aH94CqbKiTjIVkMhc2HXQH6iZjqW1c2ME68iFPoJEZZw+3pNBc6Hx4lejvqMPAFoP
/RCKHltJ7Klk/KzHVnc72q64lqN8C6Tvf4G0+7CGIuCwC3s0I6GtQLoFjGbi+6eyzqHAhwrqL+Ap
tEGJm7fHsosBXTNvJ3MHBT5RVeALQYxm+b7jBoXabsLpzdj8FKmPY8fLxSegnpU0EBM3rDsNH7sM
g2fKX4c6fxWNKB5KJNl2ooHED6K0/oNyoNQ21oCvdvNVQ5DzNWEAQKbS/pla2U2bDeaLSNoBeqAm
v3WsuNt6ldkfgspJEadIdbAG2v1DOkAZl0Og87saDo1S+2eM4W6OYDB+osEmsDL8NDIdJQmqjjz2
NDBbGCmKz7Kof4JGBbicYZ/dpKo+z3wXaUQE1CY3B7X35IbqiPfZBuU2zxYn3wMiOoDk8QCab5R3
aIt8eMvdCOhS33yG7HAFUKKR75q+TZ+qzj65pRG9op4nW5aAR1+Ea+rnwhiQWrOG+PVjpMwgRkEj
CycEbNuy9JWWJEgQhTx7ojMeOul0Jv9i+5tfqBs6nptl9inPpjnWcAQz2O5TVm/KsbHhXmOjs6f0
2tTrIku2ZlqFMpOPHB050yxZ1ezI3ifZgo9I7F7Kriy3DugHns28nPisnMwz1qnl1XugkCDOmxUT
nxXW0rAnLQi0TV97Uv4e4mSoUgNMgQ0FeJTNUpprhZ1fRo4PHuwqSv+TtlwmYhHEIjj6KWRHAJVJ
i0s+MiRcDLmiDuQJi0sMDUFrlYz9Chiq4Di7BQOLNkOYucveRjWnBFDjKPKue4ikyddgKes3U3ME
EZvt1PhIpts9CGmMIHDNTtRJB+mCMAxFXbfUotn61HifzTbk+2yhpYWbTvAWES/PTBfEmQX5oZP0
jPpCrUbPml3i5/WSmnRAkBfEnGFzsSsfgE3l0YBAbGkrKRGy/WWOyUMN+H2Ov13FqqD9WnbgnowG
u7zXUuNI3AwB1El3KWqt1r26KaDRF6tYtLypINp9b8vxqEP8dY2Ho3uMmjBatt5on5q0sJ500KVP
tHWCFwewUJarEKi5L+QWZJV9MvRw65lFh6J655XumKaBcEWFmMVtq+vtsQ07b6WHafwq8nNRWf7X
LgXt6tiO8UHPM36vBlJ/nRbQ0DEBF7Li1NmnGeZxGtN5CxHwiaJWviJbKped7UfX1DMMiLmOYBm1
ihEiyum7L4Mii4AcI18ZSJ52YOgF94etr3o6s7BVlVx4CBfgbOpVZ1b0jbU9VNw9lAmpA0gxRbht
AOjdstZGUlbgSdRiGQF+f3fc+njO3FYuUuuKL236Z0TtsGocBF3pf5lFXXILZTmlwXVlvs6+ZuDa
hZii/GqOvb4UaSKhpRfKXet02k5HpvNGoiR8ibzc+FL1/Yk4tH0O9s64kF/1KoMcJOovNJnkDxyl
9yjdxllYl5ANxSP5QUvEu23upTOu681a8hrMQDYelCjRyA/0kQMny05OVX+bPrH6U5wSZF/kkUdi
B8WC5NHPy1NRaP5DAsKnA54o6i6Uw1dlz3S8Lcwosg+OC6qU3+0jEhmLwmiqHR5//RkL/v48MkdC
H9outqlZxotK75NhQT1uFI+LtmLRtpADdM006CB4vgpqqeZsc9Ns2AHbVt926tCAWB/ZC9ioSR2z
rWjcZlMFZrcklBvh3bAHvnVtJ9gTvm22a24ybnVghxcZ0bTOyla+Vd8it9asucDTI9QM84anTFvH
6ix0hvczsv2tF8BS0OcAK7lN8Os5eEgdbJrRLR/rmr9ZiDK+xVWzQSBOfjXyIF0BPzVchOchsmcU
zYZnrrM0+agtAi83Th4xIlCgmNoMETmsc8IDmejgqigynSFNAS3XcoQQLcCrm8QVqFZWBXcE4iIb
CACgf2M5ZwRyiouvHr9cmC8mlOV2ic3wSC61Pt3buoa3RJVCA71rQhtiOkbyFuCu8EyHfSv9KFkZ
jOUXP9W9YzQWzboXXKDWG/XiUPN8s5v851B07YMXxe02CIp8H+YMSmlqMvIYLSiuxw37htB+sgrc
ka9c3Rt2oBAkjDodfM6rdeAyc01NieK9O+fdwbbY1slzwMWH9n7kAUr70zjfI6eBAkMoPNxCGeTd
VrlnLUj2PHLWf9OsCCy8alXnqFLxLo/0FSCLUrtHdA3fgozDckW1/ylSVzvkek28wqDyBCLF+jZC
MGayUZM6gG5vd9ZSc0GA0Nmd+Ygy8O5gm6XipvYQPqwhDTE3HRAo4nu1zokVAiHtOf4yVQzjkGp9
cpo6vHdZm526IQ2WxOjt/LKLwspOhaXkmRCBX4PLN4MoYbnAbWu8gm9DAPNvZldXOAO4XvCPyFjc
3eteDcIh9agdonffLgKjsWWK6C4yQF4tAiSysDccv9o6lHl6MTxDLubdTkAMcGROdvIfeRKsQ21E
jUHbpjtbxtEGSQ7k9bwRz0XkysFug6KQNMt2Rpq3X8gjamN7m0Ccb4HFVr6cqOdbTe+3f20T8Tzy
ZaiSYZ6/Mx1Qw0VOA/Uz+kpF/blJvYj4yz19/1Us/6X3j7Gzc6emqjxNbMdwPMgBSVdIoVfHHhGA
Da8N654DEgaZYz6+FcFN2cvghzVWPy3meY8iM7CzDPvgBBR4PY0Reamt+YBKJbrf9MGut4kWFYg9
qTWQUAseqQ6ZP1pLXf8210zPddUlyCT2eQVxHxuV19LJGwgUD+K9Env2gyYD1uZd/mjrjY7fqazB
TZNbm4wBXBynVXlGETxfA/ZUPdWu8Z1KGzXnOx5b6ds8Ro/HaKUF7EU4+GdS1RoQxtVmbvpNX20g
jxxtMjcMT2xA6RXrnwn9XhQdpOmiYLh4tidPpsBGJq4C41uTTg5Wf6/3xgLZggoIEdwSBVaYCAvb
5YlkaHLVZKpJvVaH2k7qxV7RfKTev41NnQiZi5yDQFXjFywTsK6EAK1Z9d6xEjqWmsouaweEAUP7
UgmvsH6K1PXuoEe7AsNtmN9GoSpgEPEJTN3M/s5RQ7wCrYZ9o5VQ/Rs0N30Ms6JeQ0lqPKPkKzs4
Zepsx7KwrlZSsmXHnOilM/ldnhX2TxT2A9/oi7eo+jXcjQTgG11qgsgf7wrwI/gIxfj5ibVdAPRA
/0S3P9lNmztbt6wn9SF/MPMraruPnEMYaRYkysuo3TIRgQx3hCDR3GGUNgQ/tCsYbMBEVQK1j+DK
omKxPFKzHYr3JpUe4u3wuXf4vUm9iY7ysP90bDECo1PxfAVq2xNrXL731QILaEQosnlVHp2pTQfl
EhQj3yepG58MLD6JzyAR8kfAiujqyN6+08f0QmQIFpfWFrDRZENeQz7+QJVeeMXadvIiszlY8Ooz
eKmV68dc4K+YvHhTOhvhNdYaEUoAhPtaf44tcMPhvg5uedSAjxsP/zNqZJCDCroIQRdpnUdAxSGO
2Fh3bdG0y8Lg/ZfEt751vpv+MKsWw1UeimUVtkp6+ub4EFrtQ6ZDkC3EPR024EaRA9IknRGfA0P7
lmmBPS0ou9TIT0USfaNlGm0QPFS5LjyrSw+0WPNt/AZRDF+uic2LeL1EH2RnrcarQjF/kb3tBUo7
lN2W3nJ2JTtkOjO8GPxqAcLecYuimfzZhbw4N7zoNQ9QBu2Ci+2SZJG8eCigBtSgjV4TSAMwHdwb
phsH299HpkY8XnluPXOsbM6gYOJnrHr5GTuQZMd67cmz4vhoJfEmNPPqPsuS7uqkLgAtEsqgPWIu
yzrQ9R31ah1rT2HofZ169cF5a1D8ccTiCLsWx9YgeYkIGfnSAcR1Gya5dkOtuPKd1T//8b//3//9
3v+f8EdxBYw0LPg/uMivRczb5j/+6ej//Ec5mfdv//FP2/csjzEbHBbMB/uI43jo//7tDklweBv/
K2rBNwY1IvPebormvjVXECDI3xIehKhNCyuEbn17Z/mKVQGV9HdtOqAMVwj3DalzpM/5905bTfvY
UEbpERUr25RWWJKxbgeoGcsuzhjlW4945SCXai+ioYq3k8pgGre/tVFHfIkAhJmXGUnKkhWyMTkE
QsBMRIcwDT7byLnKs5WO3/gB8sRAz6oD43l/ttShT9p6U+ChB0amX71ZLb6ATD/fsU7Hip3lTg08
ktdNLjSWnGkCqCnoi//6q7fNf/3qHcd28MtiDDlox/79qwc9XqHJxnXuWxkPOySBQ6CmjHGd21r1
UqdImqjlhBxRB115dn0lDwc1TyjV1gET+7tXzQPtkEfep3mkrmg2rF5ArFg7MNZEL1lcm6vESuXZ
hSTmsSrBkzEgN/U0gvQZX6/zplzBPw2Mt3LVAyiNhNlwotvMqIcbESXWwbZNPHNR0uD+m9+lb/35
5dg6or74dmxAQxzmsN+/HOmllQfoPL+fFulOyVCXX9hPyFAUt1CU7W5Rqv9Ij8O44dqGHnnUVF6A
a/HboYRWsRn53xADFmuH5RysaXgwRbyBWANj7RdT1GdXrRHxUrzjiV48M62EZFAp4ToU9rFxr5FW
1FcA7TdI2LP7QrHpV+C2Bd1BGhzJBsqwdNuW4H+kXhpQx/2GKV5+RM2gWlvHNur2rHyJ4FSyH10O
1v6Ao+SxD8CZYcm0XjYBqgij9h7a9ez+D1/buDaOufeg3PHH0p4U5kzB/IPqJPm5sQtRnSQR9MDy
Vz8Zdvyjln7+0KoDIoVlzRIQgKGRx0636FB6eMj9kj+Ywqg3mjEWa+ql0VJm0+gC5L03U7zRLk19
bdpt+olcvmvd/8/YeS25bXTt+opQ1cjAKQnGITlZo9EJSrIt5Jxx9f+D5tgcy97+tsuFQkdAHBLo
XusNy1NZbbeyodJE+D++EYb7t2+EKYSj8r+JY7YNDdnWl5/TpycVTxZtQkomeDZ5RWEfJ8bLoCKv
LHmGUfVFdRvtu1yEGUo/ngLTHy9K6LJEU2qsIOPkLF1lry6x0jz2ag8rT2u3LMtVu7i9RYAA8d6p
YsxlkupODpINsvj/rLtOFojE3zWNA8pm0p10bw+zeicMR72TZ8aY6NUqjybQViSKxN5w4sOt+R99
rhVG3e3+x7Pn74/95cNEAMoyhOW4GkJ0rvX3DzMJa6GmmfCf7LGZSMVm7kqFv/CgRYoL6DtTN33q
5u+FMDdyrSt71HUIS28wBhRuEZ4ljVg6cI/7ct+QZ1ies/XydP10gGR07jvM2+ggq/H4IOikhoTT
gjlf14mKvKsmskfVTaKVDLbIBpEpHw1kZyKiBMi6K0aXr+OyRMvGd9NHC5zLf38qrv2Pr5hu2MK0
VQ3JXWHov3wqrKiMIG9T60lgl3vWF8MMpE0SIGyLy63URA2sOPbG8jGy5tT7JL1cYGgg5ZJlHfp5
EGMdpOSltLJvT+DgRqv1mjpW0OLOmrWEAhYm8hxYIQd35oIYjIOd3ZX2261XY4FOswXWjcMSGir9
GFGMSAn2stgtdYMDQymc9H/UyX7lEmq6dl76ybqpcVhqG8p7vch7r+xgNp55DOMrogUxSl1WdZAt
UYXHll9jwyVbP/V2jabBINdwT2GnLV+B6Rtfp3Iba828z02AKku9KEaLZwRBRVRT2PEj2O8Axjed
Vd+447O2EEhKiMikbtkpLaWlbZhwUEpbwnJYhIVBjrzzoPoHzL3LS9dGyMzPrX/nZPbXNO/aJ1lV
8OryUnIYW1mUDWoKhUqo3//7O6KZ//jpuPhtuCrmAq5psAtf2j89hyZX8Lqb9OopDNUl6py/xU0d
/cgHQIf+aIkHMj8R8DwAwOjrhT9KFDHI7/vvJWmlLb6pqGTYVvTy95Fu3Qs2MNPJzZQIjitaLNYQ
18SkkKuVRSeaN2HZzc99aKMqEuTbaHHEKwulOCMTC9R0KbLDaPeOvajcLMWsRny0csxxL4sQjT6m
lEWskDcRULONo/Mtl4ygyNeaTTRb7SfqNWxxVkZ1fSUOEaiaD6kB1e1KvTYzhCRwAlOv1Gvc5op7
Xzc/Ua/LYGw23ZB110vI60wQc8B9a4n9rml292hpbnCf9PBfR0g873qn4RQuRHYCoWC/qEF18MNS
fUdVpN3yTPV3slsco39ekusaWge8U88OQtZbRvv9Nq0ezESAl+Fy2rIrAkLx5anpjBncKNaNU9WH
L2iuG+BziNbVdnOYGjIC0ArsNeoX0e8sn/JVNlf+a9LPmucrY3qfgw3dd0WvHeRMZksG8DbTILLg
yS1HyMn4ZPX+uNYwjSM4DTfZWQ6y3qzbadOYerdWrfmjTjbIfiOjdCH06xxOtMPEqrl3AiIoudFl
3xCAP0pnyDZu78xxdt8BMVrr2J5C+BPYp9ptre7HiIC9quk6d+Bk35yoOTZ+/gqZIbkXPA4fJzZG
eF5gcG0W/Qt5rgA7u6B4KbK5wSag7HeyaFVpd2h6gOOyiAmz/tA0Yht3evFIhF31CpHaT1pVpPei
snfqNNpPsmqM/NbzNX/e6kudZlQNzh3X7v6Q5hetzA8yWItpEOqGqXWQAaNQZsiWuna0wUb3AkI4
iyUH6bZ3JVcfo9okqFc0B92vq5+9lnzX49mB89r4a7bpxkOl6s3OSBsFPNCMXAMszm0ZdcXTv82T
JocxK6sdAYt+U/VY4uVR+VQubBRgkLgkL0SUXCkwbWzSnJ8UdfJgYhwg+1ozTyknqsjJj9NXpyi8
eSqm1ziBoOFUlkquhR07q1sDgkbBi3QRNzTT0oNYNB6Huq3JwA39kJybuKjWjSrcR/RJw53ulBGO
M8V0SjSi80AS7WdLI1FgFaHzA07VJs0C42fQuXd9S0ZGDgcO4D4aQRjtADTN2/9+Euq/vi1ZNRhC
F7wYLFVVeab8/UFIGKpqtVHpMYxXCbEOPuklSRlAburBDTt1j1QYERFZ1+MdFbb9y9xaFYY3qORb
dqk+xn3OemCost8KvpWAy4y3Ww8w/AGJaj/a24vEitRZ6RBZZf/TuxspqtItBrbyDAtHjHHXQdNk
13WEDvp43RlTcunCVnuQDYIMyMN/fwzqr+vS5WMwBeuG5T/LkjvsT+8DexzBeTuiu3xg2m13YZLy
kxc4HyPiRRhA12b0Mm8/+jTQPWPUq18fBnJEmQLyl7/+sETPjkxZvP7vWzbUX9Y5tuqojsNfzuHh
Yfxj5wnTVMVoMIov1wX97Ns1SuhB9I2YcLoE5VHbSXaV64vdn9XyHV+rQKn+WR2g23itFnoXfcNq
49a7iVvbM6MqR6NpI8Ocme1Gr5qJlkuRbqawQTiYlIeXJ2r4pATVxxlGCIY3dNA88kA1vGk5u/XL
scj7H9txuX+4RUJM3ulsgw02FrrlGoLy37/OwzSPUT2byX7yoXqZax1Tln7GattmoUkAyX4a5gFD
3YVwMnTJA6C3+suth68YM/khbVwNgY9rowaVIRpHrJxCBKZT3jmwQIvw2RRZdRyWVlmUh4BE8GSN
wSk0BF5Vf43PBzOBJ6yqP8Rw99/fAW2JLvz9n8uP17FRCTE024aT9fd/LlSLbCKTFeyvHC69XF8j
MsT23bMW5CQu0VCpl0MyBw064NT3Uw6nDYHqVWKh4hh0PcJ8wiZsHWj6bkLLOWS/AHX3U/nWLjlh
Tv0/vs38kfQlGvDpH2MKjX+J6+oaER7DcX6NYglcfQs7Cptd2iXGscMufA1SCATbYAZfo8xFAg/g
uWPXMCWNMVrJehBA9hYtRhLQUR5+dUWRYnZkWheVnMNrRl5UdssLM78LQsIusliYyFI38SAQdYxY
LY9teSRj9gOwVfwzKy8sGnkj5YFORsp33hep4TWRwe7J8NN2m4mqOrVpbx9JIg+7tjbmB7jZgcej
XHtb5ulbP/o5zx/zaApKjxbJxLK8qEHICwQFyf4C0P7sBElx1Ph1q0t4qEOBKujOs/Jao7txkb1k
tSxOXTXvYT9/l/WySjbKw9RXvqey7F9fryArm2XKRh37VZfnwU7WfbqYY7e7boqbu091WZ9np1ZU
njlU+E3KIfJSJuSvnZbW2ec62Ucx62LxQOsJWPzzrrGiZk/oCHfHSqs6BAIVxBTmGC6OKvxMJ809
2H6aeYpLjXB9ovrI5HVKfyfLhVME6zZQI1a30yb1GwtXtTmZ1ggo80ax2uzZ7kL7PBv+vWWElJaq
LvXVVdMKE68QMyN/Exh3ipH9vPUYTPETEWybR7uRsF5kJIk4+9Da2CzLOdxlIoTTES3ozLPsYaRV
sic2TgB6aZR1emJsCF2FD9crZe60zaZp9q5zRKx44zm+t+td1CQoxS3jtMbJN6qr2pvrDIVfPer4
W94mtdU58iB6ljs5qzGX/iVKg6NjCrNYQwfEkaL0p30qrtdpA984Yd3yJrvLeUbS+qsWIc2jLPqh
YyysHXCdyy3IQxWgp5Fa2kmOCpxA2dclfxN5V7JO16AjkOu+yP6RESHO4auhJz+bafS/6UUTnRy0
4XjG9FstNIwnhB6NJ31GCgs/CXfTWmaYr0clWeHYkj3KLmAMdChsuJFGmlZstNhod26PmnCTfk+H
NN2OsxEdDEUrv6SzzwLETr+DgGw8qy20O1xHxyel73+olZ98BxfFUiJv1YsTuMk9q1NrJRtya/zZ
V7byGPlFcpqbNvXkBYiM3zkLnLHopwtSfcjYj/wp5EVS/6UoXR311THdpeXg7hpDKb9ivb2eRO1v
tbSBWuqSxlHauyGuyD10BAPXPF3ig5rYAo41HxmRR7Eqx0hUa5+HmK8G+aNsVa2o9yx2/jtZDBUX
PBPGq9epar7DFTGai+N24hlDjGjrawTyZLHKa3EPpXF/7duO8LOxCii2fqP/JmezS1vZYbJrrtmF
q8+aMhpPmX4n2641OUyIDMTb9VYdpc2P7FmwWlnuXE/ZXyEiAm2o4aVJPPbjnpeYaEyybifvoyuE
cdKN/OOeB8u5B06cX+95+Tps0TYoNvKqqQmCfbZtMunLBZaDvG/izcP1vv7rnuWgsVH+cc9BUiPY
T97tvs3H7aAk5q6r3UNJbg4OWlcC7FB6lhbydEq7GtgqOZEyss29K1scpYCtmKfYul17tpA6YtMJ
cG1bcCHLHAOI6q0fOW+JHmIkLesE8qLhSZ5ea8teEyugdn6uJF4Y8QLQk+e4qeBz1Ki8sQRJn+Fd
ps9VhiPl4D7KDoAG9I2ASrWRxVIk2hODZUc5BAcwxxvCId/KusYhWdxFa6xQp0PRp+uPYczbhC24
nK5Cd1vr02cRmO39pFq7W4+smjr+mV2xl3N1c+ue+UTyfl2V5Z3sJ4fWwYgdmxibg6zLRzGcJiN+
n6u5Ozh6lXpEduOd0Y7mUSR5dg7GmpX66Pl5eXCSAnsrkWerNCynP8J5m+Z283NK59/YQWtfnILk
Qlz7OZhwhO/mxmBjqbXB4+ijI5P3WvZNUx1yxQwCMMtOp9W+x6aOEH87Z0/yyuNUmMc4Hq0D0oC7
0rGQF9Jm+66Nwz/0QatIkyqIW1qOeY54a2yNMlBh02GZPSWVuxY+mAel2VQGwhwpKIvvTiAuSGgv
6U+iNs7IhxwDFAgjrfhd6YLfKpxdv1qjSNbGMPnPDfqUHjYMAtrH/HFtWPzl8ZfrRl3gPMKHgDYX
hsMXUMIQnFUQBX+7Hhbd8PmKpty6U4mCOern2xoNEM9PsdDJe5UF99Sr3yHmrfxea97dBqp9iGrc
XhDL+OIa1rHKlllrV107M0ZH+tir93mUkMuRI4lF+mE1PfuuWh5tzKQ3ckCW72Ytdr5BLUkxyBma
AzB952V2rQfZPlsxMV21Gi5hSXgediN+58uVMjdA6MuwX/jZtYdRhMm20mr/m19vrwN1p99o3Vwc
VUGEC5O/r9cbATW7UnI+uIQNwVkjf7MulgkBLh2LqMu/zE447TWo4Nus7br3pJxWsoOiw8/Duy+7
Q3ypenIdzKfkpRoT8nbDquEhAANxslDA9GSDYjZbl6fmW+foxs5BqnQXJqPyVhj85ZdrInFXeXPo
pKRwQfzgkVxdP64CY/UVeJfgyVJwqPEXE2E5oo5B/BBIem9nK9iNc1nvcSGZvswFPivLB51k6Cog
gJmdrVlxgeDF2mrmlfRKsuq1mnDwiMAT7IsgwTbsmvgm+22inUA8yyJ1uQjByAY1sJ+VEXPO5W1a
K7H5VC4HJ2VtV+mxspGvz8jtaXB+C62xub5QyyyadwW6P2s5SPbqQe9OLCfPsmSNnYvrxsBruCi0
Hctc9QiDamWDinlNDUV5TILyTvX74G20Cz4cyJ7XWGRdq8CcRDZuZKuVBamnkLo7yOAjSNKfaemI
iywtM2qgKF7zZUbk6RBWJ35pVlz3T7J4GuI3CSnkBPbUOXVmz+q0r0ZtP9jdvbY0wHWDRPapWRnL
PQ996zCXMR524LKck29qf55OoYXLzjz+HqjfBiNA7LvrM4Jgrp6sQzts1w7vyF2lCyNZY8e403pH
vzTwTZ7mWoRnPRP3H51zhYTf2GXetawRL4ShWbU43SyTNTk+pCJ+TCM3fSI1TsA/dP/orJQ2rXOy
jdY2fM3khRqj+K0rW3UDEl1swDvrKHFZ8VsaKNYmU9wCYxuK1YAkux8m5UkWR13bg0FjFVX45nM+
l5tiypO3IKzJZCymXiykkzfcEpxdLfyP1jgdEw/FpukgW3thfzeKsL6XQ5VgM+sCxkJalQ8EX17l
dbLcqI7yprJlfijj/35TsjUj+ihvSkHhk8VCUu38aRYnifK84j2XYk4CfOWzk7mKBcguVxmBT8jQ
QPEJsC+dbCkmcJvo2knOGS2dzCybvaoNNmzp18CS4mdwIPOrDto9aWEHy5IYCpZoqLHLkqPqB30W
ybWUltNJD4rhQbb5rXuPXpdzL0taIJ4rpCWvJVCVb91oqxfZlgfZDzU0o6tquMBhntyIMZyvlxB1
uuK34Z+kNjgCq/UqdycAIcvN+V2BZoGaOneyNec9v1IzgzyNbMX/nd9UCtK2C8SrZbvpOhPn1qqT
A6mx4mW27HiXKEL1ZDFIRXt2av+rLayIbzE+pcGE2phsFC2XKvTGPeaNUryMSV9s85gQvWwdfD07
NRNPtOvYFp0UJ32RXbMcqXIC9Szcl4uG3dBvcHxIyb4zkYsCwxH0f1oPzSXVsRZIk0z1yK83F7PC
5xdQDqdxCMZiwrFhe62sQpemqlEf4qw3DoQeJizhljkEQJBMz77WQ3gYZzDqiCPmz6o7ZJcqCi9C
UZUCsOjMhk3VsRNaWs2oae/8CcSZn1XFs6zD6OqbmWkAsZaqyB0wjV82QpOcYFJhLWhFw9OX8aMK
dMoPMXeURTlCK7dh0osnWaOGrPUmM022si2ckuGBMMi1u+wxjBhedyWRJFl0CHsi3N8/zfb4Damc
9iSrWwVYI1/Q/iiLQVMZMI2gC8iiPAy19qK3aXqWV3Jn6BURby8oS9yoPAjTw3vD44uSPgzGKDa6
6PoNT5pqm7eF7cmBfaEqT8Mf139tU7mzN0E2B5bHLHOsa/dJGu+0cMqfZXczJzGriVn7uH0nMNgD
mW9ugt/UGr4ofPxgjbMTyt62rj8k9oLMVpzjrUqeJaO9Bck3nmXpWoXhBmnDcdxBqP0Yjs6/DnR8
6tcoHRzCcrQ3qQHPYQIF+9DHTnY9+I2zGC74R7crkJnJGuTuxjH/6Ke73bDtbIz93LCMvCEJ1DP5
7PYMEjDzkjENf/MPMsx8axdG/5/tcjyv5ozNX1psyXLZXkWK6K5r4eZLd/RbUYro3IpQh5CfWTpD
U6Qzy+/XW6sc2wDL9GpXjAeHDNZ9o6s/ZUrYckIk2ura2smUMKu284QRwVPLKlT28mP7dRrQKw6y
wd1ePZQ09bXvovbRNdzqMdXTLxIJU8aBs7XL0t12vDpJya4mC1olJONid9PZSpU6O4VsW5IkCktQ
QH92kRpbyRhWHlI442YaimRa2W7+gO5hfJAAqWudhElZY9t4V3M3PL8BiJQjCuiWcPjQEFIOZwPI
bg5xBt0//VW2YjGGwTG+DmkyBNsxIE5XKgNqmqpWiHOYuBuV7NiDvhwm1C8egqz8MWl1cpQlWe90
2sdQWScPwlJGb2LTdm/qaB1HiFPfTXbTv5hJ12zaKmy2w1I0FNU+WHEQrWVrYcTufVUbR9koq8q+
91xdqI+yhF8O8rxTVtzhwf55NqFuo6C2HnHKbp+U5Nxp+fCoLvbnQ0YK3fVbsZJtss4KFGysooGA
0NJf1rnJua077dTH2eU20JpGsZLFXwbquUlanEHwwQbCFPPHleSAOMv9faE5TnrJWScguqASwgrs
vaLk2l3uD9Y/zljhb1XbB/3VEj0ikkaUYmEhAA8Yqt48yVI3KuYdxhjfZUkegPxP6xin852eDQh1
907w1BNPXQbLafyoVZZfd+T1TYLq9jJjG5rmaRiU8MkKAUmlOR6Q8xdN/pNiZK09I7QcJFD5+OQh
ruu7VNeVsyxNAzzacVC/yFJtD/2pLpx5l5I5O0VBiKPkckj+OjMjt9u1SfUue6Rq9dFDFqc0XZtG
GWNLaLRI0EICmrGsXbmoZV+GKnXvxdKQLQ2FAZgVQVho+sXg3kM2/hgB2/XnXGrQdcz00C8QBV2d
jUcD9ctZa56yBaZg82jfNyVhFNlB1g2LGJACFvY6qCkU49F2t7l9tsxxbSVaBFg6Ny7yMLgjNmx4
6G57DJXY0NMQOgvQeVpaDPiLo05ITfaTrYALX3pc2fZSWSt3LSxRLOdOCmu5Khr7K9kgy0ur4ge/
gfmEfx/iJZS7g/Z8OwuUKfTKpU4JaDUS93Prrd9YmCfMbn6Ew1C9E5wlHcKf/0LeVXuqyEbK+hoP
esJmTbkXY1S9h2yTsrG0vvQdCx4kONlyL/W34TkuNXc10OyHVkOxZsbH6Y2NBALoy1m91MkzWSdb
Zb+hr8NfWx13+Bhb1H69dodQ2ymzDkmuDRFJQon/CABlI6tu9fKssNrg3DlGs3PNZH4xUv+sYNLx
+3ICZHKQJ5jCX2vsGiffqxW5z1+ii7vwqNTqQ+qzh4jkX06eNu6MWY8zDQRI+Jtay0E26LMWHt0/
Rzj8Sy9XKpCNcQsYD332tGJsd4NTqS/8KZXdkAa5J4tpA9LYJGyzksVmTNimsVII6kjr1rqibYch
jsEOMdQF4biq+OXdKa2uvsiJ67gisLoUQ4uJ3ZxYu0+EF53gyXlAYGxThtp4cRdyUDJiESrMwOth
PZHK9ltDf0MxDEnDJCvXqpsab4qVE61V8gqeW6W/1WXzPpl6+hAQ/3z5l0GKOgkvLzTrnGOrrShx
wlrJCwJQl/xivEieDLPHG8vaW7plbjNFy3cTGG/i47x8ZVFvDHZWy8tXFlv8VNdzFlaP05QaRy11
lTUyUNNXgWjSuu/M7ETIpX8Dk5YbeCbIXmFpKNDN3PGr6yDai+BTdtJ7RfaSg/+tl67ABclVKyQa
kvRvhnKWM5Rt93FZWfzlsvRq0qHYVsqgeuQPs8vtEOvowZXifKvJVN7jKzBZ67o2y5NswF0kv0B+
704CYd+vecZvmffMKy5h1j6bKnObkPn82teNly6YpdjGxCAoW+cUowR7P/ZYnl/BTIz06zh5Tav2
Y6TqZ9eRskP618hKy/TrSIl2wmLycSrafYRXxfcm340IVv2scaJcVWVvvZqodGyKfojOdaUkd7Uy
alvXtIpnIi3ktuze+K2bu5UclRTTexfO0VtLMN4DVRZeQoPUqmoSv4MEmzzFjR+ugyytfkSDg8oD
mbPE542qlM3XOXIrNFua8B65yP7g1MU7i/7Mq0aDWBTGS+g9Tc43Fpxgarvo52J0ksB6e88z1V77
hRk9qK2v7R0nsfaFrpIkAn+PTe8wvhtWgY0N71ZV8d87XgidaroXv1KLlx4KwbrEI2SvukXxIkhV
Qfd053VphOXLMA3ivsUtkd9d8SJ7mKOzD+YpfZBVVu0269hxwoPsPwe9uasyNfVkK0H89oI82qO8
lKxywtHDaqd7lKU21F34RviYyLmjqFa2Fp7KSMNyM1agF4Bgy2+y71hk9SWLTBjfkaJjphNlL4Su
Ln2aF9/0CIy0gaTPsXYcsLUzpI5GLb5N/oSaZ2fwpcDL42spfsjuigo2aXRY2Msiugx20Q7vhd5V
e5z1mq2sxsfUa404g0uRaYdCC6uNnLRXzGPBj/HFylsoebpxAEOWPCWFgW+PAbi7sXv8qYre51VY
8a4mmvxUtqCMwqmH5JUPydoK6m6PipdCgnQp/38Ovk61XO1fJ1ADXEDjtkB9ZVFsaGH2o2fxGquI
kXVqaa5kfa6Os1cGg37tVufjp26tk37uZrFYOgjWyecpkpbgJBF/j5LWXTW2il9COxtvAufdHD3o
L0K44b1lVeFqXh6irA/6nQs3YyOLVmWShydQcJJFX3/tA6v9Euq1cRmzICGNyWS9ZUIm7pA4jPuV
Rc7/N9jsntByghMAm+5i1XW/GTpuclgniifEWvrtmLTKne9W3R3kbmerR6XyGE8IvoVwvL+ZfXfR
5Pg5QQZqiOrfyxyLitFuBxRa8R4ufTe/2OXUHZCxnvax37T32aSgKowVyRcSRH9kcR/+DMTe1HTu
o1K1Vyd1Rtxo+O0pC8ksjit1BzOgO7bhjFtrn5ubCO3PF7E8KNi9jz8Uq0HLmpgYfpH9PtGFv5+U
OvDaRtNf86h19mVFEEIWJyBl+0RJ4msRk1N9r7lNci0OAb/SDOszTxSx8ZqKkWy5nue8Xym2ZjxS
tIprZ5t09b7CSPHaatVBu7eJCF3HhoXNOi8NsRpcxpYW2ZNmUrF/XO4Kek+GbZzSX1szEyJp5whU
KJdW1y2jfaAq07U1dX1lF/SquLbOaezvSLFDxlhmrm0SIViC69dWU8Xp2dQQHJdThZHQd6JFR1UW
ebepu7lrkC1YxubjMO8008c0Zbmu2mvjDvs2qFpTc2icst37U/6K99A4rmBZNmd54M/7cRbr93Yz
j6dfe8huIZTXFYm8dCeLTYnJcB6amCYt9pGZoTlnd27BGZX+PS9f3UYcxYq2VYD4qayU/eQhKOIf
dgSyVJZko6WgP9llwzZext+6ximxqDQmF3ark2etJl60HEvT29wNzqx3Tmgem8jnjSe7+TGc2wqt
HE9OrGY8fFYR7PEMlvXd7WJ+gf1IpRQPCRvyT9eHwtEgcpTHG9n3djFbSw6m05SnW30XKNkR7eov
8sq3uaNcc9YExtTrHPazb6tQRRe7FXlQIpxWQheX7Glhlf1Znaah2a5kWcMq469Tk1Qa+i1IDuhK
5gkAFqfrqezalqmyClv8+GTLf0zXptFO8wNSC8slp2UeK+jYFcmyMSkOEiOutlFjh7UZOrjuoLqH
KuBbLouWmdjsm8LiLEw3+FLj4Sbr1dHRD1UtWMYCvvqqNlDBrAa4Myhn4zUjGiDrk8wdD3M4Qg6U
k2PLQ44EXCExEBa0KqkAeSjb2D3Vy0EW29astsKHKC7rhqoiSU2Ov1wJTRhEpmL7HNutfU7Sxutc
fb7jJWwQG1saLN/uNwS+eK8kOets2VG2qBG2jUvvcBl7q5dnrq9+DJPF69g6MI9GgebqjyptdtOk
KScgDaljZGd5mIwIwarlIM9kXUTCyAMHXa9/aUBqHALiMlZ2jpV+N4myOP5SL3vIoaTJ/W3Ncvl6
xX+7mByr1u4PAohLZI7Qbzr401Ys9ojTcgDX9XEopYFiCq3kYAViU8virc+gB2ItXGXYaY0dr0zV
jDCUroODXWbpbgiD9EvkJ4+SUjI3fszXov3cwwWM/t89fKVqvWlukYd1URB1u5bgVRvkJ03YG0PH
a/dWZacx4gi38m1ErSXdXi+qM/SY7CTrr53tSdhen+FoZ3Zd+4DWPMwWA8eOkdiJS7qvtvfYUhWr
ajLbh2tlmTc7AH2LkCt1xXJo6jTasMcWnpzm2qDa+MckqGnPYrFxWrydRmUS6zT1u/WtLnZC276W
C+nddGtSVeRUV3KkrPzULstNgxbGL9P9a8dxuQPZIg9yRkt1PupuRX51vNhlHyevcITZJhDQPJeM
y7gqg6k8j7gxktkpKnFXwU0RekhRtnR+o3Ve0NZwK/krb2WlVVuLKcikx15So32qD81TFQmeJVpk
Hxw3IVwy1Mmj5nyVbbIGxGm8t4k8rm91lomPR5TDplMTs34KwQo8FU+yuzykusuyXTj29RqyzghF
jGhI2Oy1whn2aibAwGRZeiYYl54bYh/7EBWIyi/Uge+uw1G2yD5gOVvw2D06zktv2QB3Ut0WvY5k
WJZqx8JM+ubFzzD8NSus8FwneM7MaHxXMzDrtZm15KErTOnSAIBE3kzHqYJUz8IxeEBIE4NGBQZm
wtZ5NWTG9DtE+zUklCFYpd0A1kh3wSwZCAqkUfei+CTxer1GusNGelukSXxQlnUX3KVio4/T+FI2
gMkjC2V91UkO15kwOiW44iP42PHzS7P84s8ZIqpteaebGnlce0pLskN/luWZPDRRU+yNRkfsKQjO
1l8HQmtw30cea1nkaDvhNO+y8Vb/S995rMIF2/avc9yGhonTH/Hk28i5b/Xy7FY3l050ipDNXu7g
lyvd6uTNJDPSyw4uhH91dXIj2lVWjtBWYDZnhGExqrcDfTs6WbOp4xn8fvbo2hA5laJ1Xspceyix
X7oXJFJfmk6dV7Pdpnf9kLkvs981HnEXm8+AVqMZrK3O8n+jLUV38dKdFSA4cqa4r1V8Y8LvstFE
KujJ5+fCmvtUJ2aJDVvATx3vdY7+ImdLBgosgyzLU2TShyOI1oX3MbqvmY/PdzoOF1mCyvmc5WK4
v5ZCg8CWMz5cS5a9z+ZCPMqSmxAhsdANyHX7Dfw5tOGhne/lQQMIu8l9XQBRoC6vjI+GGkQlliuO
s2mF2Vkw/JcWRFVWAU+o/W2GCp2A+zgId3kaYUb/18yQ491NroO+dDHhhO6UGRu0x6yHFtDNg1HY
8X4ybJhlfQm0ZDnoREXOGdbzms9uhFUpdZ0e7PR6HlmeUpJ948jQVrUVQVfH3uehwzQpVsaTiKbB
y4hs/UCFp1KtHzVKe55IMu2kK6V9mXrSarKhgm2Ob6d47wcTDufc/gEhy9lNTVscM8waEAG8ncbA
s4+kdZt5HQdacWxVC++uUfEPWDoQc4ZQaZl1+RL2wMB5w9cHgnvlS8YCZ1djhe3J1gxy4bkesi8E
o9N23Q3zyumi5qlckqqozMwr08bFsQ9cTAFgSGEr0uXi2Kj+fD0k+fC5+EOZrQyhXyW4IyoEL2U5
8+ci/FSUDb/UpUu/0smxoJVD1Lnd8Gwx9zVwoDEMyXhMWbix/4+y81pulUnX8BVRRQ6nIBRtyXnZ
64RakW5yTle/H/A/46mpOdknlLpBsiyJDu/3BqE2qGJl8qhZDUqYuq1/toP94k2q8ZL2k3lMHTPa
Z9UQfVOQEUxQaX7WC5ajxTB310TNjfuJamdQN1Nxm6RQ20Mco0QrYHnhhzFGJ61NyYps9ehBXw/s
murruArZEuD+EA4si/R2JDWGk9tlTNF/gK+T8/Ya20HYEhJ4vEeWCi9NmAvZ5lgZmsb83agqnDYp
pJMK1ScHOcAIjwZLXBN8HK5lLfB8bSMbJILm1wmxNnOzg/pkEML0dUKxrfpegbjp1AXOuUXrvBtx
hNeyaJyLjbD429j/tNfuiAyoU7+Cg1QJah8Gc3zU0LrigDUqpKPayh3iYTMc45zCz3pi69vOWhrb
XMzauQY6bB3gQegr+eLcvA6GuOuY8qc6Z09tXSsvFdSuY7uY+j6rC+W9sJRgu2AmYXvX16l5tz0z
KqDqbNErxIw85ZpKffefKIjOypjtUuOW2JZ+A5Ec93GukCDy777tUZOIOljhjP3szQMaQnZGwzy5
/DB57nawmky/euXL1jBKBgg/h/R3mkrnt9PMfRqy7s5CEwXf7utZ9fr82KgGv50j57Cd2N5KBPeB
CJ8Yk/k1FdtBiq/0rXibyXy/DZUW+xT0AZybZT44deuE22VuRInANj3m3fXs//tZ1iDr157wJcXQ
hwfMiYYH1AhYfRjkJFNJuvvq72VBoXhZXLaDXLadSDNVvQNiPW1P2vr5fzF96MYV4nKMG9VuEPbR
tb+plvq+meok3gHfAeePErfY92tu9ea0ir0bPPh1Riy6U0ti1BFmlnGzqvafZ/OJvsMe/mvE/R9e
Lr7/9PnbHACd1ZpGWKQ4yYhAzy9rwO1EN0y3IkvVnZ5pkIFb937WcFXbHKmSQT/EqnTvt9bWv3Zt
V3mLiA6fhV+9KCH8mbZ4rmY9elTyJ0jCSF7Ww0Ik0y6pJ7nfmtBF1xjlej7UyYKxpdvftVo336wl
x8iSqnuApGo5bSelM817UpiLcDtL3u10yQtyeLazTY6j1wyPazu5daG0gGprzretZUVgDFF7F7G9
KfTdmjedrXEaA4TSXQYhPdiaX3nVn0E3W3tar2lrpQu2TGvVcSe00dr87LrYduoKQaYseZdnBVUP
m4npdV5bW5eq62/YxGb32/UtP9kDMfHMOusVLjSix0GYAPi8mIeYApMNmGI6MTq6vBKPxRJwYvSp
ssdZtVk9mvKeupS64w2Nj9ja6SxsfcbNx6kZKsiVehrM+UzenjKQEtC/x53lPaRnm8Hm0UHbnc0z
1dYsdw4m6PredTx7b5bZe5VUCiR9WwkE5ckj5dgTRsDy0YsY3DU0it9dgG6zw6FZ000Djwtzum6P
FAu6UV1h4KjbfK2JMubEt1er6bEXgD8xSwPFgpwxJY9qRNpxG5k7t9RBcdOVSX50psfZW1dEHta+
MX8fC4y5PBt6swSvukTljX3Gmft/8qGx/Sqx2HuqVCM+xW7+4Q3xD5HE3iGSmndMIwVsi+0ws6Tk
V7S8WnLODvbKZnDb6ZQ0Ff8r/jmuJKbYtPwZO6mHCiXiXmB7kEawz2vtpTe0756mu74KI2xn9hFo
p+L4jUGBSJ0h/oxxHwwjdw8oQUHmVEdsF54h6oPnqdifUyf09UUgAKIQEUJ6dhCeVlO7o9IRjmPP
vKxmyWWCtuiLsrvvgeNjEPvfqVVgMVsbXRiXWr2vOiX3RxOCqZ4NAb6SEJ3kh2b3y4+u7g/kF57a
xboZVaNevBZuK5PTEHqyKXxNzn+j/kdT4L7M3vcPVth8Fu0HLoOHxCu+DTlkEr3qkeKWTzpsNX9s
CJfXlW9xkQZWUzOt1B3xY8L8kRXv+H7tDT6ZwiM0b3LaPyrLhJ1lvqEGqM9QjtmdEPbim8kAZKAo
Y6AvRQbByvquS32B8M2a0pOlCLjgAzFpWBVMsHNO2FRdpVdpw6xeYup2VkpGwVT2B9iiP5SxKF76
6G+Nhe4BEdqrAjrKOmG5VhMAUi5Xw6kpY/JYnJ2q6Vf4mPwnS40rE/ACFMnxT5bEzVWbDcLQspd+
GLRXwzkPMCgDJRIvGrqQXYmzwW5iDADxNE/Ei1/NZTqXQiWJK82vY0fmk4ZEJlxSvgwKvcNBwic9
y/jk1V3o6IQnRmVDRI45PvaabFh8dvVB2pgODkP/APVjZzbzCAvZPGulq/iqlDlMu/7ZWUoKlnO5
7PqoaM4iGU9NDzcXqyVKs9DXlV49jiMas9IsIL7C68K2nmq/dIhQqSgTdT1pcQOpDDKyr64DzZnU
HNHX9qHrJd6ZUg1sGJAC64XjsqBjMIkA8rWo0M5sy91g7BWW7lFzAsP2zbqbYXGo58QT6MPrWuph
PdftuU8xTr9tD2t0b5n/H+cWXaWjKO3h0Kr9qawAumBH8qztVbTt9OcLxGQEJZHu59MyHhB7FKid
zcYn6n3CR2Npz8KT+t7q1ZuqV/UZIvnCHSZd4lLYH+/aGZJJr89/mKtsZDKL99iK1U2elYHP7Bef
bR1zhSIOosohgypzfz+R5/SRuGzgZqeWfqH/1G3nWUS9r1PTO8VoVUMnGX5VLV+P8JaHyrQx8K3w
bqYCXxarSfbg3ZoslfgHE7xqi5dCLnWY9RCRm/5P7uBZAlHXwTa1qsJFke5taKJTvrjKc4TBbzTL
i2b0r4XVlXucSz66IlNCJ2r58jB2xP1nuFdtMVDCp1CtteVzK4fvcWN2OBlK+5DaFFSqsd9HQ1ME
vN/0kufTwZN8IHmFZ4ueW8N9XfJhaZl4yUfq+nrN1iUShzTJ9wuA8tEW7V2el1j7pOXrWKmBWLNh
yKkkJorMNCqa6b4ro7umwlUi5WZUteGhirR3qTtANW1zUdlvBP0yDCHKReus6IoAs0/NUyYwuWi6
+q/QytInk9pQm7+49CT+ZCZEk7cZganxY1cY2hGH3iburR0OyKXTPquZeKtNVfqeMbH1dfOrdOx4
3xgj/sIx3NTGy0+6xiIhddP3rvEWv0/dOXDau6rLfNeebV94BYHveeXuS8o91x7KYhO33bWwetBc
7EgwU0OH1QkVT8q2fwXTT3wxWO9GGaPIAnK6CdU7jhmeJ257LpX5j+fgf2V5H9aYE/9pjKeCypMv
BeViJucpmC3ofKXuuQEw9HRk55VRXcPNJsvrSzJ2jMHuZO4Jz9D9fk36NDLtDUH3BHe1uTNn19sl
1UB2Roo4VYzJZTsMwkouVEcvWd7YSIftHBrv8OymCCxAlvzcVvy+a/4mhvVmjfOvRu+ogUnzDjL2
pUKF6MzgiKbt1jt8EL61hI2GTpG9YCtuXSeme79rsuZYxW3+kM/w8BTZP4p+8c0+z8KcRd1OR5iF
KVZCwpc2wqXN7aDXSFaudWFgCOSmxyZ34ztiaSLcfgx5WbzcOkWs1M5Cpto5GQ0UmrJYLmWSjscC
E+Q7qOHGQRNivh9kHrOYRdYKPabeDyPBiNSatLBKUuch72IZxs193SPrMYVNMZUASLwzWBIXNTmH
EvPfYGVBBl2qUjc3ocRbQlgvtuERF7iI+rVtj4NikzdQJO5rR9E+aByrx21f4jHcQwMyZiKZsMhX
vy01OyetHsp3paYm6qXddKos09oheW39juHyfbJQ+kh0Le/IijvIyXAf4KmS+tcL450JjGRFpFrv
k933ZPgKlWxNi/wMcJH3GEMUn2F9fAdPZ8OW1sO75kWDn8OSevcsrJCsxW3e45IhAh/D+h0J2YSp
NhZvsWKcCRzUr/hPegASTrTbmolY9GuhoCKa5PvSpVWALsmE0x13+9qcmGRN8yxt9sRRbA7XDhPX
a8v/epncZg/hjL0yE9Cu8nKklplj3bPWBlHyHpSlUV66lI9sNIPB5l1iMZRi5T2NeCRjCtPHxoqC
4uYDNQrab0yCnj2ZWmBDGd+rqtISnNL+cIeMEjPeIGj8y2dqOvN+wE9kB1PIDkjDMvxBM7JbbY2O
P4vUCFMgYN+whoNeph6Z5Mm4X6rrkNbzsW+T6LrwvyiJfQdn8TWTkXgASO19PKmYshpFvWGFjqNf
sTzY5syEXTZzAJAAuw7nbgpT7GTVIekDxAzd3lhDUPsiCVDEpzd77MuTt5C0irUjGSzV8r3sS3JG
yuVQk8oXzpX3Bjl41zdjgvCF+z9aYPzOtSv4V2y4IQQOdwtsbccOo1TGfpQBtLYNPjiCh/skQTIk
Ijy+tDF7sJX0qq9Dd5wBXNl53+x6vEMVfNiYuAXCBwABvFgjK+i93PHVvKQQyfTQJZH9NFYeoLqV
79veqPyxBNQovdjdpQTA+S2V5bCVlb2b3WY4Y9Rh3ydCS/jRLfAWWuAyzWRALVhC35wyuSuMGpKu
cTdjTRcO1pxc0HbUBxb+Fu/shm9afdRwzBBKG106blXMoapfprP0BLEJ6zhgRSNlAoQ8O1rYdVF5
KGORBWby2tpa/RDPk+6DqH1n9KbCPIr5XFj+MA+VL9tYudlV218ne1L8gnL9fStGEeDZzD+uemdJ
9EZRAvOkXfMA2g25oYf4UzY4UBYWAdqOpuFMj+eljymtq2rpFXnjnp/EdO1aqo3EKHrnOHJJTM3d
e4zcD0OsZP7gqjcTQCc07Hn2tU45d175KoTt3BWd8qeZ+KImSzPuzaouwnZOf7cG/J0GU3GScx7K
vknusmGcfCWZHX8iZaBj3scVgmlFtfMzQd5ROEekB4kBpXQfRYSuYd0hHOWPOZnjxYygb02VDGQ/
WUEr+J30lZ6fFTEgATUARuepPLnzQDKIW9Z3eI5d1YYtlQFVxCASUSdyA7IsKzKR25dm8kh0mVg8
ac3QHhDZhnJSkKzVYjnmVtZCraxeurZ8VFQIbxhstwenbT80kemB0Wgmd1jGzeeZt6WfUMkt8cmN
SS1aMdF+kGmIHTQr+Fibdyq7j8qT4oxGSaV6tXxvWwOuHMuCHTcFGgpy1oNlmkgf6r2PLCpMv3MG
sA5smqYMb+jWvlEqna4TJEM8i9p95sZvDmY14eTppJmKLFym2GYzPPABDYPY23GkhsLJ3ggEmnY1
kFmI5aoaZhI2YanEGK3o1V0x4YfVRkxRuW0avoMl3F5JBifo8qQLRCQPYHDZOcV611Z1+8Ia/46w
yw4b8+TB0DTlUHEj+dH8kEHgGPNEPLbsZ2OLQrPhUjcR6Eq6umXHqjY6K312dpURT4e8srVdAsHG
Fy52ssktFpPF8qYdghyG5M5y0kfpiYttuU3YYZFL3TpX9wNyvOPiqB6KX0xOGMOR0gxpvu8xfl96
u8TOKyGLAT/1fTSrYeu4jY9cOdtHnsVIEok4xOXpQ8N3J6z7dnzWcmChHPVNretEfXkemaUGxl91
lEw7wh+f+apcMBb3B/BnthcKSRezsXMyODIxoBxsfach0aTB0E6Pcmg+k3iT4DPoXAMFbiCk9q4J
BpYU+9rCwbzGCQJ2eNk91RkSLoNCoEfNv5lg0GeTOfsqK2mzJxqM8ecnNgvjRSTZoxLVSzCoWnQv
WuPDNqnDL0N1TvpUnIqZ4dpUoHOVVDMq5+Kwy0R6eiF7d6eRQhfUtYYjUhkhnYvgKaXtudMLSF5T
hqdjXPsRBqsHVWHPMtRW83mwFlgQZpkTjWRbj5GXLns0moRhpAhS+0Vhpz7lCUQArz4Redmfp1EM
5+3R1yG2zf6cJ1Cn0NQwUzvA7fDbD3ORuQe+3OpsZGp1tsG79t1SXmfMfs9YIi3nJGfT5qFLCrZX
czuKAX02HWoKjNjQXEAvXB+o/yo0rzmndfHWuDkASmGOzXGROVtkD1Wzm83YEvfzeTR6vMydlixc
W8tz37JwZ9EL8zQoayBedZjmpTgzixRsgqYotPryzZawArohLnl9oJaWnN3cLANFlpK9lBudtwPL
V9ahMr1awO77SFGb89I3+GWN1qFhODw3agp3UbIs9eumfEnS7lfbFf3nZ7U92j4muVh4n8/R4uL8
0otDtKZRbvuM7ZG7NtdoPr7vXVMVE2+agz1F49mOXxE1VQx0oYbVP7sLqrKek7wZRVxoQavW6anr
Fgruy04b00dN8RLS7PnHKL5Z2FDiBMEKvm2jKGCQWt9AfRvK9poqDBdY6AYynaPcl2oUHZasPo5t
jbFCQSpiIk9jhy5RYbEGDXYyzts7wMyDurCzvFK2q8irMNwl2B62mqzY/kaGLztIlFiFIP9+KQuP
rdVogtcQSHWG6KCfBRrzoHLQsdU/3SX7Ce7i8slGeMgNuuWyO6ZNBhYxqFKctu+q0qfy3KyHrbkd
TMw8+JmvX+X/Oh0RRP8fV4+O1+7nUQAuFgetGgPClj/YnPRBa+IKF9qKicFIkR6HOvco6nBBXJH/
XboJZumz33gN/Ezh1FDuOAww/vbzb0GmBBXASVO6uyjr5SlTcuzcbz0xgfteDo9FVN2ljANnXLJJ
SKvyH9jJxQDlLTKtnozZRb+1eMMDhytu6KSN4kOMppwQJ8tTVOcFY/eS77UxfnSoikX5M7nrr43q
GodhhQlUy8rPU4xNZNPol1kj2uaAEMF57hvuYW9w4Uvm5Yu3ySCJHyhihJTDeFJKO+XWceermDFk
sxylZdUEzuhh3lAP2TlSBb7cncKyCjHWhY/mhBeMYvkLVWdfmSBpuYbup15sPuN4VFRVevbK5Tdf
Nvk0kFZP5liQrakn3U5SItPHzruOYjEOgMoVqrEgYQuxs5q2vKk5osaBbVQgsirx+ywub1ZCxRkj
K0z7iwNC+2VHFcbjKgyfjQlnWzJudHdJ32H9N5eoSMyASORi1ypLfZdinGFopfJWMczunalxTxm5
RI9kZ1KTtpbu15SKg7N0ZM935rPjiPLALVAcI3D0t7KIcExIlB99ZFYB9rQDjFGRXRWVfU/rDWGV
SfEjruQrSFJAArf5McTiEUNU508uwNOYF/RCsW9ZxPKliJPab1Ri28zW/gky74IFMEY5atcfAUue
KA2icelrhFagJbsybtOTjuP8zsnN5YiL6XJYKB3sYGkau0Xp2pDl466sxuSg1ive4YFIFSCtnejt
K0R/4grF8FSgJzGSUn5ESmWjBKeYoD+nlVqu4hUZqoa9PLWj+tG12nsxdjXu5AgmqfZThyGrJXET
Dx+gsdjhuZw+iiTNEbemM4NU2M15dqnzarxYK3o3Q/UdjaY+ekOjvBJ9HQrPAFJFsbeL+iyc4iR+
hSn4UxA0dW82uvJiqJZCfIY6hm6fw2y0SrnPmsn9aMCvG8+FW99G8wXgM95lJnZKAxXkI478Oxcn
9x+tNxqBkzrajR2AcWoq2R5atGfP0uxQvVMJ/9NgH2x5ye+GQGLW05rx6JVZtWaPmEfPGMSjUUdA
G4oofmXVH2wFJDVSWflLY3vPsI2jfSwdBMP1QsbWki43IIbfs96dlll0z2PbuY89xhaygM9M0HRz
wAmc4Wirf2e82fNW806ppWX+V/vz9Hbl1rm1t8N2+dezv/r+50tsp+0l2sZ5zMqUUwzyifpjDTX+
fFiOxB1v7e3RNt8MUuWirf0fD7/Of12+9W2H/+rbXmfrm7Wu2BlqNfns7TK834qiYlJdH6oOSxjg
1H/1GoPJgmA9nylQdkPy2P5pfz718yhmyoCKpezjVNTn7VCt0+xolpiPbW2znf/Vxr2aVeSQ3JWz
Hj9Zmsrt4OZGAIkoftr6qtxmdE/M8bD1bQcVbboqx+jusyu304eYYezrSR3JjScTN//Pvu1E0S4N
9Z3V63h98c++RGl9TRvU01cfO84AM3vjVpqZFkq3ig9WhdV4qdTWVa1M9RrlnmTqm7ofjau95RCR
n3VVmc5LJPLQJoDosZwXtk/x7GPxVn5IGBeHhADII4URVMuoEwnZ22m6N+yGJgNLiYp7uxzaOzPJ
Di5z7IUkT5ZIS5qdUI4dUrb8lwLL1gPmLq9FkzlX5IdqqLDtYliJ7fuxmxJW+Op9OnVnzFDyC+m9
gkgdiNywqJbQ8DSb0JMc/7hy+SEcbCf5oL1nAP37omvUD/zWip0Y7SJUF+2BcnPPFrPHprFMp6DF
3fBgNiWVHhVDJk1HKMfSe5cOg/paOyOE0S5d1RQgSRn5UERQxcZ7Uv022r5lpwyhsY+tt2U0q12O
du4pk5gUVFP5Eyx/vmxdTaz3Vy/LT1trOyAUjvct0u/ddv3W1/X6q2cNzd3WGmS5UGGa7rtu9uCp
dWJX5un4VIioQAYrx1CJx/Fp65Mli13IUdet5ZHKeZF1/gcbmn8uWCasqkEl4aCsr7Edcv2vHC3x
uL2MVy3ypBJd6H9dMPTEPZhKk522vpr79q5ToqvXUsOfyx1+ifGDtuQqIZ7pvHfceIUnGLa3vtiS
j3lBBXXrssoB1m1W/trG9a1LjsscqJWmH7ZmMrfl0wwq/vkKBRHYOkSljfO6kVyhgz4kVeIck5bx
FcuWf5FuPy9pF9bnWvTtq/+/rwPiL6BDGvp+e72vCwdNPk9U49jZ5GOAg1N5j2WgeTKm1T+nlpO/
9W2HoVTL+249xIkCnVOfl9XzCWnOv098Xayli3OsdPXhq2t7NGdRef/V5yb5H9VrWP000vPdpk3u
S52SsSCs9/PRV5+tdJAIGu+8XaFQYfq8rIjr7KjokGE6HdfxpDIJQ1Hz7jUGCAoj1gz7ramJMicN
oUd37Vjtq4iileSzYoXrxXIU+TERAlL12hxFX5EYDM8Eqyb2XsJ+NbwMfltpgjCvTZOi+lFvYe53
Y2+/TkUzHoXCim07m01teuyaat7FJlr5obOdc9SwKLFT0DlV0QQmaZn94gwFWzBPvG0tK9fS57VO
sLWkG9kvhmnhktTlj1tX2cesJvJquduaMKbMgAzHjxqfh50+1d6LJQcFSzCphJbnuS8aS6OjWrCo
25olVi/4r7HI2S42GC4eUDBctpMRjI6Xbzo/6yEYZ4P7qqoe1PVF047lbud5xd12IbHErOnmnmQk
ggv9rW9k5glFiwuVx/7ek9WAiIYpb9omtm1ucnUnAu5cyzjdgFwkMGx9OTpZuxfOkMH9jOWhwC3k
JR4fq6rJ955CMHQ2rr6Xo/0MSGBR/NX6sISV9aqkA+hUpn7r45TZfS7yV0ubZtb5jHKExmSsxQ3n
skjkzviIZq+DMlFs8aI37KCJ4Jgwf/Z687C16mpsXhzjxOgoQ5ssSwdW0NnRdQ/5VooVdRGJ13YC
ycpqSlLIaPSjVsROIKgJrCifEwwwXUKZmf0eGGvFxlyW8/nz3BtFYOp5fPT0Heaj7oO95sFsBz07
GqZyM4rmW68rRPG49XzjTWPDUU7g1Rl7F8VAFplQPA5iu0JqqOMhiGtW+aMrhocoqtUXkgw3xo3f
mF70nINrpTVrdVWp+XxmDXbRetgeiXWNYZfmfVzE2WeXNkXyrBjDU9JmvyrbNY4tMRZXYeEPN7PE
veR1/s7au/3lmuI6TLn2h5iNfeq1FpulWzsvPgvyghp210GXsFLfw1z5W7zyr0XR+DHZGK9m0p4k
RN5fWo4xnPKQEWPypNvlBWfeYl9q4LSFkhShOyYVRW/5jUVffRhchAyi8wT+9Gn3YA5lAxBgy1+N
+KHGi33wWm1l5xfublbBCItElARnu4C2KsxYe9Efl2QsXsY+WdWFmThvzazGbxTSxB3Ke/sh6mfq
UP1Yo9UwpgfZmKu+LGn3sIKTY1vjEWIpxZG4J0IcMrs5Avo1obnKytmZG08s/fnzCzVIChQ7SFBh
olDop6iV+YneScAb2zf1R1IHn+KFEchgqN3HkV6S9l3A+lK06lV3Ojxr8+LRYrf2Oiyu9ti1+n47
h/Wpd+nJ0PYn+3fP4PxqCsd7zivs+YnIeB0sYyZFmxDm9dyEERxYM6mma0vFb/GpHkDu19ZAsfip
IIl3a+EHXD21XroXUWW9dmVN2G6RH7ZzvWepj07UHD9blVk/duNyMtVUxdZCP6Z1tlzz9dCp42VJ
Oh24hlbVt8N+cBUbLyPdvk665rDnnXMfRAfPgK3TWM8kFnPMPOeXXG/sqzpqnI3mbglNKQcMa9f2
dmo7UMAk5mm4bo3Pl8rr1qKoWgKj5qM4jkMOLNkKAtNcqxEIhnAO25rl+gcoAtg8e6U9U7WATkRz
6nSuXlx1OfVifvlsbme0phrO0kqveTa8m2VSnnIQr+sw1P8ccMB0QnLl6uC/ToyqN93rvJWvazvD
0Qy/nbTah0COtcj6KrIDDJr0BMMAM4pvRupOezEgptQyNb5xJyESsIdlvlszjLa+7TqXaKDb1nRr
8wHFHSjD+vyv/qVusS9qbAVfxrhhKRdpOzFHAsUphyLpCgjGSCzHrKKIvPZJk9ETI6AYOofdveRW
8VpFtbhuLc+bo5VaSSL5enLsEuWgjHbCRrroX1S70O9tcj9gjHSQXriihpbK5vh5a4iGGhN+9cvd
1tQ6qByI8bLD1qzmIjlFowdzeH0mNp75bRnl5x/eumxrDmSTxU9by8pHINYRT5StKcl+D21zBaLX
pwvbqs5oMWx/a2a6Yz00SHC31vb+ulg/ZnbePGzvPV95XpOVKORpru97JRbNulaFW7MiXJ6fZkHa
zfbe7BwbpAQjqLW1vZqMhoesAuKlsExpzdIKNVDqtjnbFAsAkueasdos26NqUxmKCf98daZy9pM4
dn5AIL40PCKTjvuptZa/4BZvM0joR9UjF6EoL57J+WaqZ2nok9FZXWFwZMeqtKNzZyziEkWKPFKH
LI4lJp43PU/eMuzZfnez82TO5LU7bvW7yEubyOV0OmsVocZuAvsG7Ef+PlGIb0Hw2RhosZtcs6lI
YOLE8YUS6SGZlhd7KQwfO07oG1Vm33dLXy5+Xmv8vLlThyy/bQfFtrMbaCgW2dEPB4fHYEhRoLtj
TT0trgcIV1DP0dCpeGz2qFi8brpAll9OTVv/JDZTOVlaPr9Yfc3PbnrQyIN/I3ftV7G4AQV6nLur
aC9s8afu8/QmE4lvbeYoe2T66ltlJRqL1m6vubr9KuwDJbHsm7Es495QZBK6SnaJFe8Xy3X1bDby
jynLn/0kTMo7tXPUYIxSZXMJzsJobGqSDAcmxA+eMNLvI0WibLZcqEg1xUqHGzutJ2+nC8pLNUSA
p7I8gMgnlPwIPe+KhPAX3ImpEmjf6iX2jpZH5RPiexbWAntM04GsNMKFb9shurO+u6i+r2OhPRlq
e0aIXvtUoeK9WoKIWdhdArxM4L0qa/PGMW7T9F0n8cR4LDvbPc55j/3hBEG5CcAZlaOmUFdD01Tv
0c7r2INExvkXVA/1moGA7fBXsneFXaw5ssuJ6RGLTTv+qHO3eV50Jm269JtD4R5ytyNATDko5iTu
Ji/5NReELk4j3rlELf5dkMFUne6RBhi3gTWI7pHirXawakucY6sAlZeVu4sL1XiD+flztJLqr4kL
JrWgP7Lva8TfArC+rDCHGLveVzGpO5HcNz6ppSYfalgqW2s71Fan7RHOA46tV2yHqNJhukzeJUKs
8oSNigbtLznCjQgTshhug2aqzzOl1dDTqXVvTQsjxWue4AW/nhxgFz6PBmLsyR7uti4D9cHBkXa9
a91Ue/YGo4PlCYFobW1dmmFh+NZl6Xl7wjr7nAxmZtYu8lhq0er2WfXPcwSl1ZTV49YikyoOMzci
Qmc9ObGzoV7dnbeWp2v9s1QyGAIOlvRbn05GyGnwChsVDU/YDixK9twaxIuuT4hdZQ7TOlVhI3AF
q+rkodepPqwnlfUwjQB/CqKB03YFUPd4jkpcoL5eMnazM+ar6ed7zuVYBtKbn+cEuGO2NP25jYhG
KxpxznLBTFd2yV+7s/GVZu305Aj7KRt/V2TivoBpBrNhTUSTFMZLNVW/RIrRxHYOiFYNMKf0jjBG
zRdbI89QGbwx3K4tDD0+18TUBNvZUaXSQ/y6dYjMB+b7CjJMM+dnT7CCQIomn7YD5ihlWKdRGab/
7tNnmftx7WHebevyaY4nWF6Rh/e3eciENJ7dsjee00Vh0IfTctqaieL1J22BHrJdoo228cwENju5
/Ly+aCkjT7i0Hu316XXc7KG7Rxiio237P8bOa7lSXV3bV0QVOZyOnO3h1O4+oTqSc+bq94PotfD2
P+df+0QlCcGwQQjp0xsKqbGeRBKFFaNd1fVHywutpxpt9FsfStDMVQBome7BjsaRZi8aExH072jJ
saZx63QN6rfacoP6LcDmv9crmz9ZIrlbmP0Ao7BNeYJLp2JxVzVzUdTVerkpFb5nooSJabYfCwB2
c1F1OWtM9i7AjQdR1Wsj23lNKGPrUXjPom4Y3ZOS8mKIUllL7aE2yowW/KhIWnN4yAGHXOcqWJA4
WnXOSrPS4NGyec1rtLPMQdVX7O2yU6x13pNIHNnfy5k23kSpd+3qFpT2PlPjIFqP1RQFLgtrJY5m
AV/52FAJnVVRuFvqNCf67cgyH702r+5KAKvst4W3aF/JTyKhH6Hg0bJbvdS5evdaBnJ/QdFHfmo9
N7yUivm+NIhYp6C8UVX7pc7Grqzu54tWbYdgBTJCa6M3h4sahI917yQ3voHJjS30UwsJ4iRKGGWa
8kpkndh/Umq9Pn6oE6cZVfajrF1vo+RFAsgnte4isUuihBaEABjq1OWyBEiXvZiy20RwVJ/L0M2f
3SgnvOaEwV7UJUFKrDIEYu6nWb4eClde0ffdo2isa3i0ZqgUazrwn1zGDitmmN16TVA+l2P+VBMo
vKL3Wj5nESK3ui+5axk6KF4P3dlq9JYbwEEf+NSGjVSQUopZPstDGT5UoX0UB0UVPmMKwfvKOSpD
l98GvT+bpd/yPDvttdK7/OT0ZQMqaPCSa+nl2zTfSnKXb6rKKjeK4Y0Aj9xqp0uadW0jKBph60aT
/dgWH7cvleZm8OHbi5u3V6P1UGz32ZOCl/DDbcKd4SN4EBmsdDJmAE6uFIc+MH+NdgqCrTzKrQdz
QvLBdMutuqmZg6wrZh+pg7+QmqxGUMLrPpAgkrp8zcVuH/gY2PU6GHRZ6k4gJl6V0gr2Hh8EAtwy
kHRAym2rnuURrblakTQ2F2An2dI+7tU31l0MNqAXNrkm35ImPmJGLV2KJoce23b2MWkhwGnaa1h1
Ics/m3UyaM+k9e3nMTGU08CONvGOmmCilq2SdKjhTK3kHidd1InZvh1wA3DyNlrVI99IFsNXub0r
fuU8TiJ8AyQGcyh0eI+edtGrUN5JGKOssuBtHMcXdoQ2Qa3ku8ys7XOb4AZDIIDskgwdCvCmVpwR
LfsCwqLHha5ud7nl4+Oqqu6tTX9xGf+E3Iq2Qve5W1u6xs5tJimXhLlqYvTyXYu5clck49lAcNbz
AYkkEpaLkQonb4gOldKVp7Jxyy32kd2msizvEtvluJFr9YvX4x8AYqrZeiMUDXnM7wbwj3uh6q9S
GBSHBLXGCzKJ4Er4pmzjyqoveZYRJVE7+Fuju/aKob0AJDg0JYKMdRmt0zLfO0nvHFNtKDYx8waW
Vrq/0nDTWpdtczCKCRHoNcpW78xoB0D4B1JN3ycz0YPOLvmau9WugcM1a9TZiODRb8xKAq4X1fVZ
IUUnAbgWWhKs2BuNr71mwraRfxSROsCr08tzB9DgKE0BD626ixm1Mk2rmaLQjRr2QWIfYZY0QjIi
6Gr5VU2+t6Z0i2N4voijrOPwDnr5z2hrxYn9N5kvYVSiuSafhqxQnnQYHjrdnu1es+wi8DdWsdZS
P7g0aeGdvJ4ZRqLw/g4+vjxxkyO31029N08IWVktmhRW8IpRLxPMiBiqWZTl3jeHH7Yu25fejuo1
ocDaJxQ6gx3wVmNvybSOXuvjCOFBplFSTMuycoqUfIEIkK67MPhVJTku2YF+4FveRiBWkLcqd9zQ
P2WMRUxPGJ7dB0w56sJ4JDCirkLQZRs3rJ4du4JjZle4v8ladvRLxsFQ0tdj11brvCEmUKaPaJrK
lzYIlEs9JZaOYaUFCTNOV77quVu9AannKyorFMlqGHuNautFkb0GlLULMu+XxM4DSgwBikKEMn62
Rpe/1cia89E+NCk2dpYNp0n12AORe+ipDtPjq1cB5BnvrEjqNfueRa7fsDVPVrgBvMah7PPzljFB
qDcD5OKH3iHAXqrNwK6w94SwCp/PugCh5MoNOHw9vPQgL1fYZjGrYFHYRDIcHr0meD3G3s50JvXZ
ov3l2W6CQJkGvNFWY0AMegrw0N37I1aNKoT5VaNAZap/d5AGA2C/28oBzleaFlFna6WntbxGaDrb
ylkDQrmRMGBRZAn5SPRiPM9lYyG3n4dieOp9s7oQakzWYzMgipbUD7CXn4g0VysDPfmjM6igQFXX
OFqmfZLc1jlJkWufjAmnU4TN98p2LnnAMKtXEsNYXBSHEYUlLFS/dQBR90XTfMP7QIMTbHpbKY+G
a4dX0cUieJxNBGIvVp9jyz6DfxiYZfcud7D71rNqJ7rhAV8Kw62qNe6qyiBRJGFBoKL2dHbdcuNQ
2EW2MiKz3gNdzwDFOQagGz4GO8jMJytlU0rN0NxCOvY5NxqbKE+mbKIw3OdDre/bsnDeY+cFLlMj
1+7P0Sw3cN75ljoTREb6GWjtOjUS76T2Hv6IhVxtWKk7hxbg2d4ABwruhC0pyWXx1kC4t4yMoIes
b5gzXp3e6B7jDo0iixJiMtG21r2XNJHM85IUXWbNRZOZ/9EsoYhh83UzXOaOTmeAY7QTgJ6F4+xc
z3XWvoP6msLQt2bJvFJlj1fR1bXzWIZsmzL7+BWn6jb1ouEkj8g3IRR1V0LvtzE5REHVuaBbLDoj
qzM+xFMyiefoaa9cZL2s711bD7c6nEZuSk7u1fcyYKpblPE+9yzZX8cWjxFM2FGqWX80bczMwwje
olhF51DPHg2tN3d9GrD+nhLXvo5OAw+tVsJt1dxjq4pOPsuDU+xawUbLIADAxg7OhqnfVU+DveH0
9CjsHjsQV8T3wm0nlfcRg0oCeyzOmkngTEkOAgNmTjvSUIWBJerG5HUFAvO/idSwX9SibZo52GVo
PpJabg5So0+cmjALfg0WsufTRoA0qlvVxdYVwy04EpiBOnCsvRY01uB1AytOl3MJjVwQlD7SUbNz
pQ+Psj/2UDtcc9OjSrMepiIyBcO61XlYemwDNLP8GF5Jg/TkqIAucvTsDCLj0A0wUoAr3Rq9uUs1
/k+pHkYbFRPNcS0wc/5E4DfAn22tbkjhFIz2rY8Vhalgkzw4bM2dwqp4G4EbveK1Adow++53Qfwq
p7jEOPUvO3Pp3CJKYE2hgnJUWenEdCjLsZWrSAY+YQCsHGnjitZogGOvlotUAuzpghQYylQ/icvg
WvkSlF56TMKcIbtvrA2G3cBD2FIABJeN6wzFtMDKTN4Lc60z5F07BUpvCVAA/7VuF1X8HpIj7jUk
wHqIRv/NRwoO8dHdgLXcxrJ6CO4T3giA9iZSeLro/8bSOm7LP6xr6nPdJfuyL/lMggqMLCyt5QiS
UA2PsyyPlv81S3PtCxLyKHL2T2rkGYe4k55GggATvVXeF/pkPBB+kxvtEDq9z279xglH5+gHxi1k
K20dq8gq1XKK8J8GYtw827o6XJQ4fOllVql+4SGj6EMZnkyaChddm6ji94ACvc0KEF5SNjuTDW+w
XLk5C0fEw5+ms5RnYLs20tjSwEJAZ5xWJlx9GrfVJotN5xEWgPUgDy8jCL5HDTCCmXrVrgijLzkT
A+QrA6CVOZupojjGasKcL08AaErSPmpsn/mTFgN/MTap12jrIs/aA+yI7KXRy+rQwxZZi6IaWRV4
49LAL1SqrkyX+X/qxtyoufdrMKVhn4XxeEb447EdAXvrthk9eEi5PHiVUrIzjBSm1Vrx1ijNYp9D
A9c82BlShMRcwp83MTXsDqlgy2eTMfNW1tgnW1bRDxpxDkbxTZI8ND5gse+p+YJpWX1MJsxMPuHq
fBAWR916CCbcaKkN8hFghD8hSUUyqMGbJGnuNvxvlagXzZPptStPucd9dWrodKski0kF0LNSQU4r
ZeFt3N2AI+TB8F/CCqSA+9xXXrzzoPOatQa3qOufESpH3RDPu1lXQ2CEBG4o0Vkw2KGFkvckuCEO
NG4MSbL/MdiVdwKXZYxbJqv8JSIr3mijgEt2ENloJIIEC4t/rysz0L52raIglEv7YYIUMpdNTlkL
3Nqr8HpwV5GkTHEEaj2wWFt2Vb5aUrqJZA+H3F9624Finm5cNV1R5BZ8oqlE8rgVUEVR2Y/JkBxE
y8CquTPIInp/z6+ni4hWii8PK9NK4o34KyO0ptmARfhscvXbe5W8FwojlrOG5N4dwXD+bKbn1+uB
dUhRoxZ7wCKJxP0X2ZAlMltaGN+JYpIUez+XVPxnpr8pBffp4Z1xED8p/gycl/2g6BAnaYutk+e/
xHlx78Exnx7j/IRFpcBLpS67LsZEGl3q+lxt9kit4MkE6GPG/oreAO2WHep+iPutrJbfBR5YJB0w
6qaEX0c8FcmRpOhMzIgKK2aMt6ut2PSecV6+7H1rYS5uncrniZpIiO7qqHoWz96M7IeOuM9uLDWG
daML0Ntj6s72VnaKLZZ/tY9m2/LQwA6rQKgrbyMel3gaIpfj8RmtRFb0AsNXXfaVm5WTtekJX0cH
9JnITglEBPqGtC/wemds6aIRIAIwZ6yGMQL9kBVnWzhSgES2tfQ0Z8e4BQ1lBgfxe31VEaOuNmEd
fRl79STu3HyXoJauMiMeNuJei7sS1Rnr/1pBfGXCAIhnIs4QOVE3dwdRFokW4xhSNT4QTUQfu+ZJ
PPi5a4pbs/QGcaQk8rkqwLBvxK0Qf6Taltyf2svUNRF0ZrlG8aOebEOQu5zvr55a7QjwStslzAbo
dc9KkdYwbf1dOkJ0rtXhSZ2GDvHZTkLT2o/eCBIYO76VDJ0TJdwKPSEjSrP/54c//A0ii+0VZHfV
V+eW89NDTQaH0lZTN2IIEN/3Brnxgwkgq3+K4fLON3eGU3x4az6AKj7fQY1tvCyANTlWO81PlXEb
2v43qUnk7XKHGQRPqmVD6V4GF7l9TDCx3Im/pXWLh9gc5R0aje24rhL/UneqBMxjGoem11qcKXL/
Wuc0+YhwgB9tRE9ow3jHFIaly9QR1B5pJx2O9dJ9pgZmMdJAV9cdEmwH0YP7xugOQ2qwLCm2qdVh
fGRP4Mp//V0zi4+uD1bYSTXgChMgZel7Y3i11QnAqGVmOcnbMLxNw7LoSaK41GVEf6YRyVBHa+ta
RQdmJX60PIkxUrQXyfK2fuiic1YcHwunOziVvhY9YT4FW4G99FZXbBCIsZAFe7VHofu4vOFLXxZ1
ouhNvVBu210FSG/vW8FOHNNFZxctlvM/d0FRFk9N5OZzRHnOfjouip/q5m6bF6b5d+jBVo4N/lg/
enDlVjHwmCwG5NaaIJynD4fqQDT1VBaqg7rDh4J9euYF4ol3pooxqPWQjvXdYm7A+vCiErEY5QyP
7eieAkrpyuZsTFjVsc/vaWc3O10fmUpUqryRvYzYTYvAzIoN3p3gHQzpZBepj1258YL8wcK8eHnw
4ldFcX6dlrKoXLrJp1OyLq4PLfaDojOKpJyGa5FTI+hLegjnSdx9cZEMPOMAZoVu17rQ6tfiLYHV
Tq3IfqjtbO09NRBREuuWAdfgLaS6r6bgUvjcsCaU4iNxcKgh4YRv6CP1NWiBuyNjshX3WCTisYfT
9AShXNbIQ/wjHdSTE2rJTh77c6TnCJQ5zUEMMgqjdg1nN0c9d+Nn3vwF0OpfkPKTo7igePIix0hf
T2wYM+h+jZ3ziFmcPWOW3ch8dvE826WiRyyDgazI1pHzlr9PrXtl0w4Q75e7mCcWI2k0fWYSOzE2
rgFdSJBK4AW8g0vWmIk7yI+KJuytQTnR0EXpFWM765iJyRZ43WI/2NZxAJjDfu4eeiQaxYG5TnAM
m2dX8yoqULyMPTdVmQdhuNS3Uou0nbi++LtcM+iPtfowamm9k3XtLp7q8mhFLm2an6E2BKs+y1D6
h0L+d4G2DByS+PaL8jyxY3ma40jD8gGM/1ZJzBR2fp12VwTZ9QPQtOIkWDtd0BQn+sKf3E+S+fmK
J7GMMcuD4QP9O4aeqQ9OuTEgSCOLYWk4nGS8BDYj+AaFwG3OLRNPRnRrTyb2aAAPdjN8Q/47mIsG
y4i+PMm5Q0/j/XITlqMiJ5r8/y/FXK2HvXRdhnrxx4jiPBdfyiI3V44Bth9MaBFmEBNdqTEPMh6L
oon42XnKJbI4bPKqzVn2tf/C6ucPpfg7P8wy5nPz1F4DC7iwIYg9Bh96MX9lc4TQtXhNxgw5mLU3
6N/QWiGe7LfRIat8X96K5nPWnb6gAWCQxovneZzoqWJGtyRL3TAmbDkoKEUqwMSmSZj4d5ZkRkmK
8oe57PzX52MPE+faZ+i6teQr4Ok7k12qcY1eb8Ym1A9b/CF6eVJtVT6KaZmY1ImcSOZLT9NCUWQj
CM1rDwLI0lg0WYoityTLY1zqlt/4dG6QvjYIdTCGMWaKgbMBCJAeRFm8edzxiGX8dHz+48dcyVaB
1MkfppHiEc49b/zuQbQ/iu4aoKQLaHp6Bn7TILkheso/Z8XZ81AFKKc62Hm8+UwF8WCKLEu4T5wQ
QfAQR5cDyxpQHBDJ0k4UO/dnp5Tpcf7rp548kz2Wd2aez8ydWdQ6atqwf/Lf907k5lYi+7ksTpqv
+qHV5x/4fJaksLFRmy/KiNSsGFeW2YM495/qlibi6DzPFtklEc9jKYqcOO9fr/phOSNai4affuqf
6j5d9dMvedOAj9Fc2fgw+qZXHA9n9iqKcV6rihdeJIRSIGdCI2LxPoXZlmSpGxM8QaHf0aaoNbJz
IzHciosvTT8cEVlX90AIsQU/92jxsoj3ZHlZlpfqX+uW08R7J9r9U93/9VLumE7k/iwE7ddvbBza
mNZOc2Hx4VqSeSW7lD/EKv6p+ae6eT0xXXb+BXGdT23mX+gi56JI3R+5cfy1GBrEGlTklm+0GEOW
osgtE7Kl8ae6T0XRzm0RDGh/KiWSCFFmQuTj5WTvnemt6MJzVtSK8kgom2V1UiQ71cmel+EdMBW0
8aUsjRONXJTFyM9cyCOiZCSGPYeOXM+ox7UYHoj+I8laoQz8l642DxqmTAxBjC5ZPkLCRPxt80/D
7dIVLLHoX9os3WCp+9RdRFEc7b0qJmRhw/Tq5FHfNJYaj2ux/o0AGBAuivoXr+6C3fzGi5uyJPOw
upTF7frXojiwvLqi6BFI+Tt8i/KnK4i6MYnATigRr9Ey2M8T6/m4eD7LmRVeJSzekqNBYESbIiQf
Vo5LM3GuSMTEYCmK3Kd2YhBd6j784+LIp1M6p5C2o3YFFfhYQqXANUC0IFKuKSA5pg9XjiNe/SyG
LjeJkuQg7kwetWlyGGVrVSWWcRAv+/JE53f/QzDzw1RhaSpy4vEGWUtEb240B7lSC9ETLQyQSVHR
yu5GJ2c7BjUXZbiJV3SOU4oe0I9qWL2LF/lvVKuUvS3W2WydVGwOpmlyjJAIhiUOaU0kZcVu5Wop
u4YnoX/mG6t80h22RgMDMgbkJfJhqIq311X3LDjbBhsAgYx2jbir4rmUCVQmtche8hCeieCTq9MD
HmtEd+o5nvnp9oub+uERzUvX+a6LNYvIzq95wObk6OjDVtxl8bNLIv6ApShu7Ke6eVUnjnwmcy4t
xeHlX1J9X12bWOutsDHEKs5L3bcmC/u9hhDgVoUxSxHqGQKk2RGfSY4aKntnmoVMz3TUcYB5qlGE
d1PpPQdKslema8hRmVxzr6xXotXYJP1BGnN9I7cJIL2uy1ZVwKsuEiex9bXpAPBUwBRd4sjeyYFv
pFskgzBcZmW/JSoJaniwjpXqVQ9wsthrRjQW4nli4V4UypfY7V8mRPuThwzsE/ybcoNqXI8qB0VR
lyB4lERsT5Q9KhChWcRPoWOhLKg31yFEC8ECtrBT2dvfO4Y7PsZF9RO+46HVlfytT3VctWL3W5oz
JS/xgT+5ngxSPKleWmc0vjtE69nZdT02HJQadZyuW3lVWX4pRzC9LMnzV1WOzTWKOsCrAmS75Gyy
BdAJJY+pUaDfJMubAolglKFycNwYMRa3fjpCKAkzgQ5HAT9S9lVm5rdxiIqbyIkkyTIL3bM0RViY
ILyRhd4mL5Afcofuq87m2b6WJym/RC407EhQ4thMAeCV7bJyC7MQ1WsZwqfmYiQqo2C4qZMMTJBT
d6yHq8w+gdRge80h2F6j+jW0Q/DYTQlEl+DRlaNvyGpKR1GVJ5h0o7uIKleG8JlmsFtjeY8VatiP
Mjuhj7GkKOuh7z1WEBwITQdoVWxyL1MsRfGQXQ1d19yUqHEexikpE2B7Jn0LdjUtlgO+msRrJbdw
RevYndEHzOb6XkUXxv09RMF4m0ugOVD+tehzy/lFYDgPqMwE68KvV+iealtLMfTNMFQpGm+A6TNN
0U+mBdQZWKuyUU01qldYwSODgQN47vj5pYBqd6mmZCnSP/dRRgy1Q9rIhJuWq6d01GNtreiachJJ
Nnj/qczaQloPDix3x48JNiNq8NK6AEZts2+/Rl36rrGVDi4cuj/vlg6fGWQiaIWsQCWmHX+z3fnF
TyP161BFoBUQxHnx+gTYNTpYD6PCXrIxRMa5sNP2pLZhfYjjMLvxCBQo/7X8VPUSnSuJ9austS8l
qkFXO4geOrOooL5K5VPYsnFkIfa4FUVxgK3QV+TX023Zr1qMO1bD1DxUYkz5QrBc03nsYFNlSdBu
GTM2H0420m9WPOpncamy0pWb5fgHyGE4dSbIou344BSb5S+oveiP74/RfN1SG+uHqqm3qYyszdrF
Yrn1kmeMCkeC9lnFWtnUzxAtqie45+2N0PFRlDDarZ8wrYMMlfSINU0tRJ2l5Z9PiuwX2UaPC9dA
gNrQfohYTFkJBt0F/bT2UnaElfMYtRNxwELJ4ogMZgSajVuh6lK9R2xTWYuiuD1JLE+fKgtM2HR/
zL4H6FJME71wb/Z/5n8njlJ3b2YlnLPp/qE6DSIvGRz86ekzfaejnCKyIim8EYb7Uha9ra+RkPxQ
KQ6LIw3kjk33AHAGBJ7XrcB1YamQFwxKavlelp5/aM3OQ+PdL77l+U4cDzu/3MUqqk3FKFkErCUb
t3DigcfKC7xLMyVdhO6Jrbn7DwfaNsZO5s1zzXALhSE8532Ch+GUiJyo01llY9lgoqgWKkGF3+C/
NBSnzK2Xs5sec8D/yymx3YGvkJX958vUTYbI7b2/5TLRwPWnv060Fj8yZLlaXeJ64lGw7agbNQxY
FCmvwZSkCExcRXFwXRQLA7eDvC6HBNenw7mMcvlqaSRyOOid+fA17CNzcmgTVfHzwsETY5Ckk/Vm
AMVHWUoc/XSqKIofrlEdPVgIgc+nil/7cEai6tsmB6Dx+cD0Vw15CNnxPmbme4w9Kcil0Y7P9VDE
Z7sPAJwoKG82CfuMMrsV2yjzlWc597uLrZY/Ul+Rnzszk59Vv7w1DLA39qZhuiA6yNev1dD/sspa
PZtAS97shEuxmZNfY9QM3oJC+gIf2XsQB/Xcu7pZaD6KYyCFtzGEuqd0atmXb1Gn6C+KG2SvSnQU
TfjmJM9yVUG/vPllPFxaT4mv/ZQg7qd2Kz0qyZrVuGLMBo03FUUbiKZs5Lj2bznqcC+1iV3CXIrf
EqdER1vR6rUoam3VHTRcUze5bqCIvzKNpn3CxgrpIqNXtwGEyreqxRZBhq+3n/iVb0DB8o2ZuPqh
xzLzMTf7FyA0zVcj/z7alf3FkOz6lOQB0kmm2nytRoAUsmWkj4jooKXrt388y6y/AtlSN2OIi7hZ
uS8K4DM0bOsOvCe50K+3I9aw8IX/UwUt8u/BT3WqYYGKTcZL3jnlFr+2HIU5K3tJJMM8VXEzoLnd
Zi8qjOknrN9X4qAEjO0FBMYXmLzyVVSZbsX+gt3le1HsUZM4Ks4QrUWxDG39cWSXTpTEFZtOvspo
vakwos/eMIJLyAxfO5doxUCLLl1U2Mz0StA9bDZg8ZD1RFp2W7iddRJH2tp1trrSGfQ73E5Gl5EH
wZjgrZWLdg3HJziJohXIJjCFoD2LookRET6QqnsRxVEavtt882+iNLTJI+N1+qiF4Hvc3jv4QSfd
46SWr4ELjdh3savq0uIRoM8W2Yn2njv1axTW8hmwQndX1ZpXJURVvojsi2gg6tFF3OVSmdxElUh0
VI4CEwJD2agYrma4xyamdxfNQ+hoj6l+r6psZzd2gWFhuUXGPD+bg5Wdgway3CQWnJ8lmaRqChuZ
WXnYhE6L6LgZVA++YmEFPhgvKITFX2WjcLboZuYHUYSjA6Rezd5yvUeSUmvBEkzNlHZwV2j6gapJ
e9yV5RqgeBF/BUWd7KHjWzuVvY+vpqGdU1synnU/sa55ZACwmJrVg/x7AC155NOmXJnWKbgRkbOn
ZFRid00ErwK/+5+6pYnIGVL9u2hVZf9P56s1AJjGDB/KfqxuvVQAl85spO9Adel8iX6nsvuq9535
Vlk9+kCpml0SXzNRNi5iEHHd+KUt7Lto2mvxpQw0572sUnljl6FxjXMHA5ayRC0FXdhX6Eg/JcSv
tmG2toENXeScl8ruw++NAkDM0OzqwdEb7ySZVrQPYl9+RlWlXInLW+O7nDvVz4Z9I2BEeogO46Ad
iNnmqO7mxt0x0RzndbcQtlTSVZSUGcq4aFRdcsbUi5n7m9ZVw1OJOPnfA3MbcThfauGRAH5Gxn8j
j54cbsRxH9zjRVwttGwqzQI6YWHpx7koDquOEvU7Xu1gbukp6t3QI2Mvmx3c7eUShqWfTeDlJ8s3
pG2sZCq2VJ11MMD7HvG6qS6Kpls7M0qGxwEfl01by9Urb6MM9Me2vjF3vqPNI/2pnBe7i5iS9pmx
uz+bdab/hJOIWKTOOE/v46VNIguSijduy6Iob6FalwddK7pTYNcG7r5uji1BY6GPBViVgQ9mppoj
i+W27tfQ61+jQJd+SyAt5x9KUgWpuMz4NcTdd1+SrHfFrBLUjpXx2TfRBmeK4j1Aobb3ySQqLktu
fG7j0NgTDogfbKhAYJwrg/gZA5npjv5XBuBvkA+lX6qHDzLoJGbYTMIjz9Z/Jygjq0374mHNUdVP
bQNmGZ3i6sWpWRM2baE8gNtogOfgsATvytoQXHPdg6pqeFD11iRpIMe4xSlNchY5yyrZAkQC4dpE
yLrgX/OkWJ3zksbOuzKE0lVvHYd7gHxv6cflSRQbDeW51Aqboxq2CFMpzMuOTQ7ULats59WDkL4q
Ol++tkXuvgbl+FU1PPUmSuOEALdU40E0dRTrHCiG+yhKfuvt6ziPn/RMdV/dkb3EzKiec82yXt19
7ybW15BP5b7u5Xpv1Z33LVP3ZVea33IQWVjmFOWh87rsHZu7dWsE9hPryAsmD9mtdCXE8z3IG03r
K6u5bjoQZOw446w7MVn6PWJHAy8RwmtaoP0WdocGYmq+5TWvS4NKK7VNYTbGrsNS8NZMCR1j2FR4
I29EURxgwza7VSNuW1hWnwE78cteU4BuwHB0Rewuu2lTYiLFe7Yl7ZpaxfhEFOC9yYPh2xBMQI8a
Pgc6UEjuxep7OHbDt74MjHU/1QdT/f9ubyO5tLR3bZfrAE9bV56N4Nt/rr/U/9v1/3d78btq0cHc
dvStnhrhumPBfs+7obyrlq7uzakOuYzyLg6kLH7nOtEEocjqnk91n87ly4mcleTsQ5VvokiMiW3p
FJW8o2ckf+tk7KOdVN8tzcTBPnScVVnCN/DyBympDQiTcL56pey8rcW7vmnRsdkkvZI9iKTXeV5Z
+6aulKrYqn4kX7wCIh6DlCig0C5f6ikRRVOTIN3P5aTYtCzX0Hr8z1FRvxTFGaIObbtzGgBoW6rm
Ky3lmEFv7O2HnNv1vcX+A0Uy52sEn4lOladHx4VLqvbW02C2zncNATqihU73YNg2hqMReitZLAfs
vsImhnh8rHJpp6nO+AVFhm7fcFUhePoGLesofsNPgPO1RW1cccJ2bm6jsNE1XRvzigeVu/YKbsTA
dUDTdmpV9ye19NHsngx3hKPObK5j+BnkXBZf4oBIWrS6tzYgK5jorXXUYz1HXKd274kVSXcEopuN
enCwEYvGEU0XDe0YRMgtfcUUBF5M2Jd7qUjaPYs/ZPG1P4Vef0NipPsShDjBR03dPgRVqxzksE6O
bh/rN99T8cSQ8vEt9uM/gA6TP5zsYwd/knQddSysf+/4yey1vvFuRVZV92xKNJnpoZ8hlzg10NSJ
ilQB2TDq/KbE8OKRTJa3nZM1N9FeNMPgaYtp5IABGuI00eTJDmQeL9k2unuIdeCrVsWPiA5hEGFg
jKY1cr/DB628GV4T7QuoNdcogVSh9fp4sWyQxbDjzbOVdMExQ8r47OiBcSTskZ2cYexOSdH3R0kO
8nOiZRj7uG1wiSoXiafOsi9RPuD1WhIkCZrI3YV1LePAIJc728l6iK6ILiMA1T6yP5Fv49Bq7i5q
T+gGgx1kxAENVLTt89hg9YO5c/8SGMgjN/qqbXyCUl4mv1bsQa/9XtbeettGyxvd0y94z7SrIhj6
q4sPFRLUabwpBj9ACQv9OL5NED7cePwRVfbWxY/snd3rCl2bYOLaj8EzWNI/gSmPP6RI+0HgF3q5
4REo92x1l9R8nN1O37fTFewQ/w5wYDkWDz0LKnNApBOIyY8MXKLa6N8dsAYsAZPujDZq/1hipD6p
8Y+IrpVXxxgapJB5A1gZ5YekUhCSQbyvv4WotTAp7w+pLgUvruRYN0uBTSuM4H29hXJnuN2hjbvh
XTdZOymK92JnvCnKkGbIBsj9ewAAcOvlXXsQZ6lhdCy1TjmlltJtiCVmJxhBIUvVCRlsOBhyuPVq
rtIHBBFFE5H7UGlOR0Tl5yNL8z4R+oT8wHIdUVcUNjw0NvDWCY6BNyOvsXKspeatwcDy1LtygnwF
tyRBb5u4ZQfTYyqiaOdshzrD53IqqvoAaUk3sqMounGprGAnhitMHiDJmRaLgilRUx+/p1wf8nPv
RAUOFuREsrQROVGH0zitK/V/GDuP5caBbct+UUbAJNwUAJ1IypS8JgiVVAXvPb6+F1C3n2539KAn
DBKgBWEyz9l7bSRKY4Ea6//jdQvAqAqD+v/x3tvD//poixyBEyMh97+W/bxk+/wprpabPHtr5yh6
4pwbuGViGSctwFsxFPqj4ljBQR8j4S0Ff7PllMm9WZfH7dH2Iqk7j12fO1fDEEfQRcut07dYCrui
ex0mq3b10Qo/u1A8YShyvqWq7gub0wEccC9UCy3mCUB5+zz5SzHjDjpI8ruOm4TLTtu9rXH3Xmr0
1ZU691kB4n7FKFBfC7WO9uBMFzeVSn39WbGtZYD1n+dJInnKzvKU/gWJDMnN6ztsL9me+PNwMCfL
tcaGnuX/fMj/9dZiSvELacFLhkYVYOb6IT9vsD3MRuVI8yu58e1RWJd+CgkgIjqUxBcxRFhINOte
QnK8z8z17KuWKAxkZP9bhtOXSKXMPlqUCq6WQnBJooD6//dwXUZS93iN15ttGRJMdUcuGl2Qde3P
iu1527K6UfK9HEkF2B52pl7sYrAwfp/MlPfr5neMccEpleZdDWfsb0M1v1gVk/ZmboPHYikGH6nY
8KD1CTRMa8rvbB2oSgLE7Tobw3gsUdVCcIzR7BNbdTIyBybIehYfLSW+LTKl3ufMde8VWLtUDKhe
Z0YjKKyX+TPfLvKoeduvqQkBxVik/CBT9C1oM/OrMoIbhUJmCAkHX1PapAyln8uqM8H3UWSgodH/
nWbnEhRF+aW3yaeQVKk5WyKgRzVkGANpWBLUggHSM1/y8TloxhamOROIbe1kRdU5yrECbmsLIjwv
wbC07rY2yaKczEuYctvauTOz20bIj3R9JzoexV3W1I/bukTa1JwALTEmj++qThG3CUlC3A+NJb7b
7m03Sh6+L5pSn34WbfdIQ438hByff6/6WatYuXVIaES52zKrjcBN2i2+U+Cg3s/zfj5HGfNrK0vz
Jlg0nrskpFLhRHqcUqeiRRTQPFEz9ezYvXpW8FHhWY/VQ7aAitlWbDeTDTXIE+tzGiHmev/zGjUQ
X9VSQbb7n7f5r6cYVoKHbHvzn3cbiOnwBmuu/H/vu60OsoSP+K9nLqYQHnFY0tdNByPY+vZibLAI
4mD9rxduK/595PYFo1wJ9o6UL/+W6ds3+Pnw2UnZBQOrV05t1Pn/z9/08+z/vK/6nYdwG/59h3Ur
bPf+68uuX+7fd9rW/PvQvsrvEsCuWMUPRmcr53J92vaEQDaUeba725rtZt42/3ZX2j3ohvG3Q0fo
Kvpxz2iDOLWpvbZpXHsNARZhjNUsbItPo2xnGHpoGgflZEbBcrCc/g+y3NnPACsq8degpURHSpM8
Cgc+mDP2pyjrvps8cPaMmc42CNO41mJfNecVZet8mYKI7KR3RcOJHNCsBIdvO9QYW9Kt7CZ9YZ55
xIT3LNvBcQcOO7ge81MT1IiL+2c1nHgzbH4QsdPbQWkvVoL/skb1REFnl1HdKqX2GZXjRdD1nEsi
EWcQDNXa8CsFTYcUv+8RHzHTVCc9x0J9aLpU3CsJU96KPKP7OjhLxiLEy62LxmnAJpWl13/LVEJc
3KUc89PPq0IqeX7egFwiN1XcbyvwoH12C46ruhuwci6Pbf3YZnK8HxkIdVYDC71gSj4uSEaAlyV8
kfBZVISskJBD7EHdW5AdusmdsJpKB72hkd0O6kQC2HozZ8FDM+Ljz8uzFY4Gqn9uSqrFHh6zaa+V
sMa2ZQUEhsNCyhoF0/+9rF8YSIA01Q41KXqlbQR3+XoDjsKprPq+M8E1ZR1cnIkxzP2y3sSZXh3t
2Zrd7SFnEP0+gUaBYaj9t+hneWvK19jo9JttkS1qDS7ZtBAX2pa7bdl2o2uBRpsIZuP2lP9aATFP
n9t/H7wtNrSS/u5cFqftg7dlQTS6ptPpfjc3dKzXL7mtjFOlOBsmAMJ1kUFZ/dayhD+GUfJQVrsS
Q/B9p6rxAz3zv1NcB6dR1a+AyLPLRFjV/XZjL7D+wVoZ+59l2TwUhLhB5k8VkQgsjYFO5nV/kxqp
cU+x3/j32j42d0sZkH4UdS0pWjaTtiAjY2gxKvvw7zEJSfW+KTPpofNlfVQZ2nkdPCetfbc4jA6G
paZXVPfy3nFScWfE53B9oMfJf24mo3nvqVrezDJbp4X4fUj/Q5jx87wphXKULZx6tzeylNIkuyK+
J/Cuv63K2f+3Ry1VHKI17lyoyO1d2eThg6RI9qAl5WMVhNN5e9p2w5BMc4kFqo7bw+25KpR136hR
jm+v2pbhqMiwJKRX5nCT5yihc58VunMPl3u50fX+IwwaKCHrcs3KB5KkEjdIbJz/29MgYJ7o3EfX
7RmM/O6VWNXP8cL+V85xdxShY95jFrXuSRCrd2pkk2UwLdb9tkLtgHsqFc2Z7eG2AmCKvK0zBowk
bwjIsVFHK1nXvSHm/JsOxuXnuRG1U8LMWuuQaXWyt2cUE+Aso4cKN4RPPEu60y3IaJ7V1cFed3TI
4fBbHkA9xw+ya/GG6in1g4l6qK1nhAqtWSbbDWOXhbQs0jy1ZWK0UYXE4QnCQoKV1BcAHv7PvfUh
fL3XoiPLj2wNB/3dGq0SEA59s90jrjmnf33TrS6hfpUwbve2m3ETSq43TGoRTm4LQdf2B0ej4z0l
AF/K+Sn6J7xadd4Kw+7mTdEWyiwds9jV+PBzwxgZq8P2ON9cD4PMX+VqPOpXJ02zfgWyiXAemZv/
yKgBu0GDpCgAd/dmu9HqbloIOGpW/sb/3NUy5ytONRgYbQH2cVs9DAsO0e1uAnYG5H+a0OYAnE/T
Dsrevy1mz0SQpHBGEtukhbhtxX+rgb2c16rMAfYJcQc4zLAvyJ2YdYHFrv8z9/I7gBaRlfVhIv7L
N9THkFzHm7If3iw26zkmDmzfqfIjmqWzm1ZVbcrblM6ZM06+237vz9be7m3/AD2saCdDtpUgJe2s
9JrfpKE8dgS13Zh6WZ1MJglpnTSuUPrDKM3njF9tGBMOfUwdCv8wu4DaMCa3AdIvwvCTBhPzakor
VsW1tf5Z270caMOuBgvCdXdQb1rIFmFt0ujSK0h8aTZd/mvDYFFmu5lOC0LRUj0h8oB6PwW3OjK+
ZB6JnW5cyrGZbtrIHP/d6DKebgJt3XL5/JGrWn2D5be+cYoa6Ph2t7CdQd1td7fo1e3edpNaQY3a
yYGGsWrnyzWOpdJrDDoMOv6fO1blWMUpzgEBrB7R9WduN9sP/nnY5zpkGZXczGD1MC2rRnHbHOXm
Od3udgsFryK3Zv/nn9n205+H2z1HHYm3wsDLybuEE8iNvsr+fm6MXkaHXhrndNXeb/vBdhOvD0da
HPslbi/boiowCHcIbUYjW6zBsCUamGLg/x3K8lemtg3po3qBB2x1jf27a/XaeEqBfGGSZ5uufIha
EmOw3WwPkxgKsRqLvw1DyvFMMGTnLq01kIoikuls2aWvE9PVldPshjnRuhH51L5i18xiNCU4UPv5
drLpSa1WsC7jEXJjSwLnsNLPtM53Wj7gG02veVlHLowyGqVLFV1MtDDXMOg9+u2tO875ba5yiSic
2vAdKKtnpe48ThkVLXQqi1Xdn8ANrFPbRXnAfa8dl5EEIdMmk9Z67Zqu2EuaMKjY+4Esljbcxx1B
lLJwxZDTH0Em6HPB5aSR3ElNNb1ZncUuEB2xMIO2h/0Pnm551mV2KqqK+h2RRHEr3+uxJrNwzvbg
l+KdgdGv7PpLFDaKy8URZ3JUln6LISPqL4Bf0ZMktHSFQus1TCiq4KXygLLF+7FeM6I7HRUuJQqa
095SaSP5xnbrVyAqWpta4zD9bS02jD04RKXw+mVwLuGcJl5MwFZQJApcUyJKY5Vy9aAAvtUT6PiE
ZtbD3yTAka2gpPKmxbAPAawbUXXHTovYCHDoYmmypWWEV7wdJbqY8cWx19IlQZCMx9pvi0v3em5R
Vdgxlnkq0oMuZozAAr1/P4oDI4rFo//4weA52tkz/v1KmClsImQ69sLYU+LNscGjId/kh4eFMx9T
+2ECgXSk46lcENOSnmGTwKAU/NEVLl08830IMNgObYWsrV7CnML1FIm/XUC2TDNd1z1IS8zumkXL
H4OVXtFyoayZZAsruC21/qvOoSNpHKKeOg6ENc0j/cbIIjFHSaRPQfRSpi0JuCY+MRzcfkY5QZeY
wpdUyTyzW5EisJbdSeteA64XPpRXl1xm8kFzWjg2n2XWTgwTYhk8VDkzRC/j2tdin4dt8DBDXF9q
+3eVkaoXKuHnPIh9ZzMRHNXBXweAg6lHZ7Rye8OJvgUcVrecyCZWp+XNqSlYUIBUxR+LiES4Rnp8
0lUqeU6iPEBcsD19zvwgGp5m1d4ThIt8JEKKJaRCt5UZkki/0lrt90s99f4cZdVe2C+RKArXSPJg
12QF9Zmh2BumKC9LxBuOHZXBWFXvwinpQFPOp175ZOYfec5sDbu+eWxTolob8rqo5+9Mp3pXuwE8
C4AkWyf0uBteUOTqwI6SyCPFM3cZDareAn/VdQhMdbt5yt3Eio6GFIo7gOwyE/kCSKyWiCTBfGWM
j2rFLxLSV2yIoYraH1U9NFg3v4bO8BmEdQPUqfxOlrdFS4GvZdEX4tzcb7VnIhSfB/SSdF2gpY5n
B2Tq2tvopt72qbVNc29RMkMEbAbaX8o3IEzM92Q0bsuJpn3mXKTG03J1vOoKo3/O6cluIHW4q9pL
sPQEyBbzgXhek3TZIjrOv0nOpl79lBb9h9oTKK90871MGPn3y4rrLSkEEo1Oo09yhi6ATPZohgEb
huwTXlP2AMGSz4GN5DYVocBCF6dqYpAVSbX2ugPbXvEzi4I/kQJnvdo3uRE8kG3Y7WjtJN5UW8/m
lPt60XMiEGBos+yNjPvMVx0a3m3TxW7b5q/oRTE5dsyhpzQmLwn1ptkQJLzmxKKMnnatyF6A+T+A
TrPd9nUwIdDVcYrvfjzZsfZdivQ7j7WvttYJC2wg8yvMoahwH4qxn/d2TrMgVtGy2xk6omgO31Sq
oFMO7G+cy0clqW/rtVBVzGsj9o/eWkQvjHzhCKlsO0gX7l2zm4S52p2ruyFK3Lg0qZasQt06nE6l
ykUhRyNkAu+D9cJZ0wy9RD01eXxnIcRwq6y8zdPyb65bp7o2P9uYidck7yM7y32pZEeEKtSDgo68
ljHAV2+PNx1pZiGoar9Ggb7r9QQizzikvilIo9dEN7vCKCY/0MWXDdkoCgaE6LG+k4RKaZ1lHuap
eSLmjTZ0Lg9UAQ7GQiUzKp6LSdlLUr33dmSiH0azEhvsZqJ8c5QyuRm8MLJXhtivQY+gjWcv89Jl
PvyZp6hZvsrJfNXK+WEwPS03670ZTtcFNGdqQp5ryZ9UTfNagrG2yxbOYKnRUZPtKQ0CZNrmYYyF
b8dk3b/PcfXhhNmTWfWXyUTTqIwvUZcdWzQ46cQ+kXTtHiQbaJrhEgEORNAGGK3JDD+tmIGLxtcb
jk+o8kZ2rNtypIg7w4yDDw00gOyK0PiYu+mDbOrctTLx3NqAbLpYe2/z9GsEp6fX0zv+sj/IdtHF
6odliE+9zJ9mbOReppS/qh54eQyHaUhRVLM9HiUhYoeSNgCaP53aUbscaEACU2tPYd8/kGlEhqBN
fXzsrD+tbEFTcIUlY5uo90KC/AWg7Ao5EnmpFGCbsovWFQ8paB5XXUZjJx3nMJnO6T1vAfRBGzqV
k9HB208Ry8/IIyJyNEljPxOKUd7iG0bCZ4FN1zgiq4DKDlXhzvhS8u6SKuNbz5di6vcaI8KA9Jm9
OI04c+Z7RFxWuX1vsenDW5Vk+tLQDl0yHqcy2LfHdiz2LZuFkwQzf3qHk0tvL2b8P4ICtqrbmCrV
sSNPTWkJFpucS1rC+uz1lH5KsR9jjt7RDv5kGRHKKfq0Ympezb67aE5339uZR57DQ9WFH0bOvBEL
GdENY/Zu4amHT1oOHq0ZUh4k0Z8L+wYdAbDxBcOGRh0Z0Uw7W1cQGPcHyTzj5DBbLvNbokcbxgGx
Qq2Kw6V/NTuKyktmTy4cnrssmVq3tiACKhLBkZ6HT6WZ/am6qXHzLhv92ulJjMR02ETKaVCcX5bO
IHKOIGcX4XDWW0bZVR989B3H3dJrexOYt9UOV53qHeSU1AdxZ4qMbmgdgBJFOwVy9xUGIUKnkBKa
Tu2wGXQ2ssVmJPJk4YSu5n6vWQ6Gf9t2h2TM/fyxzWFEDalQ9poOs6Ft4l8EwHcBbHsucIwkH5xv
Zer7iwqIjNmYcbSD7knIGeym03/IDtL4LGJ0L/1H0zr7cAAp2sZkFDup42eUCBoaHBnCeL9QBAcP
g7BaJl4dUhHoFSWnYp0e82WwT4RMvlox8B6u4P1QfasdY+N55PAs4esk8UWKkoS5EYZiwu5Sx79U
Tj8+7iRUTeT3LHF9CePyLyGjkSvVnraS/hy0NkElxW8Vcp29NLgkVBLBgtgmn7O49mF9Nhkshl1x
Ozg0DckXAXV1xUD0wlj7xaZp4RnhmhWhTV+zwQwgtYfp1na41Jizn9r9mjDI1dwkQCpp4ajWr6lW
c3SMntksyp0x5BOD8Sx1pc0YzMzQbYTx34F6dnc2ypWQZUzw3qbx2SjHnaoZEwMrQjNiC7aD2d+L
capOsUjv9ZABOZm0hWYUB53KVF0vIwPaaDhg0tZbM/cpCD2bUfgbvhXs1BTNXqTWHAHsNOIvRb/P
uExPgalPJAN3dCtv8wqMGYh76WaobY+LETZ+CxHTGRMvWYxr0ztoU/s/hrghavkSE8xaUIQG+Ij2
Lq12WBnvk0HKvVLU70AWbvpigfhcrojmj1oSXD05Kmb9MnqupMVICA2UTZHArZWQcWcZg5lEgl7Y
B0RLBtGQ1uglJuYec8YVYnwmPQjIYZzJbDe1vdTnJ00xL3XCERixhVNJqARdyT+GFQx+1kEczneR
ah5ic/pYphuUM88ZilSXXJB6l6tsJ6LEb3FiIBtZmK+beJW6eS3BG68CMt+qbfOgh7xp7Vmoe5PA
I9cxxKMs5X4AcLuepEoXDipWqBkB9WGly5H+kXJiE/oZdOD7EOm/NVPM+0AbgCVjIYVoyPQ0y8Db
MSI0HPb+UuAdYGBCbGKEf4UxfhdHMJJS/a9udoVrTpT7DahJnDcpIRrgBTXlIbYVDaqc5aeknLrC
YS+xDO2TgssfMpSr85DStdZo3M9EFaWa+gtgX+4jlcFAqau+kpbG+oJdTI3Y1zQa+3Z6kAZcWnWa
jpY62IwDksoDNddCT+neErUGR92dRczeVjbSbbPqOckK7EjmDWBMfykZP4+dQ6ovRQrXzKLDSOI4
1M7l1kTCXsnvWXW+qnxJfIRsFbtp/2AV47vVjl+QRI/LPHumpn6UU2xASx5B9GK+CKbGgE8yFh59
EKWSj0NqPfStjS0jya+D3dNAqRUa2c57YnQk2uf6U9D96qUCqhuGKAliJO4oVuBPUXHNDHmRqsmh
G3bkOdHHaBTrrmLWMZTF6Eexck/gyLM2kIrp9MU+jOZfUWAMaAGtBxoqBLgkAczm5c12ftmmQCSi
rSy+vJu8rksYYDPABF8X+olW+jMUW2LO3aHp6TdEB1EV1yJ7Bpvn0OwMjuyTXlNF+m5KVGZig8pT
tbjYCc3UPfumDQF2UvRDu0A2uNOjOSms3VgrbyLLaLX02iGYYO5NAWF4GRi02uq9cOi+ohrpvaGf
GF+0RcYAY7Rcg1Els6/xTklPjKQNqMMZKVWx46nlYPIx5CFkjvACtLlFrauebSffsxW9RfQp57nP
PTHABkwcbT5Z82sp42wXaIdM0pAu8KHiQQ13Jjkwpezf0iJcK9TM/IOEf80xG48LAr2SRqXSSl6d
OCSYSGczfZ4mrt4Gqd77amTIMZgdbcKW9nBESLRjOTCUv6uAjIw0qm67MNrrBInsnXk6V6n2OxMY
dqME8vvKG6q7LxRJzzTEy71Ao+LWHPE7R1jMDR0OpXFsb4t570ABnmfK7ei5aj9IQ+hsJbbAGidC
RlcrafH+ZQG1kDj+LoPsolgCqHlSkSwUGLSe4vYYAdhwES1ZblNq36MOdip7Vk2rOISl+mGp4mgt
E/UTBzWPXn2XJahTeN3f8GY+GVGP+1qLbheQw5B909QjDRYKwXLXRES43k9cTTkUMRwWn0hikH4P
f8m3vA0cIpZjzlEqQef5YL046nSeG2AkcObIktebu6GRnwV/FkiUhzh1tINYI5ejar5khgL1PS76
fRwzT1MY+1fV+MIxigwEUf16OjR3TTgfeB1d8D4EfBudiBV6TlVN+CRgHV4wkgbuWAeoh76d6bW2
9Vdq209W3jPaRJhqLCjOiK7GOnHOUodpKqeoQGfAy7GJyJZab90gr3lXTO2jVtFS5WgmKNj+Ktl4
bjHqDyJLKRlK/W2gb6mG4+CT/rPyVJzwEhnyKVzMo5oxQJchoXycnRgBQNpjDmtrsFvrXkdoDEmY
gtW9E4UP1R9OvAGdnxFn5RQND5lkpmY2+GmSkVgUqbxFDUENs1aSBzU+ASDN9mi47hNruNBWwOgn
sluZhZ3PJPAyruTWWX9UP8PC/rT69qVV2DFT44Xsi0fNLHwZklNIBDAUcIJk55u24WjB1oVC/Njq
ylvfGb+FNVBXRunW6mTXJQrFmITrv7XEOo6J4VT3t2kNB5wTADK4Fd6svgfr5NUW4WWBVAhS+5Jq
5kLhrv2q6mlfW+IlI5LYtSJ99MaSgbdioGYI2FsYxfRF6WAVl4pryOymDLrfhcRCEfULUErkT03/
aGXyrOdm62miZ0xVIL9XAFRPiRC+XPN5e0fdYQUnij4pv6I8OgKuuGniaK+kxndkN9SpGrqAJKkS
pRgftLm6TU0CRZs6O1UDkam9Uu1QhX+maotcVCOh24h3SUrjOenQvwUF4GBjx1c499GdFReIhMdL
IVT4TqYauZgeg1H/FXRYKILg71KIJ40oocksoyeRfsBMLIxF80SooMYatdsZ9pivd+qX1XcnzYkf
y5HOOg7A7y5YN3aUfczq8JoW+KpJW4B+VfKb4/F2TsdrmSDPC8JPhhCfBKtGrlUOe6OaP/pq9eUp
XMhF7qAIXErY4xpqO8bma6VyOtDFi3x9pjSrxBoB8BrVhOjDMUikSNvikmfEKZXGr9weJR108b6E
40WpQUg7xVXjFC4t+9CVpe3lI5C7otvFY/wWZ430/tZG9WXo2e+gqtBaauVDDq2xs3JOLmZD2pLR
gcc7L8W4C8iPR+WEV1utzviMHjUxIE7H+YvL4jiPYAkjskGTRKGo1xcDeyOa80XqvkJPFQZXiBek
GD3F65YpISkxTvdLaJ1xUH6asv7IluVugPNFW828coS8mim0NtH7TlGiwbTDg9YknjX2CI4FaVHJ
cot56QZq7XKoDX1ngDfg+qOSR5l5tsbRNSzKcCTTAYo+MvDJ7oGs86Mq3fk1WRRvLOoprs6Ijr24
uOrZSy9TnwDV+ybq3qKBFvi6Cy4zEVMIS5R9aLKj4J+4XbLgQEX8LbC6Wyq3dwGgfGYJ+NCyWt2R
QnTOZP7YRdp7PpmSiV7EsBY/le1AeZIdF8YiftykAqFCUYbicXVkNvZIqPZb1SVfzH6fcIF2J7D5
ZCovgY/v5c2oLk0VvDM8QI8RMUQJKNRfBI2cRiVspZ+NdGfn2hGVEWW9ZNYZMtQh+ZDiUlqVuGWu
+Trl1HaX3tqTl134pWGOzOknZ58voGgWmaXHorkWpaBBwBvs7FR8Me91Z7wQMg7s47QIfJM5yEpC
ssLJDm+GeGTSCDmB3r7wqsQgtng2DnObqzcio4NV40SgE2ExUbMjBXuGephnpz5hj4vdZiaDaVL1
/JeYW6DxVtoetof/loGhTzgu2yzwLSwcgPgrjWtVR9i4lZdkGazpT9ObLWNg3ARYmNY0e7Uzn0oL
Szompw+TOrIq0Z9aei+O/J79ojJQ7WVApQ+IPVOblyVr2sPACL0ZuYYNDQXIuHskX/iz77LV2cXV
ZxHjSaqDc7CCvxaZnd6cqZ/oyLjWtMjdEkWG5Bxn76IHqFrqDO3NUf0TFDYHDSPsPAh+64nsPUpE
tg82QDo6EGel4DeZnJbs+iYe1yFbJM6RhYYvsL4iR/saWuTbMyfhoA9OkJgBpFOx6hzt1UmBfhv7
ahbXev24eO3A6CbyqRHyvWO/wM8De1iQLLEU3jAnl0Uxf+XVXZXIwU2y8bEI6T5ntn1qKklJ07pL
Ndzklv3dTAYQ/7C+n43sIVlbB47IKRtOzVkq4ei1jc4R4ZACj6vshnyMwq/DeqKH3/kMrkcOa/1U
DJJAHYPZ21EPIwlsAmWHYkIkUK0KJmqqWxAaw2aXGNVdkwxvU74GLU7JcAj0/O8YL+21g7QRUt5W
DGbKeuhwgZ11+gO6vnMi5S2erasT/tVanZ5sQx6azYSziu2C02PymI8vgR5DF7KZo0WhHrpYrN2p
g+UwlZNnOwlzZ8sYXXqqhyRW1NfU4WwNO5bZLSWWKScfSo3Psqf6Yg7yljn2k6nkr21uZzvRyBih
RfgGYwQLu60dcDMpHkIPToOr6NAidojKIUWq3lvLnrtBw6yu8R9ra7d1EQRDGml6IMiUV2lnnV7Y
XrHNzwUnfz5SqgwGmisgVLC403Efu4k5nCB3yS4y20tNU8XRNDypGUBARQf5MpQVsioKVkb1nSY1
7JdiPGYzdWY1M5yTJk9d3vXuHNKYaheKT5aVfvYU+bjalMItED20WRmdwmRYB9Dau4HFxaVaGYI7
mZp7Jc9prGjG73JtPQUfNRUWT00FY9fu0lKzRCbb3IRYA3sGIw+ByV5ZlBQ7ewXfyXA74K/z0KhU
O6cwoKTPtD3MNbGmr6n4xUs/0i9jh4GMkB6aCEoFwzt3atL+oSYz3W+JN1qB/Gfq8tfQqL2sp24z
QdRQR8qajKWqUzLUED+4IkS1DLy6j5VrNyr7nDGlO1s4p+OFxHKp3DmV1A9S6es9hMjTUieWa6bF
LtIIbFlCLg5hKNvzSL09tRG4J+n0YhaITJXuma4Z/3+xIP2hIhvEbXKTlZTVmbfCqU1MoleGPSwG
KBJ1EV86i/5p3VC0r/RJYIqFB5k5+W7pdC7GY/sGomdXGOv4s8QatwwnI+VMmsXlS2Eu+tHSStTM
spxvZLv2hBrkNMRvoOGz0oZxbUaeON6NnYzYLcQoMWC3FAI50JhmmcZLnjW5Z6lF4IFcKdBy4nqt
Eo/ItgIA1HpI3mUTH5HOHMJ61hielHLNU6gvhkxeO5NtG6ideUziFAEThz02n5fG5BfXBh+Jn4hK
TGhyWqMlY9rDq+EYCIvT/ALqczqH5YNCCYU9qnAD/pVdlLbgvtuG6R6frVbznqCRga4zoyyLXs/O
tKvSS8LhKJm4Ey+cE7Hay+JAs1iHEbN3hmsZEd6CV/ZTMWX3K9eC3ZDMr/qI63Kwhuc2wOuJDKg5
FATRcIru7qZ44UniryQliLJO+LvSzd637P4mpIdK4dDRAKOEM2Vzs/qG38wmmpP7QekF4dM2DpjB
JnajwJhQV+hpNSp0GmEjPQmbBXuyEYBb40DC9V9d5dxxupkK7QSopFwYVhjsc7JSv6fQ+FS0v8O0
fIOeIdwCULhR3y+tqUDGCahDB5/At3i11My9kuGgoGUIvabFZELdQ4zD7UiP2STFJ4mGXRuJd6eR
9q5XGwLX4rS80vmzdtlik44n6enQ9vIUlZEO8xzMvYxYmdceAPtIDyZG6nPZPiV6MN+YgUJvg6mP
LJDkWGE57QUseHTIj53IlH1j38O4YGCozC/DpB6XVqEqPDXP3UBHxBw7TwuL1ptGR2WgmC18+/Aa
td17ZtIi0/9qQ3xvM9tnEsxVcRgmpEZMB/qJBnTkCMbsxwbf+F1IHokoCbMm3MkfW/HdlMO7HpLr
lQXXtEdbKfvv0aagXyWU4FFXPnUUBch7c+D+FibFD/15CJgeJtAbdhh0PsXqXous+TxZRBfkSfIg
ZAU935jZ5ZaqdEukKL46MOezViZ+WxV/FH383Q0KIxZzPKqcew4rdHsss99oN0ivhH5Kv5eZsWY1
v/hFCXtVlFB+MbJDBAIXsaGfiuSYKwQ6N4F+X7dOclO27Nt67YdsZHeuHOSBNMHV2jF2UTeOt5W9
01HP+vYkSdvoP+e5vOMKmzAK1l1ZYZ9rygIdSLWfk9Ww2zHvILQNgfxSfSeYrJgqJI+a4gReVFN6
jUoj5h6Fkyws+7vCxJkrvqi1jx8iPNJ9VUA7yduhpc22TMWXZa1sFsnUqGkR1g38K6qyHEJnae/i
9cag+pajpL3ZFplZTZQRlYcqNfm17RpBE0zHHPnj/2LvPJrjVtI1/VdOnPWgL7y5cU8vyntDV5I2
CFKk4L3Hr58HSR1RUvd0zGpWE8FAIA2yilWoROb3vQZMrspcirG6LTmo+JftsMgL5mE3Vx7CJgi5
D+RbhbzEQlFVa+5pG9s0jYU+Ojcv8HVYbsS0syrplqXLRibp4EGEs7LPim3RVw+tlY9rNdSCZVvG
px7IGLljsnNaGRdrfjwYG9tNhI5wT66WTBxLOOZYWPrIVBAdXmpl1Zza3L6LUz7QdIxnSa6Up9qp
czy8VzYPfTtHk6UmvYHq2Ll0B4L8hBlrv3/pGgUVcYu0fNgoT5oJsjCvvuQFSi4wulgKJUuntM4J
GbFFPurVnEXr0oU62JJiRTNnMtro3sJyWLhmW2NfuIvKpl8h/A1y0T05o3f0TPYqbMtWkZr7806K
iMco3U7Bf4BFTv/GlIt4lGVfFK28Fk1EGMb0nuKB/KfOc8lDQbqUhm89/sGhqymnwNDaRZ0m3kqK
cUYoFPubZYDRTOqnvm7dmY4M8twa5LlVDczP2viq9/am1LDJDr9ZJjfomMRfix5urWzVrP0kTIzS
wdt3Wv5YRoApam4utXqAx7F3ShA+nusv3aBExaNRZ5ajf50YJyzEUSepHFWbu6p1UEFex+Rflq1n
bh0gPzuIio/KZDPu5RLZ9owPwNJfqxiyJTyijODrqndtRG3C+MExyVOrFh5FaIHszGw4txrZA0N3
P/sXECjMKnO3G5eNCnS/LY9DE8VrYBnboXXP2IVAfSEWESk9UB2LMb1huCWp8VaO/VHXmzOrVGSL
/X3k0oO7UwIQVK0iveHunlZn5FHOZujrLGerhMiJtimMeqv0+KAn/b00jMqxAQukggNeZcEmKVni
1o72pkZaM0vN6iZl9UicK+JhwOemwswsAD2Vtr+vyaURc3tW9bo+KJjFhr49rKS6dhbVmM0d3edu
Ca4xygxzj7k+K9fIKm3BTPIoj2QVfn/+JTaxE3N7Dcdp6c0zmudIj17q0h+5+9V1V/C96AHmhfit
r8yx+uJpBCHDcKLTh2TQNDye1Mz25joSZUQYyNgafMxt2a4APjHD7sI6fOT7v7Neyrx0Fh7xAsK0
BP0rR55JHdsqw3vrq/6uUq23PK5v9lDdk4Vw52oooZNvYZzloChVuGwHdGVC75BHlXANNnUg2Vge
2LMmGQu2/DJZZ8vV9gilvShuZ8+LFJzYlM1Ka+j57NTiBbY727Y3EX/YDdqwtvgFpV62Tpi4XVP6
pDXBN8TNUiLPRb/OZGBt0N/98i21qhs+U0Sj0+xc6CvF5cnJnI66srNJ9Bb14/RFjWyw6f2ysQMg
dbKe48sA7zSf7GekAYCdq7xa6hsJTXvpj86xB5K2SBWkEYBeB4UMptfxd70xKrMw8I95JuFaqSUH
E7ZalBbJuh4MeQlszmB10c2b1FwrXe+hNpYXWLAUdyoDo7DGzz/SdyWbUg9GJ+6OPsRrp6iZ4ddD
Hr75WTGJTtVbLZX4v3Hl1E2iOCxv2YRNHmhD96SMvrMnsjHvK7zHbSNQlr2VPvh5edEajCCQqeZt
BIsuAetqEy2H720czYitUEG6fB4MMsZVWnRAU+8K/BvRvz4nY9WTxOgxdwI5tS5qKV92+bkeZWWf
Ju2qSyVvUUQsyvJqk6UK61ZiwkEa8O316dL2x2OQMAG5fpEu5bzeeTbG7Z6M7QKII8WRqqUTS9CV
209xXy7LtmIJUHsXSWHR36XZq0dCrwgxo3Q8KVhIg/ps1sVZl+tN4sTDslZY78Z1ZBIP0iALxSiy
uN2l9rSXXN97GrMmPoEW6bBvDhiHTDegubfOGx4pzwS/9MJ+IoOy7rGBg9Oy19iU+h7LiN5TzxBW
zn4nn4OuAe2hbHMvTlYK4QEzMS+96kxQHpajeYGR4gDWNS/VW9UHDyAsWY6iQ2XULUSN1Dylo3bv
auGdzpyysq1mHZXj2smVncuTHLLovMlIkGFNuQxDopE4doZBOVOLXlsAo6Rkeyx2cnAxVULUHC53
kPnroVVWVl2zKiHY6OBZMMul+KD35asbtq9RRa4iHGdKcRcXTcOPBsqfm31SffM16I23ps3Q61cX
mhzna8TvyZcNCCsU7NpN/4WQLAn7PC0JnklnLRsffMN6Cq1+I6vatvBZqkq1ekB+B7qHDkan4YFo
VHYzO3xTdGlZyDkPDKQhWkdfGQVPWLl7KVNkA6MXXdPxYYu2BHWvpkUkLq6z2+g6i3IY9bVfK48O
PqxF4Xz2mwkRH/gHqQNIAdAOF4ikPxgJvqeZSoA7sR9lVNwaNzsjeNSCvGrvi5ZYTO1Bhs0s8whx
DEM7N79LIDLMnHE4pI2zCEYDFyW6kDE5aOikkGa1V4Zd3mlG8lxWeJVJsoXWPoA0uX1wdMLLmgOt
wLDvu1phwWYsmHLJQKORAAxXf4ww6IRugryYoZXPqdwsJFCqBa6hfaCeTcXCMxTdwJCYe5O7m+mR
R17gNqaRMdP9FG46VB+3MK6FVp2Msrfn5BrZdmNaN5MK7RI3ZrVMwfR0NsjHvt6rDdlgj3RKKX1F
yQGrR2Krs65EQRJcqmrx1Xbky+NYYV9qbQnBMzcGSs5zbVw3SvOUyITAUEWaGOlrCWJ35ZgsSlgo
drBVpjQgelIBshOyNxAcYPXrVl8KW1k1pX5oLAs9lBxnyIg5G0ELKyOg2dTHLtfro5IFzZEAxEha
r5M2wEe6WSXl/Tap9Pwu1KXojm31dC4qsgr+IzpFPDZNFy1I1/eUeWnI1fp7Mx2lvl1ia1icRRVw
APIQhv75Y5Cw80LmcbtfGmOV3xGHKe6Ai93nMuIdokrD3vVUOPLmvcPUK8bAdMW79RcfAxFIh6Xf
qdJW9ANs3V/7Avv6aVRxgFuy8SFUkrbmnYm6yqzqOQg7AxmXv+viwJ4riPqcRQ+0uwbQLiEBbSPq
znrffj+wt7vaetrtfqvXWRsgpdOR0Pq7v1KYqFjoB/Kk6umjOsZa7eSBMBKDivo4G7Ce8o0Le5FV
rhbuJcTT86FwAU5leVfvRNF0smjygBuXQR82D07pxXu1IJaYel3Dk6O2r3ggzGPoN/U8tfpjJzP5
ikuH0qnmHmC9rSiGsROuITboi/eBPbc74FVI0Gx62TJGdS5S3ruKl7Kd/EbWRT+KV+oCLBtH1/YI
SNC9a4pkw3ZamotiAPP02DnqY1JIvA9ZPmuFUt2LcRSuJJRRFgcxkJEC6itSx12J1jo05gOYXlg1
cXYVByMuylVU8tNCKsv3542ZoXXRJdVcNINozq68YLAp8WBmFp/6JMHog7oiqfUxTlQNPfuBdE2Q
Ql3VtRacCbH7q6zr4wsp+Ak5kOdXJOqsReYF7V2EpOaiQlXhfigLc+7Cvnlg7VXOvc6Mn2qib/zu
jO7mj+jZWbFhfUp7I53FUpN90cv8DVNZ6JJlerPbMPna5ym0wVB7TUeA7LGdfat7VhQJORUyHNm8
lXMmjlG+uD0rmll5IFoFJDdBhUY3Q+AHWBOz3GnpPWZrn1zIG4mIvVaPxWtcWlcLhP9L0IWf7dQv
n2X2BKzeKuezSu52FoXxsApyD2sURymumMmjqxlbTEGT4bKo86IcSuUosfhpi+IqGhRPsZgk3Hwp
iqKhDAgOhV4ssdxhqPd+udcvTSBmC1GspwEyS7WXbW+jqPfjNfB6zoBPk0czuiLz52NpyStJU1Ah
nvqI8R1yguu+MNr3tyoa0spt1mlFTkt0EeP3kgzOv/XJ92cFeDYY6ZuxjbCLJAV6xi0o2TSFEWIJ
mvtHfmbSspb68B4Rg2BeKkb9JYmlk2rknUeO+Drarv+tSIxnAN7OrTNVGwvkGtpsZ8VEVZxiL6WZ
trfUzl6xeW35/ScqeXGt/dS57ScjQ8rFN5awB/iCxmi8plZufu5NNZt7XjfeOUqQrRwzQW4nqdod
6H57jWuze8bWtFpoRSQ/gSgMEUzyL4Uc3aWjqp60PEFoQTM7UhPkApvIL07cOCSKvCw6RWyd1hpa
C8co0uN1U6CSEqckuJKoG46RodVrLQVVkOok/xtdSY5KM6hrlG28o+Ko5pofinWIIogAGRMuv7Jd
CuhknUPt32hG6F9ZjbCkUyzzqxfv0JUwX2v24bOq9oY70TUwRomozN9d+7b6rasGzflOxuN73dYG
s28T3YOeCg94n607F21T1JYJZ4g6Ap7rtsg7f9lhF7rIS5msn9tdE7XCWTl0x6UajN1VHLCXteYa
chIrUVSmfkoLE9fTcmOdM7Vh3B0Sy0bVx9uqQdG/X+eHBJVt1S13JMFfR9z8EKoi0g/W/1LnDrI3
8JTYDdqbDBcVMJYdZGB4CVcNVeEFoJ1+Keq6zHavrO7B6KO4SU6IfqLO6rRFNyDPJEqd7yYnJMo2
oiQGgp/mbELc84AzM4Y4GLrhYtzMb+ijDjxnSSrXVLfNj37kPxYq0nZnUZU7doqkW7nJSizU+ziu
F7Laga4ggFKvpFDnu8MO0l/CRoSPKY0RsSy1Ols8FgACTJXEJqP5e7kqSgT4iOO+9xRFhPMJNU2H
jyFEQ2Z49dkkpY7mtI0MTFedFXeQNyJwn0oxb4Ib8/9Q6RmmvJEUQvziQtFRHEQDPFTSwdPF45gD
H48cc+tNG9DCL7VTS/zn7CUFsBZUA78QNaxI8hjZRc0RqjBG+DhZQ8JRs9K3VM2ca+BBvHEK4umi
PrGce+Q+5HtnWu4WBbQYyW/on2b7LEcVyhhwm3aHtFiK+sZnR9Q1+Y0sjoU4UY+9akjqMjGwnFX8
TtpXFnfTTJzWA86lad8iZW5Ie1FVhhGtovx+Kmo/2lsH4lqcSN9+qxfF3+oM1Va2SREtO5sYKr5X
w95Xh+8HWa6uQcP/OurgxRPfMj4pIeQDOY/yLyTtXg09N58lK32qFaXe6qamr20l9JdOoqH6gQb8
k54ppM9geKSqzXzqKegylXFww/ESU2MmTFAZ0rLShr2NypY7hNoCVDjzX9qfhqJI3oYcUc+mUj95
RiWDIM1sduydtOtuG1VpkRWVSd3P5E7zNm6SsrWuoXbZavKcO8pn/MmlOwSzs32qIjMYWCOAhL5Z
FUke31qZJNogxcpKgsL1xXTnDJAsm1tbevlOKcp4JUMQ22aNlzzZw7AlGJk+K52WwXpy3X3it+Gd
q3vfxMuNqs03WPTZ2cqS9uR6ZBn66YLpfYCgJKcVgg1MTU9fIyf5EiJJehQHLe2bY6E3wGsNG4kD
iV16AUDyqKmB3s9EH7ic0ykwbThw+v578ccQonuS57ckibPNx9CxBixYl9p62RRQA/p+3KLb4pxE
KY0goFktsveiGJagWICnbju7OlkkBOttRQQEdJgczLNCKm9DS141TPXiszWStw76uHrO4uQGzKP7
ikXzsWE9+la1JpSs1MPBPhtnmQ1NYCaxkZ/C0Y4HvyXpQcjYnj7R7RN44jU85UlcLrMKFOZUJZ8F
WEuvRfGjIYqlBB9kcJYt4e5z8CS12IhrCFIfbNMvnFWVA/HterPa+lqzEyVxEF2MqZ8oFhO7SO88
4mW1dQ16WdqmNryuBJY6u/QWEQUV8tUimJpFn1Jy5XkcExMtDYM+PFa/sqWXdu+XqEo8L1XPOL93
5ns6KThLGKVhXSEMMciP13i/vnOTkjuL16iAFOz7vO5W8xoc9p0XJemdO205ArkEq/Ojzq6aehER
AgO6gyQczBX1Usq2fSjUsDzAZbmxJzYeZGhV6I2Zl7yykJQNwZNb3IgH0Wigar8AB5Jv5BycYN1q
+Tq1wLvGteY9Bm5mLfMWcQQ17OFRQe/EPKeF6tYn5sMYg7JxMk96W5Ffc9/SliWpVtbGQ8JYSwCy
0aE3NH+RhzEEIpAC90Qzlz1jXTRDM+7H0iVwaqnsMCHZsTdH1F3T63AmWi2NTOdQW+6B9DwCo0EQ
n/LKLE8WiDVS6GXwUljJrkxD46nUcgtOhYccyJgEt1wigDB1sH69klxqRVDd9l/Ai7xfaTJjzfOh
Ui/kloi4W0X80MUwlBDwDK6h66IbpdQZKZLYWneDqe5DnhHAYZKGjHaYHZjf6vWQyNZJ5/NZWlGk
XbMY+7tAlqyHfpIsQo93VhS6va4adxxmyeTB0FiDciTVGRO4RHVrqkpB8B/z6fDery71DG8L6fsV
oqUeBhySO93FghByOznuJYjE5s7UGv8+N9GsCBB6W4qiONBBt8zmjpX9xAJCeOijg6ijg6ITDiQC
0m1dp9Fxpm29vZnG5bHzu2QZJXH9pAbhV/FVK9q3wOj815B7lWD6gNHFdI2NVNFen66JLWIKZahX
T6M2pQ86901P369JnViZqXby/ZrCBJcSxekeSpWzV+rB2ZPyJL/VqSQkijD1VhHPhhI3bJpS0fT7
KYtgbSE1wSrui6TBpECHx4er7qziv0flGR/1wUOEYWbINsd0qvg41HGAATCo14cRIu2y6XFcr4Je
O2SpGi0DI5RukOTPHXfhqxG0F73qtBu8hZS0ePUvXd2kOYulq+73l9wJvnf9bVR9lPFYz4qIMOKz
Wqbao+yW+YPX/lQI2melNdX3FsX5qeX3a3In79ZV6QJCGYsWZ/FK7nnGwvgnISrrS3EaKQgCBNMh
d0IUJu2zjG7Xvoym/Zo4TdGglfBU/bVWlFGGL3ejRsjaGaRdanh7KCP6OiZVvCMrL+1EPcR3gqei
Ukl6G13kqTdJPyediV6NqTTGRnSoRK04FYfCNsiVWU04y1HO+N5ftAyK96VxSn8/MM9fPH4am7gn
MKckRXpxUyW9iDNWoU81ydTdR33vesrG1kjci0t/7Qva9HvfGu3eGRoHDbLDtncUBwOhT+6jRF9a
RYJ2Sd3A/RanH32qgXTH731EsykbiLW0GMsEwAy9Bwnx932a1jLx6elUlUB8iTNxqDyeXcCT/NlH
XavaQ3H8KEfmGK3CBB0zcTEUR5SafhuHcCVJmqoyma5scmQ/jcHCyZqnQy+Dr8nhaiHX1zrBBSGD
9OLJfnop4sGCI+5qC2dQk58bNnWLgN9Hba5p1oJMq7YQF4oD0srppdqUU09RUXXgw0yWHGt4GglO
M7eRdOMRM4RiJopQmbJ1paG0JIqqDmVUgqt5EMXADBY8INWH3FHVS5ToD6K6C9BurXU85MIhHW6V
QqqXLYS1Fa2SIZ9x0hyvGGXr91U6vg/txHqz78ImR0+Ji8h4DEt0hdiPTm9LiVETzAxJO3X4Kt1U
F2eSf323+vRuWYb5KzJJ/e3j3YohI95tUiHQXMDSXwsl9ITHxarOPHDRk1j6uzr6pKf+USwqHyaa
A4RGtIqGsY+Z2UU5ltPPsRKnG1EakmLPVAnFJ1aWTshaF1pgEFzQdusXFfHsZV9ZA1AmP5m7CBWc
MpZCWCe5BumHEvks0fv9QkvzwU4X9uTrEVwMqQou4M08thbdNcL/4oCA/L6Revsmq7z84PSwjhzn
UrTRYzVVpw48mzIinV43kX3ray2cE4gPDqK1NkM8MYboyVNAT9c6Fjt9J9m3EtLYKi3DfiWuUtWO
cGQThidHip2nMTyIl7SlVj6g9EoGcHopNwxJ5JaptBbFIRo+j/jOomFV5Q+V5y7FSzo1uTFlxPm6
aWP1SYc1FgX2sY41Mh6yDLkYI6sjTtnWsSsMci+hYrrgQvX7YYh15IZ+NPcSGIaPS8ZxHJhEkdg3
eLRqBqwTv733/Ka9x2iJ0GEMONT1KCJ5g4FMNzx/9FAa97ELtfgo+uN6Uq21FqKlKJbTgFMWdxpL
XNOViTFHU8RZO5qxrpuhPPcpfHsWAEDtS4lfq4xIZqOZ3qt/bfw2e8XDKQEn6E1eAzps27G2Ifp3
4aNhVi+OJqWvkasCfzGLT5pqFMsaZcID0UjzmI9KgQeSY30JpWIhuhY2eT61k+27McYbbpADniRG
2d2NudPOxOuZkBTj1iye3RyoolT0LMakyNhXkCqXWWDaN4ADR9G1DtXPrS3DQVRNhTdFREf8D5nb
FXOLfdTf/0PEHur9f8gS1lTifyhhDT0GafECfLdduUWkr2I5GjeAA5KFirDHoyi2ZZQuVF9WH/W6
+t46Op72U1GO1GJD0ihZwXYmT6JJ4ZOMT/pCHuTyBBi+2xZKVG2QTUZHVArihYVu3qdhaG9AoPVv
drWvYml8qwumCUTIQwjlXD06bnmqiGdmDYILnZY+d0nhr9HLSpC/i7v8QGQOy6jp7Ldig8gzNsN6
PWcfQO+i6AbYEdhAu3VinmJFW7q9FBxIG9nzmLjrUtQXtgoWCKJzetCMbJnVHZYRXsMVmhNg/OL0
9vsA3VazdFy1lMlez7Lkg66DBZ1KReiB4snK4b2xLX1lWZYtigRTg+giWp1WzfYkEFDRD0lQoQS2
ikvPOOrEN4/mdBBFP+7M/Yi5pCiJetFDScgfkfSxUKZOQ6jv07VdhseRbyQrH9ebuRBgh+n6mCP0
fx94ACYrBZyFEEK3xurRdOzonnS6/16fx9a8UdTqC2obsM3bV9TGeYYBf7l6ue5uPKSD1rYfp/dR
R5KjluT2VevkOQLQzbOMatMCGUflhHQqDmhNHKz6QqqeSll59MqoQ1IHo6whdW5GiIdKqFjRocmL
Dg8QbUC1f/Au7DEgY6feFVp5d9DU2rwa00FXwS0a2XUIA3NSFGuOQDD38P/AWpZ6VG7VkWXFR/+m
qoKVXLNlE3XistYHhT8ETbIWRdEgB+UbsvXG7qObBZLKqrLkDHnTvMaFW53tVpp/dEBZhqVZOHz9
GKbSrGJdj5D6xEWioWmCfhHFvgvlgoFEnVKnPWbXQbIVxTZzzVUa5KAhZLxxHM+42Wzp9p0DCEAU
q2HwlyjVyBtRtKLssSbddYFM5d7DUF9VdWPc8sGDwObcKX2oH0ldIMHvyd+AYcnrsMzZ0og6cQiC
tDrAuYK2TF95zLSVO5b5tm7Tz2CBoZ47rrpQZDu864bUuOjqS0NsAeIMdhVbZMygvE6NWZlFd7Ie
yAuZ7NBS1L03uPlnbVCVvSghpWhcnPRFdBc1gaHIWxatP48TxpkMKqKWlqXVthBJ6+qzB4fqfQw2
F8C1i/Ez5Bd7XjpkpkNS/8o0AQXovd5/lFz3vSTmqh6Vi4+29pfSj+vEJPejp7iOnFN3r3bkqqcJ
8EfP99eb2ibBnX9zndN7oB+9but1Q3SE2Rgdjci9a5Kh3SDHEh0/6sXZe13RkzDrQDbQ/aM6LZnp
Z6Jcje3X2AOYjz/D0U2M7CjOxKEqBjRV1LjBQOzvBleRg/6nsm4Fm0z2kl3Y4UP5PszHCG0lDUsl
nLT7pvHFQYzFoqCd/fnHf/3zf772/+29ZZcsHrws/QO24iVDT6v6609T+fOP/L16+/rXnxboRsd0
dFvVZBkSqaGYtH99vgtSj97K/0rl2nfDPne+yqFqmF96t4evMG292kVZ1PKjAa77cYCAxrnYrBEX
c/qzakYwxYFefHanJbM/LaOTaUENzezBIfS3i8RaO1XblgcM8FrRRRzspLDnaQnet5hJQeewUMEk
IF55YaSfytHQ3g/JqJx0ptYduWE+a9SS9BOo/HwtKV4z++gnGsi5YaCZBUgm5wFBUSPdFKndHY00
6Y/iTPtxNvVAOSVlGQfu1GdrcnRVZVsHTXbNA6C0rj78VHJSeWv4zrD6z5+84fz+yVu6Zpq67Ria
bamabf/6yQfGAI7PC6zXEhvXo6km2alr5PiEu8V0Dnu7Ir8x1RRLY8CZDNhGj3TIdPheHZYOsoFF
5R4lkpuLRJcNBG/66uoEVomEAnW9axrASeXWh9X3dzlvyq9FXDa4z/hPBXD9c0A2/ElWn+Kobh41
SFN3EVhuUWs3dXhUXCiGohgrJFV6TUI8f7rGgHuw9OKqhLzfGE9gLeL5aKXxXrSmWfTT+H3+0/iS
Jm+7poRo6Sq4nrpujVhH1R6JPv/nD9rR/uWDNhWZ+9zSbQXKl67/+kE3dmqzYPXSNyIiHXoxfH7i
E/YShw/VQMoCYh9qeeIz/mjuMmRRqzTdvffzqwamMDqiO18fywNhHfiwETdcYg4NpplTZWtP+GFx
6rr6dGqp33vlhvnWFqy7Ci93tmhWacvWrsfnup4NFfHwEYOYlZyozbZJdPvBcJWLaE/Y5RAxV3OY
nK55KpE3nletPT67VfTQE2N+YA74bcAY+MGd7GgADed9jG7paPSX1rL8Q9PlR1FCJHC4fK9vL/g8
o8DX5qk7azWUH4G5aAtX/+jCpbWevl+qSnq5GFmfbLIQlIePdAgS9kF/J7vFw9ArCgZvLbEku57+
F0/6ZFnLoTHkzzLq/xvAQuZ70RyCUwqH9V6zMQkKMiPBMJWr/92o0+WlhhaCuDX+65fprxLT4dcs
H8rA8+vfiv98yBL+/me65kefX6/45zH4WmYVIIH/2Gv9lp2ek7fq906/jMyrf393i+f6+ZfCMq2D
erg2b+Vw91Y1cf33ND71/L9t/ONNjPIw5G9//fmMfhZhVsxZg6/1n9+bpmlfI81v/PQrml7he/P0
L/z158Nb/1z9myvenqv6rz8lR/sH4ULblk3FUDUd0tiff3RvokmRzX+YGvB12VZUoEsq01qK/JnP
q5r/4GGjOza/RkeRFYNnTQVThybV+IetGYZu6zIcRduRzT///u+/P8Tev7Z//1AjZ/vrY81QUHbR
VduxVJ03pOnqNPn+9FiTawnEa5bJ2/8PfPt/DnzrkeY1Ifcpc6wsWkRgdxli9rsgRs6WHCXIO9Xz
5qBr1GMC+nVvhQBAppLeFxi0TWdKaeI0K8tHGAcKRtAADNMscNZZhGHVTNWrg2wg3FBJmrkY+nFy
LnakM/kD7+Jqo3chMbdO4aofxkEL0SVE+MkxCplYDz6/doIDuyg2mQvnU59FcuCsNJV1fWAE+oPV
Vuous1odhFPrH9kS3Dyk8M6y4+UrvGDbuSXZ7lkcSnuQzrma3bfaS4LEycYdrRqmRGyy34SAQrBd
Xed6Qh3Jq6XkAm8MAxADcy3JIdRFFbqnRqZ5GFApPuI9cLotbm8AV5gwdqllHUpS/L7U53sDf5CD
02UlljBuvgjg1F96xMtPAbJnydBA3a39ppmXstqv4y69OKYsgWEemvtqCIDEerjPNpZR36eloV8V
GZWmra8r5aMsZRxk4PAje5ipoBol+cCsvVhIBypdaD62uIezrA8+ybEV7zW5HeFkVuGnEVtZbEoN
7IEq7VMPCuXB1eqn1s3aF1SxQAtjU3FtTVfZ4XXZL31Qe/O+kZv9AJgT72TprTAlkJt9jpGbgmEQ
uBso4h7CuSnpO9XUTtAe6pMpd8DLS/W+l7Lh1S4SVvV5A3GMxxYIBf9z1oFtjZ11GekJ0JPevPO7
KPyiuIo065TMvh+g3i492fJXVceGAbvocRuHtbfBJcq/ji4c/iCyjS9ghrd5G7kvrQqdQurPTl93
j5WVjRvf7yWAxlr1Cckj+FmmejamNbPcldq6lwCXOEPnPUWRra/yJIMo0TveUxJpALQMT0Z2hVan
U9cK3Pt5iFDBJsqb4WZVym2IpOxS6RB3e57zW9s1PFDDFVv+Z0nJ3TvA6Bpel8Uet0bnVMHXRWbW
dNZxH6DmqKigpWE4PvjIq6HypS/jCm2AIoQza7tlBY1BfXRUHdv22HtOpKCYlZ4+XjJFHo4+iPa5
mvSYZfBj2xc44+16FL4m5mZ/nyGbdZ+q6qYxWN51hPtWQBr7e4S8x2UdDMpS9LCq0iEOXkEpJxTb
WslwjUqrvxp63R1xLdt9VPFdYiorB3tcROVZ1af5Tc4x/x6RbF2K4jCo/Sz34U0kZNbKro1vhoLy
APqqV2Nsoschg2MVdeil2iOhTT99QKnnxF7aO4tS73UeEbLY20T8Jvqhtx+YgeCGJYN3GIJIviUy
3GLSNqxauuZSGs6TISsLSzbjOwSY4mudpWhRElnV2TIjMBAnRx0ThaMUtSjFNCiqe+yDZnmvBXtX
fdBVrdtlAUajGSI39/nkJ4HDQfHmOyDGQkKkhYXgq5Q78xEL7COZtfLM94deZNv6a3h46UZ2sidP
l6p7KVWSPRJM8gILEhLceR5sclM7e3IbvNq2gsOjLH3tV41ibgEXDjcJ/7td48Qk5afiImt9fVE2
hbotK936FHNXgTONbggVOntrBPM3JIn9qQMTNpe5vWZBB3HCMr3sU7PkkY+IOkirfRwgfqbk9bdW
4vdEPBNfuaR9QrdJQrVLwUCidY2V4wBnQC/cvaaKkcFe0DLUiC1rYbeFfsEaBzQhLmsndmLZrHGS
dNE2pbsxdT9/Ahjyvwk7s6bGgW7L/iJFpKTU9GrJ8gCYGQpeFBRQmsfU/Ot72XX7crv66+gXwrON
LeVwzt5rp37p9OnVDK8kwtN9O624DJPYiY985OzZsQoSY4vll0EKYKhDh3ksRT3cu6BAgc8kj+0k
Gasju6FhcCYzZkAUya+6A6qmcZpnw2sH4jpL6+po0yt9nhX7DulU6tC0acq+FqVPKviPLvfCVSZf
Dil8uR7iWCA9tSmM3lk2mMh4Ha7+3na+Wo1ZvW1K8RI1a3/jnv9cLk2UpDfTaBFPgx2eIrQxXl0u
4byHo7c2elAmEfq2GNn5XDE8iU5hgUzx2aSG0ZDOiTWj9MqWZtS0hxHxRxcke3sjnZxCmvUGFjnT
oF0c0yqKQ90tQc7zJXD8uNAHSs/nwKc+0b4BSADMnRIGXIjhQO5QuMBE2uGxRd7foS1o8PzoyINO
xrHJuzsELuW9xii7GeIcDZD9ra80HCWTwq4UNO9zQ7Ww0Rpoxql4nKI0Q8YdYY41wfo4Ln2OOm8O
ptm+nXPy9Hg0tiSYT3tr6n4zCK+ASzXvNl4kdsN6eIXrmN2MEqRT6/lyaAbfsZgfhvxsnV8e07FA
eTJi3zP7nrfFOeVI2R9N5xPxwdOatYyoiO80dnKqm+91C7ev6to/Ef2FYegwDNqCsnSv32n9mSlv
UB2dlwO8WTzjjp6GvWa1OF+ydu9mDhZUqX6tXgmJcsALIwqQ3dj6AWPCEUoSpJJe8xkrWOicrS9a
jyqfs4YtPjysGAtk6r2YrfGpl9pN74iTJiK4tvLNbZIdaTD3Q01WHCiKb2dAeoeQC0Znaj/HMJBy
x9opO7J3OBsF//o3mlN7Y9GVHvr51Yqaz7G2MW2v8RVLDcecQNAt0IaBYE5Jck9A97AB8zaJcQt2
D8Q/YMbqixAPDuZ+8L2uUbt4iEZfdPquN2S4TAsm7sJSGDDjTyPHlCVK6x6kAuyVzzTrfq3SCtZi
xFJOqWBKCXvSi2M7gWhZLf217sVj5OQP9eChksVE7Yg/E7vdaXmJIKk0Rh40sbWPDO0IUe02WrVj
R5+Vo2m7sv5bx7tZuVCnyoWDVXsYTe0jn9S9iAkeyocg0+w9edH7nJH4zKV6ooYV+7WGCjGn/LlJ
BqhuOFXreMaaWDxUzkTS91oGq6vDDkJOztlPbc21P+0JwpJrcEp22aE1LLUxwcfME9kBNhnLLZ7H
WLbPtYOE3WOuN49p0962MVL/LlHXrJ9yOpvQjuCCzvp8MqoJGKecVNCNgPctY+Ox990lnnOrPKh8
nelXTkWru+XS2W+SCgaYEnQG4QKnwhvfHFqaUEo+qT01O8p9T4LzMeg7QJHSMfcl8RVT04IQaDkR
PZxnbMToYXvLnb5Mgo+Pw7rHygWheIQcMTwueXlVQk/dVK7o/MVsQA90esihnmwGlGABCcsvojZP
uUCpOHuYiBFsv60tLkRFaadX2BC9NNuunjGzkBtfcDW8qfPr0M2h8luczCGaCCHKoUwm363kHDE1
vNDEvW/UoEjefHZK791xEfG5X8wAd1HX8VEbiAYtjADl/nHL5be0Dci52EFEVXYkaw53uQJJshR2
kBJnPpruy6LL79GevhcIpLL5VkoKv6zLa1klBwuwHAdt8plY6X0/AX+rSZ/Xa7u+dpKF6Qt/u2Au
GoEUA1/06MXAMbPmPRqMGxbMv8C2v8aD9aBs++Q23n1hLHd1TfF9Kec34Q43eAnJ9dCuWBoZAFSS
r0Q3MQxyAJZEJKLeU+E4ZGhyGvu2y+2rYV1AR2xsxPy4V4PaVQgziJOauoqDZMWUBZVhM2nTWex3
R4LmuyVoOjP/2lpFAvO81jAGh+tYyX0LqXir0tQn+DrryrtxJDV6WB1/jUFO0GC7jW2kPj2t+I7c
QxwV2Asn9GXuuzwnq7Tr+j24IOk7cg6VfdLKbEsmZoSwJaUhjmR3DzHiVp2pw7Y+3rkL/OCie0fB
dMCcmYVyhBFeKBVWcwp1fpwJWICia6dxoMtW7JfWoutcf9SVPRykM8P0E5p1Yr8fyrjpWG/UBqsl
jGG6y3fgrTN+ANgBi6eSO6eLntK6+5MvygRJC5fDLMKI5u1n/JA9uoP5aEPCf8pr8zWKmNpj1WiB
Fk3H0VJlyCpLHSyPQ6ryhnm/GtUt8SuveiJR8nVQ/aJ0ycN82uJFbtnK7T1tulFtJh604ik13ZX+
QCMJMjgb7cdbdn4S9zOjSUw6FwjhlATMxAt1G1RDO5KjTbUdA4y0gVun9dZyq1sil7Jw9AYViMi5
yvnVELKEuuqTAzYFLI6iuNW0yQhay72dEIzuY/D/duZlLFowCzeiXwMMjsjptfnd7sBasU+kuExD
anUJOeis/C3NauPYldjXMGFA7QXh0xSaG0weRvrGBHdqlFif9L79BW047Dt3u+B4e8xLQgQoEX4Y
JvS6uGbse7c0Q/ou9ch977JvtvnxN60p0J8iwEyWKGRbi624cx9sMmM3cWdSA7aZLrvCAE1DikXv
3iqrul8iBninEAjztHFLZ9O98rSrienVLb0ec6hkgw6ZCQ7JgtcYdk3npb8gx2PttqabqRJ/CJEv
mMrSCj49nEu9lWysYwSqAyEinT02RwIEcXP+XL/caHo2CGACei63TyVxpbZa/u/HXe7ORHpkN9bu
Lk/t6MHUlKEP/7zk5U4RsSKUs7i+vOTlpulMwmsd6MQE8UDxjKsr4SyI3suaYRmVmWkdpq4+Zdh9
UBN8JyWL2X4Rvyh43MAh1AQaAvTBNfAVSM4H+LJqk/b4xQb7F+q533mzfjvZ8t1CbNgMSxQoDz/D
NH2vecRIAIOPSQwBNUCvMwz1nCtrGfAGV2l8Q3ZlT5kEXaPfEB2Fh+lrXWsnLApmgdHSr9vGDmRa
VYjvTZAGOK995dLGLOu+P+bnPwTB/9clcG4gq6fW8Y3BGfbDJILLnZc/Sd+XIUjz5zafYSwZ6UeZ
FPZRgHgfJ0lUUUOswgxajgwLb5PVHpQrCfVBr0p1bI1hZrp2ySu6XG/Y4x+bYZ/3xX1Nm3GniMvF
qVlDxcBGuXhJcsztotqaFquz1UA2LdckXB1im9oV2neVZO+ri916NGPCWkaTFMbzH+O/L9nU/1hK
xZzEc5lfAa3MD7DnSI3JHosSwLAyT5pjfRk25lPx2BswIyYUPzmwbERJntV9Jip6dtJ5n6R84fMJ
HtUEzGcyxdbQqqPUB3xs642pTzU+L+M6xoos6X4ZgwjSGib+TID3AHyYTQ/HBpsU3+PDRjWIdNUY
21KerR/p/diY4/Hcp7Kdbe9p0DtjZganOqWz99Us7iFV0ea8RICrQnoDCDivuB9068qpumPf3pOO
etNU7UlL49DDQ64L7b2PpgDTK0t8ukTQq9oheddXcWO2oDPVSiwX3jmqKV1PsUHcuQTfBMlDBfls
Tzfk5M0GZl7IIWsRoiG6GkNi3mE9aM01iSY7YDfQw1uded+4JYH4No9nLPQZ6MOumnao/IBApCDu
gaAkALWKp5p+9Vm0A6qRItjTApF6I43oFdX0jqQZ9heApI1bSWIFuJz+d+RiQOyyiJSQBmtgdjAF
oRXSbP7kDaDlQjsS/6JIRhiOlk1FwCUyeZy9+tQw8G/g8fmWWx+MCuB70YzNQVnldnabrUZ6TltG
5J8CDREyv6WfWvt1c7tI+NidfKPj9KihMfGZmoBY3aFNqVgGIe1PLCBYVLGhbfaQFFbWlyoLp7p8
jeARwOlD50leht8luNnlboC1tRlbdgEsODj01bBpuseV5T6JkL0B7o7upZLLM+hVxhHkP6iH3hLK
Du6K6tMFZ9OpT0xWx17meNwRGmd16QY4lqlMLlNgTDcyL2jNAhszFQdnBUROTs2+t8/2S0QgmzpK
vnDZD6dUsnqE2jXnTGOF671iuu1g6Q1PWTqylRlWakTTr7ZI/awvvieIHLpcdphcP3uv9RCe5XVo
GQ4jQzQdyvWxMDoj8M5MKAlp0BLas+uAopdJfUyWAQDpYF2JdFcU6UPpiNtYm6FTLPcjcqWD3v+S
Uu21/nVw0qOZAEcY2oMo5ENWLbUvHP006QPhH21K7MRoEQ1l3mh6tCWN47Zu0UiU0U0RKeKJzMWk
hnJSxfjdrulbnN2ZeovFQjZB1ZSA2CrbDCebEQ0zQogT69oDPfo2NPWnbucHU2nXM3iTKH5xORHN
kVWIa7Z+gy1M92Y4HixFbGyzrRKv0squUOE9xgZehGJijs6vSNT0Vec8lll3kH39kbcotEUKfac2
PbXp8+EtkV6yA33zO8qI53BckpcQADwlSU7obfMnYaAw1vZPo7W+iPr7QjDmODqhW5FDCfP3ms6/
IwYFXS//uJ5+0w/NcXGc9yVr3ofVY48JTF6ClG2ge29GvS7DSWdYydec8JqN8dbh5Nt76/qkXP2R
OAAZyS1n13Mtpnugh+9NdG4dpqQWTWBo+YDrjTvPe295Hkq0c/FSH+EMcrA01Z+esAwB1QF3mPnc
MQWQnHQrPSDvYqg3+lLB+HJCZOtE70DuYeoLqbbdF/pMusmnwRSG/dTnCH4z9dPA6g3m06lep0NP
6mc2rg+2ZFG2UinGEeha+Fan/E7WE1GRwNHnvjwqC8W1Rxa9DlwoNZ3HNrPRFS0Hy5ygngC7lpP+
NgnvIQH1TlwZzgPWhiI2iPBoSVhyCv5dcqT4tvOMesjCChrSGshhf63n+/NXPJTNk1d4jW8zIuQo
h40++dTYlwVLU7PMOaeGvaG6p6asKvI5Ye+rzHs2Zv1msrlS6eu2WztGz3K1SHIu71yyZJW13Mg0
8TYIJH5hoX8zcbqztfICd81fupgY9+kZeAfEF3JmLidSX3DoN39YfDyXqVNvYwhOGYrpbevetXZr
bqbFo9oOB9d3hM7+A8Ew0fOvDiYF8A2s2TWAs1SkmCbz9cbQ2RfZ+TXtMV5r3BTm2e08YbYyMDns
kkH8jkCo6HlyB4Pzd+G4DPJeexfrhPoZatoudcNZafAF4mPYuuftdg1kRNSxfm03Z75i7p349Q9j
VaW+G1MO0WYBcE1SNsL/zO9h7cmxKX0bIk0QWc9Wi7bEgmDm6PBnKHCM0x/WuC9D8WjB2gjTxQ2i
ya4Djq1iE5noAuEtnAmjrhYMcxKzjlyOUUeuCJu+P9ZkC4AHbpjPy0Pc8P7FMA5hM0gmVMP4Xbp2
u1HTMVus6MYahueJNnipRHtCwUj+iUpBnokrAwQvaH422t4EDQugLCVX1qWK4pNwzzh5hdHRJwqj
DhM4ApynsHVTQ39b9Q+0pi9oYIlZBJYElIYRslVvkBg+bJMASRc3qF2O5GSQNQZ1tARv3PHxoAoh
fxSAQyPmVsI0qLsbEljXCki2V47fOpDjHRnaAzD7ziKEZiwGnYBDVhN65hJB0Ce4B5P4ztES7C4L
fiEZ4w3tEzeccJ9AFUieOxTbjFhd2OGxXsWCi7//HFpXbma5Lpxz8a1TePfKoEram499O782pndW
l/BhW+0XFVtLQGybk7ralxolSjD8zLNMaGf4eZoskCWh0LDN+7OeacPdyJ6VPh9NfOSivcNEAJZk
S33dO0QpCE2FvR01KnATvzLJ8jlXU5g2vqDhbWXp8MMleb5dG/h2uvOwsVU/holRvyRy2NY9H2BM
hLMZO6rKqzds9bKOrzXYsoPHIa7XlFmMMW6DtjR3QBqssCcqgeXNc7yyy1WrhmL0TEwtIIQl/WfZ
ybAnIAMGRwpoX8eKE0UEb5j1Se+HF6BjMxkwt3O55eclnJh6EulCt1qdmMEAFZF9ircpuvzZWc8R
qQGLpUGeUBvPV6MwqNLGNeFOJdLJDCrYC+YygCxT7OFpJmLGUx9ytVuiBoYjYRs31QxcVbqodGGt
UV5TIcPzgnOffTo9qKOrztnJ85PImxsnZszzyK/V8oQgAa/5kAbtpCSGdjpTxBq/3UaQ2cG+Sc+M
zaSXz/OUgyRoz57+JAP03xC5J9ZtjTB2qdV3pbVWqCkzlNT59eYFxh5w0NShmJemv5urWZXj0R0F
6Qu7xAIAVuYEPy/uNyES1P/p61WUqzXtPAKUEvbKtOWjITtuy24zjqUN7YkYwwabY2V4r/bMN97h
96mGBTxFv/X0LvF7cziLVsVWKeeeDe1TEk0fEKgcLHAgAtHw7HphvnXEYe6injiace7egbDSnUyH
LEhmScrdoJic9FuLRqEVCWhFLiOfqRER3qThOEPlBR24zemmbI2IKZ0le7NXDhydpoPElxbuvlkV
a3RrDspRU0CkviYp2ME4YqMPpgpARtpBZut6MKrsq6VlBogpe3II+NgYVAIgNpN0YFME5J0NOgLB
SJsrmDX1bkUJ+WUmC2MRGQQzELGpd+tLrIF+gzol/MklXciu3CUYxPyJL1CA4TDu3AHKojsfYzov
AYUxbp0fEOWvWydJgJ7WV5ix9tDI1k1ku6RZ6l2wlFD3G3RNZFOsD4vyomDRYSIC7Ou3hku6DYkA
Z5oOi0nrNXLMeznHsGVSqoSoqALifN4Ac/je8DJkAwCLmoTFYoz0K5hOeuW0oTQG1rZPTgNTBO74
cizXAv+9Eaa09e1TVHAm03ky95mjATKLyRCMzNEMh5lJprEBAeq5/p2y+fOTmYnWswiSrhmyoaiV
xSFflutkUtO+LNZiW0j7MJHBymjYHVhL39cDzZ5sSm40k25DWswHIhfo0RXiEBf6usfn94lPR/qO
Af3YUxHuYpikwBPDSrFEkN0cuiO0N5X2nZ/ZbMhXpf2qO+dIlHYeNk2g2vpKxM3si5iCitm5Ohlt
mXEczxqvKF8Zi2pPhUu//DZQfd8U6IXpnhWBKB/SmIjgVnNuoiGfadJyYsRiW9dZfl1F6WM0TCw8
XD4ZIYqbVp4D8si7SAFsZnQnN303PJzTQuENeyhB6dSOlVMcxwpLUXokqOvOqmgsYGYigd4tHqYx
9l6j/kgNp24s7YvqHLRde1eMZLstTDPSU7ck4I6Blo3pjvf7SMaGUXMczuh72vGyqUNzrH4LuHe1
ysiJThzGWIgyhAvydcXZCXrMkSn0oXHsw+hUZWD1UAFnWQOphopJgpO0fZ5Fsc35RP+DfWYoc0b1
zN2SZE23RxnbmpB5eizNEWc6tD/9N4Q0dTU0JOLkHSBw59ldBD33qMhvtQybQBE2/Ev7uI6TA9uS
K00Wkv4B5RCkEYe8NXwkR8TFi/JuGdZr08HGQHNnI3p1R04qrQ4M5LrhjMwOJAs7Yw9ujwQOfmky
P/IE9Vll+m1cDbsibcS9G8W0EjXzufXqhzHpiXRtAeqOI7LjqA1XiVFE0nQ8jDpc086btis1/1Co
sg+iar0DdCK1vtpx3N0QK3VCVIDyY+5OBsCUw8IezsctdAYmaR+Awp7dXxT0rwrtZUJ0atZs9ybY
DL7hMfUQajiNM4uC4iWvIFRTC6LjgKqfzZcNEWqDvAGQS90Q8s0vuZozK1e3tLeS/M0N3ehXXHC0
3ypwiDgdEbeseyxw9+MSk3wU41LLSd3ZmLWNy6FwT4knsdAJVntGldyUXeGctNy5ijML+peZU1ob
3lKwWUD3iMMVZUShAgtv8kZ1kJ1IT84lYYI51L4NO4rKl0gJ6XzIUwESfIIKDit8j4ceOjzNZc3H
1KWC3qCSzXRLzhmKoUaNv+1aahtLtlUA8YWxHbtjpX/pIOP9zIHOU5rC3ZbecFPuXIKqpi7ZR9o5
/SVn/ZsP4w5PA4HQLGOHlC0VRfnWrIyAnmUVsKfzfC8HyqznjNiExrFwofBt2R7zcxQtJ7MqHObs
8mpu9DHMB+KmkZrspaP+xLj1GbX+SJicQcMv4o62ubXb9DggiWEeCJ1E/l7S6ZaUq6OhZ9tocXhU
Oj73dfZIKgo5MhOYnHV6XvhvjLF/X9KP3uoh/aJD2WLnCRIScEJZVcW2XvCvkjx0/pmyh55gkV2J
/kfXh7vI82AmuESvmOVjLud+06xJsRtruIV9nX8ZyZlHYddPEWxaZBNvA+33jcoZiLxWfazkV7CS
Fs7q7It4pN9dE3KZGC/rGDKU8/5UbTd4u14cfb5RixuFMCgSWtql8Ku69Ie0+ADNYzByGleeIb4i
u2JFy9qf9a37NNq7ZDTtsM6mu2VpT57X2xsUSHuENcMWnkRDvIqhCAtVX7k+5Ww+WQEXwmnvh1Ze
pY7lbcse+JajRcdCN7DN70e6KjQKRcakHb3SmOpCihX8NmCPCcPKglwBry2ZPCUVDT+dy3fbBTRV
n6clNyHZRHnH7IysHwo4ruVIZBEzpjWzn2xsfHt1qb5pxZGsbCK8iiuaSNTpqsUrjrFuHm1CI+qJ
ZhcVTRhKIwccL83IkCm5665sp6XSIb1HDesK4gv1hbSLTVRB4gyUMRzypnlmANoJ5zEUoJTFpq6/
rALaczxLyAz1oRNe/uBeu086QVtXioQ67AE29c740Ta/7SJTd3W23sdD2/t1StpwMp/mdcMpwo5L
5R16OyvfLPa6+KK9idYSbHiPMhsbMEkToFg2LXFoPpGbr5YrxC9bWQ+dCd7eyn/FpR7tJAD6kFFt
dB4sCqw708uzK6RRxLZBFGT302OCKhkgc0m0iknDRzgj1CXLPczNa67W+RA1dn0UVvu7VmN7LBvT
H6IB3g9oMpQDJqYxCj5Np0Gz7Jsgji2QhrABF9XE27aVG4g2p2gBX6CPy3KrO9k1sUFggdNOHGwS
ACkcUM3OVjKig6xlMBbJ0O57qYPoTCex7anQ+yrHGxhPOAb5c11Dr/5KSlpsc9tsM9vbaXZUYF1U
DRQfbTvg0SfDKt3NVnTSNIBgE1pwTu7stCz2o15H5oMs6oM3kd80x/pjSi9qPwuCLpc+OtaWTc4k
Me8jjf2j7pIOCKcGD47+rFMhtCSp0nkkNJ/8E/2IEeAjayg7Lt05JKm0aB7C56z1kV1Lv251eWZa
lA1hbedqtidS0KUqCSK3/1CF9HYJI01l4wVcOipkUdLvcnMGt1xINGt5MQJC9dQBHYhgKHnH/9v4
JRzSkN57B0aZNhCXFuYwQQpumbPrJk15KD5Gq9VvCR/fTuXviIyGlyIi/6owf1uFve0bkhC8Yqyp
Sm9zsCJDMj0UHAp4Evou0C67Xy2IHLBVXf+qtYO3Te0qjBzSJwuSu3Yt87Joui87LlmYeo5iHwi5
qTeYKcfjVDeQ9tv4wDjFborA0CnD/ZibSPtKL9rN5x3nV+r21Umm6VtDNvoO1OFVqsEoKVR+LDmo
96YrjwJl0sFsWVtPNSHV3dYxWT4t8fpushmeHdquTZZvRU0XI+1/RUZHvFnevymjg3RDCQ/Kbv89
dU2xI2ko8b2+V4FHBCS3s0Ae8ARtHScsNY7XdRpUaCEkKQTec6LlPB9XMVaXKqMN4Vw1DDZOLVeq
w+JVsLoPsFI9CWxUm/ZcJpZ12gRD3T+VqdeHcE0Wak6WGYBBB3LH4DSCNDqSk4lzXSXPRFXCXicI
y28M8P3dqlWhSBj50JK029hcPrq+/IOjv0Eo5dzVnZA7G41/WNB3wLvWvGAMZr5cq5dh4nuT5kBI
m4OlRLTUeI2VjJBmehLjuO7boAQEVpChhwxBkdhBi+qQePHMPyqTK6+cS85yqzxeLlFPQaz5/7/N
YPcO2/a/H7icX+HnZRqWQr7dJj3s26xq/csDL4/B8Y/Q7nKdOr67+D/vGOUNd12upwvEaP/yhP9x
8ef1/96Dc1kZ7uH/+Sn+fsi/78h8p2ChXT7231tiyCOBA5eouLI7k+Pj/M9c3v3vB7m8GxTZutz/
vDFGYZYQl4e2wAy6v9/f3xe/3PrzKpdLwpk7zgcO0oM3vse2HI4Ag+oDFibj0OtzzTCTNsfLpQjt
w99LP7e56zmy7ud6hsiKqtp/P/JyKT6P1D+3qajw5yiTGI25/e8rXO79++Sf9/p53j8vY2lnWQ8c
Q1+3qaNvYWTprBvi258P0hoaHYjLa/2Pi3gvOrH9ebUKFG4IsO45Lye25mMultAdQA1rbXW8/MmW
taL/wJ9/bvu5erlU9c61k1de+M/tl+dfbru8yM/VlVUoex+SaS/3/tzx82Y/t10eUlDIogJ//mj/
vNbltn9e5nLV61vwwcoCjDPQe/nvf+Pvv3u5fnmpamhIrf3nZf4+6D+97OU5+eodPTU0O7u2+yP2
pT6AODyy++KqE6W00c5//rkq4BgUUJH+j7uJkclWN8y8c8VFdP/1pMszL3/+uU3UMPXNWVokg/zv
d/jnbX6e+89b/afH6V7EZ/p5LfSF7RESy+XmyxNkM9ED/OdF/8f9/7zJ5eq/d2te2eyXbNj+x6/g
P32u//gylwf+fNbLYy63JSjI8FOZ30M6SB+dLzJCnRbappp6Wh96ibn4jsQOrNGX4XQyXzSL+K/1
JjGa58toUFPCOyZZXR+kmZNNSLkyJ5nXgCZJSZEtm21q50ksJxKFiC5cBzu6v93VggzpyjpfolrX
SbbYdrMddSi8/M8nI6d0JtzyCfqO2HtJtgMV9USAECVHjZKmU1W0ERXqPyJgwyYab5Ve31grE0c0
sGaGe3C3NOOXjKIgT9ATmFnP3oM+LDXA9izXXUjtaFGkGSLalbrAaj4/6Y1HYkeLKKKcQWj0HYQr
PUq3BjZCMtNuSoDCmy4lBqlam+TaRgV1E5/7MDVxwdNSnkodLQBNbCsgURpBAEthuujNVuZ9dN+0
w2EWpA+RVSfupWsb+3Xik9lsV2fnlaUJW5s+15Gws9AxXBWHaX9eidEDB0O/G/hOA9iuVGyyW2no
pI/qi7aNNLIdzvUYTC0I/ddnsOOHqmluUOk2fqqg8k/tkSiHImQBlW4t5nZWKNdJTEcqSyi7sWOv
A1UdlmS4pirBHgNU/oZMeRXEmb4RJl2AqJckxLd8d3ic95GbJE8xPcS1Mc6ZiK4KGjbmyl1u83H+
oxy+GHf03uip0x4dvet4yUH8FbxOlQG9bZp5R+/s2hgJ5AaKwr6lS14JMcgiFpBCsCKYVwuq67px
NBIbeoP2t9a5u1SSpjSB/ts0apJb1sYvrCXnUOGx94tefTnpHa6+/KwL5Lk2peSdqS3Lg4EnfjMA
z+vouhHzmr+r0Uu2tO/LfaNRIGiGpAPHrk87idvXRaOxBTrV+zG6xn3u3s+p1+1dxYeezxFsMVaA
o6j4oUnFTBzPpwdpQshzBW0DzqXeYGefaH/gu65BN9+cjyAjs/ubIlm/aWGzTFa0B1r53hOjcKqN
4bMtibAwOP18ZIAEhi5I5QCzNr4UZGdEuGtoU0xwDL2NhD8aFMi3TAm0dc0Feuee4BoKsvRwjP4V
2zFifpuouArh1ULqXuzyXjZKsqDq19Ef5nE5doOFjk6DIqui+0XvN2vr/m6KSm5iEX8s4zn/ASjE
pLMu080b6gnJVVLBMPeSL+2sfIWMRF17Xn95LYEjttzr2rcDJXVjpGZ6MHVR+l4m7tc+IqF3wZSf
jE+L7gJm964Hl9U3YDkR5mO3gfT8mbf6EK4tC2MKjw1pPi/JeQVtZSVIO2JCAjlW1EK0+nrllPYn
oPJBqusEH1KdKOm+DuLDagl/8hZnhE3zqPL2GTE94fbnpC6vedP78UQPrfSB+4IfHl9qEZm+VGR1
40ImbyAn3m7VZ7Hx4poYBJywUEWTPZxvwTpZf7Az+aJlFEXhtRcFeyRVtoLA+uZoujoxj/qw100E
l0WxvMbe+BHFLWTYtP7K1l+rkU/I1JJPkSb07o1nt02eR9wHV1UKTWYiXDoU9uh99PPgBpSr5gUx
XoZ9cWNHxp+qQE8t7LdsAtk/r6+kOV9Lg4eV+nQDGqDc9GCityOSlr5R1xH6EEpThCcmCQnzK5hB
UoHHHYleTzlsT32o6Av1y53MNIzcwPJtKomYJBi7JY2wFtOxXg0UWLspiDkm/K4eUMdlHyNf0qZr
EMJgszg0MxYsbFpkTrNHTARrdge/j6qvTEgDpRXdo0aB+kZKnH9uIdtzGZjVwECgUXEoCqIOBxKB
PHC86hyAq1T52li66Vv9EhTAGIM4n9bA7gQFmZmOGCr7rdKKFzsz7sf5XJx+HW26vm2akyGAICI1
vmotx31qfKrWpMrRoXIXZAIPToljZmC5Vka5T9qoRcONrlayxL90VApzia5zWupHkbWnVi1+WS3X
zUChU1GwMiY+cGKE5GxLCrgEhc4aoWuraKAW03etbRmYTsy+NZ4PNUlf/CJVbjchehHKo70d+5l+
6OiqkyqNeQi0SZlT2DKBL7b2h0qbbT3Lu8QtykCKYp/opF/GUd8HwxSh/3CnY09nPbYrCWp00rfn
GEOUfyOkLY3eDeK+BX0DbMTI1D7dlgZfNM47MyVwZJnQKDn2jq73k9TXndOXcgfiYGet002eVM/V
LEKA8AjRE+QhS1u8pRaHmUZ6kaizI/jdBKxL0z6gAX4qrQLYDpwh2amnpFs/69l+NWp0NZSGS7sN
7Xi+Wd3AySm46gopq27bNxAvYWBC+aO45gAHU4c8QqFCVtmUarhLUKq90bV/9+LiyW6G69m2NpmY
ELgWeyWLNzKjfCvrVWgMrA3M8TpZERH9L/bOpLlVZuvS/6Xm3ACSdioJ9Zbs494Twi1dAknf/Pp6
8HvjOzduDSpqXhOFdGwfWwiSnXuv9SzyEAO9pqmVKfM20WqSjrk+SSGy5Z5dN+pDkhC3yeAgsS8n
Uivtt6kd36KGmaArkYR6JW2ChIlvnn0ObvIoKsKsq/k7ZUjbR4Jw9eTQWcTQlawjUi//KOIUuoTs
jD4jio/jAbcRQUo5J32QGQLQAUkPlh+9N15ziDpsOXQ3g4Jgx9XQut+N1cybljvsqmuRMBQkm3Cn
5VqyhlVV6MUmXDxCbXFHVhW7JIQRAaao3ej4h1ewrEuDDJ7UyJgek1q01iarXMUJ92bNPFWyY78c
Imi3XHO/6KgrFRYr8mvBZH3qOcYjfXjp+KMOunpOVFat9Ek++bV2YuW7T+pQrbrO5dBHF0NRJtjm
rk2H/ViSRblvaCE3HBYWCaQSCZar1cCY8C2eGAx2rrok3qJeaJtAbyZIwf45K8t72ZH/zlAIkwpX
7+CF31KORxBONuDN+hlVyNn029uO6Di3G+5UG73ZOWKCzqcNlQ7y1fV99AeYPdcNnJ+VsOgNz5wb
maU7Kxax56o2BiqaMQCvcOaS3FndNB8IHQnL/II3ALUNZiA8M1wu3bPT0pabpTcCXiuvEtb6CpcP
R9NCzyny6KF05LdajCt5Kwek191jQiN+X8dMVRD0uLgW8BigOy+i/oR0CyoZ6ZvYYDYsuebWyaut
CylC1D5BvEDFKiJnNZng+WK0LjR0BV3znGeoU73I1SCLg9DpBQfZ5TC60L5Z0Em/60wSpxo87PRZ
mKzm9+ipFeccYiY01CsbfuofYibb0GkfuMFRSd75X4QddWdjatckytl7L2wfNGtiN0fePJrf1TRp
CXbZ7q1ufPIsPKYaycRXkcxJmjQ1UxFZltUG2TwXD0VYhSawihifMetDkJpn+3zuvYM3y2eXol5x
B+96hQ6c2niCmZeW0JJJAbXwY/XRcB39lNOlSv4YLD+bpuNaC8OMMWF1jpLyx20S2uMG4/IMrknj
XRCcfBggL/B2NpTemITCxNsy7r3pourkUCxGNNl6P7pQgqxSMpDMJHui1n7yHOJ/7MhAH22On3Sl
GLZ4/XjxAKOFZENmXvceqYS7uQN6JKU97lRIt6HtqmEN8lC/2n3OtMmR2YpkWXftSGubRslPv/Wt
9mSXBtGI9ghFaIScVg4BHv+Rwoq8K1LH5rXT3WJDZdirZbeC3jgz1w9aYsWOMdu1qmammHPc79Dl
CgjBG8MrHlEQfbBTrtZ2ViF7NZj4A+K70X7M0HxPyuwQOkwHk7g9KeuSKwIi/RgxscwpRGc7QnCX
eWsfU0462zd15z/kWvfNaEf41hkKaoDkHfY2AkusRkHbR7dpb5H/W1SvYw2Hr5j/zILmTK/eIImh
VvURjell/KgsJKOjCh+9AQFtpUfUnaTRoJXFAO6h5dDJzkGcwnhl3vfOtEoK+z3tCHuCsre2Isfc
WmJ6MEE7VylXYMwRzqwkWiRn30SP9hvZuoS1BkDtUYKMb/N4ZO7zKF2u0jwfqiA3OE7WYF2iMb+Z
sDIvmySTcqy5aTL7WSMBxMJGhly1fzGbk2ZsHX1kDGBr91ZpbXuL7RiLVIkx0MMHOj0Bf5y9IQxU
lrGwaeIk4uaVrIEP09GmbWj2cBTDYGoJfZ8iKddJTUVo+5z9pTaBdqwxPMg4o6AS3CyQ9JWZ+CE3
rVhBJv9mqP27bq6SimzpydTvEtT1q7hyN5nP7F7zOUtc23y3Pe87Yb6EVbA8CHPY95PpM3kw/lS2
j3TK8BEVC6xzsMeXHwiSxG43CLD2o5cxGCfIzUAU6Rq9Rx2QqrXhI+FB3PGSGtWhDtuThkCxKhH9
NVI9prK4IQX32NfVZgZOTmixzwzegGzkyMXyl25WJfmRtAJelPU1IUlSOVRQBlb4xJruzi2GV7cZ
PhOokjNDbcc03tB32hsF/2ddzBVhdjW2vnlgIMDJo6z7PnPvOoahqynNb3ocSxozylWZ+q+pjf4E
/dND2P7pLJ1BKFv3VVFDs9bdcMNQ6UaSjwOBhUs3WjJYRowauntV7Dp6kGIb6G23vjU8mr32qPuQ
WaN4+oPDrd+ANrjLQ59BeBoe2Gq9eASf0WtHZJK7YIUXw0KbUmBTYDouviQ4nZtpsI/IxlZ93e1a
N0Y/hOtZPlY4QI96Gu45J9cEd4lgTImJRm7Ht5pJEWimQ+f5SPYYIvcGn1+UzIHf4T0t3GCo9BdN
yqNXd+YuHKcdQRrbsgf0FsHdQ1LVfsZVs5lscaC+wBNOgTEQVkNVye5ruOrZgUraPmiL8qRPfBQy
vcOvIbBa+hq+D/+lqAQaPC/9mtz4hXzRYJowJGt9R16ebyK6mp5LKyHO19xJMCSroi/yFZzHwEkZ
7VndS1YwYQ+Zdm5CgloBb9VoYfwBt6OBhdPd823pIr5yssdx5O5tlwha1UDJ0Tvt2vcatWIIUCAS
8o9W+aXIo1tlsbq0UbwVmZ1geh1PKjM/AEHswzjt2LShR67aT6Bljxkqtq1WEgFbccUHPkmPa+Fz
KQ1DcymmrS9xq04JaS5NWzH5ihiFlmFEIlpgyV6tUkx2GxnSC0mSrzKUZ91F08QWjLjy0FarOSEB
eyQ40aPOXtWl+TUITB3y0WB2vUP49uaiZnHnkf6Jnx8yob5KZkBbt5RfqcTqO/TDtiJDdY4QqlY8
rJtlfq/P1zr29+7tyN2US/GCU/k9gcpu2v2PKdUl9PF5JaxRhlsHee8++QZMplpDyVGxi4djfe1r
C10Z0z+X6VXmmzttaYXHajpLW28DmRTEhiJgdBg2r5QanrhGUYMYCpHLYDlBTYALP7fKZ5L6sjQ+
GFJ/xIOqbRKmf0+WiXZkqMK7Nv7yx+fKE8/oZx7cvKPaJG7MRmexbkhIWiHqQJGEltJlt0DBy7WJ
ZrcElFs7W/GqOyb+D/E05p3GAa3/lBw8moLiTpPZtGkt8dLD/TCiod/MaLX4ZPyIsCvrgVTjvbHo
3gAONpTCKyoAhzOLj8NEc1ZBEqQPh+uxN2/9OLpT3yy8YYSYrxJnWOl30mKn5tQmup2hQkKgv8R1
Y5LMU15sOQDIXwaTcXKbuv1Z+OjIPGayFmPYDZvAM9yrzTiJe+MdKfW7i3O50TkxM/vJjZ170yk2
+PNvYn/eZS0WFDkdm5qrJcI67Y37RugvXWt/aC6SEN7XAVPVFjcuzZiU+787J2Klm/2h6i5Z5dw0
LAC+leTrujVew2Xz6mnRea7RahjlOTNJyIGF/6mqcdEKPMmOAAY6pEDFSJLTdRuxSMjZQhXTFaW/
n3XcVDYT5DJsP4guulMxQFwvtdnTdPeuhL6fO82aIQU1FVJ7gmto9qQkplp5+k0BYDCUIejKSsvP
OI/3qZ0da7zF8LS/Yq+mT1XXamNJI9qOyc6c1CVzshF4njyofsRPoqugKm0IxM2xNpnE+nYSQIAn
grQVH3FY3NWJDVAMRVR8daEhNPNwLjToN2D1YiKKr+Eg/oSthjsj/JkL7cFcPGs4dh607K1H42DP
Jpw3XVFzmWg7c/ISW+PT7dqD6Sf3EHGiQ1lkXy2hYBwo+TYZ/XNWYFUpBE7jpuQ9EzUzZcNNSe4F
Fop3Soh3sKMxGpF+a6vprVMEKno6N3It94FQzqW1nk0XeXP326kcdyNL5kZMtGb1xDyiWqebEL/5
WIKWmeo5h7eMCvpP7g3WytW1VxIaz3rlH2O/uDFZwoGi7NqyRGIwEBiPYJHQuZcEYO36p7LVpy3k
R6hUSAFf3uUaiRAuiU1L9KkgjXXrVKe5GIIQ26tDR09mhjoJmd8jhlwVpEQAZqVRQxQRjfjwGYAl
Tb0O8ss8uKdkBnymK8T0WhntnKoY1vq6ncd05bpJtp0j9wRy7d2xqjek49c+Dz1Qos4NV8gzbgc3
0Dpyq0uiWbxoZ9bp2h26KHC1Yi3IMtfC4ljIft5VtgjsDtIPtzwtsOXaM7m6UFH2ezKtkMqhpx49
LHbLm1LC/zO6NG/IJ2RXTkXHWVzcCPkEQYZksfK2jtuXuEf7upyCZJyaKxLLcGQ4nCj08i/Y/XZ0
xF9Ct73Qub2GDdEFYWgOrE5GYKfqJK38vo3N13wkRbpsY8pawq08fw5iq+XGWCT3qBe4D+s0ZWge
qz27sft2yl9Um36y+30YvLY9uPhBRDGHGwgCLzCACU17pTzoDnFMiRLSqD9rnhXU6KjWiO0zUEzm
vtYs2nrpJCgZquicT9q5dJV2Ya/5POb0dufO3dYK0hlKi4E9PUIcDDV0xi2Z7Yv6piBabh3zHxDe
qH2y711NXf9gJaG3h4N6UezKiavIaGJ60bFPBjaNWr0VU6ORp47oXk32bmpy46hJtMzVXEVMIlw2
al5MFnpo7GBFVwdb85DjT763xgGW/9GmBk0NZI7d78t//i3M9ynXJeObjSuTDC2wMrlXtTbb+Lzc
yRhscTG+eFZyw+Cn2zounqrKnw6lm2c4Dtw3hz6ygYF65YpOg9KtbWeDQrWzQjp9Rr5ma/M0y7rZ
9VTo9cA9rK9pQCbtvRrL945MYNo93H1mbThYRu/v3PDHdSdgL5LRUEXfeG4q8q1xbCJ9la9ErbRY
mCjtncH4xg3MRUOFnYfhh0gtsDkOLXSoSpaPRT7WkWDVDsuSVx1xjizNcw3Rprd3Q/cz9k3MLySW
TyzCYReS1JWcdYuOVeubz3526ZAi4BG+qZZflywTGOEYFQLRt8H3njwLIoZX7C38N+t+Ss+z7vzJ
1VWlYBhQ1twXEQ53jEyHWlm0NN0rHsZV7Xpf9WgTpRxB8rLlXbqMDnwtp2041idLjwZcEIIrwgd9
3+ntsevRPVZRRWT5hGQNoRuXtTgUvfXt6za7N/gp6MSrLKYT6kAwNlzVcGYJd2VOGO9ASF1rAnnH
vKEcGlNsjSL/GZK5uWmzdhfR3tZtdsrEqnCDJXudHHu8gbH+kkzujR/9oIJKT3q9eBHYcKrEK1ge
0/t8eAoFtpTeY48WR8hjS6zfY1uiEi5RZviAYgHxDSsYMrs00Y3nzGe1zlrSWTNaLNCg7J2RnKyO
7ovTWxf22A+Onj83uScDrcZg0BsgKCINVphnEj+FOiVFkcmHSBClq+8tOoc0qdBp0vbE+DtLZiVY
mpVWHWfNuYykhu5QBvFT5kkwC9vqnvM+Y0jMB1qVYc9wpYemv24Wxls7sofTBISlQnrrzHGMIJz7
B0OWFKqiwlkM6WclaFjZ6itLq9ua3K+9nBZ3kcQzYlqHNm87pDsMppqZ5pPrZu8dTT7uNqWG2ZSO
mSzjQ5T2SwFtvtoO/le6ldGO765vdcKa1oOJvG0ZPYVvFR0WjEsatWsLmHzCNIihMpLEyFKM3IVg
XoDM0ezsdM3f9ZdeWxA0eacCv7Bran7GHk4/eIeuouOXzN3AvIwTxheEYtdxTS4DY8uxBsxd5QyB
GrvhoxnKE335m8iGq9DRt4HHSX+Itia1lDqkPRYadlO7uLLADnSJftMydsdRyiLmmi4em4RQQf3q
K0vsLL2rtv1UHuYqxaCREXlgEu02R9wcoshqTgP99szD0pBm45NT4APV20emZnz+xQxsjo5smDTp
UZa01dm3EjOLvrAW/RbKb70eKmDkLTjYFXmYCbCBUTvVnMUwwEjJbZF7soF48f0iKOyl/ixb+zT3
BztjJZVJ+VQ4s9jjOUtZwsi1t5plJlTr2qozcnxbblZT15JpBBOyD6yY00IbLPPEvDEHHb5im+XY
T7nENuYaRbj2rHVhQomwB4jiFpdoo7zlkrzKkV+RTVzCQpI2R5ihQEVXnfHXPrcOxzY0WgfKHsmt
XOzTJh+faod3XNn8SjPDYDZGRE80jGQcr3+2fdtACp6fPZqSp6i802mhcEYx6OZTCeKsId4YJEIQ
8rsNcmpFxRJqLFWWy6wHCjpK8DTq9xYb95Wu5VpgdlaxY1gsYrvY+sgw47jn91XvOpEdf3LCoQhG
fQbHcFa920NNSEv0lFgriokR0QxAYExmvkn7sXJygkmX+lDC6Tau1x0jZqg0Dn3TrwFY0DZ31JfZ
kquGO+G2X5y6Xug9ybj39viU+iCqFAHTaFA3ZlXtu+JUF5zJdohrigsJMou6saaW5WaE+OuaODsp
K2zOOUsZX2Nkv+vmD3GzX11R3fkqDWy7up0bRz82CcbyJnxHu8dPW6aDofshhCy1GRVLJlFGF0cb
+svAjNnBP5XGfdDE2qtfWx5ShVpfs94hKbA0N5Cz9xlnFjMdxl5rlLHUGjO1yETFyr52Z5aslfk4
ZRtu24dUhNPRwYqzStj6WEVHMRuV45ZInp1UyT1BtPq29m5NS6Mw1KenfgRQ1eh0hcf6se2ZiDgD
vruoaMAA+eB1Rjnz10c3cdO+SocRmfgx++TWY7fPJpi7Yt+Pz5bJdqDDr7aKF+h6uq9LOyavEVdC
KRgbUKsMDXresn8FHoGmm7jQLutJ+vgaPBr6ioQtVkjtoaUpUJqS2DqzcGh+iEfCiui2yjYP0IK8
a2zd65jQwdFN4Jen6Z1mkVTk2dBtyGEsV6VP/9ro2fNBjaP5r4pvXQwfba9TsTgDOaFNucuKcjOU
8gNHecjPYi7RPHbGplv/4R2lnFX4imply10syK+eq02mpftchy1Uh+K2avyUGGrObVHBR8ILOCn/
xHlUrI0Kr03cDoRSYs2yoGh7I+isuHufpvLKHTalChYrTCUJYeAFOhC1ndKyOeMso+vvp+pWn9VX
2qAFaeP03tT9cB1XtF7jksz3uKJxgoGuuxbOOsm1T3rtw5sW7Zm+ImPXrEvfMGabx+ITvrlBNBlb
o7q5VIszJzX0eRdBtbv+xp3adN9yzXePv/+ET+Wzt+k8qMzh3TbeA+CCcZ8jEF9lSCBoEGVbT/Mh
C9ZkDqiKdThUxkNKkBPngf7cqHjYGOBvST/dew6eMWv2n6MkBipT09MuiSABt81GJh9maqFVPZYV
0W/NQ++qeWdiQAoITLyMmRUxO2Y6Bwuk2nHx4CL2sCi1Ht5fg0kcJRxrrIPKnp0XcTOibrpLr7w/
suCAFjN+VWXUl9Zv1SpLQFLy8wjgNVJj19WQXknvpMlPmxFH4cfQGTBJXcbyaWc8CadyUXe8qaoI
d/GIwboEXVa715yJ2AYLO3JilPOh0rY9I1ZDas2mBFqWYtoKnR5reHnM6m7c5nkFPCy8ACW7iRz2
KmzL0MEqgtK1jH6MgR7aV4oiZ/xmyQXG5nq3hqjvKuIrtokDiWNi/mlxX4oksToa3sywv01DXOOJ
LfpNW+TRVpPg3yrD+3HtHu9h+zQSp4SDi3LDnVDYNhPrs5i/rNHb1wI6a/rjOpygc77Er0HS0N2W
2o+kQkVS82kQ6rHOEFO0nFxm8zBmzcmvUfjg0wzQmT8aGVwD17c+rb7GJy8M0HK+Kdah6Z7NSK0k
85egj5yDj+TnqNLx0Zix8EVKY9pecgBc6wtuwK6LtTVOEbkdQy/dDKl8gBDB3NTFyY+MHA3edO0F
0wPbCl/jWxQorCrrcCD0x2w3Wl/fAB6TO2QZh6kPr6phQOzSi8iMEamOy/+JDeo5L+zveh5vLPAG
VKmbOIxPGJKLFWenhiCo2WYWPq1sqc6Yo1ydNMbSnTUYNnuxr+z2YEBM6vLxXptm46ZDC2Qqm9tA
sodLYVO8i28zE92qgBWhkddLnyvjZsBxM6t1XiF6qr341DJLo+f2blpte0b/yWpPQrvWtv6mmcu1
bxF2lSd3khyodcRaX9a7xjIOTi+5lWe6GUhDvUknwVo3Ylcyte/I7t7JzP1o63jm7Dd3Q8XnYiXD
Gh9UtnXmBlwtTcg0zQNNS5d0IPx8ZgkSxMLFRoeBia3NYe7RLCN8YoU9pm36yOf/x/2o8UtuIvoF
tGlp+je+ju+QbZUdfY/N+Kcx3W8l22dvau6ZQkAhTbWIg94yd8ZdVoVsByxjUe8wR9XwXDsWeCN9
Cc/t8rliy68zdXZDcVKV8WGEA5ilAp3YMs0q2gjhi/SAhRXq0I/Oqa+Pk5h2LldQgXovZ+EOHe1F
dMlPbeLEhmU97kriBocQ93z9XbjNs08owjotymtlbY2QOydruoRft8+tnizY4gPv7MDwBBB7gqRO
t4iPoVAlu1QG9mJzYfH5cs1vBppeQNzMDTk8KJcM61Pm0R1m4fgIQ+g42vOvofxGAQijcM/PDqDA
rKjyXTvZBJjn9MpaGj9d4eyMYYzOTavIWm+qP/jAAt0uufwz61izKY3aSsMoD3og96uWFR4jWfod
Q1zDtNAeRKHxvsEpWg5dHMpbNmFOFGjTgAUi9k90NtZjUyz3QeIayTJ7iFV9K8iFHYE68GckmwEf
7cajW76u6fk5AHNXFePydTLB0HNFdk6d6i6CdbsyR8XEamSIMeYpzSq5q1oNQIm6trNuQG3ut7gm
wKtlFGWq2ZcFqI+OnnBSQN5pR7KK4/kmgV+9DuOqCHTVHiMvPYSRjlAdxZEBgDGAX/OcsFmUI36X
vqEEaCM4cBT9ACC+IgZ6VQpYwScofaNN5rvTVldLb/e5L6egNah3ZYs7hLpaWxey3IL8u20j8aGs
UyRYNcdkcBmH/fhoHErLhljZ+9/u1L7T/LIq74kJym4sImYl2UmwKY0jyogxMq9uOl7jAUn10KH2
MA4qkvnWoD3g5M7taGKGoz1V71SlH+HKgDarzedmhHdT0TC1czArbU8ubOFcilnchyL9Y7GmbD23
22X1vPOVcQy5k1teuu5KBmQOyKQ0pRuJBS7FImFWo9ggo+SVF1HsKHQxDTxjvc0PSQmquje2bttS
ldBs9AviAZUmz9ZYf4Vp/5U1zCrSeWVUf2TVdVw0E1aY8gXd/Vcy2t9dXwahYW6ELtVO10bmZRMg
w4pduxN/0JJlYI+BjOaZdhXl/BDb7lPqjnvdFAdMmdVGa81zMmgLXhaNTscN0W7w2p5/0FIHS5y1
Xzf1uvetrV1xh9WHDyTrtzL7sMQCOCB8NZN3WMJMPr/yeQ79TQ36AKuT8eiXNWok/5XQOGwLSXzW
wCSsENp1CGfHs51793itaHDn3qNe9+cuLK+/KP//n3rwf0k9MC2cWL+H6p98iP8j9eBKsFRZ/Gfs
wb9/5N+xB4ZBgoHj+DqzcLpg6GD+xh6Y1r9sx7Yd+CuOo/9mG/w79sBy/mU6fM0XgrrQFj5/w79j
DyzjX9CWLdcVnmO5lqP7/y+xBwbO5v/1n2k+Nv0pwZ9gmzZnKhY+U+frn3/TfAiCnjPoPsltEb55
OiTLAovc0ZFYe5ph2k8y2oZl9xSLKkRIDyvAgmABI+GL4Eq0Y4kFDsvAyvb3wStRKYYpkyPHNlAL
itvEzsrj70MtUD1VpdylQOKR6s9heRxb5W6NUbuRUWcefx/KJdl0zlNz05Z14DMrP8BPQP3NoIY9
j8NmbJyxDEexu22yfggUSrF9J/pTKKzPlBHnbUVcxrYV/lPhYWSZbazDOJwcLqtomG67qkruMi8/
IKG+GCMB0GaTg33Jatp64iNx4qMCPwvSEz5tpSGyoppEgj8vivt6cW78PusWF5Njjk8KPz0CQOeK
I17tQOResl4ngTxGG9Y3zVc4hp96LJzjKL0pKBUdrYRd19HyAGIO7C7ZP3Xbwhjsk1oe/B6krJDk
5EX1qeIOsQEEU6wj3o2WHu1ElUexPDRQnf95+fvMKJYiCxtsuHwGReRo+xZZIza56MSdDZ9Kx36w
6I0NxsL8n/fgOw7YXHYebeZFIMqWN6cv2BkNR1vQD20SgCh4GER6TmNdnqCsowUukX6YdeYeQU3Y
wCfMa0LGi6FZ29/kXINb00JWkkwbY4kiT+/hbPROsxmYC3cR+bhJ6xwiROq7wi7QY5AAqjZ255jE
X7r1KZyFiVaRyN888rZmHrk7jKPGQfj/eej/65P4++mURD/Rwex+BF0VXU3h3vApQgwSA3CRFt3x
92EcrTrwSvtbd1Hir7qhOaLgqPHv2/XRWS6G32d/H0Ytbo6mJFTdmhhC8uuPvw+/b+i/XuKbxHwy
h2h0TcNfxZpim5V1sjr+83QezdtBZuhaDPPV8jFn0X5Wx99nf19SafMFt7b2ALvXvx98aeLm+n32
9+H3ZPh9OU+gBdnMUyIsl+XvxejOBXeO2IOQ+PuPv2fHkNovIkeI2iwn8e+h+/vw99/Q0euHLD0O
i+cI42l5lPPSQBDSQ4u8PPx+RUJ+33hqQHMbmez1/udhZCcOuoDrPE9q5upNhrrDdmMMHP2C8RQp
IHLDBeb5H68lxfrU3qGoZ2vjJSFmFqsbQWfJ9yjTO/RRpbVJNPSCaPbmReY9H+3l4ffl74PpoyeD
MKutcvs1NfK9gVtZ9UWGW60VdB+AUPgmojk0/UAuvbrmaVVM8PvHlvCA8NkrqYRLU9+4SQdTUIiH
yZtBqLWwO3Do80dZJBkk8oiNiQO9/AMaQQ7K8iD+59nvS78pYbEjlzYWTOW0/IAZNuYuT5MbbhAb
WRXGgeTu8sQ4p0R8qlHFUmfwvnnQNW1CjYXjZ7bGlySvfUxsYDCt+ZEjizklQoRxxPvUH/vY744T
F/w2jO0X1bQEIbjWg5cu/ZrlTyRkGdtZzg5+dKDVjcuC9vuFPoGz+eLqDK6moXLIfxxSYIwtVmRD
bzYEBTc+0rNysFTQ9c0lnUc2WhqpJNrA3KM/JxHTh+VOB50q/Ep8Q9J1Vsa2gnNhhvW99PRkH2Xd
kw4S1PcGwVzVf6clATJ8yO9wCKPLOib5AlhN5Lao+I4qaYmrLGfk1inKy0neKA/BCBS61xEBujFm
r5FV+gdBRwx/EcjeUSFEMZdTYRyvoqYzZXQ6kXMLI9CAI4EY85KYJVmkqZcdTaxKq6RPAJ3z7rAm
K2aNkwNJ1+yvaLDPUqGJ4yJCPolgZ3Y5m6L8pivttQ6q55TY2obGTHKYWsZ21XjvxQ1eIZt9lZ6z
vyVI2QQqwf3NRspQ2cNpTofuqDza0fUY00bIpqexXszdKTppLyaDVgA2YJT7qemRdQT87wbCY0g3
Ng1tmv4OQF8cmH5PpmGV7VQ6QT3xGFdOQ79NSAZAxI7qE/X5VYhUnFzwlhhuPHa9gpbJjIMwh/dh
o/hsbJWuUrbfFOzlSauR9JYFfWr8ydWu6TDEiwbWkp2wQ0I3WkapGdgWM3oMLgSMJfTbxzld9zaD
VnbSdPRTz2ANLwVpnkJsBRuttZdn33CEdBps00Mnp6usneGBRAIzYItC6LNwA4RBYqtPgP4diDi+
YXZ7Mw3VtlL8p2Sd3bazTXfCLcaTWUBIGYndmQWZuJN0Lp7UwHWEqtsVIdwqGvLQmlJja5TWWwlB
ajuAkS8EurjYYSs1SWb7LbNuJCFrTau1S+dkOiGNXrPucoTUPbOx+yGt8WmjWd5E0D/ooRNFrWx2
oQaTTYM66UM6KloxaWWuIzq5NWOEBx7aHrbtcXcqfVr9M93xki6+ridfWRQDxM/pa8eudtP9Unaq
ad1zP9+3IxdQX8TI3Xv4AqgKNj09gINWwLQT0se352jkyU5fLg179G4oAPBiNNb8ZRTi1s3J0FDu
TSY5po5evrV+8+pVtCFHnyRZlimX65bWS40lMLoMIvb2pnT3FJc0z+G5bGIcTdgmuzMjbftxdkNt
O+G0MZn8HZxCPQKxPnSIWLt6RNVpoViQeopzim3PQCo3u534qXT8T0mzMmj0yNh4ug3Ipg26vEx3
LnyJjTQYw7F/pJUQA0jqpo4wOVAKvW8jpeuHz6jAmZnJMN3Pkolhe4gd43lo4JsozXodHW40rg+R
enxsEzmDx7J+iIqx74r6oZ7is8JpHrgRGym4jHTgLdhDBfoTB5g4GiLBgNnO8kDR8NPM8dbM/Hv+
0Nskibp1ow3VTYo1O5miA7jUb4awhBRFJtZy/Sx0JBuW3tc0cIlQiq1LZ1Bb9o7pr9pFi1XnunaT
hzjDPJmcmFT+qJJbRI2PbltKh8xLQ0PGTmjlnJsoumv3A27ENdX8ajvq1U0SzmlA+IqzHjPj3Hbj
BaUB6v0iuzNJSyBSArVb3z5Y3UY08RU+CNwjHCG1i44yssvxMCzuHyRCGM+zhC29x0SFpR9hN5YT
8i1/sYHN85DN3UZdkTEjG3VAyU/WZODPkQiiO+3Gs8W7bb+JKQlPdYgK22agrZHyGSADQBeVZbeD
SymDEgALJZV30Xz09Bu3LmSiuWi26A9f4gjLTzczO5ax4Lv859hD9NsBKj7OVrihGw4+Wuknbczc
jU8GY5Bp1Vcx++2BAyHXWnpV9Nh8pdW3swcLQlvHbkqKsgPpDBHHNtMSF5Ids7wB7yj9gcg/9sjY
TEHzw+SOfZoMOupJ2GH9LEEfENSzzFIwjWpkLJscWEySg7PMFfSk3LtJyjaHEIxsLLcgpinQBpA+
K3upT35f/z6jB1T983IguqCZNEqypaz5faA2Vf88+33JLRFvRVM8Qcmi/M4LLGB0XVf6kBYbJGDl
8fdhWGqj/3pZ/m/2zms3cmzLtr/SOO8s0OxNcgN9LnAV3sulfSFSSiW99/z6O8isU8qq030L/d4v
RDiFKAWDXHutOcdsB3nwh2NmUu+hiDbW5TQ+MejD6xaRrVD1dXgCCA9OqARToc2lBAFoCask2l+1
3ULrFP6HAW2lleOC11Q9bsqYyqs0CgA4WN0Y79bHcN5MGtTtZRMNAxWwSxm0z/iU4PDVR0fIaG3W
oPcA/TScQ+GFJfPGkF0MTpJJjSjKYzZ232KfAFrLpBODS3K3PFwZIZJKs2M8BNsONu/Rhqt4ZI0x
HkMdCbW0GJVouqqOZAJ+H5MJzUQGJQE6XyGxdRxbo69+2TRzVW76qTMv6y72vPxZNsVcD4M/QXdv
I5/0S2AE1lxPN0KORCzM91Xijds4dW6udAuqRFY09AS5aSU6GPm5Kl/uouxMj95WzJV9HzehvjLn
m5y7An2F3/vU9jtmydMVLc/JC4XxJK38I+ixbs9VxADOqTPX6MrLJFLxLHxvFVnuvQZRnR6Vod0i
J/zeBhZN1Z4Z4Ij5YusW8Eu8JsIWMW/As7xNiZ1sE0kCntan+saoWB9NdH/6NXIjbUcc2tcQBBlu
49eQQAKsZB3IFhhImD04RIIQzejYp/YNIs4eT1+wyQL7W0u771x24JGC0L9mCmBMl6JziTXEvbbd
19u6Mr8NLLmcvs4fz1waiicE+6tUqz6BY/OfbZeGbkM8x5rVOGYAmUnGkHbMEhgLi+h+kF2VXxqj
QReYQDuJ5/WibpliIyRzNuUY1S1o/erW2/g0BgKZdlUkTxx5LudVTpl2aGR8K/OJaA9b+muhBcPF
VOPDkNQXIBNXPgi1zxMZ3QsDB2AVX0V5iGgoogmCZm9lEVY2LvHkWtjQJMlf29YKs01ZhOMtmoKe
tAYms7HRrut8GB7S1tJp7JaXrk9Z/3PAoB1gpFKUTCpaZ0C5NqUnYnCrwwDBy8tEdVVjWF/bfKi3
RdhxPR/C6AKkCVNDX73JkaaB8lHPrZqScKemtqb9MIp7sLS4L5Me76rGSiat2XVJPI1QnIIR/hxt
6ntgZvp04qxwILBVf4ajx8w1Mc0DJLzvJfIaIv/ifI/XYqt1DGWwvofrEUy3hk/kvlfOZ8fFrdgO
xmGcACv3Uj5EQ0CnNB6+Vcr/qmWjdd+MZXfNRAEPL9MuUrc8ZP/ie0j0OVJ0nRE6a6wHS2f6Q07E
OqVq2VE+XDuDkN5MdtRzpDHrTY4P1UYibvXWnRFzpor4RjFTMcobamrbCW/El57lCOU0MrWT3sYj
gof0tbEsewMkK2JJGpEi5SY+WItkeIiB6u07LtJQwzasmsezM5hHnYoCPSE9+akyMGsmn0c3muPp
+VwTOQDybHHA48eEhFZH4OH4i1Do1g4HV9HtgsBFm12yNyEVfMZpZldPowXjmRkhsbf5JmbBatJ0
2Ldl9Cm3WchOcXO26R/H3gM5BY8lXZo9b5ttSkhaXOVRLGuVsyOrGBUc2Dimr/HNDOtNQOz42WUe
tRlTcXSM+iHWh/5ckdKAzY9bLFHg3WlQ4Rh+ZruEFTUSIqzKYeqvEqDNe1Z9Fy3wE1g6j10EV9Hw
9AheJz0gLY/8FRcj8KkjUJ08bC8qgn6ADrzfRuPGi/oOfJ5iVmGro0hL+ymO2+DR8Ie7T+VMcWjy
V6ZI+i6e1zhYrm4t1ED0Qxfd6D4Eg6c/6tkX1NYRCTcBI7CUwEc7x6OTuXhLqhcm5WCY7KrZZkp3
Apyl06GvU3VndpCBht5IiIrx0xvpVfE1qV963YcR01jVIWgc/xnZB5LJ0j2UFW+RRPn33jgnnWuv
/CxwVmkFwDfxCczQhdxF3WjcBVXZnIii+OYkhnVWLa4u1VZiHRmSTzXxig29jpYQN+17WzjjthW4
+EG7f4zRVGARj57aRlVXbMU5jlEDnwvn2HqqH31JX0PzZX81onSODIh3g+NNxyarVvi20SLpaDKn
NsAY6hr3DBH9S8uQ02Jefx9Y+pWr0ZcaUfQxc4cHAmoNAok5AmdZUltgv5YNc338WUTrkA1HXNFA
Jp+jPnCiSQ7GaB5YAr8W4Covo6+GNQkPw9bDhLU7TCpj9OEU7jrvzaPpBu02mf0dKXJPPtkQY0X+
GZ7aRInZXMLaNG74DwyQ/J2FhxcIbw5+eQtAIV2roK/WhVndBtBTj3M3ddijKnNeG7vfwY/a8J2q
96FNcAiYxvkYznd+9iJ6Xefr0EHRDIzjYLxQYvT7GAb/HujIXRoF2WGyXaZ/bV1us5gxmxYOu6zM
9ypx3iLK9g9iAaWxigw0zb4Y8hgUabkfs/Fb5CS41Wy+SnY3Dlj9kX82hel9wLGo5CEK7eSKG0s+
UF53q76KI/TcTFQ1fUC/aKof9RThUrKbhlI3wKBpS9QVEC+Y6FBgt0b2XKKGHKcRZVOAK0oOprtt
UltshpDggBrt9GrCnLhGq1qQT1aRBFCZ16UU0xvopZlsmrs2rz8ydCXwvcqNo5IL4fMoGuC2Mm8d
Wg1MmkpC79Zcys6dH/pn2Q+nOBxpxlCswypBBOy5+dqe5GUymSybHsN4IsfIVUteB7TB63TsHp2G
GHXbbE6WJk4qapsj6PASQwkiJScpDq6MvGfiT4d10GOFmYJTn5Scn5DicxoL01s3wWb3Yd8rVHOj
wF/UpcgLdSOejo46ZXpeXYz6WkB7pPD1UOW73fjkWw7qeqzEtKLEnangM+S1h5gmTIJrIqm9HTHF
W4By30sUppWBOqEt0h+VHqE4d1X/TVbFYxgX6UaWiJaQEeMoGbznaYwt2pqz55u5+kU5Dg0HpZ/b
WaGGMyg4YB12oO8pVq3mEyupHyjZh7NTY9dgxVhDdWZCCRnYYKZyAD+20XHJAh1I0fu4ubGxGhod
rYkovhDhcGpbbasqPB7W7OGsdH24tZYH+e9bExHlKMAd4gXHdNy49asbExF5x1nyqjUBnahMylNW
o9FDefxQVjpxRDJzOcMIbyfjCidHUdHkrI1HvDaUl6k6+13waUwUNWKJYQTNAB4SLy/JUwvuIBFg
6OU6o19YHHE9JHId1SWK2bxNtLMvca5Eqq72ICL2hYFzJpsPWOQKa7Ccm8wuUGaoWkOMVXzWS7c6
530UnBz2ftAIJGntFDIpbbN9MnnfUr8oIIOG67BzOclKNTxqZb+bCs1/ikgH7WvJMZYx/zAiFHIT
1vqddBFTqwbrYdoTb8XSdpPqProNLjRk7UJmQJSNe6xH7dGrrDsFVQyDwerB9SHpvITzb0EiDajH
mLiQ5hTzrkXOYxp1dNel8WwRq762hxr7GsMalg9lewyjx9zO1CbjlxLdUZtk51ChxmV+df3rgCzz
VMUVg/IySQ4Nw1BDC/stBEVt7ahGArmdcR8tqQZM28oVIcrtISSsKvCD5EJjYtcLpe27Eu+phQNk
K+ouAQA/RIyCHOMAMvLVlBRF+DQbcmUAN9qKlgR+Bn9PVbS1YF5AuqvDTTghjRJmVxxk7rJeQ1WN
VXPq1k6voZbJtGy3/KONIF4h9cF0RhyAbXnkUmNmRlDtALXfTlm4FVHp7hubGMTQqUhPRg6LznEf
9jCM7K+wP8tV5ubPOsLHvfQt7Rgx2cZ/2lzytP/SJZPBWRYGujcIOoppO5lbamUapHX8WZTDtJPp
ZJ29NFW7ckxf8IJXd/qIW1B1ekI/MmNyYmXn0Ka48GivrhmHRyRq51sD4SOtbyaWh9gp9AODwpPK
oxvXZP/kNl4CtVPgA4zza6M3W4u/bFfg/UxL6T9CZXEuGWETYf8ZcUN/RlNewEPB0ifcxj4mjmKR
lmuPMoqc07Jxqy7i7fC36JZIb7Io4q3oU07nPiUkk+tqhzDBwTpuZxf+bBeaw01E9hcpW3Xw5nuN
E30ZOB5OLOo7GvicC3rL/pTilbmi1CZlyzIfC3iDpyhssC+wZt048bApzLF/zOYNVO8N2qhH1bFS
zYaoQgnzsXBUexJydthHlXlGsJOsJixX9KIifEGhER1yFffrLDHuTUK1n/Qp4Fgf8eSGw2TtDIFQ
LuGDWwVEAR20lmzyUCfKWTKw7KYq3AGhrCEIp/BbWi86xul0G2q+v3k+vIiuDPcmH+o188nkSMcQ
wX/rrkSAhiyJ2td+kOIh4jBUXJKxV82xtqSEYpnEfs5FWHdY1IFKghlKcZ4cRC7rmzLQkFWFQ/Jd
3d5oEJan3ocq0PgiPtkZZaOkcZuMqr24ZN9pFhcDlqbkIcXrjPifQ5FyEk4TrbmombZDx+neBRO2
sroqpsw8t1VWXhxah6EkvA5a5HMvzVNREZ2oYdA/+C5cBbNsGJ6UKr7FY3ebHL9DRh7t6pj8L6Hy
8JCmGX2aDqG3IEEKaiBM8zlbvcFNOXLyXA0pI57GRDxn5BkGKOT6nD8U3+vO/kHe6JuOOmenMvcl
GJ1jX3fpNW8SDCIRwpnSK9uNrKZrZeXBalJ4/AKa03cF82GgKwPCrIRLfcSyadunMGmQKxdg/3Ax
lY6xDkxgxqmszq1mwwd1mDdPo1Ps4DYhOkn64CST5lF3oaV2ecO+DpTphds+F55yzzRwn32Da0kC
hBjYkIGuvXUOsCXyGhU/6dDWgTU3B0fL6m2UwEklvV1jKtELm9gQmtJ9aAbaU72ccxs1TaBjxoUJ
4Q8xmVG/Wf6Qn7LS2fgopvZhRCCazkWmBmSR2fkXfcxRBo79t5Yo0sEdIuSM/B2tW8qdNTmfepCj
6FP9ZE+g0ofA7doNYWQaY7fb5H20B+FvO62cOAXaNIgVk1uHwdMxb8RzEZ8MoQ+fgcKjn6pEutVk
+3PGt0z7luHf+9zv/TGwbM8on7It3VyavencSyrmaWxb46HwaMLkqGIntwugbdEpAxKbcCaI7oTW
EdhiZKCriJ5Bg7Dcj2pkWlHqH2geIjpSPU1WhHdrow8o34UYEO+pZBMKaFuu7kNBRqSEeDhcL3P7
Zp50U0Ohfa6gLrUh0gQ9/ZZabktbVtur6hYBJtv5jI6P/dwp0xPlwLgmjbu2EaoixU7XpYUiN4oa
YgjmTZBEV/BA4W5xhtWjwLYwcHCnTLFOXlyxUpbmA18WYi7s8iOoH5j9YqYXsJbJTxFG0BVD/3QN
jpc2hm0UxWnkG+IEMRHEFgY/30IcGZlRdXQ0vToqgq7uzAn0K33QD0YE9cCPZouvxeXPK2sG7YFP
qEE8603nv2TZqPlHiWJj4P3HY5plRtt4zD/8ZQ7tWVRJMasROZCsufzly628yIZf7i5POMUYrSss
wETQOlTBVdwfl1vuH7eWu8H8v8pN83lqymsAgIBQMlIAObEnZFMG3rGfNypDupdYmlx3ApjksgHz
gZulArbsMO6c8IDBc5xvFgmTz2Wz3J1MitGIrME7gUaqc+PxVPuTTh3AP2Pet2nuadLPn2UY8SJS
iDk701VnaMy0goI3sirWfW6wqwv9szFaGnAMmqaaziZe+qXUIPVROfJjqyISVpksH+HFNcflVjzf
CrJEbusGcfX8JIPE4RA4H5v5zwEy/fumKbpg3XeJdQdL9HelDHaTY5qjnIcbrGDrlC+dS9MsszFh
JM2IUOaPTWfl59Y0ql0XxKhGJHR2e+kIMxw0Noro373W2bQR6WSGg7hHd2ds/1cgltGdGv9GIGbg
XP3/6cP+b/Lt5Vv67VeB2M8f+V0f5orfXOUK3VauKWaMoPxDH+a6vwnHMC3HcE3bYOv+4z9+14dZ
8jed67oDRdFCXUY19Yc+zNJ/M01hKaZmWAn0WTr2f/7zp3jtPk9GxGr1X+7/B2yD+zykf/bPfxgI
zYqfLzt8/+c/pOBtXGveDdRhpm7N+/CrOiwyClPUlmBGmTZqa3IZWVmTgmjS53tGqwYlyB62GvPT
md01wI4gpduL17/8z37frb/dDUdZjmJvdNc0/7Ibk1FXYzd1AJCKvKCVYron+iwvTg0iFFytX5Ja
FJL9u2ljHBWNrtEUNCGu/81u8GH89b9BVoJlCdNSjk179s//DVcYUa06y9ujjyrWHqjBzWho5kHz
KIycQ9/TlrG9eztUnxMYE1hT6CQjOmASnGmEwXY4m0J6O3+zW0LY/7ZjDqm2htQN4RoWgsI/79hA
IHYJ4MLbOx2q1ZTEPcD85Y2IK/ecOnTKUDoNayxlBKpPJqrwcTDWA6N/GuUM+udyirxiW9g7r8Xw
XOTqbLAiOzs0CLAinGszY4Gi0nswceI8/rFJCgdJrOzJbR/RtWU9uggYYcNtKkOmPNr4ySvT4kRu
Gca7UMsvPpx+8Lv6m1a69lE8sJhgQUHW/NDvxhndo029dvCN7IfyXDpDFpZpdLubuqn3TplciJOv
mXEzqqUQbS56Wn/vBnLzpp4BiN5mFz2anty8oj8+vnp0eaw6yrcDCwH/6KFl23HVyNeUoyefvAB3
k4ddt2KBZm1Lrbw60Xc1xsAXKe5QZqkdmnMip8tkPGVm/4z/Ldq6bWtvanXCtMdV2EQhogt7a9C1
QdWEv8ftSQ+IowOajrXd1Yy0R1dsgetBRTm4Aav2iN2K0x9jqacHRGEllj/11swfSMa0ow8/pdIe
d0PTEkzvI5uz6QHHc5pkX4ujApK5Dht313fomcoxfMtSbAYDHRYU8j8c8mRy5d+XFkp/4SGm68qH
6ClLypfeIT297mhvclFcVzgqb3ENtW1OYx86PBe+JK3TwkvnoCGGyLsDwYC6m7Ry/FMCtZt5P3nV
3sliJBBKPhkWOkwiSw4daVO4mCuy5cEAyLT/4CLAudNG6m+NjKhjMZQvtkGak3NvTM5Xn3kxyyNG
Txq5HGqA818YdPY0S6fkba5OnLwRyIEiMaXHUKWkmdfWgMao5zKZOV+M4ik04IJh1Axvkf7ik5K7
iiVWx4lsBwKEUDfpjLT7twEjryxgitQ1/dEsZYURFSRMI+jAsJ4Nl3Y0kKD7rXUvaJIQAwS9xR2D
3QCV4y5K7dfRN6C/RwbxGWP/gyadWMXGHOreai59d5tE5hZjgwHrZEvXw1lHopCXzKvOMmaQEJb4
YQrDrGiLWkdyliURC6I9amhLjrgYJSCq+aY+q4LeN2mDqLKMQty48xMa4RgjoofNUlwUQ3Cz/Zrw
qz/qjc6v8LAv95cNLcoPhjJZA/7xkuXWUpK8VyjLreWxv7yukvQWIk3ul0IZLVTIwHwQn/A72Zvl
MWh+GWU7WjIxR22LMfkEDph0y6Wq7kORQySZn15eSDVPcVc59np5etlgSCQRd7nJIYM+kX9ptQJd
kq2WH/z54M/t8qpQxSzBeuTyy12qmey43Fo2k926iIOXH/1lT0ZdJ+uHMqhhinQnShJ2lpe/75vr
a0wef/6e5dFx2fnl7Z1lx5ab5bK7nEIAIGJMEXYCFyZSby2WhLta4/DUfOOF1DzrzmT2u/NlM64q
AHlNgIAVBNY9CI1d3+sgzXxi74eKxQL47FDU39P21pGW89G2zXOW2sesz7oHp5w+krfwA3UQZW0O
tFfSsfGKACQRbKm9NdXTHd8Lphic2MH++O41YXzv6f6j0GykWiEEVJKKHvG+3kW2dfNiXe3Hsnkw
fRe7OrxZbNobh3n0nV0zUwlmypME1r8zXHENstE7Z9lXQ3cvQ+HiM4ywAHH+Rlikiremo/DObOQC
Fv4qQjGYFsoIPpZuPCl6Q7u8K67a4AUU2nQlunF6Nq2cxlv9WjvjZgqFuamynoxNmZOP4ZcP2YSj
bvCAKBPU3CKrou7F+CnXujNqMJwKfz1OydoxDVTbYcTpQK9xBytS0hLgDRANVhWhoBvWqSan3+mG
leut5Pv7pWxvdtDmKEatadt8jx3fPtuhXawhU6BwIExuAyOEixZ4hJZsMKCLWKbrtt2WeJxpf6XA
i1GkhCAL8+HDaBNaa2VmxQqZdEwucPUQyHtn8ve9SUY7FgG5DdvvVZ++iWl66fTqg9Sq7FHrnHJv
amqvYi51fh8WNwDCAFB8Qjz1NspP4gf1nkIOgNsX0Q39yzFZ0Vv/Vg/kDTlVa6zIK8s3GPVgIlTm
KYjBTbD6HWq+YRW6qQ4R6V2HA0ubAIOkuKjvyg4GlsfEO7l3l6guw6ELUgQ/SCInBsU4yar8biDe
3Y6+uynKGxbIzyH+xbXpgLNyaN5CZNmAwrQ+2e23rAvNk+FKrC5JOey1XHsyWpw/nUh3lhHiVjPs
FzMt3+xhMDFyluUGeTmWNJU067w4GfZwSVwS2JC2XidtlkVJ7Fzkpt/1qJ1XYN5YPXIEmKW1rR3r
YEREw0rzHCcjqGAmUECZ1hzYN9sMxq3uU28K2y/2Jm1N0zyVbTds/DGAbdnE2j1ie3XohrfJ4fCK
PX/aRh7g+Kb/Gub6tBZ+An8+eEjC9JWv+KGTNhQwJ904hQQbla7hunzwGrKdMCA+23h7ukdXyI07
4Mr36E1oiCaqrthbQYarsMAWzJLxM4Lsla0zNMV3OwDlRHwAxqHs0ACYXKAGbxWr0l11mpmcw8q/
1wNoxnJ67GzrcUy7zz2RUugOh+EUeBHDfp+YXfueyu8QS59J+IAKIMRBAdX3sTJowdizzUqbrB/K
RQfkm/CScMNmTqo2XUFLK9W/DiUWzkAVryKDmggJpqGl7OIbCrmKxeFTrzARKXLr1mgpnQvzsdtA
VBVXKGbM7UCuoI/abThAxzmaqXvvOuU9q34YzZq4o3D6Qn/gogvnY0WuE9ErHIfasXTBw039eD8g
VbnzR/fBq+qNNLrn3O0QZ80+6MonaxcP9aPjuZxdAoRjAalfgyO5CFdjzbjN3BdO9wnql6RjjGrV
QmvcBQku1XLbZOB2Sys82+ApHH/t210IbW48280A4FLTz1mC42/q2lM1PZos/Deu2QPA8IqvhcUI
n8Hwx6jxmXEI69mZTu6MTQq94KKDJxgj+80d9G8MKumhfCBA9xijApGUtCQsPPmKxFKQfWeh3O9Z
n37KCzIoUDqr09hCXrVTB7IVIJqrA5uchiz48ivTO2sTZiOrqfmZ5bGfTxuJTS1FrE+cF88lFxki
NM3Py6u8Iq02BWGYK4b39RU7b7szdQ4bBOkNfwze0ihOsyti//FsDgLJUDpeceZuGlNLN0lJYzSe
Zx7rCQZ9WBV8G01s83RoIaiR2QOTtFp5rv7D2Xfotc4WdEQUDdljJQA4FrVzsRrTufQGlV4+GcPW
gaIQFgkyyYlLGumpw8XQnkPH4S+c90ToxFPZtUf6G9Pt1WyJoR1BWBYom3XRMkjWwx9+M2W3wcrZ
MJy4E133rQ+qDuqGSvjgx2IdM1O8tM4I7J7PG+3GJc/RIZlNelGF+WaqPkDJO3zVCgvpN+ACw/LO
UTO4h1TPEd7Absgycckk3F9zaq9IksMNRKofzKVvMezg49T4t960LC56jXU1aLE4XpJcXnSyA/mR
/KDn9sHMid7tZXURcIygoOoPSHP0g5PW6bkY03XgajU/68A4mj/EIk2jrU/yHHQ6IGnMD8eNi/xq
VcjuMFb0bdMQpT9eXuQr6tAgdr4SJZBdcS72mRdfAeCXe2MsX8LcP1oCkKiK+viohumRNNDxinld
HA2nPEKq+hHY7KMiV6Hu+DUpR1Y8yfxK8/iCCGwuweWnMuO8L2t9b5jlOm+cL67kU4HEXrD2G7ur
WUFTjvU916XxGLjZDRCax5ykqlZIvRBDTKXk2o+d0SCpg3Sh8qTG4JA1bn9N5o0y+zd01GKb6hzo
9vQxUWN6J0ld9VkMNVQuwkF6qntec3Wt8AXJbr8HuhWfHbLZUqR4B8+cvmO8uJfqxSYD1yLeddnQ
4+qPWu6Mxmq5WbfGZKyWpyzmJVykWNEh0CxmReJyKyJRKbl7v788yCi3ICdifiUEfp5fpIrL/f/y
wVqodUzDlbZ73q+agP+2XY8lwdncCucm7H97d3kJSI7fX/z+s8uPvd/9y1u5AqzZkCCZXd55eQPO
35JAkYM3d20XxeRy633z3z72U1D5X/1cyYk/tHPS3MRU3L2/lWNG5Fe+31+UoMvdn+/1/qtCU/3r
leR7pV4nDiUkXt0hrnLe0V+e98UMQlwejV0M/L/8vuX92hb8tTuasBKrhkznuTEdl5IT9XIz6epD
4psfmKlTFXjRjQiKhMLTAqEncZUTMn8jCAA5djzCYmSJd4j8mtDwmMiOzHG99ewG3MQ+yp0Ip/oA
G7WaOKpbctZRUue463Kgxi2R4qJJ622JMf5Cfla1xfCFIXy+S8Z4csF2AwUhkMO2L3pxNmrrY4TF
cjdZLKUTSUizSKBTrWEH7cOsYo6JJ+A8z+4nvXpymHQFItq38Dww04XJuQjIsWacTfQ48u+JCdbB
rXRkooTIURaN1Xlk92aIXrBFG+Y0U35GXfKBhfh07jJtOi+33IrWPfhWrrTzE8a8ySxwuBQPB9Q1
v7/Mnwzybu2xwtJjMEqydkjDk/Mkv9AFzy4RwnBmXKwJ6lgHdWrh6GomY6MTgFtZ9pxj7PnnZt4Y
9C7qyEerU5aItMCgrgF+atoFc1x69KHhnkzczVzY+B/xhiznubxM+XDmbIpl2U+fS1OioJtfUfka
6rjZRTQyOtrUCRNhzSlSlukJHYYh/OiYVUF4AUPNCFQ5fM/slfRnc+u1BaCNuty7gTilEzNsrWv2
XsnKEA1tDPQmSrGKht+8Em13E4WfK2WHO3Ji9LM+D9KXW8vG6kf9rKQ+rcyECMEIYi69Hyaj1bmb
UAiul1cVo8q2dGYYRrlKnso0s0/SMmAKus56NEgxZjl/BteBLAxcsjbfa+cjhfUFfUphd1yp/vVY
4NBaGWoUI/1jkVH1RlMqzsuBtdxyu97fRhLqKiyWkcKxObd9a++Xob/qG2sXR9GnSQmTWEy8A9I4
O7MeYHne7gvr7EJIme2XAfnV9Gx7ZoU5I72CFSXjwRN6KhRGEpjSwJfkbOqpdl5uJb4LFdCCq0zu
E8iCs9MA8A3xgJRrS2oZ2bPlJ+CdR7w8eA7KHtls3MVn20xiApWbL5W1UwKzyPIo2vBqbVsM+7Xc
jUhX+9crl5cvG8c9RXb7TD863rYjfjyrS9VajFyJ0c3q5yAVzcqd/4fNfNAvG6MNc3JhjIJra8FC
UEYnBL6/b7TQJ3pyuf/zJryPcV61A93Vpo/LEzhXEUNELTPhX1643FzebXl+ueuQDnNnxZbx89e8
P/H+W5fH3u8S2GatRUvJ+/7Y+y8trDo9ju0nC+cWAZkBo8flyWVT+DZLADEnZv6xf++/cXnJ8p7l
sudJR+fMYxawWp7pObhApOu799ctt/6ye3+5u7zkL7ux/I7ldV0TvsLJvVSI43dYDXWuuz6rgiJ+
ilvn7PYB+RoVmSgiDbP7nIbz3iqsz3kitCuSCmzLdH42VOnhKnYDeVFwpXoHypKXqxMy41e90gri
ImEoAVds15lMULgiez7TfLz3JfRiqvoAK+LNjz7Vjr5L6FlssB+/mtS5G9dWipMUK12RuwTK8e0E
HtzeFTribtaWwVc324U5Ic0u+qdN3w/TUYQm3KsGA6ptGjvRul+8bNQvdpt8DljX7OhuzMrmATWc
65gHdgJwVk05KFXkbjXjHhuDfyGq+2uqj+6nLvhWNMG2QIcEhfcurbpqr1XdA1ZrRs5N2BILRpub
0Xa1IZj7S6Dhc5h6WL2ipJHUt9YryIhX7MHiMHc6gL0hhWuG6NqIDpmpe59K3d7itvQD4EOR8Yl1
mjwlY7JBoirJOMHf6OUoUTQXfmDpEgDWBurJk2iOcqTBmpYiJw3wBhOveKLuZxpMDM7k1SydlHiR
hWpWpd4fMr6Cj2YeSzroAVhov4p3ConXuujrG07FlDTnpqcbPKwMUYe7CfscVHD9pS/rr40ujS1o
uDVEOGsbFp+nSPpPaN13YNHsLQfJpWfOCXgE7lxphlunGm5a5127kYYOX2VxTPbTgEjFDWEANnb1
oKtmU8Xk8LSdlu29xOtPciK1JbzBrap3kU6crhL2eXDHaY1sMKAB3UKX/hp5NqHM3Vg8Nyo8NrQv
D3kXCdJJvBrfXSu3gQaR2Chw7YuW5VKeChJO62nbdYV8NCJ/m1UEu3W5fem13rh4hNJFRWodwWkR
9OUF7qkM+zcTlMiOjbWhzh73qKlRUmQAphw1TTsvNbW72oO0CydIO1CQwBkJtE3Mknijp3pDQDla
3QAdEMKvSXsoxuDaun2L8S6ly9HaM2u4MPf5GP0QeCRuumCm7XJE0WlDEhNiSBn9dqs0COnQSeSm
TfoXVn130WBPm9iV5gF51SEG4f9zLPe/VJC/GfpKqdQvI7p/g4KsviXhj7zKwj/NfX/+1O9zX8MQ
vxnY0pm9gXmSUjDB7d/q5p//IKJN/CZ0qQPqtw1BEfQ+9xXmbzrTYKVQCjruPJB9n/uav0mLtGLH
1akoHeTm/5O5r8nf8+ukU2e3DOxDru1YjJhpWP55oNgQQlKULU5EJK9Ub7m+xVcrzh1L/J1fBN2H
XAwZgvqQtLwQ3i9Y0wqEQ1jssN2hUsvT51RPXv0UXfSggq1nZVegGusywCRiZrdUVxoa6fErJv5i
F1RJdxiU2Neq+NC77nDLonG4qca1f+oU/jTg/nWSLP8Nd8L/W1emA+VPF/Ng/c9/mMjGIlZB2119
00p3cHRWZiNeJ1HJfdD4GRxp2jVG2ka7rGKs2xKbca76wbjSk35rggmOz9Dd8lmkaxpJtsf2DHLI
7OxLRaALDqD23plbWkRixHtjoH6p5sWD53rfu7gP9/qQPUI3MeD/59XKMOsOOV3RnWD6kqKpZz+a
POhP1ZysMgoKSFzwB78jHdrCAX+KG3Rtg4O1ZaRU3tiD4f0/ws5ruXFky6JfhAh48yp6UiRlKZVe
EFJVNbzNhP36WQndudXTMzH3BUFRtCCQyDxn77VJTRkeQk0DThr21itlOh+jFQuyeONAozqUk689
45u09iU2sVUUtcl/2Kcux+o/Dxbb9VyG8ADThP9PhIydeDGX4AlS+Dzhi+1iwiZ6u4NLieWjj3Ra
cHj+NNyfJ5rACXCs9AM84y/fjsQuCRoTx1O9JT1Cv/Z9Z+0lSZjooHsT1NWORonznJIA9AQLHJuJ
a74GAQLmNnTeIQBCPMhBfPeQHU6UZDYRtggu3JCeykQfXrIKUXjsps9jHpfuXZ5FCUztGkafWVRU
UIx41zghxnszoGJe+fm1dwhi73qZrumo4yEwB+TMHvsymB9UDtttipAj0RhaS6eOz5lRXZEqHtHH
kl5HANs+Np0nUrPnfRrL4mZKjCJdc89a9XmRGv3Z9EEy4rxPk9XfBpv/Sy3xv09ez7Z0zNAecxcX
e93/PMbplkSDVucEdzhfmdKd+Up3ZvapxmqgY5kRmsmpB310HnsbwH4bb9wQb5MZn2RDCpFZOpdO
2vp9IhEVxhq2oXXQNPrt//+c/xAt6J7hoWpBuGAyxrBRh9XfyEOOPkZ2LaLyopuaOKYZbVOXcHtM
xwj0Jjf4D2+3iET+pmVZ3i8AcOTZvmsEnv+PU7/m+EddGVeXtdCM+KrRHKJegLTSdNBGGfZlkvCR
E/Qtzw0nFDZnsXaDrjoFOuXVztafvCdrCqKbtFj96oPFcOZ9pU2HHivRblWc02UhrW1XhTjFsB16
52ou2m1tojIVeuie/8P+Ux/4f34hzjXTQe5DU0hdTf7nDoQRhbSvLJILjKcPL48xCcRLDACQzzpG
ThzhSYWB7QDR7Wvt3mIkogJOHhqq2ackMaM1FnWgcTzJmhgNESU/LJvMDn4bJGEfrIRTEHxDth70
mQyGmfBVQSar2bWM7AbfDsXBsB06wKVE3FHtB8WcFEDxaewYRz0BNShaL7+QJkQw0Zx6b/QF4hXw
EogcMd4rtPmKbMgKglhXxWBl9iW2UT1g5oHEcNZI+DMkTb7SMEfKnbT6NUFXVOjxRWuZP0Fts9cd
Ctt730eKWRNNtY/cXJxC4omo/5FN9v/vd0epjf6x3z11ebTcwITEZavz728Hru52Dp6RUDtPPp6J
0bwzNGd49J32fYg1Bt4+ReePB5/O4vQrM/z0t1UYazOths8m84xVm9kuJawUrs6g9Ttq6uFTOpHc
l6jH9gCGLW36hW73YmfWYTTd9COt/OmuQJkAlGSaHpoclUMLZmrdl5hcbCNU7ckn+H0OGgYRbFBL
0TBqpgcmrMP9rHz/DvaIQ1Qaz4OZ2eAyG3sfsx5B666Xe83RsXHZo03VymWxAFd9JBAOrmKZX2hl
3/Vh+6PPxvqaW3V7s71HKJPjmy8cRDjGfxA04Sz6X4c2kBNGBBZugcGi3/uH0sptQdqTUWGdZYEh
qTFy4xQA4TjpYqQyFSXGLsd+tl/+sWxGPwy1FbRi49RCy2ngdf33c4xQ+1nPeN//3PW3hziwQkgp
U0/882q9KOCaePQevl93+XeYp7zF3x45uxqMxcQnYtSlhbI8XRtaVD0oL/72xOUf32+5fMC40EMC
7Ozb933W8gn+vPkUUH1DK9PpBxFDdf2/vtOfR//rdY1fcLKm4/dn+PeX+duHVbvj+zMtj/l+U9xc
19RYG23f7Rzp66dKPWx5QGi3vva955f/LJtp2f3LTZtTNkO7yzV+Z/QIP0IR3WtWeAJnFezJAK5E
d+4Nhr4+wA6LLjncyr7rVgPz2FvvzH/NgCq3k3ydtOEveE7Gocus+9Se/8Jn765ZEb7ILP7MRzmv
42z8qgvdWacdDMnBo69KZ7QDsvIadt4lFfRUc+GC8W/LN5O+7rZy5nPZ6ZukNaJdVxYnLvjkwRl5
v01LbWOZoXUXhxUmOtnSLm2YJmSheTHNgVbN+DhoXM4j2lFJTsTdAEd9CBO0jTLU7oD1EtyMbwuo
ETJkHVpMyTBKUZeKuo9DS09/MzsD1kM7dlMkR7tEwDSY7pvwzYuLmS4lKgBGzTmxtAM/m9xmbvtg
9Oa1A5KzyVKyx3RZomhzidv1Oo1CRRGuy8AnIciqnmKr44Lk9ltO3w87//ALuifOVNd3mMCQcAl7
R+hvjQAMZZ/K9Ep8cPiF669garSwc2vCAxtUbEkcUEs13udxJrLJOpJYcYkiEZ80hPB3eUUnyQm6
feu2G1HijXEIweDu7D0jDSYWfUbuwvgrdepnE0HzunLNpzRqz6jm/PUcFE8zBc+7WtS7JhDxDo22
VoYviEfCdURhpdKHTdn1P71xXLc5meASrMoG+LV1tewPHEWrkF4qzFgoyTGhiz78TNJ9oT9FrnGq
dEZGA8j0lBDvsdca99TGLthQ3DzATOATx3myTbG3OBlpSL1Spqbjz6TJnwplezd9RsnKtugrj9vI
0PTD5JEBp40cYKXfImmR90VXATHuncMYA3FGsUCnXu6RI3B5j5v7xpl29M1C4h1SsOhZyZ6WlHQN
lJV3piDRbu5SZjewT83MeyVLkkIjBPk75XKE77rSTIGsYqaZieyV0Kce3YqngdsYtGlFZOZfHv2+
fLzB4fjlVt22GtseAlP6BPK3vad7d6x0+mnV0PjbhrJDavZflhffUwWAo5I8Sa7zKhH3vmyy517H
FF8LRcYhiX2YACPn+1AzTjJ3biO9xutQEy4S09OtRf/QNi7ZC6z0Zr16jq0abErlupuoRdXjmN2G
sCdqs8IYzl4UbPvGjo5BSNhVipWxB6HqJ9FaVIp+T8FiDbKH9MERBIokF4twzPzXbBOYaNZy2NDR
nmsdLUDpoXozSAMvJIGfA+V5shzqVst3+uReHFNvt4ihKb3H5h1isOg4GNO2TL2vXouuDFgk/Ins
NnVaxsqunvZkQRyncCo3TqYfi8h0yIki+AKK+KNdhSOnlvI7fhauJilrZxwHo79ltS6P+lRvfTea
Lv2Ll+ZXa4g3OgMi4QKkTMwzgjHgrsMG+sClEzbpNx3AxNQRL03PepDWJD4yghJGj1N5LOv9zPzy
zg2qVyZb2zTFBe5G6RY+L50UURyk2fzgGEIKWvr+3sqKBkEafKlmoMlJ1/WH5rP/RrArG4xzRHlW
EIWLjsrhmN37Lq5uL0ftU3X2s8kMlTp3CUhBNxOCyRptnQb+70FA8uAT4qpJvBPLoS8nL1aV2tOJ
Q6HI9rWblliMfm701nv2jqXYuKpnGaxsfIYwLkZVVUSIojNA5rgiYxZK02SfwDemmE+guKV2+pj7
CUEwk3gQerpOW/vQtdi3nAyBkOtiL6tD9MahDILtjLZ1lMRYkLn8QWEMU5i5ElCcV1C0Y5Edxqzz
Mc/b+NxHgkCCTl4m56FqUFwjExNIOV2xGWaUs7H7KGeTYIGJRaMsglM7kZQcBJCOdeQ9Y64ThWJ0
dx45kqf+OvS+eSrqlfKVPic6Fh/GwxUuV3AcIZHQZls8lyHMNeig+MhMFITYuHaG89EF/b3Z0YIi
MPHFMf17L+QXnmV8wLTkr6YwyNYimZ/Nhlb7KMcGujhCid765ATrqVsnrxkD52pqBeAVs9nFzKrn
LClXNIlQAGfRroCLMQZkTk8t3a025c/Wq29Npj/d1dX8owxoqavs1zJIDTSz7nvbjJeYobMu5l0X
mh2YAdhpFZEdXeHQx4nBKQ6oUSGhazsUPaSdaOOEJ4AcIT0JDoNlMIO2COjTSCBNwooRwNRiIJ/y
pdMsjZkNfR9i07xtIAOU97WzozDxABH6Oe1nfIwoZfrwN8Cq30ZH9qbRj3uKtMXKMMZ3vSTDmXxa
zjt7wHhckziTjt25obS8tgeaL1GHDtQp39y2ZpDmIKdWinCmZdUUO80hLu5F0G4ZYJIauuuQIGKc
QuPddLR+g1BsOPVRoF1KURGvpR6xbJY/s7mMrrobj6fQmXsyOXmaer7BjvmJ7Fcp5WbtSY7duK/7
3NtFWZS+JFL/a3kNMUxnAEvdW8P1dGsXunnELKhdJ4g5q1m9Ruk/9kUuv6D0J+vKMeIL8UviPsd9
vraCVvvRo9lZXsubseZ7XMMfTW2sDizFil1XUKsHpUCXAg6+p9XtL7MwTm4i5LtG9DUyJa26p+wy
nDU9HteB3hUfmhttl4ey62GWZhHlkbifWL0N2SGe5/axtTl0v1+tP6fw836anjaQk67rV730sSHF
Wr81KLW8hnXwTlBu+ws4y7kPyS6dOlSVUIzi+wEOyDnKuGTUQGo+yAzaDGD6f40e4oSpa7pnpjzA
e2S2mcI+2Pe9YTzqHVSV5WG6/WbZtf01CU3FtpTtdYpG4+gQILod9FY1df3b8khnBhADYuqti/xx
k3gjvVxNRJeYvA27XBtBr32UNOkrkBu//AgWuO5a6TOGf21ngqOlLe5qj3ZjGoi9+C42utdWB042
0hlYtbMfXzuvCo4u3NKtUhiwgvdflh1k5M0Dl6vmLXeEteE8GE5N1qDu8oZ0XRFd94lJd7U8tHaT
jgZT5TzVWZjv3cru92WXwBO3UGsuDwmY7fqxH34CBAhWPjTcS2C5YIC1HNEMoNlbGMTPy0OjLnoa
UlU2aHR/Q6RKdSo47vCq4v0s3A5yAWEv3zvS14jcmcv+yQhnsffJbt4bg9SfwLgiVFLfGF4OmDM/
gKzLaziCgK3OmOp7oTf2RU5ExsV6Uf0c7Ddtzs3PPowJ1uhb/b7KK3kxqQ5+P6AkvQk98xcG6m6t
aW1432tafMGq4OMltcqfQcX6cjC+Chckv20P1XmyB3RZlRGvl7coViOmh5+6S45xjnrgHLqeONO1
ximZTt4X+r7vj9J2VFelF5x92SZno+4IJq18rsnCyu/Dfr88iikfWALe61KNmnW/PECnAfc5aU/L
53FDDCLYAPRLltvyPhCOhYd/Fp99T91PfecinntwEkF4mWojvdcbL1iX0vE/PH6s5RHUIVrQjUVz
ZfB0TvFkohEn6e1DoChe3sUJBoBGiWFcc5bTJxl49SZmxPsRc1QuryHaKFmxg+KHCGHsqVBDk1rc
/3AR6y6PQNwMJScIxUMWocyYcwIsJjuPf5RTt13eBcWnc2dWLl5eLWFt0MxEDwJM4GCa3tMRFrz6
PhJV813judkj6hCkTlxzST7Q0neSmw7L68QjpYQ4bcdHYWrREWhts3VSTi+mB8flESQ5o6/mlHic
m9o+mPgltmnlrjrTq24VDlTk/+Nn4hNB7+hTcmrQXz45jf6TjJbxk5MHEINKtvJjZvsoVwlKUE/Q
0bJSl3Rec1N5pFwWNmFsDh+GOC1PNJ103EjqGkeu57myKwvStMrX5Z8gExV/sXbRrPnyMtYOmV7q
VdNsfkI2372krXAPTpODvQKx8umS6sFY+CnHtth2elwdglxvXk0KfMvH1105rChrWecyCserkZO0
tbwguUwf0vGy5w4s5DFBkrBZ7i+VCVfI4QfaCGYnZSr3mO/N2+zZ++UjVtYUgaGYDMSFifXgRDE9
YfUR3YygRwI3/cckdc1TPzFWf/8DjL9Js/odtTD+E42cA5Kds3c9sdfLS/YjjhkfyABajJaI4AnO
YuCySNN8ETzUpSExaDXGQy0S636WA/Ew6ruPdXygzDPfqtJhfWaM3jYdg/lHTZKEgePigTZHR8BI
mG1Gchhgb5DW2fnaj+9PZXKghUk1XPXEsUkipS+w/EPE8yWL0Dv3s1sfZADa0Ry77FPSoVa/fDcP
zgaAsHMgQxSeiRlSIzarp++9IzpSoKIaMnARehcnFvH3q7b4ywcKo8+eMeSo+fLh+wfMtZPJhf7D
j5oOVmzJITNW7qvfJixP+ZKaoRGprQ6xLhrC63LYTbgVP8x0hx7q59hz6Y5Abx1RwLQbfNjvMoSQ
VNWoumQHN6dNgWwYab0vLKchUS1ialJa/c61K+9MnpND+gRd46bvuaqChcBIf0g9C2008bVHwA67
QSctr8WGjq2t96+pnJ8m2drnCpKE7tcBAiYIRe385U5Izc0E74A1oMXoBWSVYARESvvlw/NxTwsD
cFMx+NVr5QeHJB2AV4eNdRxJXWtL1oCJJ72zZ7GqjuzOXAUJjbfZ7J+13P6gjIFxzHduHSCZlWn2
/b5z4ePEHueocOpxE/dYimeZNaew8ervTVSYmAaoJ6kfrTx6PumjHE/cHB2wz1BoT+3YxLuF//zn
/n8+bnnwslmo1t9/wnwFFDWflqctL7DcP/fQrlip/DdV+vuWaINV5Tk03+0U44KwIWBmWJTv7NpD
Ay8oF/hiOvNaFfmhGtj5rLyVnk39JWEFFGty3lW+vCXxe0GHiwlxkWPegLkpOhuAk9pknc5ct+6Z
85e4zo1QDMdBJuxcXVs7/uzcIb6ApOV+elKfDhDz5LFqCVKe7are9F3ecREAk+D3V8/u3O8H9EqL
lFUSX7faLLeyk05xam+N5nNGhDz6EnGU+u9K0/hCscJSLpsJnvTsBLAbIjz+yLU2cVdMm6Tp3xMB
6BuZCHGkeIc8McBHbK6Fh1IwasHTqd3DWSaguQJUrxQVx9VYMKRN/7p8Oaqj9RHDbaHXjBwDiHBp
fy34cI2Vyrb0klejR+gqhHzRU3i7CPrgYQ6w5Bv8yfMqlcZ9YlTwl9V9y39LZZBSTKwYAdaa/JRV
7LXkW5bemolCVEtFHOaDxVYaYONgFYfthm88E3PEjwbdvH0RGXdbQnuIkYNuKrO/2NAWio6lJfbe
jVGi6/R9PPP1hIe+irjwVqXeKxZYeAyzmBRBSzjfx8f3qzsthvjlfQsYGqt0JPSEgOGDASeY0Nxs
PxuE3kcMVbRYdEVu6bq161BySJNcw1HhEWjcAzPpZftIxGK305VGDOLnuDOFd++iTcPIkhHfSBea
hkgdEKDbDjeoEaTPg++poiAAL0pGi5McYx3JL36b9tj2I0VIldzgqAwHvIKI6lSug5Ga08ZQWQ+4
n34OhD+kHgp4vyNQB1HYxVYJES2ik5zY4LU5DrdenZFg1YqjWMIX1K2WzhklfsWRlYhDNjJzZ1SG
1m1OAvcc5vdEv3kPGgDI02zmzA/TmphRXuQsILCuckHQTNtAxk5Tx97AdgH2YSTdLgRzKDoX90No
uiuzz6YdXoxgY/VGd9GSOT1Ec3+TTjefZGpBlBF2/USMUraGjeyeIbBY29QiEHZCdrSiCemRNRFa
x74zrGM4AvmcRuYWyjTscWlYBZNmoY5F3e+juEEXGqLTZmZdg3zTpxfyNcKHDJnmhpgfLMh6Pj9p
kHDwCFtoszpqthnAjiOWS4/6SgPlYjCMfV3kJmj84DxJskNcheHNlkCRTmWLCEJGFpTbsikIIAmE
brCcNe99heWPFeT1zyZTlsOhCuD+edrPKEteYW/IFROwEMV5d3OR64hspNlAQcRTqRC6ioHw+g9H
gRSm0YQHSNaDJxyW4H66j0GzQF1m5q+4p/DBFJahV4CGAVJDobgNfzaVAjrMrQmts6i+whiWYqmw
DzH8h+XzDwoJMSo4RKcwEbWiRiwbSk5QtbxboKASxDbJo5QpkEuAE7lCTyx3lf++1StERQirYuH9
5gu/4g8J2JzAW+je+B5l9MSp1jyAudE5ExUMY+Fi5AsjYznOvZWF3O9I6GF/dDQLkRhgjUEhNhxY
Gxn+YjwP4DeA1/XHRnE5ls3yp74QOwL1H53yuatwHoP6JsumULCPUGE/RgUAmdWmVlCQAkDonUGE
yqqcKzxY+kvQMsrHIR9h2fiK6bHcCv99ixezSP2ll5+l8EakgrYst2xFMvnz53JLr711kbr1PlLA
4GWzUISzpniNbPTVsSKlLJs/mvg/9xG8TWddoVY0BV0JFX4lViAW9IMwmyz3tYvcmRYouBZfyeMz
5R6IFczFKZpxpdneeJgV6UUhX4yF/jIqEAxdN0qjPlcMUx8oQ9MCNbfw824QnyjU2Poj7jSLuQT4
mMHAESUVdCZSPViy9JA7tKpRyr5aNi6z9btKT/C1qV3SFVlAER+szahQJsvXyRT0JmS5DgMHETkw
nCT71Du0qI4KuVHAnE6NU8uwhfWbwgc1Qxoh4QPltU6Z0PJNFA/j0VEMHoQuWEcUnKdSmB6y96JD
BrmHJRKDduFxqpkK7PP9N4RPrExgf0wFANIVCshWdJgmqMHPIzxWzKAFRy07E6NV7kXlNg67F/wB
1XFS58oyHCy3/nFf5HIgIsyl48px0ckq2ADqHM6IrdNNrpT4WZWV9/QKA8JqfMw5MTLoWY/GnYdS
j+4uizGzsl9QcDZbfUz9Kxka245l7ic9mGJdqFA1vJ0zv0Y4HIZGu8c6QELimHSUgCPut6K9682I
pFHxHMHzENkQNx9BAVWPFusLvKnx5PdWvs6eY4XZK8UcXEo0BpWl9cc0oCFoxfSWbFrimP8MsZvw
1V2HpgbpLrVyHfrEeqBSdZuNMAfaNHkfU4s1nXvDIScwc+OHYsgKn9m7Iv8XESXlVC1XPOeC4mXA
HOzpm9Fv9HWfD8Oj5zgsoww93MfutDVnrXwoSCKaXNd6gC5frsyA1k2LPhohef1uBDauwkaN1inu
z0X/baATu4OfU22/td51RJ5H7CuKYRS85H36q9XD+rz8RS2eKSAp4IRJBGDvA8d+G0t7NZGY+NHh
a95YtoH6wiySt9HGWaru92oioEYzJhzSytpbW7S7qkqdp2CofrRTZK6DzKKm1BDxbE4IYMzZeal1
p32DlUqQXWLk645g37fKmEkijkqaQuq/fgZ8wsG2iRO53IoiAkmQA8HEacW12eun9s1zkZ/6QfDV
2Aa/h4XgsqiIPNdlTClnmxTD+CQvmZuK67KxRJ0gnhgDjBOQUZksGp9SaxEPFM5L1IUgDVMmHsLJ
p4eOdjtrj1sjNf9mkQiwL4fsTCMFqkIVmw+RujUBE8Wjhx20tfGo0qrPmM7Z02Oct9rKxNe1AoNa
IaUnQAAfDaDWPJ3u+lRH5lbP4dGbGYHybmoPeuyYe1Hmv4u205HJ1vUNpjy9jURQbLNn4PkWojPf
t/st8wZJvlOWfPXRcwD9PKot/Tb6yVGMWbxK3ah58cwxxz1GbgIKLurJ+kUIzeFDeBDlMAGjkRMz
sr9RnuM8Hzcu4Q8g7+AR3AVSPLZN0Z1Gowp/Wxkhx0IgJdoYojsMbVPfWhocpC7lV5vshMgerYsb
YLB2TPMliS354gKz81LCOSYJi2PsxLXkW7jeVOwl8ND75UxPwM2cknLr4U+QE8/hVwvToiQwN+/O
ltmel78MD9Gepjd0bjyI+1YUr6xwjq97bcztN2/Md+1cFV9DQJ0t7InY6PPxRzPWuDAJ7QL4ZQF+
88F+OWoz9/O9k1JHL3QboAGrvpXZcJAFaS4f0D6tOqQVd0bbDuskdKdHy5mJ/IzptoUWbq0KsQgp
RcXJDJl7hn1pvZsUK8GQk2tbG/GXL5hKhKBO27L7ge7KXZMc4xzDIKpegoCyhdv4H9ifFRrXr+9p
EHUrXMLuts4cWOjtNP3EdrPx53j+EQQ9iqg8LnC/WERH6JVAgz7JZ1lg9eqaOfk5Rgm5T577mzzV
kbxoPCtYH3P/WNVyw0AW/0AAGW0LPy6OQ6cHjx2Yu9kZ34wgsl4bR09oIHIhMGOQwU7Y/OvP5b90
OGmSOkwV4dI2z+7I4AxL/R0szLwjFQ3Jivqzacf3vjVQ3JnDXwILz6UHhBf1QX6dEAOc/BR/gIVs
+ui4RXalalms3DaiV5pM1E0o7+ruT2y8zInzNH4Btent6JJM+0j3vafZIMqlTSvcBdY8vJQ7x4ns
v3TZf1U0k99wMPVrxDvFNYe7BleVRMyiTejjTFlKswFIQN2nr3Yy/tAzUn84P/xPU/iPjW82vwe3
ojUThnjgK9DICWQJkZHFUjsMy1VOidTJQhAykTjCWndfwnmINikzgp3mzaTyoB3fWGM/XJPc+JEn
0XywiXk727O3Nty0vtWM7EVqv/awBp+h065Ly5bXRIuw40++ceAgwifs+NWm1aFFdwL28GS7pND1
8rlq8hejseQmteaP3KzgRPgm6xoovU9Cg/feosknnqnu33jOe9bawBobToyWVvGq8eZwNUnqWxNR
A5yjtv+G98u/IxozE5b7btHhL8rD2OjG1WoELPRY3zZ2iHweZodFKWlPmSlZOe5g78u+1NX1tdpo
MiNJ3KQuY4W5uNIVZsHYm8CCMsKKqtL0ntvJJiyqKiGRZgqx71TeUWZddKB6NO+s3DmnmR7/iCOy
ledc+4oNjR5dOrJ2BVC0nhiRf4rxlz0O9GAHqz7DZa7An/cGptzuNmrKZFwVzn3aiY+2Nci2imqy
QlR90/Vb59P/MVZ1tBPSMV4Gw8xPgSzAB3PxvGM0JTGsLa3XefY+09pYa2CiyF+A2DGHZnQwTCT/
Ik0BZc4U5vyqkUAJLB8nfMDqTPr5jrYIFzE9mu6RylBXSCpvR/erIiMIDqBja+cUkfaGfnH9VLdW
u8VlZK7+9QtKQvmsyHxxC0gbfpCJT5GkW9TI2s4ZQHUQTcVe0a1nQkOsg56Rl1SH9HENQ6yt3hmf
4nnULobsd8tfjkuyNtcUcRaQuCp3JlaG5tba8RLrVzZXv1rHwBDMr7+JRDJSYfU+oSYDK8iYiq28
Mm4uUtLIaJr5VYwILwxCJX+Qb1XGuOrdwZ8QVArtbOl2QfigUFIi/SRw+/1r01Y7T+t+08l4GFJ4
I6w4mVok83jSquke1nP6ConKO2nI5+6gXgbXKQN7z1k5If42KoEfvfg9Ovia0tie97Sp0ue8OLSt
8I+EgXnHSNeehRVxFJLBxdXcnC9VmWEoZykmoDatZpKit5h3ZnKgSHBdFtOi6OQpzE2wYCJ4zsnt
yPskeegKZA+jG4gLQ5RXwWwZMOjV6huif9LOTcgEi0iBdHjFWdSdKV74FyG9gnVF79zaON5BIyHn
LDTqA03jej030DPJA9HO0mmCIy/3munDG3mM3c0cI+suHMrNGDb1D9V5/EwgcK7tdCCCQUzM0Aoa
CHyb/GwTu3AnqS+QOjLJnVOXP6nwXmWeAKzMgNjgw0/XtcBc1vmQSJ0BJIl0SQy1G3EDynVMiCcG
4s9p0ouyujOThkyHyfnSa6A2LOGHRyT2xclmak8EsgHQuxI72VPgzazwNbJG1EXoWH+CTN212rh3
MUOA6LJXlf9oWSTQt33ff/lcWFwoY8SLkHUuJyN5mHvVv4etrptz96oBDMOdnnCpAw3izGQAgarC
HVNm6b0jrGfbo8viJtp8NTXgUwMibCI4xnCr6Ju08MVnMdAE6triL2o0dNUMr7gfSPY5Qt9/avya
cCM7rfZQ1IdVaTFgz66Tn2x4jXedFQEB1vNqL3wQvuHQIRebtWG+SxSRzo7tde1V+ZtTkvQhqdeX
MuOa78rgS+diAcK1eK5hm7TA7dZ27wbXxLTkrvbi/jRVSXQqjAhAT0U/1ezoZbn9j6JqIpq3RX4a
PWMnAsk1LInencgb+MAhqm9tXRm1OCfEc+U6jhNoGX35YKZOBywvo/8Enrbma/OhrFeADBJ9Q/RY
p5mx4aPnGwpYxlPRpPoTJ3A73mWSzqhts/CzW6ytSMWLMm43WiIyWPfEi/pBHO7iWu93XD+QRXVm
e7Ia2Z7qhKt81U6HCAH+jhlHCL7GzDd6mbcwvKr21PoQnFkrXzQXTVYoh9eRjIQm66wDc5NyXdom
Zb40tk5Ms7i6iR+xbNKHsXOak56RIhub2QXGu+QKZ8dnKl+En+V6DD4m39mFFCcjCQ8YmLUHYDAG
7DNO5Zxq2FsLHyItu5uMtgk4mIv0rRy2NzRq6cQPy11FZiCnJUbQJGXvUpvZS5To3kuvS3IOjeCt
T1rwMc1bP+5GSidPWKopALuNucOmKTa1nW180rdOHnkiMaTPiLTC3iIIJNKY6hSO4qnVH5ZLxzet
nA/H7ZqntGa0B6/ofukN+J8qip6zyTNXlsRGEyUfadcH28Zxy72M5Pgm0SWl5RisisLOD3CDxXPm
cMDS/tj7QSRIh3AiSn8FEHU7LJ/ZGxSlWhmfUMIAaPmSnVruWh9jhHcxHcNwP8zBeEySDOs585wK
rzOxA1X7KZEVw/QgDiHzzFMXjzPGD/ZEOnXjG8YT4MroKWgweeMbcxaElGH71Nlwheooe2QNUa6H
soWMXMGRcihgqNpBdF42yWjxuqVBHiC8vNaW3suyySjtTiYpP0kxvg0FYqiGNIJdAhIwilx8oIOm
H8O4y88i5HJslyhgjFFm+1zG+jELwVUXhag/qFQ9SCt81xxtz1q8Z2rFUJB2LF/9zofJ8mFODHdp
B37ddn2VIzS6CFJyDdlWn+8m0FT8slP2ImcaNQErgZ6seq5SxiWsyQF3NZu1elK8aEFWEX7jPaRk
jj9IFjRBpkFH7BQeHx7FydQg9iSRjoYcAM1BItorpWGcJ8EyE9tqw9xES3eIbB2OSdZt45A/wqmS
57Qni8AdY5aUFSKzgoazhqjF89Bmy7opyM5Z9WSP7rKst452ljC7hry0oYgZPPkQEoI8+hBwN29d
5dXHnOkIGtEqvM2jU25vLPJL3C15eUVgsuk9c7iPd4ZeRdcobrJXJ07WvaEP54Y8TeyTwoBy+1/s
ncmS20jWpd+l9/jNHZMDi95wnoOMQVJoAwtNmOcZT98fqOwKSVWVab1vSzMkGUFSCBBwuN97zndM
tS+d7BNIZVJJ6uYIZbXcG9gYX1QmD9lQRjRkSn8djgMITScKvwzjoYm2vaN7zxjJ+2d9ilmGxN/o
YzVnDdrRjRVwSn/P9VaDp1FeSPMcs08Egbyn8SrqHgo70cH4VBu1zGoV7uJ8rBYMHsmumeNf7hub
6NlFYwxHnEEpeL4q2jEHQhU9DJTPcmg0qhfWc9A0D2QRpm+kwxJAqiNIqfynwiCaDiR5/poVPg0c
ZX03aLMTaFAwEbWYxVvutiRr+gDPTJ4pU4lzSqvljByvOfSVhme9XGeUpV5Vh7C2bILwmPvex4aa
8I4OHrBnlu/UnK9hNYeWGSlZNXp7M+AMWmlGl555aCoq8QZ5EL2dRs+4BTBOjBZyIguuJXLs1Pgg
AKtswpEg5iq29A/kjDPEjSp56lNJqd6pv4VT8qIKZDodeRwsX+tiQ1Pb3FDXq6TunWoSEp5SVZwJ
AFtTtLIOQ06RbKzGXWgx0i0oejB7E76x0anqPAyd8FkT1B/tOjcf7j8KAnzWpC8WO6vIqRly10xC
yHfcVkl2LHqqmsgsT6NufTUpaS3zVvuYltNw8Nqyv4amP1ylBV/WxQJI56ZFREQ3OSLil/Q1kXxg
xXfBqlSuqrDFZucKcEAIL3d03w0qH+DdIr18wFx8axzdP/fYtR4b6hk4GrUX1TabqbbMDda0aGNo
BqirNjwicC4ebYuLKdPyla6ZFqWthKbISHEyo6i6c2QANo+ImZWW5C+kcXHxTemV6F6wH6bLGOvI
FzsMy53vx0wY5MzfGYsdXTHEiAQSrnNv8s+J6f61Cd3KPcTZlKaMU8Vbmmr28b7R6gYxBL5ASi5Q
kJBjU0bIyyfE/vKm2jzeiTABbuMncwwk61AEECGz9sExb6B/ArtqbtG8Ifiz1LBTa6qEvUhXdSXl
kRTO+FUStbccSZBZ2+MkDw2zFZArRoSKU4vQ3LSEqaRRtqMXLdcJ1PhlNRSkfFdGssTt1+w6jbLh
2Gv9th4Hta6opGLgyRzohWShybB8am3lHClpO0fXD6JVHU3lWrNzYnTjOj+FWjY91dGzOY+7vgyd
bZf2ZHkO+HeiutGXWgMZEcLmgzkSwlT0Q3GwEsQatlOnO1TqB7eYVTDZG4Ap/zwSLo4YdGwf+pAL
0xMvRtc2Zy9GehWXurbXpP+IwVpdhry1n8eG6z3EKPZzXQ1nj3BuNEP5hAauqT67ZTe9DjNVzvKM
aHN/ikDkZJNFrN3TOCDpBQd9kOZDYYwl8tLJXGZW8cmoG+Pa9996uPrXqfaxMuSogVpKsGfWkqBX
FNQdQupYnbrlykFdYplwUCNz6DYxIQ97PWyvXGh08nXicPGOd5QrPLWV86kaAECmpzMd+q6s1143
N7BDzzwO981woeoDcYjWag71Q0Fp9tqDHevikvZhs6r67EOq9+USobHxapfTLp0M+1baGAfyfJ/n
hv3N9H10xW00PIKIOzE7cHd9KJDb5nH0QjvQvYSznNwxqoNVMbd2TNd8zDwXpTY1vdgIDinlqAqe
ifIitJBGAU5uHOjx69m3sJwxlQToJVEPNM4Pur2koHJQbbcwTN19RDeNKT8OzN39KWIvclew5pIF
Kk9DkaFZ6ypwrw7XiqGJM2pmEtyGwl5ivxfnXHTinMDyIqOKW6IErfg0tK+ppoePuqrrp5wpsubr
r5ktxEtocyh8Lfvr0f1nWudA60mNrWo05JOYrp7I4CXsIupeCVePN8XYIWySsEoHaDILP2fIkGiQ
MKO2tBD98TOF0Sejr4Yn8K89ZfQYA4CNYLnt0+rBqglLjBKCc6a6s17MOdt5JGThE39SsnDDKH9r
G+el8gEVcakTNTNRXxTNtZ2wn9BmYdneeGTJW8HgfJldsnqkUGgHfrJPBJon0s+KPdU479ms0U7r
AOtUkBAqKzCbBWE9OwfyZI/JtjroQnqHeJMYZn+Kki4D+NN6b+S/oY0v7E9dZKlN3tjfekXlV0Kn
OOc6AiyYFdojJWRgjRM0C4SLH32ak8ds4iN6VuN7u0GekLuaf2P8RG4fY+NLkBtRo6RVADcyeLpv
tDHHfjO56qD3abmagCas+kKFYHDYhC0NjjIw3u4V3ACdpdR8H3Rc+11niNyXPmGGk9zF2tDuIuqv
9NM7Z+0RxsPJoa1zOm3IqyUuSIyMqNllClgZv1fppTR1u6ajn0U4WytNCtuNarYi0qg/mZq1tel9
7YAHlsu4oo1XBi5LIDqTO+cLHjT31lDgWtaJk25pB9RrhjRjmVsUlKVxtObycGn2+uJuPfz/xIV/
IC4YFmz1X1ya/4Zc+PhWAyL0mzz7FbX/19v+xVyw/8eVBmB8y3GZXvzBXFCGbeiO1EEd/IXZN10w
+7rpKMoM/5fAX8PFDv73/zKt/7FMSxJkIXVlmkjB/l9wC/J3K7Tp0I5zJE5HAQXb1oG4/+4oJVyq
bHG12qRFslTLKrI+6sbfN6wJln5LSg4CtqXJVGbRuDLe2sjGMyHyTd5LRCOFU5J+5u6ipGU8TOIf
vxzJ609j66/MBH02W777Xe97hw3TVUK4Jr5XS/9973xrICgnaMybLYHFTLl5TlytJEtNs/bUnW+5
6T0SdgT4FZgSMgvUIfTVJP2ZmqyNFENITKOS1ndFM9yKTt7UIhAYFRNnolpQ3YYbkoC49ULHMnLv
yz/s/u923b9230Dc7jhQCvj+f999LFtxX+XSvLGKLV5p1USXcoq4rFVRMCSYlNGZ2F0Del5G/zr6
DLWNxB9i46QyAjM86X5yKBsnu1C3AVMarxunkS9uUZHpC3chS710E+plte+6mpsMAWSeLxe5l0Yr
oxDqlGrJ7R/+pvmQ//6VqDkvQhAeQc9G/vk36aDGsX8kxo0TPdtWtUBGVyl/g0Jg3+oZTpdAWjS5
eklbB0sR4XTawZLBeGLu0pNIVb44w1geFeR7IkTlxXSe9RCojB7F5qOdoMzAKowPBYjZ3+/6PTLi
33ada8ck04KryvjjbMqKzGv9wtVvsnCWAuXy44jOMi2rRZKG3pKUqPk+AnE2HLEkoNP6XNRL6JIb
C4XALpqTlPIKXcPgT8PGaJlO4m0Jt33QsVgLw6MW6WeNMMblqCAC6lUWPDiagaK7F8eAYL0Vq+Nx
GZGYeaCZlhD8iMnPNgNA/3Q3OCVrRMqp7q7B5kHR7EnPRRBCoE9fkBVuPFg+PpPEzP3dxCh/Kzzo
gh7xZy2Kwn05+pcwsN3zfRNzG+3sdGtBn8YfyGJwKMO9Fc4WMW4ppkfWbu/n42eX+//CAf3fITg6
RxrBEgwVwxZqwBxlK6MNKNXu4f6IrPcr2o14LQytfjR0nbTU0tvn0iW3ilZ339uL3o6f7cmk80qi
/FqTFDXGiDDKoRYVwuPi22jTgqYV8QlwUf9z3RBI5ropuYR//33r/+lUtQ1kArZuSWGY4vfLz+np
HA4q0G+a3p461TqLhJTxrTdHI8y4K/Bal94wnX0+1i9BSKQj6oSJKCCmloT4yHnGu21djUkhVMOk
lTdyCP2YKqRBHXw1VS5pZpn78R92e96tP09T4sJd1igMyfz/9922NYG9yarkbbK0JQN38OjH9oOh
6JLpdorfMtNBhHhUhx3lZGcTRVioxU+1+yaAUBxtyLZodqpd71DSqVF1aWZAEaMkZWAM2nD797sr
/8NRNqRjOMoW0IHoI/++u52LCqOMB3lLEWVcBRhMZ4w/h31yAnw+K1uzchWxOHMyqJXM2U7Spy0S
O83+73fE+B2wM4+2ypgX3KYj2Bvrz8QYb1QNtya+pTbraCFJ81R9TILIJhUDx7XQ2g9p9xrnmfkU
TvHZ1ylUNr2uP9wPJeURahd9wiqmMVcs5pY+oa+Rvi/KjCZsLfGVRxqiTYGNZLY4DqliudQ9dpQF
kcmMh55S9gYWMix4VYoTJAPIM1HyKYoJL/37P1X/D6eIMdfzDEsqevh/jmS6CXGzFJ641UP41Zz5
PL0jCHupDLVKkJ+MdfzDpnWhaWW0Lrwh+QyF/yxZqa51MCObIqLUSpWU3E7Kp3qTkgw6acN2oodM
KF/mL/5+h+1/v5FDXDHnewb/KetPMIwsIgECv9NvVY1DGwlNt2WQ3k6q/VqMjXpwAIksyoQJeqto
srZK4EqqInNf01FrY+tKYoNcm/nwlc6HcyL/kvaKk382xRxEK/hSDMfAhKZHD/2Eb1C3O2PvmB/t
xnd2aPcQveWYLDL+hV1bGwdi5cwVYGmis2CgLqAFpCc00umJjruBXuGIhOQxFtgsmxiNqhOhgtcG
5CNxt8kwv19Kp9tzV0CYP0zNSmT6NSPG5IcWtXAZCnnTWnUwKOEe8kg+3SUF6aABqkLEdbAg3xlZ
OuBQIniTuNy1Of9RemV0m78/7n/E89yvCTVzZ4Q0LZKDnD+GwChB0eaMrry5bpFMSzV1j5Q08uOk
qmpna/bwqLl0kljJJqdxnFA49yOR76O77rSUoFhhepuW8BeWwFsz0y5tazRLy8RdGgm/Q0oUzHTS
8Vj4Ly34EIxE7qYoWzC0Rkt4aMPcMBvNJz+zcWpH0UOsZfazA94hyfTjZLT62ckLsSjp0J1nOMgE
u6pw8uSpK1mmug3926AltY/74KKPMD+lVuzu9bxq/+EMlTNX7I9RVxn0goFzcbws8ceR0ga97WzP
lDdW+h/Nktq7g3uG9k1+xAZjrhz02vTUqnLphWl6tFAhoarvFyTnkpOHHgCt1njODDX+ZN39V3CY
/ecs0qYvZjosHIS0hEPl9vcBNm18PcJsX9/6wsC02cf11bWsDLnfi1dqQMIU7FTsigutCCvEF0m2
9crZdGCDL7ifvoWBTgrTFh54XTPOlQO1nvRHccI1TDp0ri19z6ZFpRfaxqQpuIGiT+pGGxCsZOz8
1hSPvfERxQhjIr7wxVTY5i5WzRsw5B5B/AIyaoh92CrXuZmhyU8IqywndxGUWAFMjHJWPZ/8BvoC
MUfmpCF8E1ol8AhAtFGWoqRhxhbsfbfYGJjCVj12OkOScBvH+LDGlgX5ukgYmpl75MzV9Q9xKuVm
rgWB4ILY6/p9tQxc01/Wvo7GM58NMfDLVyoLk38af907aefX04XlkuCCMhjVdLR6zh+kK3z4riJp
iiJD3OeXVJu6jaklamnNafK5drKs8luIKn2jptHZw/89uHj06Nho1R40OmklOBKHKr5YY2sSgY0Y
jrTnkmmjBOyuKixpfQPTDMVPjajtS1ITZ6+ijgwX4lgveR1uMK/HVyFfm6aUj7E3vDSdLc5tfkW+
+CAAE6w4YGKLH+9rSIuCkDQBysKygse+0+2ntNHAbvhgrYE3rDMCyrtw2Dhc0gsjD9sz6qKN2ZmS
uWrkY0LyxYo7TnRsI1KhhuRRUQdeTQGzJFrFO9vxlyAvikMBKXJhO2O2FVWBcGaYrfWZ6qE/x8Pp
5yOaC0NqHpQHnsUPPe8kQ0xN8RA/WOgPkDGCI9AqtYWEuip8wtqRVmXrArfDzo/1R3fqvdtIZ709
ZTZRRzRhP8oee0GEEJfKWL6eYpoMFbz+ZZpM9ZZ8DAo/KqR55LiLkur2VkWg7PhYYrXrqF7RH2Qx
Bg5/EUNWWIl8RAfOpPdSJp/GSkKIIcWOspmY0Xf6gX7beHILSZeCIBjCIneV1w83zyl80q5Bb4xo
WRBKuIhGh/Tr1MYgIaqAv9MyL4PZnjREKg/JMm396gGWVklXE1VTZxDzPSgg1Ih+8/UgHRqz3XfE
ZclR9PUl7RKxtR34EVWL6BY5/c3sOXv4ehOkb+obIZzetgpG7TxRXrQ80V1o1BlXoHI026a3zMkC
ohoS+zZmVLRYK+07x76alfepioLpijMPwkMariqK9OvI1DZaUee7MraTjZXX30zQuPtBTbicO0c8
45DZ5zVqAr62EARSfmBiLHeGhfQpqeML5fBpHRVTuriLeZLRvhZcKrsB5Ou5WLH+8bZuFpycvP3u
yNyhllBH50QiMtFto0ZdXdcXb5xrtpW7mtK22jvSQYAIq4ZyRknELfdbtwTfO9V9evZQGrShEgDU
nOGmauA54ARArvJnIbEcH5x7uL0TELYbBhmoHkraitLooh9bquUeqzCEbGSdxJc++ZEnXGAkC+La
F+WFjtDZY8qV+/VwHg3PX7UW8PFQp6ZDkAnmMjeu4FEa9rGxoRr1lYu0Mq6qB0gL9YOZoG2YQOat
o0AAQ0tA7eYWIpoAUs3gCFgrvOukCQGRYdKcj4PG3w/joEBWQfaEKa5J04grmtr+Gu2tjFJ32HCQ
6qiALJ0awFtQuy3jIPQvRedRiTetUxrYb0AjwGCoaRc2g40btSu3SV5nQM40a+k7E3ExyijWeuV+
HeFHJp3xGRONtsW75PUr0uCSheLMXw/0Rw7G5DPWBs131UTDxZ03qqBHVJLvs2Ftp45e4MXbbki+
jalP7bzpG6hU3hU+MjqiyXwmJ/JcVZ5/Dm1DLogG73YyqD6kZaw/2T65Qto4XUKxVdQeFp0BX0nj
tP0STtO30dPUFrIdVqcGHMYETZHJGJG9Eu16Yb0EBWuheCIcPTUlQc+Tut7nMn4UPtSDFl7wIF38
wAsQDaceyAUiTChlML/rSvjGdWSvQWTkh16pZWmTGdfmw+fSbsirpWpsxubas+j1dMb0yQogfaVY
uheyxaJUdip/7mnIRLhA41I+ME4Fq7bAKqYjWFJB7W2gj4PrSiEb2wQtyW6odkGnfQ8aaezbyrsa
0CwWtduaL1LqpL2Q3gM2C+BBaFXgFljSHX55yOqd59tBx1bEarbEsU37hWXR7EfkqV4PhEzcH6JC
fWBUnjZ0CulkZc4k1u9Ju5YIbDy5tbOkq5UfSn34a4Ob+0zjQm2G2XTUgkD4ZUP7UISFtVc080hz
Z5RdK0f/5gmcKqbBvMhWXrOKLYXcYN4oHxCnVyiEC3qHoQm0Gre7Q4BlbKuTiR6Bal+nY/f288dB
eApsPd7eM5qrOaj5HtnchqlOxYQmwT1BODW9lWJJvwvvnqJ7Ju59E/wrLbdB1GXT3dvYCW1Lz63H
tZ6LcdNnyYtv+i+V3VZbh/YkmX5pso4cIzvAtp6jEQMX1aEMjyrjYpkqKEbARJ/0gIE61VMwR/0h
awdr3/0rOTeEjoI5BSfI/dF9M81ukkkjv0S5dbTuTUK00ah90GeDHULVHB08m0lhKX1/WtFG33V1
tMQ6VbKMZMO9uDjcn94f+b2R0bSZfxORMFBJrSagK3uAA/4UJaa/J7bDX6pEaduewX4mAoJ7190V
1GwsrXb+LE3qoJ0P/gA9zFUQar7SnOZYlbm2VvK7KKBP91GEsMSyWdN2ktYXwFN0tsh3/BJJhGmL
dVP2YoVdY+n0UX5J3OcGqsLGVxjANT156916O/UY4Bkrh0XbxfbK64sNjXxCSgtUxoEFqB4c1qJO
QvCpZcqBol6BcEH80FwNLQQGQE3N+HFWuHGT4K3u11Xj7wbcBisf/4ViinPCA5YRGQ4Op+Ten5iy
BCj4lmnhpneydtVMwGdIMW9JAgCkMyT3tTqAxwRGrRXGqwAv0xblr7VKpQKTY9RHSkO7LHE4Ie5h
fDBWudTmDbevvevjl73/KJotSffX3R/df/b+2p/v/a+/fv8EbOvjEi1BsPzz30wJ0yA+8l//TFGK
cIvb8fjLZ5MjzWv0En2QzBQuV4gj1DHZ2fv7inlW5AXl96ou9AkJDL/IGZ7m1nPDNzKx1rt/wv03
7++778r9aewXOnN+fyVnobJVRcBHM+ANEVdI7uBqGoEfok1uvkWRt9UGAPjM06YV4AnMUrYX0gye
N5OuV8s2EsYSKwID/ig3Om3NZSYdHCKu1JeOhaSS9p84CvAGq9jtWHGYMHeWhf41iEJ7H2IYOWRd
aR3i3sJqkVmu2GhN8ATBeRY0zb++b/AJWAdHYefRSxBjLomB5vL+G+6C1mGMomMVRbCL5tfdf3Tf
3J+mVmbuNMta1f/6JSKAv15WAHxYdAI/8vsbmMnPGQ90HlIyaeneYzZxtGafYsuiX83NkxiaGjX0
hAEinQgn+gRd4An/jYMglkHDw0MzESnBQ6JVa3p8hRMmi/sP7pveFoVYR7PfLC+YhLWl4a682Vh6
32DH/OvR/endZ4r1nYDL99fcbajvT9/fd3/1+9P7o8Gvk7VbO4wxQFghNSmdIoI+XxKxaTioueLh
GUMHxqK7+d5Nh/TwvslKmySU9+fjbC/+r0/vv2hmQ/L7S8jSc8bl+/M/PuH+C6YDsGhkXGIfp9bx
89UItdy/Hk7GwF68v7MOYyTG3HJIP2WU172dd6cT3D/s/WXv/6gWYtp9f/qfXnfvhr2/95c//P6b
P97Su6W2noyzaxTXivJpgxxhPnJDS4GTTJH5MBUAd5qnuzXbS+MU79B8ZIq4y9LdhOionrMu7t/Z
+zd6f+o2OguwNE/Y/nx8//H7S++P7l9vmHf4+X6+qOsk5D9C+3ApROFMcGPe308u8SbEV5YsxNt5
/KnG3iJ2ZT4DhkmP6k/DPJLAWGS0sStWR7LEEYTtZ2FlWYrbksnT3Qh83yBrJyz2/blHMAFM3cBa
FNIu4BFarDDmj54/NJhvppYORNPUvWOipSRgaNUmFLDg7kf1/r1UTHw3epk/F6zq9t48g9HnL3hq
XpKwWd8P4B+H//6zX76i4n6a/jzq7w+9GI0PK6v2s9P6X5UW0sWysPSM+TQsptYpFm6psls7eIRM
a/0qwVn0mMcxEcUFKy7hbAhlczZIqdTW9jzg6XMPEzUCkaOqDdZF09TbzoVckjOVXET6VJ1pQcC6
08uP1lWzPUJ0spsnLUyrLqplQRAjgnJ/0QbyC7nk5qXMxbPVd+Ee1Hcbi+ropuYNDrK+o9DyBS1e
bY0Xcs+StckQzD2PLlFdVtARSvsctsHzVGmKKYL5HPXAlnFnfckZrBZtEolFSOQxsmru9UPofi6r
TF7ytlfLwTS8vRi1YzLbfmtbfHZhsG86PZp2jSNfLfij67EPF60OTyr3m+IhBgNUtRlgS+ENm6xn
QY+V6w2fxOdMI5cS4YlGEZfFEx0mnbkBlrCqBi+Jvp0caSMf9q4cvk40gDd9qrlbz6/9K7CwOWgz
M6sb8tYP8AHUfszUt8xLieasW3fnWQQ7KeE+lpkfPhL7Um5nQ1SXgrenOZysAFX5K2PMnXWU9tab
3lEwM+SEfcYP9z0Xw4MPB3QJxq7blGF+diPx0RpNi1us5wKbHojHFtUFvXELoDP7ipwnO3fFgEgy
i3bUQa8MSOXRnOxgn4TJJYrsbk861M10RfrcdjgkMCp/GfRRfKiSnUDNecw1BexOE/nK0cdtizyK
uUsX7T3HX/djzK0wwmpRG9QM+D6+Tsq4dG5hHUOP+6CHSIju0A88NXSZRWovRZ3JJfTUZHFI6QMB
FnWyD07MWsx4HurKeUt88k58vdV3MveTrSqX5C20p9hm/LBkXV71eiRgvEb/WEv3VObOwmk08PGa
N63LvHvoxrbcKTmMj2GAlhoDJ+HS7U0HQch3RygtGSDx0SfGiVMtYqHHjU5z1AUoPxkBpGrRHfIh
rSTbtrk1bRSv2s50TklXfPA7JfcQJ/eEFyakM1FDFBZAm8rDwep0o3Uceu1zu0tixIdD7GK5IY5X
pBgWQvlF00DPYfW2uLuShmROACU9u7T2hm1t3WvngkR1NIaL4uJSxCbEBolq6vrhJXLlB/o3zGBZ
oW+k7Ndc3fllKDmxRoBcBj7ko6zUU1AY+il9m2g5f8BGoRfj4xhm3k2G5mejNIerP3jWIR9HaHZ2
erHUPcZHdPuKcN/lmNcf7iEDeokPQK8iqGnDVwK9XMCEgX0eNVj/bU8fCXnxrGFrnxFqrXuBujxL
YwKQ6/xDbzjFnvXpHlGEQIw+nDpznBkv3R5bJevfrDqi33bXuh6xdxxgAgxMbZeM0wtxddVzPABQ
14drbGx8G8mzk4ZLICEHLbQSSsV0RWWCyqslbDNChYbh2hRbmjbDkskmqDPNFyfiCfJtntA/KDNC
flz8oZkFOFefSSJxY60MpCdH5Oofhw5UF+7badnp7bQS4FdXoyBc2fBM48jEa1hmsIN2uP+WCLFg
rGctTqHo09iz56z2IatUMApz4Jc6qXBnTWXfxyb7FIDj4CXZBsAyZ7doi2M5tO0j0oMnvdKpJ/B0
5QGco9sCdVWpL24yyUtWOJeWZCMgvNorqWQE+BRQcseAAGHDDg9xMqUn2q5fdYGLdaifG5JkocSr
3Qx6jtLiU65VF9uqhq1Aiai5uC2bGDwwUpp15Fbeam4/SuO7iPY9HIc38JFeNp1JuF9X1b6YEzlC
0kiUYezzzvzc6+SstVH3iBTuhxVH1Q6L2wP+FKq5aYBxHaUqEB80sniH9+n46ISlWHeDbS9hr05P
fUeF0cj4AgxCihSrViJBtRepi51SJz2J9OfAcFYD7QCoynq7oPOglikIocXodOI4+mKfw9nvrPHj
hL1qXfh1c7G6LFrneemuXfUkAGac/IxsvgHc2BB1zlbzWAHiiPexr0bFwsZykYX9KROJdrbaldm0
kJprh5IW0b4BasQVSbftKZ2+5P2ICZ1yXav3T0zl7HVP92BI+hE9a3wmveJUG1Hw5Po2DoAgKg9A
Lop6gdb3Beh3d1OCQtjkIv8hiP3WjV9DvM9ftNouVwU24QVJCwNjV5yxjEYWpxRe6arze2pAcXEb
G+5pTlIXy3Zu9HFBVLt2unWN2R7uP/EMHwPRkH2PIxf2ItLlFM3kljSVk2Pi4EBny5R4CgNSULhg
ihxHSMG/Y0ZdcfbBjaLP77ku4F1QGkbHOjb2ovJJIhidNHpovLbitE7peLgVm4Ew2tRKDlWYgNY1
IB/Z+FtqbgzKnnmYzfjNtqDR5ji8/DF8g+ehYOvPw3ZKLXrMIFdVTCqZelUuwlAIHu2I6KFtdvhN
06uym+3BIFVrP2COWYuubLj1mtpTEtsLxzR/AAXsPxRWdIgFTnYcyeFjnRDsXWMsFnk0XQM3fjOC
MT/XGGOJgTfEobmhnR2PNpELEQM9iWegpntTbcsx86l3p9zDqIrq9r7L7f6F0gqnL2QtggRQLmJv
PDi2Pc+ViCmICkLWIpbwTtm7ZzPCOg2LbOEOMQrj/uYXr/yT0x7UWbMhHuITinNzMc6C0Fjrajr3
BlZ4k5Kpx5GZwc4vTR4zvdCsiqg46BAyjj8S30LCJG7KZdDr9aaCpb0yBL3dwgsybB34KpmpfjLN
5KXrTWawlFhdr2xWY9jbzAeG59jKdMRlJnzb3iedjOpnBC1yGaGUXoZOsuuN0dlSFqa44ucHYb/R
vJOEUbRbDqSRpv2rkdVybVv+d7+iM5fTZ7oNg8a0sglOyr2S4GOv9Cx5yn1O5S5EjVxLhn+mMJwV
4/QgJyM6uKyV+0bVD5OE2mX7w4eQVTMV5Cl8hm119n3PAiUxTttpBAzqIW6OXLTQoANEx+XaICAC
0kSoc9xUq2GEl1+b6qMwfzCrS3au3itS8TJOl7b4TjPn0Wp18c3QQgrJrv1xqKxijSdsJU10VUWi
XoIpnd4C3/YWbUS6R415ElhV7BzN2J7pviWhLoqQa83qXdhBB26h4oMosy+qKNZuCDrNC+VEBBHU
h1T32tPkB+6psNMHaaOSnVCPwAVoQ7wNrDQq5tInluKtG6ubVs8zLwip0CziLfEXt6nMql0zl0vE
hN1cJ3JtQ4AktpPBXkHMaSkL21hz0x4BRBSzUI4j+9X1IdsHqIitxC4xU3Srvh/8o2hw8cbo5Hew
7txl7xtXJ0udq5X1wK2oYCR9eKQluKOUTV3FnF5LEkeOJYNBTTtmJVvKcDlAE8TnjXcoW+MRXqGz
TCy72ZVazWwZEMWeZhXvBmuWJkz2g8QYlsRKnRAlUC82B7GIXgoF8acRTbJuFEHyk+tci8EdAfuI
1yFN4CZJbijY+jIgGCemCg17QA4TwPlvpSUfhnFTgAHfRqnyoM66V1Sg2Gcotsgy28eTwiqTwmtP
LXUto/y1kPExbAttKySACG0CWRbRfdvWPbvDtAqe+NR0+0Cmc5pItyf8IV4NmvODCY9x1KraW1Su
CXFD9nube9uDbrv7CsT4tu2cjBIuIMuaBoypQam2RPyQmvVhGDymTTapeGFVxuu4gVWfGxYXPYGc
TWJfssBIF0782SpG9T2rvTczfw2h2T/akXiAg/yaIy19UG7xMXNjfCa6ma71oh6Zb0KkLiPL2mmy
PeZxD1M1ROoXZDI940zY4szxkFt26QUtFqQkPjO1mmRJ3HjpyucuKXaGRiJlRYwJgcwWrS/hPMaM
v8nYko2YN9UyGtHOIS5EpF10+laSmb1GbfuD2vhjEGQcrFzx9dXRwi7scTf58jXvvTPTI0B1hr2t
In+6iBC1QTVciS1VfvqKrlte9YCwXVmWBRHl+fQw8E0sCqPy1vgSAHXA65GNsfXG5jo2TruPLTgx
5pMNvfQsm8ZaYq7Mz3rQ3ZLIXsS5HZ5dLxmXBaopXMjFwXcl+EzHCbZ3eaYfJniMtCDZML4uqZfU
NDmsim6QVSzyoCtW1TwZj7Xh8qXD3U9/2AcqzW00DfLl/2HvvHosZdIt/V/mnh4IvDRnLra36V3V
DcpyeBtAAL9+Hsivv6yubulo7o+UQtuwyW0wEe+71rM8XXdv1Ci/AzWCHNQ7l95TB90Dv9I5ZJPz
LYy0gKeCLcf4LdnHkcluyEuujiqGqUHyYWTAj6f5QrefZs1qgEG5jQfGlLp1Jl35Z41teIMMB2wQ
reOTg3rUmV3D0Sp8iTztQpemJDT9q0Z6HAaiIL5DEJ1swprr/bJIEbte63x8VanbHRj55Rht7UPu
QRqhn5+vrQQlEkzhdWRBcWF68yRhNLXpmwQ8sZc+btXAIWXEQjdCyCdzkKXtBIXwlKjAvBJQ9PJX
aSDTzGOYaueSByHos16/I1HtOhGDeSmYj6wSJs6blIvNIfW9H3T8D5wMOmiX6X2dpsY5TBxrFyTj
eSTFhqucrV0tX03roAa4Ygzag6XGn8yv5UHDAC+GAm+pVkQHFZUEjWlM3G37jQafd/RSXGWxp/8o
p0qhDSq0nW7Z8tx1M17WrwCTlykdMU1S3O1g7guAMQnxamZhURcqqcGTfAClX9WEoPh5jed3JPOx
5W5UkWtplqN+gr8IRQV+I0keZb9OaHzsmRE3q5yDa03ZBtRfqSfbMZ/unCzXNrPQpmugNBYxuG/D
HxAjbQvUV9gmQM66vflqlz/0ifHRWKpLy2zsyDj8lX1GnqX50FLVuE9T/0arqNK0ug6kN9KHu1Fg
wmwJu2Y3jVdhaFn3tq+dqS8Am0uKa9aauyLMzYOjBwnnaC/aTZXPECHo8rWg8noSWDTWfSYZzyPr
2kEUaDfSil8lNcWr3RDQYIdtOxe4Yqherr+PRj1do8NUQFMYZ1aofs9sbLQCDrGxHg+OdFC7NVA9
tLlAkmE8q8BxXYcqvBNhfxvFgf+CbwSJcqEbOEvidgVvUa5iZos6wkAQCAZD0szKDz5Cwa3pZujk
7G5L17e+ybMS5lhqJjjSq3yrmRjnIAU4WiserDH5WSp6rKEshn0a2N3Fh8l2sGmU4To0fmlSN6+u
zLdT19S3CpjEBovhaWIvXQ+N1x0Kh/Z5Oje3oyAzbrT8gBUlgmKmEoSQ5LjQHxpOpeuru2hKTg71
GS1St0o6z1WlXR1zjHeWa7Qb4nSOiDvGa5v4FikKYQeZJ7vV6kZfO/OEJKzt5Cafutepi3Zun4of
qndx4/piFVideFacEv3WiZ/6pqXx27s3tRQz3KzfgaT/LoQfMh8Xj7Wt4dANUFEI3yQKxexy7Mxz
zFwf7gKCgrYlQWCMzCufYkVxh/zSPAYNR0MG1YTBGF601oHaTO1hjVoHz+JumTKoDjY8vHGBgM7t
r2KoEUWVAnyBExwaLK/Usmicq6aY2CNHZuvzoCQxjOQUVswRhjGj0141hzpCfDnFiB0rUz2ZNmEp
AW1+GgYkvA8JXgwwW8EAv1oE3sYiEWKfdEZHBwMLg2ytmP6d/u4zgrLrhu84rd76NNVOnS2SB0CZ
IAG3ntUQ8jJbEjyPyYtuZQ7Ha1hs+jD8ZgFOo834gI3PuCHt/lc+ozpMpuReClZNRn5OxheCS6DL
nPehia/JI1Vr+ijars9iuOAyBa6ikos33pLkWzBvHMHIRsa09+SzlgAWh1qtHWnBm6iZJhy0gWhP
XknPXuaWe0rbkWFaSlpcW8ZkRIXWjiO6QCjJgUraD1FIt6IYaF011jZM9O6sg7PClLbysjtABNGx
mk+zarSsdetGxOL1NcBc10MEfjVp4R/Qeec0fK3dR31Nlw+Jz4i6qfzxdpyYLpD8kgDiDl7Hqqm2
ofBINskqeWuqO65G8UWT7ttSgslcZeGHEzjBvpgl6dHuhCCoxGrMcWMNNBF7fSPDtNtrzc+Y4DTK
qcq6K/r+h507Z59U4S1cE5T6mcKiNtiPBKWQflXayCZqgFUOrPTeN8ZjWjXMWc0hoEpa/eJj35t1
/JwXQOYkJdO1SfT7qqhsBkc9VRQ1SziiQP/aGkmy8cJUR3bbQgo0B/adqHCAeOinGPf1MDXxvkLE
DUCjmHZaFNQH/JuU/0COrkyzyh4IHH32+vjBJzjxGIYxdIOeAYij9/lO90trB5LoZpBudwYGWOg3
ZNyMJ7syf3ZILC5GDtvOSIhy9FFPEK/G7uYDUU9y7LJhyhUuZqSymchfYJ5spARfzwOMHo2jrGzM
4H1+TtLglrArsNml/a6qq5gi72Lm1JHyBPeJnUw/Uq0J17nesT81U30kmC9gzF3+XMTwAY7FgtSW
V2ISgMdEthfsdT7kNpqT/xw1bmzwIMOgfoGMXY/MmBDHkbPQG98YcMW37SSo+zVDdjW98q53YoqN
ZQaRtkSemnI0r6k2r3PVNddSeRc7NIoH6rZibcSOu2E09UxKeLyn3Yx6ILa9C4KjL1ZVNec6xCPR
uVa8bWCBrBJJnspYSxQP3kDro3EuTuCQJpOjSUrKc9B3Op1tn94+HtankZYEUl30IUVprJPaAWKK
9vYgdeMyZZV1Bd12HHCqWOPjSP7o0Y6acEdZaXZVQ8dLQsi2Wnsn0oEqvTamO6tN3momw5fE0V76
gP6Lh+YTdm51K+NZvOjPOD66p4UyyEHyH2DGuOdlkWkW+5zMHzI3MFFuWj8j5qgIh1HPrZRWvI/J
DaPk8lKkDlyO2EV3Gm0LI8LeUKT+E2kfjxkHwjkkSNCRBC2RN0MxbsgocaVRe4sSTt6Kytv7gZ5x
jt/qHmVXDZON62e/ar/HbllNXMhkdSXLSD/TZGmP49QwICmj9mSj+TdS2JhZlz3HQ5LeN9+ErPdF
XKbPXJ3JqxqjeNVgqtZE8qijrN/mxkjLxrDGq4/zVsNBvh8wXyLigKm/1BaM5oEpinbQVRXvoRjh
2KT/oYOTP+g/hohgxrrnbJ+a2mPRck90NqQvA4Zwnh61MnaR3BOogAHua1x33pZwS44or05WkG1n
cYtYKQa1rlUMBzwO1LAigQ9Z1BigrfgwJjkk18gIDihEkAuNoJDG3ANfQBYT9BUi7TQYdro0h70y
IqjOpvtQuOPebNHqlZ5xkxfpV+LDaDX3lXwooAoVijS6hLnaucJZekwKCoVGXLbnWov25SD026go
X/gKqq01MQQfTePOjPj4BR1KLN55vqu9hFwHUOobkxHxHo1uc/KosEQDbObaEZcR/pmmemdfeNUE
8bopdlX80ob5cIgCNa5agngprMZXoEwgVrK+vWQeGNpg6PKbJv3ml8Um9kT+nnA2XZnIV3D8hND1
CfYifyvZ2QacrYIcjI09YOIgSd18s3uKw2n7moK4O2VSezKrtroBWDyuXcIs93VDphOBBvcNdJ67
YPhV0JTf9hGzC0o+450TBcntkCYr3S3eGr2CJY5lDGmejowmnno0skV7BWEptr3N/EHAgFG9fcV0
ZF8dP/2ehzUOaG/Ubmn2P0JBIZXTBxQyqJlju5ooBj1yzfFXY527ZylIN4yyFahE7dDjUS9V+qhp
v7KxLff0DPs5Nsp4UFV6GaiMXDMdLjxBNextSRxdnNS8TUiOufUNN7/J5PPHHYFXmtgZeq8xgj2H
lMCzZiJYJXzT2sYW+CAuO+VTLBQ7iRH2F7O1CeLsxgpg2eQeFsOFUIyg8ELba1pF5d4DzzElBN+T
aYDDIyQ+SI3Ja4fX3tMN/a6kYSWjztlmQ62t4UU2VKLEYZkp8hFQ/RIS7MqW3zfhfO/ZLQJbx92L
eIISqY8Bc3SKd0MyEH/BjDMM7gG9DLe8A0bo3rjDep9t06Actmh+9yU/1poxjbFBHQpmY6rfYe32
uwGA2KkODWdnNemXcD6fuG5QrOtWuw8lCXwQ9sF/Da4GAst1D/1Yb5lU32eFqcAJtdq+VkNEm4O2
YyW57Ct4f74FQqWYR6wFw2IkMcmq6rg4UOzyyNMYAWvPsXK9hMajORSfuA7XQO1E5BbbJJDEnHT+
VlbI5voevxmfCU0inDuvoyAH0vulL5mW1eo7Bcz0MIKl2AUq99ZG1bhkayHnN0VrXiplnCt9Sm6Z
J1dMBTC9e5FNL6KoSsyiUICbFi4gBf2eSjc11gNpQ+OTRZLLfcgpC0oQohZ3fFSS5N5Kjz10Zca6
r+bhWWxsg0lcKC5gNEo0WiTl6G2CpkOXg4VmNCLx5AK9bpHw5hbJuDm4YM5g1U/QuNZRY1xMpnu1
phBHulLsfIX44brAWN0OyhjICu9szCfP3NW7A9D0WqvFuqlGh8GfkW6aJG4OonSp3+XnHjUfLtrI
RiM92yeJk7zQxILrD4+rp56xdgZKvbJN2lOF3IKepnNTeW28mZhwXRpHvAbO1yF02hd+rOdYeXDs
40atbLNDXeAMzDv1yNpFlnjuzfKbJWp1E3h7kfuS+TMToCrwGX84JE1GGJKHZk8cCpg7V9uqPH7M
BeA7rXPau6nMjxYAgNKOoPjMnbk041CvDOUdWmPk1xNxyAVHGDfCSs7u+NRZCNDHEsTLmGXjbRkN
CLQc9QWDPx8SEpEozYPGTOmSWd805Lj7sAs3NCVqLpsdJHE/DNcwPqJzW4LV0ow0eMmjdutFuEeI
daFNXE+KeNKYaggxmSgXLAITR7PaFzkl2Fadu7FXd08hYqUzgBB4Fi8MnWpYxsTtQS/Stx2RAF5g
0irRHPMoivwZqfRw9uFWnkc6RYO0zVOn0vraIFjZ+970zTXD4qwLkzzU+VYJ5O+sUuMlrJtqF5gE
SYQWi+XWMJk4Q7WRWlImr65GYdvBaNva6AQaIwCeKJCNeXGIcrojBAb7EJ1kfuaiJxpwSABUly7U
Tj2djKexCRuQoNjYm9CzyESMhmtD+36xlxW0Vx+n5Psc8wIA1Pkima/AW/hSDW73YGZxdXZVjfld
VavK0dyzmc6mgphioCynq+hbdW8mX5El2o+tle6t0e8RmHX6Oj+Xlew2RinEOm1/lXH+FjHy39N+
oKqLep2L8uTuGNueaJkx/iKuNQ6HN0vPOc1F5FH5nskkMk/eF33EEI6Up1VcXyeLDAWU0qjLyYRE
ee1Vey/qnyI/ERct4kxJGeqd1Jh1glZvhZril9Ha5DraHMaN7sx6lZYUduslN4YH5Hn+JkzK7wk8
5z2JxTDObMLSJvtqBV65kS3uXd/qSLUAeO97/bmhXXT2g/xSdQQqAColPrFk1G22HXYNvzzRM34O
8b2fGCbB/qHLTfWUq0NL7tWHRLYRNzFBHLt4VioXmlfRDgSbl3W5XBPMTip663s7mVM9iZWpkasS
0UuunjpwQNvQ4yxR6AHGc7pT66QY23Xa5eFKDhTMG9+grKjaAFt6mmxlTkoO8Cz7Po6dDH2qfUyu
aCCDZ1NC97U52699B0VK7GbURovxHWl4fdDtU6hpzpVSFsN+oW1jCSTYy9yfeY0uiusmQPMa/4as
Ub17AJgI0ztONgGDxVgeEFapg0KCUEQUnuv+YELXOWj5N4wu5b4v49uIguwKZ4k8SEkerqP2aZe4
39VBEqmpJtU9lKIh5ko1m8YmTEN11D8BSzgkhvQmscS+wUhbGLd1D4zNwracl28QnEAJWJbL+YVM
XlG57U4FzPJcRBOjDwbs4GctvheH5NkB7iSKvjy7DkX3fUgM6pJBejRH97k2aJHULniSwUpwi7e5
2rYA61f0LbAIgqFyPN+4MkG5b8DRnCq7+RKa+o0oZX7X2mJnxiq8wnW6I6tjolCbweEv8/EUhRjq
9UKnH0b/ifnfrHlUNyQQ6Mdmkg+Ln6C1jCcUnOVxYadZVvKYNGV/mArnpSVFlam1O+JS0X7YiitF
HqWwnUbfx25D8pFH12ntZIZ5Kdr2PWzq9hz34ywgtT+Mz/9DRPlviCjCRIf0mw3134goNz/79x/v
v9NQ/nrJ3zQU6x+6aTqQOCyXEqCPd079lO1//S8NFcInA0XAQKHT4VuWPbcJPDAsfzFQTJunbIdH
PUsIz4Zq8n//z78YKuUf93+njBgLf+U386cN0cBlqEEZ0DR9R7h/Qi0gjDDabyrzGhGJkvSNvXUb
EygeitpVCNFxHaPWp16BBSB67zroDASEM46o5whW0TwHZV2sejscdg4GrKIlFIw+fKU15a51DDJG
G64hHNA0z4zh3Yh6rD1KbrtOGmsFKWnSZXnscUYBGcCWNLjPTR6MWz8J9LVvMA+RJaIz70ROrLz2
o0NYn+0CIJirLVOcWCt9miVhJE6hqQZ6UF8a23ryzNDY110A8wFp5lqnZjoHNR/1FlClQfDjjlwZ
yYyreWLcgwJNL19NX+3MAmePF8ij33H6MXtFB1JLOK9b9W3kUqseMaRsKXEgi/TDbRBQ+I6Va0AN
s06Z3uV3GuU1mrxq4wuGdZ0DDE5Psnt4cHRN8mZTCP21Q+eWGNPZt7NDGdDXL0t5F+vjdaqiaANj
zFiJQpEYSpIY6ddzNOh0nzIOQkWOMo1KEsMYCMqT8eDjAlgtr3DCNsT4StVeeEW8QYgGpzYibphG
G/97cDIKlaQUBemdPcUV8/dcbk0AhJRmSPbZlbXFl1396jrj1JR6t45aWa1CSP0TMXE73/rh4LJd
S8xMWYTTS6XEOxIdRiz4NEr7VukEBhTprVWTc4gWatjQm/nlSvVlIGvloAUhBUsm/H4BYx84xSZh
msbYlvAU4nPkcQqsnZ1SdiPauFi7bkodl6YJKgWMWVZHlhmgSU7Iu0KmW9F6/anvchQnbkilroWy
nmCq3vSacUe1EPXM2BArBqfCycZZl5dC4Q19QuL6U3AXMoi/ZhRR4eNB+2RM/4QqouLcCRI+r5hQ
9RwH3tgRUlyk1Qbxd3aH94BE27K9uI+eSENoeDPSvvtlN3QtaqP8VsQMg6ROM1EkMMoyLmH4fqB0
WTBRQjCjfD3BeaJqeKzUCHc1BAfZ9+aNSTKLymexjVlvygnDcVqhCQndA2XT9DzAzsKKZ54TM4GK
GFgTmgNMjPCGnykm9tQUzNmQpsP2zLkURQO+TynybWAM/RXbA9zWjo5MjP2gJ1Jw49TmLLnMjo6y
9VWAFvKOd31AFcIxrzJUg31IWystXssYmJxXlsDRzSdyBbovdVc8ZmHxrAM225R9Zh/8eEB8Mpwh
4odnzDjVcYwaFGkxDX5ya6YXWifNyg4b7V0zSR1V4NkynSw/ZgI0tokdNTTtiKqeINa4Q1AAL5AR
bv4q3Ly85oKRWLWErrqJvc+CyLzxcu/C/CQ/zKergrGI2WzDcELElhnXVve6n/jwy4urB5fJKwH8
JZnNwDOIzgxlmjXdsHKja215jeleUykuvwi7IiOrprqrBkkUp0zrU+C15soZoSXAh8huZ0T1wXHB
GMeVRS00SxWVRxB+uGH6jQ23bmtLKTZRX3bb2okEE8TC3Wr90K+wtxv7htnZBrUt5csgeGlbK3nq
KF8Rd0ZfTuDOSHPHO5W6hgZXIjYyCZE1+SYEU9O4F9BZkvwSIZn4WGRJAgw9OErX4nDjJ9cceE+G
gqTqm8NPNPP2Yxoy48yTdkuRpz93xbCx7ZY4Ot35OmqVtffC/My5n3qXFVDgM6hvGnNc3LKglCVP
XSQVGVDzzeX+cgt9HUFLgUd40cfz44j3bbm/PP9592PN5UG38dnS8tRvN5enBpuUGzkYZNuwyWWV
5fE/ttiZyOLNlMHou/Cw83UGfj0fuQ+hT7P6/eOmhsELaQ2L5day0rL4fE3qskeslqc9GfPyz6c+
X/P52PLq5Qk3y6xV0NlkLLgZAdrLg//5HWjL+1pW+Ph3y1Z+u/nxsuW/fNw0fSw5+ONBeP/zzf+2
6c839h8/68eaf3zO5TVDExDugyph/bndz/Vk0z+ONnFOf/6rjw/4+dE/X7Lc+nP15cHfPt3yr397
p58v/3jlb5tfvgKXygz95r8/eYVyZGPLrFw1QuObXl6/LCynxpG7bP+3N7E89fkdVb5FJ8yGeGQM
X0K7Fx8v+FgL894qDfpV3pLt4qQtjUna0PY1KRGMYzOwKB3F3Y4wmftcM3ApjrgUadZjSxqK2Za0
PPr5VNuIDKMDPJN57c/Hl1v2/OJlC5/PfmxFhigdmZT/vUVManS46f4PxGGfFXanOfgw7j1IEstN
umL1X/fHGG5lVMS4rj8fLIK0P6bl68dLlieW1wURNYNBV7fYoX3OA5pDhnHul8a2ILZWL4iAzDwf
OZRekebFvHS51VgYas3OlDRes4QWGiAZ7Ml+MOw/D1GEwpwKKnEjWiE4Istz409crlJ+M8bAxdGT
/lrK/qcrf3Imt4i2HL9mtJsxMrsYThHxF6dxdm8tCwi4BIr9h7uf6y0v49eg/069vUIFdxjgkGC8
cY8WYsVYH74VEdn1TSNpDvkT8XWWqb4EufNYBlzmY0fOajzOHc6cG0r/uzwtd+uhRUjcFodR7U2G
OCcv65yT7mvOyXcTEC+IqtddGJLgNi/kvAAsHxIJmvcIQsqQL6ajUuDOOXvzreVu1U7GvvfKo4bg
7rwsVEkCXEj3Yl1iPkKE0XjFWWaQXhi60duenUDLwqUcJFQwF2PxBS3moGXRxdqvyrDVtiqrskSg
acZ7Z3DuGiVj1DGTQJE84F9h8utkAZL3AS+5PRVHkMnutC60OYvNAYnbTww227mDQB3OPIFpM09a
iNsgV4m+WSIWk4b+n64QYjh9/cXAG4vRtuZyxvcGrzanP3TEfo5WimKnvXJqChAqcrDKmFvUl8bJ
1ygFIIJ3LUpJcB8Z+s0Gp8XM95G2SOuuMUFyL8anQfTASiGebwvmLSckEYIrlvbXLd+JGGSVNmYT
s//4DdizkQyFXZ2tGQDgfZu//yX3UGHLOdbZAykSCFEXn/ESgBdk5kEHE7tf3sNiMExdypQrNTsQ
l/vZVDA0YJi3mL/E/IvYdeDlgK+baR3HcB7+cOz5s5Htw7Zn5tYNTT9j9+FBxHfLq0cvRnGA4/OQ
RCiH5n3vcwdcbv3xGI6FjI4MtWtvPhv6QHoZM+7QhLNfm7MnWswf6bf70BPjLfOzeC7pcnL5I5Vv
ieZbPrJfoSDNgYmge2XHWj7essPl0+ye/fgd5me84GhFlCgW59jygZdbn4vlsTbVxBbm3Ntirvsw
482fGbENXprFprc8iMegX/WtrDfLUbfsQsutz8XyHSx3uZowXE0gNc/e/SUWMvzXlMjlLgDiLyoE
EVOM+l0bY9LDRsuZ6+OmaQ3+qoextR5nSIBoNEzjJsGhy+KPu6UEumSGwb5dHP+Gajij/XOBgIfh
znwXTUS9Z7c4ecocAA0o8RNhSwMwiJjEZQGKvSL9hd9L1nVwsCyyJmT3q4rhKHzGzf4RQft5t82K
kxSNcQywju87G48Z6YdzToMA/u02Z6dzcIchINskihwzEujmTEKuecsHsjik4eHLDdJe3AJLhKgR
kkAk0KhxZDXDCdL6LrGaDWbHWy+gUSl615klETQ4RtFt0ghQx2AmlzBOnpRqY3KEqmxrNBZClNkN
2aWzfiaYT+hwXCka/u1v1RAjFj2p7rg4NxSQw3OHuKHBOn1Y9g5Ea+luiLKndAYOfPzS863PncGt
UXdbj8VQkG0eAN8Z5rmRlb0PRmme/Kawz+68IOthp9VtCvFINqd2uar5Kj5l1bqY84MdhtYHLM+7
PupeuoqM4XBOG67JCVjVfUQEsYDXSSEW+tucT9zSrd+7skJsqDVra3I1jvM5z9ie4y9qMo6bOe1Y
I+dkBfSi2MpJpIdIjw/kvBxp6XVMCJS/TueTBSXx8gRsEjjKct8IyjmmkkstNdfgVMwJzNZs/EYx
LE/6PMAe5lG0K0xmqp32gheVYkF/k+Uki7rSv4PExrHUNE/K2ZtMe+l/zlu3sNtwvUUStfwfNYFE
BsKXEyEdumRJ54RKo35lpOOUm3zOmwaKyVlDQSxCg6rtYmKpK5hPmK7nx5ZniXoZ1o1sn6KOc800
hc/BnHGdtPDhpPVtsrTxJGRonEGxuHMu9jDHfxOz/WxrKMHCnOp8l7X0ilPwGMsbI6ZB7rtUXEq/
nIN21FafXEbhv6I5mDuq+zcDr9rWI7M7mMO7ew95+kCedzifKZdFgVVnjpz+ac3x317Tz1iiR4/8
ukNzSkrScWn5tx+3yNNuyd8jbxzjinN0CRifg8aTCCpowQllW8wx5B8rcPQeUyLKe6LK20TZdAKD
Td8SY67PgebLZ4sqQs71QRHj48wn3XnR5wULiiyk9XKaGadXEjBeQuwdTLYnYz25tENdJ31Beplt
x5RmK53J8Zq0hQelFvdNi0N9+XbyhVpgYeCBRljSolFAhpls5qfllrf4tD8f9OdnNDmeKXtH++Vx
MZvhl1ufi2U1avR40ZYHl/vLVtO4iPYVuQSfj3+st6yiC2KUbcf59dtjeaKOcUFborC/46/stiV2
go1CCkvOpaVtpJ08ogubrv5kpA9jE5AooB6Sxte2pkC50bhzCU0bd2ZgylUIkMse/W+hyl+maiSG
LVPepht6FN1Tr7HL1Q6+YaStXbHPvTnZGQR6ExF13qD7mrOUgk0I+0blWfM9GOS0UpX/tcRVsCpR
+6yCHveFJTu0BSiJthp+fej9k/Ywiei7kewHz7S+StPTV+3cAXOjkOBJQzPWRRqP724TX6ahdJ4F
ta8DJaZuZ/R2/xX58vK8MjO1dQyVnQiQDR5ro3t2hml4h0hKhkQeoMIMK3lToBRcSi7vkSgfChGQ
6Z5hYKtkbB/bSdmwBtPhXep097v0HdkPXs8JknwSusUzGvubZat8a+zqALSuPpiqW5qwDLPmf4fx
8UuUWPmjqhpB8i/kkXys8IF2jOtLcq5i9BxfamNwdwVd2gMJNNOLqqLj8iEwgGG8kDHdc1kbd8x+
OCAYr995Dno6STLi7CQK7t1pjj0ZCBVc3u3cxZ58J33LNWRALhJdtF1d9GYHFBznd9WNeOOiBPeW
cjPv3kby+PF2rRB1ddzGULmAX1wKcww/Njm6IF8GW7zQQW0P5Vj6cPha9SUHXLlsMirJoGixP52k
7aaPXT98XR7XM/gqeRgghhhz8zo5oPit+T0YUXnjQap4pjJYHuVAVIChOeE7SrXls1uYAmgES3xZ
tFKe4nR6WDaoKjtf97bX3kRj5dyUJYyl5VPbXvEsdMSnBG5mkAG69GTM0YPLk7o8+5FQXyfHa3ep
MIOD0F37mZD4y7LVKXKN9bKLdahib5fdbnmhVevfqUYjSdbH+ByB1tssb78gE61FifgSE+poQAXc
jXVlgSxFEonPjGST0Sy+F511spJIvA7e7DMXWogElfyVcEBduKxBwu7RdrTkTYtJnLNGtFYVJ6R7
MmEx0el5+T0erH1gx+Nbh7JuG5n1REo71VHQ4siq2dGW7eQjQl2LXFFGWwIMh+mdDD+Qs8+C0ua8
HQABxOeRhZTBBt1iFMgZPxTRXdNAhV7WCPNyE+p98EX6KHFTJB9nJgbGLWXinMh6Pk8zSHrLY/s1
HEmCQxrLhd7L61s9iJqPbRDjzLTd9r5O8Kc2Q2Ukl6KkDp1F6IGW/4K1fNVPk3z3aMRvwAG1l3yM
9Rs7gMW4/Bd8AhMJF+9ZSae5GDTzIrGv3bgSYeCyCb9HnI75cllBr6AEuYB9rm3r+lcuEcHHWi5S
hmR0v/Wdk3NNd+UVsO/ELojBQvUy+5799YZKI4IXpMyraanyijqh2qQNHVLqmh/vp9a9dadpxOBq
TXCJ47bb1KaVfcu18/J+DAxMWKzKFrhZo1+6INJx82bivbdelxXIgsHYqdfWDbqKCo9xTu85bGEl
dvw8fU+ZWquaH7R0KEWqVn9ww6ji2jbJQz4V/QPWYuQ3hlP/kJmPabaz3olCglQas42a/fNc8B63
fRJrL1obPnxszY8e4ZXaL4FG2gvdrPTsGpp1w86EgjzygnePH2tZNTUJkci7uH6ATdkfSmToqO9K
+wELDoaR+b0VJe5nirPvlqvIO0zr5gbftDqntjS30AnqVz2r75ZVOXqeOr1pXyitpLuWQ+JUg0K7
VaVvMfIp5DczSlbWvFWE7zhiWke7N8ZRHBg8afvJMZNHN6QkXTDK/wEuZaP7vfY1gSO6CTeZJsOb
yB3wbIfesI2JPX+1Jutm+Xoc4b30ehO/WLKtaSMPBh56QgEHqelrYVXzyOh1WXPq0Bh1vQFUNejJ
chlhhxO6eB66untULu6OZbUxzOCG+uNXLalQ0XUtcTV6GF2GDsZDFxCLM3XpdfksfuW/6X1nPruR
1iPQ9lp8qrp+a7h4/WPKNt+N/rp8QTUzOWB+U3PfS5Ue46gfcUKE9mPcT8wJ5y8mcMKdR7vqa6Bz
rvaEr66uQLcGBbbY2rFs34zcOC+rUqkjvhK/K61wrLhBhlSCSMsjKVzevTPlI8VX0/re5c1W+I32
hcxAdNpIHy4FBvQbO0njDYPI9lvu3Y9dbn8ftIyLou9qt+BOxamqLSRdZd+9Nmq8LtuKWgBYBMw9
0V+gZT90A8ZkLt1uSM4a79r+3sf+YRgD4823p34LZGI4Y7kMb3MSWaki8n6WxXK3C33txtPZmYz5
1LS8bH79soYZnpaG7//0xv+b3jiBkR7o6//9z+7zv/XGL2UXy/i9+Jf2+F+v+qs97nn/8AxH+L5l
eug5bAeg+l/tcZ/GOVkb/EFaN3jmMzHENP8BjVroxHnQwPaF7/7dLRds0AeK7rs0uHWotf9/iSH6
DHT/RN/ahmGQf2Rahu3aFC//jeUdj43q8GU0x8LGcB1HEvx/Mz7VU7pLKe+sHeFoW8qp/n4klske
crWjtFKBi9joUT2h5xc7IjiMFcOni2fY476or0Pb2YhJ8mcjyebuKKJFMA1b5CrAWVvP2wcVatoC
b0duMPO0WhrbJUgx0XzJrDrfyUYgvKq0etM1OZEHr96tjOp079KXwlXSrqryLXPiaVckZr8uOuOY
9Jq/HmzGxlrgXiZfcXEnSMurcL6myLCRkuh7jwvrym94E3X+zmipgwDQPDW1bJnM81lpx/rI+vCZ
WYbY/z/CzmQ5bmTbsv9S44IZ4I52UBNEH8Egg30zgZGihL5z9Pj6t0A9u1fJLMuc0CSRCiIQAPz4
OXuvHfaWH9RwbIyCWOAW+MKBwIl9BpJzg8rRzyoqf0y3oKOL7L0in2QRONLpnnJKG1wj01iPJ4MU
KGYflecONwobn25wO4+eRITUD/vEHj8b9zUyVEUzTGMDjE5/5ZZCbtMS5EoeI7tG6RyCxot8YlXU
NjfYtRUxJM1Qc+d9Z+MVDR2sTK75NqWW/JfcBePvF4hp2sK0uEq45v4We5JMbEpJ4KsOlfQe9HYh
tC9fMrcpVvAzmadPTLLnrLvROw7KzDARx87/nsw/7q7L76vyT22H97drlV4ughWTnATXMfSFrf3j
/Y7Anub//R/j/wrN0McwTTGTakr6cVW8SmNlqn2pdZdQ5I+aV/yMzezfzsBfowiWW8TEe2egWSGV
wCCZ/K+/du4QfTRsdw+NFmNPT1n4Hw0S+FaQCjct8pDdpNHZSIaZbZBC6K81A9TuoT3yNuxDXc5P
/3weBGKZbzctWhvP0Q2bGxbhzII//+NEJLpohrxoMhqZnIik0MwVXFnhT0O7G8tS4j9E3GljBdvY
SXoCj4kTKEspg5Ffj9IWq3DwfvYjxjjbppXvlfDCl5ci6HgzSkSOhJ7e//NBL7Kivx20ZRrQtQ3X
JA7j26cXcgfECCA5aNrN4KymfZu4EyWERiBzYhtr9hfxWg71q23QSapD7sM40G0fvhK58uKztuFQ
S68lZ0srb+088KO4fszwndWjmLAvrwPBECKrk4+2rIAHiCZlM1s3uNenD69rrmtrOREi/mQ3Qfaa
VaIRjsQdzc9200G7/Jd3vFwYf3228iFZvFNHoov6WxzTmIYgjFI9PhTtcJAag1ZVxyh8h8fIRXwt
PXeDbY2OEmJhpgmzvtI0+OvZDKujGjBCVVB3yKrOt44NyFtXFhpLucZCMgAA8x56AjFXSXCNO5T4
xYqHgFd11brIgnevMtDVdHV6tFJD37JTfq/Lcd4rDfpsCX+7RnEZhybWr+Df7hcWp29v20LL5ZBT
4Hh8db7dL5nROFPeyeRAYMBDieyIU44dL8g+8B13uxoqCQJ2YWgoi6eG8G78Ydh/Qa9svUaF6xG6
CHmHqxzt1/W/fCT/v2MzDGvRmbn4aRaF2p93jqq9TLbKTg7YdXWVOsc5K19KV7EkNPZDpaF5nzWL
uFKe5qLXaUpU9IMBF/gyQ3s6sA9sl9u8E2+NE32YM3aiNrRvuSybddfXxB+C+lkZs/plmbqLe/hh
huVgFSfXtS5YFdReE8xBy0RBzcnyS5P05lpjQ4nIMz/GSfwWo1w+//PbNv7+CLN0FHpY4aERO7a+
fP+PBwbpyQP66io5zHaAgSZLLlCbPGKT2hqreHxb1HJtFgj3W4kYmL/Mk4rhEkRALTAjFzG4pn85
pG/riulZHAZ5YDqljGXo5rdDMhHhGT1mvEMUkICc6fMN6GJzp/LiUGQOjYHWTfchDCPhuda6hfUc
OzR3mtz4tyNZHjx/3KZfR2IZgsvBdbDEf6Wq/XFykpzdlNK4TVtyoyzzs4lG7QCvo1sYNgPaM+ay
UxQCO8W4BOEKsnO1b/MKbNqQ2eRnO48ZqcObiD7X1hLWpmSU8c9nSy7X5d+OUSLEBZ2zPE2Ws/nH
MYKEb5RdjjxKGgtdlOEdlZYiRyufNOE22KHXM/tmQGHMZqrow+nnyrcGQZOAAHIKys80aQjBqD5T
y0vuRwOWHAaJPnHzi9CYIASxCFfsNouNO+f9KRHaI+AAqHSTaM6YfPq1q5K1htPnX97Zt6gOgKWW
bSB+N1kZHGHr3+9I5LxpXFttfNDNSfPrtl3TOJ9OMW7mddtARZbtyG3UZj6Bi5QVWZfg4ZnyI8Er
RMM4w3Eo9qhftH+5Z6xv1cZyYIJV1rYJm6EW/x4K0Yd2X86BAzsw8QjxxL3bJPCgJm16sPQhWWE4
ZJdKlw3vhLGcQNAzfMWKtB1FB3XCC1nYnALmLBr9AyO/NfxBJvrYHcA3NWx4jZXtDBnxDnm9dXqb
1mHsGj7ojz0p8d2DHHWY6kj53lHwHSxJJgtWsc8xBdhgzpACsMtfDQy4htLC+l6X0XYqY6DOCyOp
hhG98spBXUVu+xn0+XxKu+66EKlxwzCLEXm6r62qfXfn5DyKI6d6U7YRlCDQ2gREeDstnRME//aM
aZ3efMCB3P7zZe0sl+23y9riYvY8hx2Sp9vfHseUq9CKHU3bm5Qfe+iXrN55RKucN54xJbzIvL8l
eAGAS9AX27p2s+2co2e3DQ00Sih2jYIi4qWQux0C4a0oTy6TC4WuLyu4fMXPUpr11jbD5yDzGtr3
A+o2T1lrQZnpD8zWDm5LzEiQBt621qsb+lHmaxU8OMG6Yed0VUJQ2KrZe0nCyF4jHIh9+ufBYcJJ
dJwbk7JDQGUDt0rttDwf6N+nOgCW4dfQOO3aGjDbhZRz+KtxsgxQtYDCqHf40DcMCGhyuewXpENQ
XuOFwIgk7gUtarHEqWgvUQEAW5kXuwrgosx7A7IqbotyQvgStH6NJpnhCrNFQq/dyvL+JRvF+LZe
chO45G9JkmpQaNv29w9Ih2dbNqCQDrAqulVbNDeMfPQ9lAOGQ8a0S/BTlgMzu9pdRmNj8WBjHvId
t7yNLIOxnyPOqUbeIUKKZXDb/FsO4NfT+a+XEI0Obk/HES5fv28KYk1wEWlN/LsWrof+Pg9C0hhg
/cwus5CB28yPYyDxQTlvIcIxW67LN6zW0ncAg/tlhdBldiZyEdiA/fMFbtAv+HaBu7oDK5+tg7Wk
ZX27wCdatg0WMK4yJcxdHOuIZLrhLUucdBsIAkaqcZiWse90KvJ4wWjTv0yE/3vRi+pw/c8HJH/v
6L+dMCl1SKkWWykO7VsdnqlKE30NKXmUGYI0uHx3+UjZZbiHoi+0F76FqzguGJTHDOKqn14mqndZ
vhrJgBVLSvWjc5dSNcphCrvRySx/Us50p8AZ8PCSPbSNmIcEOZEHQ1S7W4vHIkEU3BWgKyXIlaew
Q7zSY2Pr0zG8KAaI6I3q6sBHeU7G5hMFUHK2E4KXkdBdAlFyn4ekYDicyW0Uhi7Ai17ubBV/kHRC
bxH2IfQj1SOypwomhe8oEwIfqDAIB+M4kUVPjen+IOceu6xvMhQ25ejtYcmeuoyXSryyWRw5yNX0
8M6zZ3IEIxb/PDTRUgbYuaokGIgqmsdd1De/+LibVZ302EIn91OqqthkpF0yP8VN4OqoVWjfI0im
h5q71qkMQV84EfpY4b5ysqOzLIY7chsJkhgw1YSk/6xsNtAscq5xZVettQmycHgKSJbsmsY8eIVa
I4iCD+EKOAPLqA8KzXwrR8s3HVoSFpZvZqwRTPOlc4EUCxV8mb3SwR5PMNYiJNPg+Nk2IVHrzde8
MC1qvRgku0N3GnsUse/jKXdJgKhZffdeZ7NiISXwPUI2dqUK7JdZ7FJTgMrqp0Obi1/gNcQdhOF3
hyAT+kCTBhXEnHyk+awhtruzB2muX3gIXueG5p2NxDo02LmuMzKX8IT38yoZBz5JvOQCx9teBjkM
KvD9mwrSzGaEO4tsQYsulSDWWZrFHluCwZi3E7tWcFfPRacdZhPdCBAv5F2l8xQufrypKq6bgdgV
gkkSeujMYTChvDLPyFZJWCCJiqFM2oP7I4IFsiXTKL2i6M8pejOkYsmIKKHI8q0N9IL/ORU+qjZ3
G/Rcy7jl24OtyGZ3evT0qJTR51SKCprpX1NWNzQvzqbVhOvYgRkypuB8puHRnGvYdss9bc/I+mtm
kw3Nh02Ph2WdVfaJVFHaQhB11oo8I2GqMz6L6JziNCfXKd12NoF+hoE8JGSS7ZsV5no7Nm+FJEnc
KUbq1G4kPafsNBBajBEzEu2PY15f5m75FbZz5WSlfqvXxinq2Ta2YvO76IZ2tE08EK61QSaHazuO
nxbGji2OOJRZlSP8NjahRuhNpSxqRKcTG+WAICAZAlm/mT2DdgXp1AQpIBcvvmRZa/lzw/Il3SeI
LfEtMnoEFGlm0BnXe/ALk/EkA27ISDwy5hufRANOnEEPcUEUTGstihAE9SE2DtCnaRAGVx0+ZbuC
T53Jmn3teN8Xk32mBqpA7+091IAoBs0b1I3hWc9/9PpgYxUL4JWkXnhGVilw/nmwDh13BRAH3YWD
IRq/IL1OOTMVjUJ8sZFJnO+4qzE8X4uJvBEDpUxtnFNG7YBAcUgoE7Mh6BvrSi/Ija06sBrQAh7M
XOyjMkmu+lGaG11jKff0CNg7WEAy4a96Y0kJRA0iiki/1SDYEkM+PpUqH3YGcfHYjLrxya0YrATJ
/Jgagji4QttHOQMZUptrUGpx8By185OG58LHsGOcZ7fG2AKFuBOxhW5ilk/gOyKE3ICTe0SBJMBv
4oiQMm6rbdVYxZUtYas4KLeeCxHaaymT4jSJEHonlKhXEjfAUqX2hcm6uWPrznly6U8YZrOPU5w6
BNoMK2N0f5SD7NdFaGqcjFZHaOrcqdDw7m2NGCs1JYLxRPJGblm4o1JrKSWvJyfeUGiw9a/nF1Px
6Km7fp1lBq2J4Gfe0zVg1/gpypqxND6mg2y0/iaeFacw9277FH+l6+DZZ5vNDqdAzOiNxppYwprb
Egd89JAPo7rRy7Jdm7EEyN7ihU4ZBgU3fJTZAbnbh+ONFt1eA9Zyx3Oo13Cs0CZ5MShkcLc2xyGK
o3NeZKcsFrs5q28tQKl+qaS2lp418qxverxHTXPMhhFceLeTangvSvOpHaCGp0kl1oQo1NvKRN4M
YAJl63T99aqAdeASxG6wScdBwTyR0dY03sxR8awarAJ2NkCrCXcZRNbqPDfiIBFfrhenviZswgSE
d8xMLmi9HxuUiCTPVNFpThJ1W5NU5rvoXWcjMHZt19+r3E62WShxlHjKBrcIM2wu7bsKt+pNRDuc
IF1iXYWZHYcZhmsslX4wvFLfhyFKOwJSN9qQUX7bHiYpOztNMXBdi6YrQjkPIkg9nYdSPWZORQ0t
+5esewf5Za/YsUhfuen1GBEjnSg+4DjX8QQRP0MPSm15Xgy+ypKYqjK5KZVF/JudXA0RAV5xjFoq
kCYvk+K0z1kE67yU99EvykjjpJEY5ukEZSdauRmgdl41/b4wpLM36zLwuWIPWSReZtCkV5Gjl8Ro
IZVta1gslIDSY43G2YwoS3bt3ivSU+U+eBG7B29qEbs3QMcYga513cYBnLgES7Tw6noUq8DCO0WS
SbGyY6WRwcIwtpiAcRoNyGWIgwauA/cxHb1PYgGKs2dGR+aJtIaSCqE1OhlsudMJq5vaaX1C5Aax
iX1i2exjOlAF4XiTmYW384Zmlfe/mlZPLiljwsxU0abJmaFMaVSvM3D6FeS0o2osksJGLIxOMh/M
zCt3DjMcn2lKtHUBKEI+GKqDl6gnNx7eBu15zG1wzrFNi3ha1W6Ao2YZePAcP3AXuH7sURlaKngE
Igg9RSvAZjSSnxWhaVzhwEK3dR93tBm55RoWXXCAU5gvYx1Qm0O1s9P2XY+J7mMlHqcc7hvbF3Z+
tJ3Ulkx3LNYuQGtAfYSj2E8h6r5NDW2Znhm6nNo7pjneZLvVNNTpCHenMdx2UF2k0zGmoXaCYmHi
7rHuKanXIraHq64Aeh8Tpjz1c0cbJvuYNkHRfVQh0OCeZszUyNfQqdizM6Z3zfRB0Rrxda17gWiC
nIBl4DCAo0HIWxeUxAVAgMluVhr02rVIMclX8TqfnV0aE7AGk6Pm8VZgUk67APVrbO2lgO7pGBt9
nIlh0vt19Tz0FVFidDdw4bE0x6F4GOYX0eEpTMMuXpsSP6qBSQwrS95u4B58Vqhvad/an4ZZPSWD
ihi4NcEm0JKt5lJOBB2YZNiLmau/xpHc1imaw0w1uwS8O8JSHASAIVeRGK90b9RW86C9mC3xoPb0
zt4efUzt4qNju52NBxcppk/0brbuCqGAjRKbzQaOssKBpOlue0LE16gqPgxbnhw7hxvJIkcDJjr3
hMb7ib1LJPTWpiaQWoF2Ljz7hLd7Fc/ou5NRu0mLjTejCdRAHDgOJPrUqTntJACvxjy4DIHnt32b
rJI2G9bQHSI/ofPvs3rdyHA3On4wIQQd2Th1kXOVLc0grxLvwGvP9aThHU/LK9huP0QxnbzwCl8b
OIwJZaChI/SicrvGDduyXEMejIKP1M3ubCe/r2zScvvqsaXf4BO+Tv62xybdLOAQ4Uspcn3vhTz4
PNoyfpBxuwx18iNtxTofyA6bu8cIlJ1PL9EAdI90P9S8g52GxvoN/2Rxm7tM4nkUYMQhEj5ZuoF6
L/qdqpCXKLDDU2Ap8mI4vVY9gmiY1RvFEUt2b6FpjbxHO9ZZOo1ikWSjm16+fEmp3QJcRpwXlCpL
gMxv2fJ/vvv1b1+uitiheer//uMQ9JvWtd6/XorwNNaxrx/0GB/+7898/X1aGIY8hU5ff/v9gwR0
e1tv1EHmL//v6yX++1uGL8F0HQUBdseeZ86Q7Ko656P46yuLdkmp+vNlJ0yFNOJxWS9v4+s4v/70
+3/+/mV/vEroiftiTrItDFYMB1+HoVuxTiFPmOl///u34/vjJb/9zLcT9/3U/H6dxSuAVPPRg77m
T+E5tNium62eHyzcPzdMhffIh96LwRnfvQzLDulruxEH7Kpyo/lI5Cmp3D2d/ZkAUkalrbZNGhMJ
ldEPFzLPdwLn5AuJyNsojd+Rw58zRRu0qSx4I+1WmalcqzZ6GtrR5lIHJaa3sJ9jCLkbXLDPYVR4
Z4gP61of8Ey2RGBKJsR+DKbYx+KLc1L2F30GOqYCLT+oIDo2blVclczebae6st08v0jvMIJ8QunP
FowNSARaJkBhJPRf0CHDu0T/UIPFHjhFO1wo4EQBYJite5gL6nMiQd9xZdymY7QJse0aOoF4MLpW
Nd2+tXR5mibZeM4slLYZdGBfDfopUfJW4SFbW0FJvvx41UaRX8WZDmljJqtxythKuW23sx21i0z7
IeBaOcPZXDlWAnjW7KOdq1060WG6iIp1IfFrDRX5dx75xpam3YUbxY5tFZZmsKo1x2HaxUlrAo3p
ZjdRqWaXTL+PaXWvIWD9cPtOrFoJdbFBzWmDtebS8R3xmVGzCXIt7TYatoZV1cDVM6Jxg/aMcEKu
EBjFO4Ab6kxjgroHAW+Za9f5WHs3mnuo8+FMX+NdN/od9vN1mLqjnzfsg6KBoDynfUxkgO/Xy6Fi
c/akN71WhnexmCaBjDbo5OZgOAfUc5SKahN0SUyPNr2tJEmSTug5e7DaFzPjgWpm4QlF7ra31fVQ
WNmhCNDiKvksemx1dk8hAgOk5Ghpp0ss0Iod9Y1LlmpYX2Mrjq/MSVo+aa2FP4Kr2wW5OR7DBvT3
PCX8X+8geIBu42oMVnLSH1ORTxBDQbDOebmNippJDrp0IjbIoqX3EBiDuwPDsJptoi2I3z7LiEkm
4JK1UwCrzjvWQEjEPUQxLfG/6kUyzHtfm/B5ZKIM1tYcxvvKiD9TfBPbXJefwZREu3EajL3R2u51
JIlh6DlidCaE0yED96euuvDWmnPONKFgrnytJUSSx87PJkPgQrQF13LcQVe0UA93UbJB9lxUHt5m
rePM1PXBiMdT4XFhuXWIrm78NPVGP/CfIA6PebrOu3IzlfZb39fDSTkfyXyv5jnbI9mjgS+b8wRR
qo/VZg7hM5lifsfzYuFfGm6yInggZ+CTKZKpcK1FDjJ9C3AK+jC/zjOofw556pGJ06kKXQa6AaEK
xZLcxWL3MnZI3F0Zu9TMNmLxtr5ZPBpL58hn0pxeBUa5iRQTAVLIWYjB50CeUydhYoxM5g9Xp3VW
GBv8KtyKIi22euY8i6bJSfmmkcSY7qEBTb2MB6ZuGFm17Xgr4+YhbUJSsD90GQV0TbWLmtG1RHkI
+VhC48umAmyFPrabGM6xygg/zMgy5aOtjH1dW28Fjpmta4L0IQILnATu/ZUYkNzLCmFeCt7KMcZd
J+dP8nB8SuZ7UQ27+FcXgNQbRxsyAvZ62zF+cQEOq2Fc+D6J+WQ4wzagzt8FrZlvOg2YjCdxrbTz
tA+k4AJEihItDGRJg59tMrS3yaA9J7J8k31QY4xtSOZhZh5nO8Md06LBXYbPoVB3XpGUMKmmp8yS
+TaNnzxdYrPEIQHJHE5DYpxLZ9z1szgK06OLavYHa4ofiBdT6FPpqTo1yZiuZkKX/7Ri9PWIvheZ
0rwuiLdeabl0Nl3ePyS0LWRN1JPm3rrou4HomuNqnhF03zV5XW+zGrY8LoBb4uPOkyX0DcMC6Rif
rZRi07RIgsP62Zvy0k+AsG66IX+oZnjrSZ5gqF2Ik17Q2ptxJi7B0TIIjTP1DEliyqSZYLQbGwo9
kq+mvKBYC8+afh3ryVNVNUwn5PAeIJvwRQbPdeomRtdz+JSABBXQurbN0nqaZ/uYFJQUTSacO9mC
dpaLu6TeWPC6ECTDK1DaR5PwfBicFw148sFUojz3RJ5jSHpyjO6o12+TrtdAmjAztzlBaY120eu4
3rmGfiQInNbcTDxK4DA7i8DV7YD0PUXhGJ9qPX+1KfTqVidDrgMt1AS0y8iGeJjnYW8EkPUb7lDy
y1C9aEDc4tJcRR4Quw7EhFUm415Pesyl4MDiLniPzEj30fn2+y6Dq9BZbx0N3K3Xpow+nB1N0Zfe
aONT6omf9sjPdpKkkZJNIpjvVVMlNfU3fWE35sqMPAsjkChqH0Fetc/F1i7Yb7jxpBN01BTb3jm2
QV2s5gCSA2V+7cJ8SuN0uhqCeQCCUMJmqds7orThG5rZQ9NtNVuTvuTpyVY17mixqwOJQMZJ4bD0
Y8gNxEa3D+SbYrfs0nHVVYAApd2TLGVS8bNUHfWGXGtgYOwHVRwjJXLWmt5ne6sNfwXOfECo4uwo
RXgsD0y250axiSBOB1uqTY+QDtUAs3LrwWP19Wg6jUm+L8P+UBW9b0Kq5cFpYzleFylCPCuNHwMa
mSuY6u5KxONFmNNDUfQ0hYFMbUudbh6P7wH6tVb3gKdDiSUIE2s/lntle+3GyvHjpj3RSctNqgMH
JO1tPwVJvmPeGtNvA1Tuhvs0iQB0kyCFzV6jpplEvNENWGQ5Doc1zQrFGMYvGNNd1eHPIs4wgCiH
6DhRxRt6QndJV7i7zqimtTPeY0ArPumLZ3UEw9wgVwFCQ/wcpuFzZ7Y2TYKG4siosUIzRi+qQ0DC
2KpW2Q4HyXyTtTx1Ft4cN9GnVYYuc5FUHqcCx1AtxbU25BEOMcCCBGq9hEa8dY/hnJt7djs06prq
LW/GcSPKCq867PTasQ8kSmD3Z4C5bRy9OMA/2brJviVP5ogBpbTXbq47J08k5ynKvf2kT3fjEpKd
apuGBCE7UT3bmYhF4k3EJGjkGxhunB6jIwhCYyREJjcO5q5aZZX5VHvD3QT6DaC5ta4j+7mrRrHV
5pvODCT6pfaswxzxzbw9I+E76aSpaA2gPjU4/tBGNwsZf8XA/TqxepJYsB1DUabf2TTPQUeUcDk5
uERMrEojS2PNfoxrxBhXLZHzVrMwQ42iPxrhVTm2D8wJkpWrefmavv/dbFxalS+STRRPdeuFvklM
XZ9wOB25XrOmrtAHmhugJZRc3ryU4vV1oFfR2SK9ozN6ep8l/Ugm74Z2M7befd7YuF7jpDvSul0y
LmM73CQV3ZTf/9j1jNcV4iDsLAyWFgQkkVsVS2wFK08wo+rgzflNkwgmMgv8doZu24FuZQPLZn5v
R86mnD39+PXFCTXY0BGlU9IOv7/YAbkZkSMBBnV6d3SWLw1Bsc6syz1I8cIvu+4FpV/gE4okjkOG
3aFtK2PdLnb5wX5s44g5gZbNr6hzN6nsnL2ReuOxwje0CyW6eMKmlgxbddT0BXWy/InlymbrYLqr
r38DB2ONNeFRAmhDGzm0Mpc/Be3AENUYwnZXGtbBbEA4hLSljsPXO/zv3wHyO+spdJm45o7sTlaX
BH5fAcCfFlP6l5X7t6tbDi34ktYNn0WaBUSrbKakCg5fv7OQUcP3/vPrY7pvTR54+yS3hyMt62Sh
v88Km5l2b3YjGINXBs3qGC3f//qhcUTxNgoNZQEhY9T6jeaukG/kvl1AvAVR5YeOXm2+jMRuQWqU
MulGqB5OjYZzHCZpsSrqxFwXC8AWo2u7UAwRSnzZ1b9s+ClohuN8/eXLJ8qctzN7dF6qID54AXxm
2kH7399c9u98kAwKx4/ZlRUzsAUeULcSK2ib804Ydt/+l4yQsFSsR9pW/pcX+sv1nYOBR+17ndiY
FMi4A2bR0LcEYKCO4/Il1RokM4zL271K5nXeTgIzNNX2oLniNbXm9uDG6R4tt3V00vC9tomxlQXX
b9sSsbFYTb++0M+Guw6RohtwH04ZZsRkcaR+ffPrT18GVeVWTFJaj7zrjqFnpE0s4ktvzenHpyar
GOVgezWWDo6IKorLx9Im20uf21fWuFeegD+KwUcAhYgGAhOFp0AuALta6/VfIZY1f+6H28w9pYH+
ZGZwTOlr0OXVn2b2tQBzxUWM8tkQxpPVE07ZBjCkcvsuiElkmUcSqkR3oCb+WYbUzW+h1b3UOeNQ
CdKKMUJxg+XkFgXmUwN8DLnO42hTgTj9u957/G6DtDCt/nBM8x3x5e2oMPJ6lT6u0CwdckgXGk1+
QtNpmQsBFVW2CNgpzWYGWoz6FlMtTyWCnp3pKo1mNnVfPtv/fGnoRzF06LAxTrCZl3/PnLrekRV/
/Pref3/+669xtlx8Xy/59Xe9a52NGnHq/PUle69fnN3LP3793NxY7lavzXOZ5kyFirzYh5OEZVvo
v2prOJvEhWxrL37B4ROTzDmtSL/WHh0qAN/JvfbYK33tanikA/ekOrwndqafR0AkK+aCZHa5N4Ei
EU9lxGTVEk58yAeSQyMmB+XOlMskzMK0nnrsYXWebpJvNS6jjT6uGRtDg7znljP0X11ftjfVuIqL
cdhYpTobPDyubOdoDnG2JuwGBGaf3ElI01T0FDdFmZJKMiZgU/Lx2oq4rdTSuwuzgjlG1X4Qdqp2
JZLPGswWjQSx18r6gW0/Ca1tvcMSz+Ou1bcCjTJU/2Le2J1xbyT1uDe7kKI7YC2Gxo3KOo920r6W
CsdOVDeXcc52EHzaYxSIg7IIsrVcT+0SF/Y5WxZKRRTXESLzHZ1I9vrEsTjOyD1qTusmZZKUyOSl
woBElue8cVjzp+FZN+DBOWX6bsRZuxW2/aPJ3LNjN7dtnV3sNvw0rYJU9UhbhyGw6Kh/HFKx09MG
KKpL3qZO8Ts1cHbd/sB29jFXLiiEkkGdkU+fZeM+1UKG23oZBDSlQ55p/xh7REMxzmxJU3G3bht9
JM3wwtOet1geTCnYS0TRg+mNF4fMFEJcmY6NxDak3GftUG37sh6YucwduXDeT+2TfdZwlbj2g2GH
wwYRqrPGO/GA4wR+vznBm2qzaGWHzq+KwKxdM8OHb5CtKXlkjpnjtHYaFUDRm+9NNis5EdI7I3+W
tvnDKQhXsegLgmaJJ/hkTJKYxo4OxyODeNFSAffrGCJ1fVDtYpVfaPVS5bI5l9Fm0MS+a7qrYiSI
2ILtSowx/AI9vmjSeHNkdBnC/pIgBrAyNpSDGZHOHoQK0VhN6zpdWxrMJgJuZn53ap/w1t7MpBeh
QyGSw+rYJwvy1A2GwIWKPjUINnQXMFvXDcKk7jzm46uJ69yP5HBJS+dW2fQqWutOH/pnMopfiig6
O9a4T+jZWwkM+WTK31wH/dkMi0Jq3Ba4L6/Konjn0ycf3Axv7Sz6Qa01r0i6OogpveJBrzNX+rSb
8qqzh5+jYf7sGMnzgH4fMwRtjTUwO+kuc5EroArw17EHXDn59JE37q8KoXmFkMBTSufuNC6y+UQD
84HT7008tF2T0N7hQTnX5Y9Jtzn70c/RTWmeLQEa4ZhcR7l8TeelFSCYWTT90+SJkT0RMN/GDblF
WzoU0vERuL9yXcYQohya7KW8JiroqYWYsE7QCdOH17f18jroRRRFfZgwGUpP0lX3hovroWGaSOsk
Xy2uWDJwh0UG6FDrYZHV8eozZEdZL+Yr6UiG9Bx42kAXxEP3kNQttOy5YNRfn6KufW0zvWD0/xy7
abqB6unnRk6zrw+8kyI1J1UEUWnWTTTKmvBoQRsULtGIhtyAlbEejPFa9jZdMBhXE9mFvarxTDPY
YHN9E4UCKsYNMF8/MutHRZPXDq2rdqJ3RdrFSgkLlEAQHSCW+zYzKVpr5o9BR4Yjkno9uVhvRdhR
++LxdpvkDvYg6A/m8RXjk65kAqLR+sXJw9OKCzAxKGB5Y3tNuXvu0kUnfEiG5raT2jvY8zvO8EQl
wtreX6YFNg42XJvsdRcFR61rb7qUyLnQ2peCztcgNmU+PNFgko7+C/Fz0XlMCJz0jlig+76dn6uh
ohwzoAjE+ZXKGIBofDy9hf7RoIFlxD8QhqSZvJULf9wh8MOw9GYV9120iga5bWIdRY3VE/YZN7tC
lqhcG6Qk7wT10g7rg7cZBszG4Dgy7spIu1hB7acEJ/Y188pOftCaOM0WFiUzqH607fhs0tfBi2qz
y/hZEa2+UmSw7BLH2mlt8xTFBFjVuMzsjg5ynA0/2xL+TE/gpE64Z1e/LkHnK3ZZ1/r/sHdmS3Ii
W7p+l3PPNhycqc3ORcccGWNmSjnoBlNKKuZ55unPB6neIWVVt+zct1kVBo5DpCLAffla/5AoJ0RO
vyFZ/dR7lEKpFAKIW7u1MRI0pE9KyWybOfk3zw9JBeYYgUEIQvfDFZuKxP5ycFieyuqFYpJcdqGd
76AqQPNqW3Btmkr00A97TWu/o+qVgeYZr6WJFYPrJ/CjIY7ZffqXSlqUybW990qXlxI0wRBi9lL5
n8bqmxJAO2qikqelrg+ihbJL5Z78UfKYlALiWAGoLfPjBioDIXDSfh08KzgFTvmMvUK1MCvVuXhk
UxfUkt8ERYEd7KcA0jDS9/hmLHF1tNcAE5KVAtNtNSp8n6E7eXwKUqCjph+zkTyriiHaqvVVzLiB
0au5e+fZxtnuTflYDI96G4HUy4BXCNB4hluH1CnMNf9KcD9TeqmxzG8uQc2hGCu+4g6uSON227Hx
ip3OQmxtRQGKWkjiLtwc+Hpmsr6EOiwoP1d/RaLbTQ521yDC99PXNOROwTIuRsQRVmmT1HdBbWOV
ZOfF0hDOJ9eO88c6jEihyKpFINUO1k6DR55RR8EhNYb7gnre0ZG1dTSDQtvALfEBihkZbkhOvvKE
dnK0+M1rrRG+cVrve2pinWMVx2ba2FlQr3vBzwt3z0SxiSBk6ONDhvbKVs3H9BDoLBAjbO5Q4+W9
K+PG2Uw0zCFOxI782QXXZwdEJBu7weIHU8GkMJxtZFjDXVDpYIJI63uInxJaM4kK2eASFFXkx5hK
zvNGDCD3FAekuRyvNoV7E8n5iZUI6HOBRPsRORywImYPszBM/F0L6lcrMnnsmQyxSMDaWGaw8vsG
hRpi1fbR2ue+Oj7aRpRC4DA0RJwyHM5qql/t5Gxdiz7ZwIogSgxDbWvjLb30akO517PP8J4t7L04
MD0xoF3MH5GhG9dKo8PbldcLPzQQ3VFVjWd/9JlXTaKZXNWZ6Wq+HlNL5dFv0x+VxKRYn6yV4hFm
lcCox6RCh7sn6oZYCW+jyb/IsXpgc42rrM0IWkRMJngJMV+ux06rt5rGcq8OR3PRtaUktFQoric1
d2spDI8ZVf4BUfOwds69ve30fHjkLisNaY+BSf0ShYXAYkRkwPDafml2GDNrWzcIxNEbmOIqLQLM
qCnoJES4AlMnYcngj/txwP/JbfW94kAx8gkn4lCEKJO0TFjmDhcEfKd0jGoDsfEnniUkOooYo3LC
7qlZ4QKBOQa2PGvgMfWK10wypLo7pQ9HHtJiADC6rgtmpqDiYl31NiZf2TY3ScQrWPuRo6httB1A
XwAegEQpMewFUFnpSB6N1p0Xy2vWhntB4o8ISqlgLz3ZKmuPmdDb5DJYqsjAdyMrv05H2EZnAl1L
pE2E9IY99IOT1xfWyQ/7eDvW5SUf5XGsknSDfudr1CrfHdlJsKTJovEmeEsWsyBI+CLA67B0daND
jJkUhWkXe9ieEWZs3uQwnMc2fczSNqLm2buLrPLslU8Mp2dMmymklgDzDgOhjrWdDN4ibuVfkduV
u5psHhCn/myF7mH6fzSYfUOrw3HTKZ59QGKUNf2yiw+2q33Kh2C42B3iPS3jv57bi37wX5U4e8gq
9PSF5wJkiUB4DYimBYQpktrZKggYqmUmtRUAKMwa05G6cSNXre29xWEFoFZHKzkY8JwIg29xaji4
WmGqpZpVxSA15JhsAcNEbThYKqZxipB1WFgllGzPIQlWRnckXnGN1MN6yjUjjeaq1MjMZ1gy4RXx
n5fCJfzwG1wdPRZsWDgenRDvxzaRh6FvJso0dgEOIZMp6mznRbpHNFP7O71nZY0yOnTIxNtoRefe
6SaKpa0a1w+60Hah/O5GDt7tCYjrntLqwQ39a2O0yt6lJl17AmOgIIWn5ItDFfb2KsOxDf2wNlkn
5AinZxzHEZ3U8Ijb9WGoxaZImTCG3t77TV7uVchXoSEp9rTjfSziq18k5i51KlzGLREgwZAri6i3
LsyHn9U+f+UVUve+AtbTHktnb+HfCrgTU0Ete9KoQm3Npn5LwxCNSyN4AFU8sU364xDKk9kENqtg
4osq7Z7KqFyMZgfqhJpHj9slvhw596rbpRlSIRnHLwViKaQVjWOlQh+QOSsqDVGwBVVkjDrIvfJ8
BeTy8quBpGJf4A1WTXYNdir3zQiUxrtP81bCHzcOdq4sDUDLVCWM5xhEhG7gtUReFkJ3Kt/EKJRN
GqG9jodcvA56pLCd+m2mxs/fWJJi/BNhPgExya2ghY6fc2OnqmTtcts6VHy1q7TMqlUmCRExA/YW
EZEVCHPYnyBEyAOTpLBleKwc4x4/KCKmiQM8k/3UrjYOJg84Tnh9s7AMY9wZIPrPuXyYe5V1CULT
gdOKTMFkWEcM0vp4oKMK4PCju9hx1AARNHtrdaazhYZBVBDaZ6FXqMQUKDzLNDxZKnWTwgQ4Etli
6QCOO2VOhVMvo5mPIMlMzVQ95c0bkk+s9amZjf6O2sshEhHBJmyaLHrzO0/dCZNkcIXXZmQEb6kE
xAqkxX/n2otWYu1OARc7bvTieQPyAHSVOdbp1l8zOvg4DyIlAAEckiYwPUUacBa+6Dna1j6w0XU2
RAviQJx3UshznvUak4xbssL8FEpuiUUTaj2Fu491vnFwUXcJRCtUUJ1PjTn5JMafZNFPUvVQjcmZ
7GTeXhudiAsNXiThXdCSLv5rleM2i7mnFbGgnYfUyChwyJLua9i6n7wanyafGhLwNVa7DVajnaP8
pWM1tUwKTDzbkQpNBIG6hBoCzmqJ9w65K+074+lEYYuuIicXh6cRxrc2nxEV4cr3gUJ0WrYKwvYY
GPpXSzAeRWp5znwiapzRVp7GOO9TPwbOyLtgXJRO8iNpxkPBQzLwV9kYsPUxnHJEhF7rhrWYmVP1
UQJ+bJmra38ICYwUUGZVtZq+GYqR4YLfnZJErwTLHoQHYpZbC3ChnsRopwkf4Rvmk7Gw9ii07wf8
oDQDIRSWDogfBss5fVfqk5iy/4brA9rD7Ys/8tshA6jA1EyhQwNCCfj5zlp4kUJPt2beY0HphGJX
QiComrrfJD6LXBtlNExHO+Wz6ddIqwm5K1T1PFZmdSqLpj5l1NwTaqZ7K0r7/RQDm3GHXZzOoInQ
5GvjdRJ3b4pjvVZC+Ivx6NXaa1RPFZ5xRa0tXWE+H+7SxnxFKzk+zBulbb74PkpXCJgb63gyJPUa
FU2mAXi1YBFySEfr2e8Q5AE2op2GHn1Gd4QJzjj6QLG93Y6a+pAbtblhLDEOeuMeAKMQDyFjn7PE
3xU2/rmx0JZFJe79hke0HjC3Mpkkp4dKnRQd/Ea+KBbFxLCevj/Sawi8wkyT7t0oSYLyrzz2zp5i
j4M0NKvZHvMCAE7qvrZ3VhE7W5L85gIsAoW7Ql3FnVruhwjG0wy7FU2rLwX2D0rDr0dg0C4cwoRu
WqlppeatcZiBuUjpjxfR22dq8BK2IEFx8VZWxI+IrqFo1XtQykY8FqxrlVigTcuAZ6lTzhmRDBAH
gqbYjB5lbaTAcH7MEnymDgBbsFpfWGCH+Nsw2sjKYl10eNDkNu7uCeGSB7onrYqnksh4WfSMQfNA
RHolQ1xBd1C4Yzp2Y8XgZX8b02k12lis/QP8RAvefou6BLV7gttiUfQBi1s93ScWVX8ya+hdJpdE
RbKkcwcciVCJIFIEL6JJEB2YMfFpjMZN1T4LrJdTl7BMogtDqE/JuM6XdYwzj2hA27ZMqvP3ZJov
Sgc2TQo48xqMofkPzsd+XHhEW2rnfR4JBFeErsz1aKBgirEIKKJvUIykWKeJH8OAVhLv5ErJJGys
BrCE3bkErT2JTFh1ZBR4VwPVgJ6YhuQMGLA0wVATAfep67Yh6qHo4OfUTK19FlHGC3L/rrT8t4n8
X1dIfqU8TQBpAXsLvEaHiXZut4+eqJ8GHis4Siip/HwE1ZKidwjn25PNJ7FqI0asaGB8TDdlWpwj
Z2B+tPeB8F9g0VertIOIhioEYQmdMsyQhsRg6euWqBFH6g8VAjvZMnullgz5LqbTmAdhz3QidY1F
JHIwywDkp+EBMgEfUCGx6PANQHURyQPr+LPiQRC0BIC5abxqq00LKALMPiN5NbDgi+guS0I+CCKk
KrXwzamG05xSh0aiLxJW8cAksEQww2GlSPNoTXlKhvZxg48GKhdRcs2t5hQwyCyU5K0WuFf5Lv+a
XMVzOEX+S467xK38lUH6HNcPfsf3MbHp7rCD6zZOF74hz+ovCx2yTCxWgdbqhzgEQGF0zjLuedvt
AVdc0z8XVKEWCXnb57b1C9gimbeJLW94TuAcqp09pTOaHwEJnV3RG+rVztQfff/oOZn2hUQFiOd0
HI+BNMOdoY8o2EFWXykkqDJkZO+yItsHhtac9L7dJy2LP0dI7dQS4+DiCM4a6+itYzq8Jy4KKSnw
TbD9PM45kgeLwoq5YRev0DDEDFVJ34xUIOAR8z5OT0gpmm+1M3zWtPSEpsC5y5ADccsWQxnmXbWU
e3LfLHIaQVmPPHM3PT2GWjBIESVipUkRzYmYZhlUdCyleaV446SH8l4z3FkxPGdTRs/TeMh7AurA
Wud+8OZb7qcsKu7TUb7Ug/89js2d36WMaqHR4IFiLAHNtPyk1mNBeK13ZAj1YMrsx4S7cnqJCvS/
SbGT2Bvxu4HIkl+83F9C9eXxzgk74N3iqDaQfFMZkZ24xILM2s0TtsvaVtUOkOZwMPKMeAUHfYGT
a3vQSvstV+19JB3YgdreF9jJ53X+za1snlkeLrUxPvU2dXKJZY67Sh2UzdKCIXoAzDumTL52y6Mt
KaQw+YVvJmRqVNac3fTuamE1bhL+nF6xP/U1w12p4iyjKPW5UYkVmymc6HV3IwvYynZ2cXNeBjWF
LV2R6jY8ec7A4S3mv7xsYWmH5nApbAWpS6lQjof+RhSRj85Zm7jBw8hEoFvQN2uHQc6Ha9WjORrx
+M9CVPPr4oWI+cn0pICdJrfI7+tBQmiaMFwaOcOSCzgewsaTOTXzPvSLttRXEEsYHeDXrhKEPzLh
LIdBnpUi5luQVskAprp/BXJMEbuXZ3UAakXoaq/iFqgQkKHSxQCegHJvDyfZuc1q/qypb8UAhzzS
IvNyNHOm5U5uqdpS03mTmuAEI2rK0jPp+Fj8LGwd+2ONdEiK3F2N8QoVFB4KG05TbOJLT7Q0Lbzi
Ny3RES22oY9NOllhkO5ii4yi600AO3x8WTuFw3pIDoaNPpU/re0TZTxhjPfNyFmpuAnzs08K2vJz
Zxsrqrkm8nlqHXetlCzuePoXMd7My5maa9cuBXRkek2nT9cujoZFxVI8iQkRLNtZWYgfUdyBkKF0
+mOhGXgq88gyi5dTusIH4MZSYJo2eTgyOOnjFoqGQtQG+yyCtZEWXzJ+uXUYOZ8riDUiUO6DCgGl
IHGomsqGJSPKW24p1a0oAv6hVfUou+apnlZZcWkd6lbHMcZjmrYRdQ797hrC7cbsMnjrNF76chIV
d0ZWbBFhbQGLAwJSufOA+IOxHIGUjA4p4+l57GZ9pKyV/LV/zWM3XDoSDQIEe5/t2jodiBv5yXpd
f7SLPDxbg/wRJ2/ImPUvlEHVwTrCogOIjzvWCibzXkdf964QZQT7WTorwwrzJWL10SUk97CMw5wk
jGkhXZSgLCoy+5FyzjLt8NPhFhuIwsCDYN8J3qC9DON15/Sfo2bwV04ZAcIZKkr8ah0sSR5OJlxM
QJ1wT8rIiKXhMWrrYKJ4+WFrtJRWCmfctVV1FfyNh9ACyIbD114GHXqqw6Ui4zWCW7JD98lJRbnP
oeWAwzG3rQdrcMzR00AzQgRBBNUUz4lab5hjPQIgyA0ZPiK4yvdFfUX2CFLLEMUPQgd5kzF8Q6Rp
AfVpDaaMrOCXOkm8VFHTa89q8WEEwNmAJ3mX9PlfdcI/qROqEjGB/16c8D/jr1X0uzLhfMV/+fZp
zr/Qc4O3xxStSnOS43oXJhSW9i8pcXF2NENDm8NEGCXNYBr83/9jiX/pEjUI5CqobRhoQvxbl9Dg
FFIenNVZEmD9Kv9/XPx063fBm+nvAasxyYUJ5B1UW/8gImVb7ZAkjSp/oLn/V9kP3nFa1p3bJkZR
EDYhPqpY3og6/F6kjbYwWRLfQ8gkVWlZoO1LDIL8Dt1gvx3XTZP0a8cwsseybKl8BSSpp5T/vPFQ
KF02cWJsfW/IHz1EiU+NYV8tlM4Ju1uH7C3LabyguAJmy3DXyJ6ZfMSfARubHHh062Fzh+kYMNHb
xsrb7GT7td/Dm0KcsOoKaNT/0Gdua1tLOboEoFOH+VKktZ9KK2k20lO6FfKH4iW2xNkoyuaHwJ53
EE3ziiZjumoxmzrHXhSjnqoD7kJM51Gq7UhEpbHuwGpzkaogKBLNLU6ydnO4m+7nW9PcPm9ubQit
rCsqDKQxuIhaQXXsmnt8xZFiiQtETtJpU0Vef5gPedJQjimTv7XjK1cw5uZxwddI73nzfpz1Eefm
GwV2ty/jrtmhV0Gb8X5Vyio7hQRM7hPdR1JZFcbWlCgB3ZCviWVyYOnM0sTHd/cQDR5mMx933SBJ
DjJX4j2RoRWty9TuTmaa4Bo87Y3Y1gxMwFV4mM7OJ+oC15vUqAHKhCDGyAoWr8HoQhBoW+8O4q39
klNKoPDz6rg5PLUMIWyn6c9+T3zVDVb+KgSCwZBlqoMdNoDUgXpbXV689pqJVhHs683crQvUe6Ya
/cEKze6Xywtvmp10Dzl7EoUWY6gI7my7mFYKHLowt8+YM1E3dM12a6aqogF6vZim5vKC5C1PRKGs
oODYF0tkzsWYNg6uhn6DZ82tHYYqmhqadz83zRtEaZ0LhJJ2FSTdz3tAA8KpzSOcr9JwYluyQRqt
PaIURYqj5/n6cGLucmurAkj9oPgyRB1CMpNkEraiKp7no2aUNeZF04mPx74Sc4r8qnXAJ9xaIA6u
E2D9V8+0TDSWRcgnvF85nwlquJ8FXn+YHdQP84bc9ba0FOucpE390BAgHco0uC8IPr63ojoPqp98
1fMAyaHc8T6T/SWZmlnaRcv9SVFAJCS5O7yjA6/fGgjaoWGdK5Sa6saFlKPB+PHxSAQFgLBT3w7B
9X1D4eKYxuLul6bppGIXxtKIPGd9OxGw7rx+1/re/3nt1DEJ4X6GaQzbVSPVR1QDPply5ZyMnzdS
43duTB9065SgnzeBO5LsV/RT0vT1Qynj5qjayvtFbhB6ewsC4WLINHlE8CE9Rsl2PgjCMSCpM7W/
7/oophwHJ7fXXqn/PNNNp0OAlKC7fbdfD7pA46pS/bMNCRgKizyFILdOOEH753pqx1iUdhfqB9TM
CH++uV8DzP39PPYd3/VE3A2tX1OPl+oDi5DhARj6tP++6bQcs5kBalgRifc28u3k690SMhtNVAvT
Y21FL7eLah/t8w83hQw29QaffkGJT+dn9NOrHZNfVFm0uiNH701RU23CDgbNfIigYXp1Bi259b21
wzOrNqB/WbvwTt8hPg6nFFHFUxdqztLvjeQbqugKQNw3tcZ2XWmS6GSDozx1xs9Z4c8djBDpMMP7
k/Sa+nGShb6JsKmJPJFJ9kD7OMlmFZiMmpThD0QDm13NN37s9RKat+G05gYPbXM7VUEVTUAwSmSO
1mEwZtt8+hYbG+ZqrxkXr+GHEi0Wz+rEAiqnk3ObT45nYfUpFPguME6CxVciWdbsKca8xaMB4VUt
t/nofY00nlBWW/19PqSb+WjedEA8zSb59H6Qo77qj8EVMp7yyaghJaqO0xznk3niYYOQluV+PlRx
8K3MSd4gtNMLSx3lTh9ZzuSxGj6j53D1EAr7Tm71JYoaARY10DdpEFkIJNjHxG/NZd6F6jUIJeyH
WA/u3KpF0iUZ87XpqulnkZKo8qs+2g4Ita1ClG/vyKiD6Wlb+QCpTT5YNisKRi2kwvpwOmxj8k+w
lKejuZtd4TYS53z0UFny4b3bvhEBblWASK+ZXcltT9F/69SB9dmw1ItZeu2b61FZ4OkaryNrrQNa
baDpkz57c8/49jZrkVTYCcc54U8dmX9Q0ERl+jdJK8mjYDnIRUvDNkwdZ/APkZkVan2CO5GH+o0q
WCOX0UPrifFe99ZRqMHaKFo4JWNdXM1J2mxwWdTqYZ98ImFeH620gU/thf1BL0D+KeizHBhPlAOx
qLNwcRRcFVnrHm4n5r25be43H35ou1374cQ/db61EWECPO2pLQRaus4DaZxyGSl7YdjuNmple00U
FD19qciXwWoeHRDNf5WQ2fNK97411IXKdOHpBqIV0DkMC+GNrlSp2M3HPiECTLep9X13bjVro9pq
fnB87z5dOLc7GnS7COemYxeSXSsAA+1zl0yRE+rAUSPdebFBxA4ic38ESroVbZHvE8dMlsLpwDNo
zbjuQhQCqxY2UwyMHATutNvHxSXMTbw9pn5z0+CaGUyakGkushKmBuMNf0bnyFIv+TRmkFGqrAXW
FKrRPaWk6F7Na5W2aTEqs+hex+jj3pZ+gh4CZKy5be4nlULZJTaYiflw3nR2odw14fBya8KfOznh
A7gnT4YSX9lpOz4lpG4Z6Z9B1y2T3jQP80bqRYcSlsDaYJr3byfmvbmtCpryn083ZUSRWgMh++G6
mloWstyV/pUCQXk0He8HiggCbEcDDy1Go033gk9i9LpHf8jWSWgoDzn1tmPuAKsTKCm8mfi7uJ6t
PVtjYmz81ov3neerj0wu3+YOEBl+5IZRPTpGUOzxE1I3uaIrz2Vjb2WOWYbjkv7U8Sm4mJGdH5l9
xtV8It56abT1RjwKU6mjgYLW9CmCb3AaTI1kLpLF+67SvDOhsf9YuPU1yHz1VEjTf6TsBTHCAtwy
n5w3rVJekXtRT/PRrUehB1w+XfXve8w9tBSDoPkedeghkqglGgTqApqtjSfX3ftumOFgrug2rb/s
9texAxMMxNdfFwaWX26LuhnLOBQyfFt5wkkeRqzNbDCfNcseTVFSgn6UKg/QQbfG1KtNx2L7y9r3
+i5v96t0uPa70qS0VCY6xEZR4APRZbKu/V1A1fWjPlCiOP0RaU57RUgAqYzQrd5yuKdtNKkyRGcR
JCXqHV57DGtL+2w3mbyrQwVzYpjiywA5zhVos2wzz25Ypul31eDH2JdSSNjA3UGNzAIASA6qW//P
f/4sjn0T7Zv+fF0nUeiYhrAZdP+mIxgnpHXM3v2udOGpcNIMbRW4bTEGhZWeN/u0AwBj6rp8CVVW
rBM1GdSUEXwqwO2Nbi5fUHkMdoge2uv50G2y77FelVfdVpR7y/Ae36+GTrSREPK3872Rsb+v1JMM
mru0+xL0Y4XLal4d1FIbUH6fdt+Pa4TO5j2K1XmyMfKhOtTokFE3TzHVzrKwvfgOiT7Dhy7XwCRE
u3Qf2UZbIvIV2SjUgSWZNwgAdkgATccgJBG2zRHZaRMKNvPsJ3FdD1CbeYGhU6G0mvV7J8vLR96h
73OHkrebLJ1iP0DKtvYuZnKbqncqbHxsPCodTKkqH8WvniEOGoz2GSIWCtlVrq/V1vz1UA6mtwh1
5TGxpAfyc9KEmvbmjY+x78K27Qbf+99OIH+SvDtwfOv/w/uR/cPTa/6u3zz//Kx5dWwibN0ynfn8
L/K/QvcG1elD83tb2aWJqC+VB5j+gMjVC3bPwwOKAWwsR658hGg3xnQ4n4gVyqIamff5yKuQivA9
kLMmPHjEmffY1eFoeR8qkXsflT7cvSZ5asFvwIbp3PtB5NHW8ByBbGM2CVelnU6tA37/fMXccfS8
ZwZs4zBfMbcDLZzuOjcgEGbPd52P5ivmuybC15a3u/iToEJoFMBnpg8OJkaUV8E9Low7EdWRXL7v
Tsfz3rzpbN+460zi/8W821DvVEvd2DUR7Pb/+SUU2t9/BhJfUji6JJ8x2SH8PohgjBOD+DAQhshh
NwZuEV2SMn5w8Du+s3IvusybSdL4EoLOWma5nW/mtrnvvFfWlr7uhEPBeLridqIvunrf+sPLh/ah
L6Nz3j1+aI6mT9e88Fhng3+43WbuVikhLruxrrx/+tz2vpmgt0AelPdPv52olHTcaUh3LW5t815a
edHJY31za799mCJyXDWEcphPzu2BrJM734b7mqRFS+jvs4EzDXljPv64O3dwTUGHj7u/XOZTVcd9
8OPNpuNayQEI5IqzasreOpkqNJl5z0owMGr6kxE2j0HvPepeaR+LrCoWdtfA+fBryu5a5tvH+YxJ
GvI4Hw7kpyh4BODKQwjtjuJ3nytNPJPB9h7IQIEezCwV+b1RfUWVrkKDIhLH0bPTT3msHeZ2FtPh
pqtBeIMtEa+a+TBobflikqXa56JUVnOvf7irSIvxD6Kvmvm7xPk0fjgCCSp78osgoTsvBH8ZP8Is
o1Lcasl3kh78wqYLRqBpNPsUdWT43TI6zEdZqPloaGpJvCbjWi/nxl/OdCGCI3FxmpvqQQ2QsdBs
SqGAOKnCcb9504+e875X5VEC0s6Fvonyv9oxbmlRsw1EX5/F2Nn3aIQS/1jW0rFS535uSlEZvpMG
mA2Z2va9Nm3ycXI+CRVKmdPh3C+qUa5TTbMBLUlbhwBKwnyM0i5GqqnoQNhNe7fN3Gb66OQwRMO9
n85aeM2W77v/dN0vp42oG3aKw2KWIs/H+/+3H3f79AKvgwO8in/q6mDEdgdLHDgq8Mdjhujjcd4L
guqpRSBk+6G9n7rd2vSSCNjJ5BSakEe+Xf+hXyc9mO8d3tQfTmRZMbF4prtWXgqwmL92+UvjfEeT
FBkqm9bZbwx5cKNOwgMkczo6B3RigAPCXpLkGNnYfYQbWaIHxnu/2xVk3+5dZD+3t6bbZfM9fXSS
3Ueyu+rR5m9BR7PunmrNeNWn1DcwV7BLqfxqtiEOkgYoBpfM5bXHdqw0gTnZgz2u4qFkhdEU1tGv
UD5VwBe8OiRq5mU/JKkcWq8aP8LljIAugeJOQx957cK9aJh8Ap/Mn5Sq8i55XL+C4SieENXIjw3C
9BOko3hqAt/aJ1GpofU09U2Qoy1Ral9H09mu3CvWMQmySZOyQeypD0FCqea4zQ0leOzAWLCcia3v
qvMKSRBV90JQklACtOQRkdkjy9+Qd9anGb0ZH3KJHCuEfWU3txkU5q9DYL9fMDeR7G82qV8gMUSN
9GG+k+vp906e+ae5BwIK/ANJca09t+iWpoPSRTuUXrl6H/F6A8i55ZIFGkTBUp6Rct7MZ28j4+1E
xNxiaOSlb03dfJPbgHr7pFvb3BsI88/buzuE96YpHG835nG8Y9PFPK+/H09nBmFQ06DeeWu6Tf+w
6/4WDcz9bsHBh9vdruUriH9+mhSd/4dgQf/do4ch14CtbAgDULJqEbt/UP5WhKdYWWzp3zxdOZhl
hoEdZtntLkqom74fO4HvX6sC8EMfAsN+b7RR/jj1I4Yo9RDZC9+HiTiqI4rGA7mR+ZI6Eu6yzPC3
Yu0cXgqZIMNKRI4aoxle5rZ5Y8YOwpKwb2ALcsKYNhZQu20LEX3o/pBO1P+2xEIrHj4d/+GuQmXx
g7C4DhKxdMKo+iZLb6+ZQX4EtqNtmiL80ZfOqG6MosqP77ue81zjtnLH3KB+8xQgNsxbT8LX1bXb
G86hcqzJfTKXq6TMwNFHhX+wGmGiDWy2KFXjRWUiohL4qv2SijRFN0mibmP5zgvqJF9ztzKv2NLG
957jvZLW/4NxwVQD/UXXffp1UcR3JEVuKVQEED8kwYQT2VqvqXAGke5BCbaHah65izHyzet8pKo2
6kNkLpZ4AwBHSMzs3hP8tPPZpDPLO7DpyC46ltwAwQUO5I7uoR8KoM3TXq53l1YdSURNR1Q8TSgw
0+68MdAUNcdBves8w6UoYbp3hYIZIwpx6raFoH/xA3C/FlmIT7YPQrdxMLJpSmBiPuAOPtcIvKNn
siGTiivntDe3jVIL942FVsi/m27d5r5N1HpwFKfTkAq5VxC0Z28Iis+EncbGsoN0g0Sm8lQPKL7G
0oXwOh1KXTwrimNc5iNVWxX9WD8hL6hfm2K8JwINd3+I2D+WkfmdHB5IAiKVaF4TH5OV7mQZhmS1
8hYoRr5tUuWLHrfp/bwB2R5ToAmv/JkOaR30aU+Bmu6awUzvAyNM78vGSy4R9rmOgoIcogKeeUV8
qw1aCMdN89XoFPcy30tMdwXJQilBlufbZxgBv6lNiDnfb25XgvKzJ9JVHWnjfZPDj4sKmKWNa4hD
FtZ4FLim9hBDwVoGXdt97WqxS+JM/gU0eZvGpv1VA1C/8AzHexzCsd60InUPagSivy2BA0kzO9/K
QYiO86fqIvq1RFSaDw72AMe5RIQiW3OKRfGPFwVNjT98wAXWdMF8X8XuG6BN2Rm3EBEv8yH69RMM
Bd6dAcswL7L6Afm75lQGmPdEav0wN/FSwJhGum09H4ImzTakUbw+WxWDZR6lW/5Iozy7dnrg3Pe6
/djxVr2UJng0LJsL3qrGfCn85gTmHS+bxI8v5QRdhKJmvrRJH6zlYE8CeKh3hFEcrMjcZQc5xBsT
FNPptvFV8+dhWfefMdEix/7oT+hJ8tg/N5orAVM2Bq7trocOP6ip1dw2dxnqRD9gkC22kUquoAyz
5ln7Vlqt/qzWSCMnBbTf+RB9mH5T6oO5AbKsP5eEBHDNUu/885rMK+SD8Hxz62OacLb1QmL2Ysff
KoT51Vz9AgNz0ZlKe4SCkj2aA+kNNUy/FIMxrIxAkXdWVw+fAT/sgFSmX1AvF8DPo2SPiSVQamAI
c//EFxZvZy4JKbncMRbTxa+pzhhKIrf5kwGG0NSPMyFvnYX9FHOgY2u2+Lj4MLwux8WxzN7sijUc
JCrzIqZNMfoo/CRquJnbOtg/FBNVbVfazBO3fr6ddwfIicei0+uDTfJn0Vi92E7Gg88tsgJhi8Ze
6MA16FTbO8rMHe70Id1jlVJeU8NkQkrNveUH1XVuqiWOPq0BsfvWNp8wIKGOatyeXPf/8XVey20r
XZh9IlQhh1uRYg4ilX2DckTOGU8/q5s+5jmef+YGhQ6AbIkEuvf+9vq4sqo9lG5Zoa0sVWczmBnI
LkgXDHstdE0Sz+hIZDMIgH3xTp+G/e1U9tp2o/uLf02Qp2VJzieOx61steJut9niasrsIef60ASQ
SBIoVfzy2RzDaNMkFOISAlavQW0jqJuddmHFwO7ipggP8gAwLjzgelBR2oLt771Pnrli9P/ZZyRD
svftl/ssOZUcGYhHtfeWYdnge1V2zqOiVJBrTOgkD1hP6ltL7L3AsXkXu2xXja8hURFdeOwWZ4Wq
B0O0ZFfT5+mOxAQidN2Pn7Bu4rXPRpSKmekTWFawMQGVr7rSnj7hr+91FpAvfpqYpP0AmMtp/GEg
KUIYAHLpG1eKNa+yHzXM8FhPTrCVTZ09XTxnn1bsIlvDWzwukn1MVehDP8GvQMcbvvQaCXivfb71
hJkBKmQsd6FdW5CLs3IfWu1eH7uaPwEHxeRvk4ZDDFzdrp+bMFB3MDobZKqMIuJD3aBO5VZh4bCc
4iA6IVOpd82YFus2T7qrLpD9bNH9b0NF3V5r+j9tu3onJV2/U8RvUR3FRVWoULoaSGp71OUgfxK2
hhAacgoG2CXeDgp5ePTrtA3V99dlTME3MWyM23TLdMlCeZvAbBN1XQbQT8AibGRuJ+/JOFronNYy
8aNm+SBE+zsXVc47i4h0Mc5eevShvj0Twj3lInQR+Ln1mLTKuDRnfACscXaeQpN6YbyHt7JVldTy
yjMX2DpujTZG9RFZCXdcJerkI6wWD15R5rDBtONTPnetHDTabUC2KS5bzlOp7/96PlONdB064JRZ
HJW8ozKM1rxiuDgUgy0D/JheqVQHJJ1k4acJ6cJJ1PL7WEy73sUIiBLnCz5WyJVxkOCn9f5JHtzK
zg6xbz+qTm+BwxUDimL5pyLXPqLZIJktB5TO009l1a+93FMP/jRzcDPtIJtum84d2gbaVJY3m8op
n27zRNdtVLb5eqi3S+Q8PmJP8lZjk54jIAlLLYzNxRyr/bM8aCz0kX1d7YIMlB9X1HjZSb2WY0ER
FsdS619lq/Pz/rmq428WLKSFZhD0LF3LP8uDV8VI/5GhPN77OjtRzpC3VwGUs8O930kcsWvtf/KT
qJ1ENu/gLaBmuNha2kp2yslqTjlwHeenxMEEBSFI+jEZ3qa1MnJfBJWfEGN/k91xZCbrJGvhFIpZ
PR904B1hdLZz333BxhOUDP2t62DGkiI3xUQp/YAkrC2mBBqgqwVsdO1C+1IoFJUVJQ+CfJy8pzKH
y00Etf7qJ6Thke8APrF1ZAvG4PPv7YeVOfWRqGtp9/KQQE0sBdbpd3tUZujAA04svejL5HAAon+f
2DrYhNJJt12qK49VrORPjkcpW1Mr0Y92XjhY0nwnxwv6iUrpcxE3NpnVjndYkgK8z8aLnBnpKgB3
z321sGnHe9VPd16IEvY/9wpgehFML58w8tH2Q6phGCFPzTEBGyNPRzNal2UXYIvhYl/ef+8c/jKN
Z/dbJ7Cr1yrTWlGGFm16No2vgHxByfMGWbFsrV+LyeUXKcoy5aiXDbz3fUtdylHHrZNtY1NkIptN
xiPN1KhPl82wV/ND17NOkc2cP5iTmvY1mCvqnPM+/Ol5qLP8gcpc1SdY47rOl9jPkXVrbv48N5jZ
WL7m893oi53ihsFm0BbQarU0Qdg/lTB4vEJ/gZdA4ZdTTl+xO9h31F99SXRzS0wzeLGb0H2ajemR
HVnc4E+SfPp2kx11wFgvlIj1j1aHe1uRm/mWFOy0LyzeMFN2kAe8pZEF/Wl2mpMdBnG49ym+PT6i
lCb41QZgCHLE1cg79/JA5Lvdm2FMqgsQDQktDBjWSm12G4OAwVkeCi+Ltn3efr13yTO4g9rKjApt
o2RZu4xMY/qS6d4ZIU7y0uLTuJf9geiPVeWsJNPzSLHCfkCys6yxiViEU1icCCgXJ3mmOnVxSvvp
9+gkmrJPjnopUpjBr3FVacJyoU+qdTLskcpFUl4LkDDVt56C1bm0s88p6OpVo2fQastKfy6N4Ks+
swJGLroJvZaizymuT/JMJ963ZJONYYPORkTAXH6PuHZMOi/Au1VOvA/Ii6fGqqjXpkJHDsi+2x0s
PXp2WKKtTb05eLzGUOhG53goyVlXcKtkc2qC4db0CdU/2Ep5GOoREA3V8fu2HCoiQk7yNJf9QARa
5Z/Odhni/9g9Na0TLxONes4yio3X3LUE1CezHur/NpXaBh08EdbLvvouAAH4y8aLqhfRZ28A380w
FLmYbWoLtbsJIVht9l43RWvMF8oLcg1jMVc2AfAoLNZ8c9Nz75lveZSrW0O0ZBfW1ek5dboYSkNc
r7DhVU1+LQxnYVI9uhTgLsa6OrqlHV61oZ/Xre0AOsrR9obwBLPZphAu6p1DqaYFXmJV/9k6KeiB
LhqPkW7Pz61uHj1cuz51vIhWI4RGXM24HP0O8DyK9iolXsvEPQEKdyeT9fLgwI+/NeVAITP89zlm
6ofL3MI0BXrmsw75tk/79j3l+7nPkFthPhm277EB9AsKD3YRYpQ/JQV21eCAQWFUheWVG5n7YraV
/4RXDErXST0W0JORYhX+E2nZmLJa8teiJbvkIc8/p9E2ziZCwadZ8cptknpPapJHS+htxdavmuZN
zyzwW1kNg0A0U3382k44jclW7uvUwlfxVbYoZwmcsXtWM6rv4qpaGqVtH5ppsA8iR9c/VOJUtuUh
GoBKwM1I4VP/M1EO/NXsnMJAG0a98n+n/a+5/+uebUUOVKUwnXVIap07HeC5UVPHFRFYSR5T1s2L
yIwzjGLeJ7uzf7Q9XyvTiCCfVc25ilLlk+r9ejEbRnAdxKe1H9RpP6UlkXe4OSttUpONPxLnHrWc
giHAvMuapwgIxPhcB0r5IvujEDSU7M+19GyxHLrq/dc2i8KnCrfYhxJu6LfWAhUfj8EbjC0W6zl7
sGZypzfcw/ZygmJDx480czxHU6wd7JlKbjMKmm/UgD6MaNO+ZIptPtaxW+y0MB2u8Pqo5Bb3duP4
R6Bn5fMYNMbWhN+8aviMfwJUXsgJRq0A22jnkmSk6ZxKA1F1Lq4cUhOgF/WlpDapLo7RgksVuDxI
/beUisuz+8Bf8/5qyskVrlkYH43B8n4refbX/e4/A0ofBoL6XC4jW01WVjGNm6aa2k8X65u+S740
toEElhJCRANugg0k9frAQYmFGjMajqp6lNOAuRw8gigvmClGu9xQ1Ieoner9ODj1PqLMcX9v9qIv
cRW4vXJYtm8T/1xy7ythDj0USe3jKMB19wF5w7AFnlNjGUz5PICSxOBToHvaC5w3iu6t/EhJsvZS
T6LocYAI0Sq+QQE0ryxhyJU5CxlQ4tdjLS078v8VcnIFoTuiAlVGkFyPyFvcRO+3CNL9gls7VoJ9
IyarMzRgvtLhDgzoggwfBIdIn3+fiT7FjKtfpkG9VTR5B8N22JaIg2zeD0WA8L3Vft57/po1m6O1
mPGhQebWYXJXNNdEaOMmtETI+VrgvKKptYrJ4jLxlt6Q5y927eborpTPGPegh8qgtjkqUu1IXa5K
SbWXf6YVHNrEt39Mo/NmwEB8w0zcejTrRt/HmaMeu4hS+SaFUQM4TdnpToZC2xeEesNWzrbZ/z6M
puniQ2ODM9HS4EkOtMrQntUOe1tmwTPxHdj89YBJfLtrqKzLsb95MAI1+QltsQy99FcfhT8j1SVj
pYC2Q94+H0OScbt6HgBou0N5RZpIFRgv6G/pmDKDi1gjPbWlZ3+ojRkvPXhY585GSA4s5lGL6hUG
3s0yxBzwW9WvpOI5qlwH9EQVnWyh6tMoywF2U1xMJQUoaOb6t3ZWzgCK/VcI6ubaUk3Wr4lWv5qu
f21yu/wyOtbrrGbF1Un6/Ko6LguFykjXsikHlLqhMLrvT7JLcbABI/n91Brv7JbRPWjlDy1p3uH+
UeziNO3K8IJxhx/KfGZrOC7iaMy/m8XenZPqR9ZT4tl6WnJJfaXa8k9v1h4J85ewjfHNFlNwhFob
rTZ8UsphL4PK8bF41t3DwOtu2fWQbGFbb+TPJSDOB5U1KlCG2n5s8OI4jfb8+1Ag79pnQU85xT/9
njtSgN3HKPwrtk2L++T7nGkgXVBMmnBRtC6Rr8breKzCN5Z66rIccTm9NV0BWQ35T8jmrMFAj/10
3smmlRgqrjuqtyeYFr5ZwicIj6oa21VuFbX+BwFpB34hbgdsg0/l6HRPtxuRaA+yILnKCzVID/7Q
4joNtOP23s5IYQ2JAo9AvLRlXzfEZE1r4dH4T5fsRyQ3VESTWzvYsuGL26tZd+EaueZXre2Rj+IB
U2E8OX9HODxvOrXJzkXFF6UqDJKvk0bdNLXePyaSzPpUIFqpjObUEUn+EuVY6Klz1V19X2wEFaS2
NtXme3zZ4nUJ1uRCVF0FFpfE1I+6/tLGZWoRVWitS8+Kr/LgdelWRQl1urWihjitrWztOU1uE1xh
NmnEPWRySl6DTt8pVjIe5cEHwwTEVrQn76Of49XcBP5b4TvhfmgoKjOT2XuL9Mlb6bkTrnTR9Abf
wUpeowJUNGsj/VHmpgt9hEutlOJUXH5eCHyUVyMFui0m2W6pH0ojgTIsmkVgpxuQvsGj2mIWYLI0
mQezPlAo72mrqXSqx5Gnk3B/cTV2hVFzUOOCqjQ5VHiF9iDnY3nAnyCboIkHaUZdMwuhs9aBo42N
7CJbhRW05//2q/owwVESc/U0BbzNXCPUm9s0NKv/uofsl11jNA0HQlWvBbgDuRkii6U/9h05dEfP
onfAs7f+DKgK/hlFvfVE/3/ny/6+LoqXOmDLYRv+vuuhoMgzPUNerqfU6igJwfJxUuZNUQE/u31u
xcrTMkluzEO1l10uVc9P8iNb+7uWDN+2KiulJr0yvN/XiP9ryQeF42fZaCHrov+sJ+9zu2TQiD1j
JtDYHwRNhk8i4P3Gt6iPdkQzxCaG+CgLIbwcjkFDqkf2GwncBLWeebfhP/jSs87HuiMPdOMVJ+aI
IjeT6pJMVT4TXflS+711MTwjwTGgZiMg+m2XhRxb85KAltdjJ9DbuwELhR0fPQLdf+o2Gg3zDCwG
200gSjtYbyh4MIPvFi1Z+1HGar0CnDcuZV/mWPrjDCrkUaswmKhr/QmjPus5xhUSU8W6WvPrtZ4J
mqv7ChrLQ1Aq5rOc8ucC4P8hW+UYiSYeDi+j3jzOGPpcoEtR/wF/moLu+CVWhhlmnbPr7ZmwHV5G
QD2czKfMKHsaLQj56Bx2Oe6z+z6wH1g/tMdJyPHkQRcbr8RyPvyhb7ayKxYbtFAcqGfPFyg+ExI0
pPCUGeeWWQkmb5kXnbYz/PF4a8pYoZmUx6i09Z1s1bPOA9WlYJ884ZpFkP8sD0g6343Rrigr8Pzn
OdHmRxbvkLpFs/NZsZil8sVMWgfyRVmuWF1NT3JuEXneIp475XY33DGIOzsxeMeoUp6hCunP8/dx
UO0avlyhQq6I+t3YDtbKqz2bKvK3HH3OL9WnVsWz2g8QLbjR5ICAo8Zc6jHWD4sowZ6+N+2TqsXN
pc7N+gIz7taV5wBC5Ix2bJ2THJTTxEXgTHfUdpQb9nhI6CgHdg+OXYQ4VGvRs1qrxYYFzYy4Tgg9
5PBtZqXN85K6+mbxryvlJBAsP5KhUxYjYbVr3RiXzDSnj1llq0/4qF/JJvUCX1IeXk9NNN9maS0x
NbdFdh6xURQH1jR8GOce4fCfvjwAh0yGtKKMscWuVoVv2qtoe7Ht4kWIY4I/2uFeNuVhLoKctBLk
uwovchguYqKWwr5eydMEDY69kKfyynZFfrPE6deuNin+4NegCqm/NZ3+B9IoTvT+m5qqiAFqozm3
PuyWQOP15A820sJe+UJqov+hx/rOT7RLlqrqLguyLlh3vUUKPSLb70KRPhKrY0HVw4U1BhwK9Rpg
f08FQ5YCawEHbrxCRz4koiXHBipu5JgqZoqxsk6029j/fZ0c04QG+s91pgfdrg+TcNHgKLcwxpyM
2uR3W1Tmw5rXQPlcGF7zUAg5k40HqklMMLYFxiIyvw3oogCSZvqTMtfFfkiq4lFDD/OlYm1Wzsa3
LhB/cpVYBgTc5ITMVF/IAQ3kqK2xY6oHvjR1Exq7yGr5gFYOr0Jx7zQezmOgRG8hDmBrfdCKDc7Y
ygERE34NgWnt4iqzdk3a/z4b7WLjKwOQQ9DBCH/ElPuoPLtfBr1HpZ7Mj08s1/EuMOyPwNGndQm/
cz16qf8xZtpDmJvZV15TODprWbKzeTy/8Gt6snnwPQShj5N6PPcvfh0iTks6deVNSv+ixMlI5LzB
x0eM9ipughVRBiN3/JYYGDjNzkiuFuW1L9TJEwhWzXl/v1MDNG9ViEuZj4WuUe/hZHaHzPOMRdDH
CrBW0Wwc/vji0Ls2KH55epsoOhMlftP4JK3v8+RZNQcX1HaU2pf1G4/95lctYg5UNvxgydsD6vfS
l9J2AgS0XXloRrwqzQgAS6mMp6R2xksPPfwywqtSQAceZZc8wH5Y6MBKzrJFBHu83EblBWHNCqFX
28X9HrXH4zutxt39HpHpTnsvrN9kV8aj5KSVAyIhUQqMQN3Z96JcuBWHezNTgvcIggZkaVFRLAfQ
9avtyhTVw7ItD03iJxQrVbCBuMHfd/1XO46Ca6WbLgXpVrbREBEvNUdR30wdGYYNTm2N46D21mOq
hfRmtHbVrKXbSQTXAx2lUphHxSrNw+w1xJNmjUWStgztPH2N80rf2mHdLCag3684goYHOzdqXAdE
M6RKSfeKV9mqFNS7XoXFqWRp1rFR7eXZ/aBELikS2Y7JZbm3mU3QVfu4BeATlZ32aCsdHotW9pAB
THmNmrjZ1VDcF7IZ21a6z/XceqjUbHwtwgmhkGlSDyomO9CBsDsHCJva1vA6RK51BCnxPRetnHDH
KY6nNzmGbYFx9qLySV6YBL4Bbzzcy7HUjKxL5SgrOVaUpXPF8B3Dae7i5bzx2vynHIJPmrxqPI0C
TKuwcNnkTma+yHn5JHymiYjKnw3ad0maHTpO18Bo6Oz81R+E2Z7ADmd58TqHxCchpp3kmCtA/3o8
Jgc5yNc8E47Z8U6OKk5ULE1W1BvZLHrhGYipzMqMMYesS3ef+2V0LP97mKZlrw7aQXbPXQ1M3zbn
39NijfopEA7LLoh0KH3iUjVWmIMN97yBLnn53ZQXynF5ddzF6soPTcDWJXyG0h7UHcsBYk68spH0
WKlxMDp3XMAuwx/TNzz+VKJzqGrYkrdJboSSWp0JLg76fLwf5jFQj3qMGzgKv60mWnJQ9icT8W8q
xL16PcwgD2VnrlHF/nCfRPw8gizaiQWN8qsvUbeR8kWpO2jJshjtFAsnDmGAMLy/aR/l0e3a7DYE
xfIaTdDZ/zVHnipKnB2gqfJ9ncZz4gCh0qOg3FVm3LxFFW/30bMC4jE0a726zgnu2bJldulyNvrp
mdULW43ikAS4jQx1VSx9nQR5NCuGeGKZl7BKptUUZcESQGQInMhHqWX0RbGCUSVxZWTaA5W82a2t
1d45zNz5kJm6eZH3cUte4LnxNIv7FXHUniw88uSQ7KLgat7hr/NLdt365xRmSQgyR/4jZF/v4oDp
9gGG1j1cac0bTFZNPCOTOWjOAayjBO+to6A7n2txkP0KCIpQU42jnGpCe4e27/zuu0+TV/2ZK/sz
d6oOms7nviuj6YvvAzTQCvVjBBW7GTuvXcXU9sn+wLfnD7ee242lVt3KM6vogYVKeDCreFi0VYVh
c9b318nJhmuobUK3NS+yhxWKviHOqTw4M95tiziH/6q4VrNVAqe/moj4ngRy+zaKIIjioyjEZ17c
LsySnz1S4qWN+dBbN1bbEUzyxejShMJCm8IVHhRaFrmv4VfZ2URu91z3DskXLshHwhWF3YLH5AKb
9f7ZU6Z3ORYQrj3qOqz5ro30q9tbb8Fc/9D9Am/GKrCfS9CaSuthJt07rwomXkdTjNlp4yzcpGg3
cmrvGvMaWEnDw4LRbPa9w5/76FMj7xMnrFeHiNLhRtPPhtgZVWK3VOYGbjODcZStQG2JBbWY3ygF
myUv8uuTmC8HCzFfbay/5xO/HR7loA+dT4Crzk4WIlqC7P4wu6O7s0vcrMqhNK+8pMwruAIs7iev
2LZ1aF1zTQ/OUwlAXQzKaaE2mssmIBx/v8oanguK1S7yGr00uvWcTPho/blo1Oor+Oz4KK/xlcLd
ueIHm2LGXz9YNoM4PiR19GrbvXauLYDlahL6b+BSfnngXX+GWMYoRkrlNZXHmqvPn20UdKhVDMRH
vGZWVW3N+6TwCawpbIIKFJKXyJnaxeC41ptfZpsgh7ZYjdlzIw51MFBzgnnBOi/wRvBcFhJ6ZB1k
S85wqsZ58Dyob/IqzMDjQz153xzTwdtvcHAAR5WMXbbpYBjsmOWDnoTJqXdHHepnf0YRMaoPtTwC
6Q6OmvopZ9y6KL2ESCuuqMgyoYxT95rokv32zOYkj6txqRZdfy6Mhi1ImlSfc2PU+D1r065pDP99
qF/cTC8/scTAb6Bvu0crSipikClFMcnc8AgFGlt5ZSloluXV9LGZBaZfbmWfgZPhlWLJuHODKwWA
xdUnCIu6o+gf5JicVQJ6oDCjOlpDb5wNcbByDDoGq41Xsq/REuMMTMI4O6FzYeOi7+5dldGZp0i7
6A3rggd5eYlUnC98Blk5oaTmx2wn1kEeFNcj1CVPi77itIAiv8zYHeEz88+kZux+TyffC4r7TzMM
uu1IZnaL/dp3nhs/R2A9xD1BVmp+GPENLvpnCn4d0vmq/zWHyabphvLL6r2VEqjVt8m2YXa2mfU8
hYn3OCuOfYiNRttF8JSErDq4gFzYxVaATstaGrjOfIZp5q5gQY5rTTQVkndQkqx31/CdbdxrwSP0
SP25CEFSpLNvbCzoe+9ekL9SYmg96WMev8xkV2V3k4QxxgD5uJDNANPaZdbjBPn/u8gok3xhzTXq
LYLTJSRkO7T0Zdm2Bt+GKTgHGCXRKD/YV36aKqqa3rTgNlf+QXbXGnUJU13DZ4vS6iNPcGTEZdcm
wTxGb2RiblePuCSseKZ3T6mb7UaSMZ+EYiB4oBNapeUUfBpT+ARlXxAw2uhMGL8CqUM/tBttyRdD
BDeD8LOCghtb5UcISpuFBq5MYYGrNNQj7RG95QHOtv/cs2M89poOVVBkt+uBENDUGzFW23Xywvtg
L9PcdRT2q9ltrbVMjlPfthjI8uAcFEKXL/HgldMMqn+oe6vzMw4f2mWarA952wojNLitAVIm8VO6
R7fzq0+ctoatY7fxo8ys97P/SWZ7IPbZNDxRZwC/IsU+l0q0tFAHbJvpm9WrMdB9Y3qOk9DYlOQm
i3Wou+Emp+bpMFvkEZIOdrLahiZlDW3fntqeEoYxHvYEVzVshm59RXRscQKEO8/Swez7FevhZKvY
k7KvS+DCzZB5L1E1KWcQ0wfZSgxzfhHMEzHk9kO3L4qsFWELqoko0TsUNXn6qKN+0ddMlU9XEX5k
rve97C3lh+83C5IVOKS0LHTcoZ6+wxkRjgaD9QY7JhICowpp7thj4TXWz7MyTqC0KpATotlTmfzk
qViyaQJVbBqoNXMKFh5Dw/dPpS5wv0ireJBfo3GgMWTVMjGAHMgxJSzHI2ZIFGkyGDYJMxLtB7Tf
5JBQUrDi55LUSox2UfbsL+YqM89lB/lYisD0sfqVq1MGP4CkGlTlHgsmxGFaP65yNv3vWt2UGxiJ
aN5Gw/6sC0KuTfOVb/H4CKMVa880+aX74URdDM4/sBxghjYAJ/MYurGijc5OHijfQIUpT5nIaTHh
R1eJw9/j/5p6v95oOwjl97a8/NasW+IFVa5f3I640Vgm/VdHRRbiqIUAE7gVbAmE2uE58pTwqx5g
aFX1pvdSV1R8o4RRYUuTjfeomIXAVjd7JW6g3Kp2uqszy7+AnOrXoYfdqz62/kX2DV2uLPgsG6s+
VwkMpz2fQ4y8V3k5V+sOyfPHVNtfXQhLTzUlDM95ZqxDHhDsVrt5kcw2SmSee/ZjNxIkQsXQHXy9
GdzjVCJj8MJhaU0kIHO0H9cWkcRGDfUCHypbuYYD36GSddOrkWgu35omI7fm1+9zOcJvtq3kaImm
4ikPFfY5ryB/kJj2zlV2tzkg8qTMwqXPWuGdd7yPKN/oN3LU9axflOV6Jzkou2SzLYa9ScX/6zgO
88YbEvcRyKj2SUTsiEWc9aznWnB0QtzOR9d5KNQ+FiIHfriuxauuGL1HXTTR2NUAQ/OEYlSaFCYo
O8UnEw7gKno1ojI4aSFxfcX6zIvwXbUm66Vpcn2FVqx4bPgFvBi+UNI6WBD0jWK9uCQnTmYZv6ZD
4+HcNIwrpTYOnQV0phcKzxxADQLfONlPQiQKTSrYzqmaoB5gVM6LAYTWLAAvsjVMWPXZGZJLt/Iu
iIQxoMxb+ykk48/nthm/A5pme5FnX3wzDiGn4xFS66566kpLX8gZJVQ5pYi/A11WFg0+YSd/RtXh
1I6+nD2wTU2Hu68yn+wqOvh1k384Me5kIczXnWX42ceAkezAa+i1c+z+NJQhOQR+ER8YfPqPrET1
tVFP2MgHxEeAfgUPs4bEBfbvY1rxMY90ytwc01BOMcrO3VjymuH7b73oAR4fRlWWFzMN401mKMrR
wyPqdlDT6mrB5Nje+1uUl6k5ttspH6Az8xn7VObi3KFx/uVnybK21fR7HhHRs2vETlRdJqu+Y5+o
juqwt2d+sKpn9rUtdR+/Cz/45pT6Ktat6ZcR+LuJaMwX7HnrhToF3sGyYgwkEpxC8OKo3yIjj3eg
eaaFbNahba/RrJClE6N6ApEjzHxrhT6tfiNxWywdzXE3kxi1dekWVFV7OcpiiLrllr+EQnDibdY1
+GdlcpF3KiGH20UzvCDTmV4moxCKN36AoecbvyzsczeOXxF0db98d2uqbfOTZDCOfYlWvuK+1z02
E2TlTCO4b4UZLGTivBcVueRiCq3ia+LWG2r02l9ZZW0HAi1f4jCoF/j3zpdEjyjqVjDWyssQRrIK
hnn2O/3VEKlal2LVn3a3YP3X/uIR8COzE/WtTVMHMYFX8ImjJj6l+HY9Qm54sjwUwHrsrKyG3yMy
/n6n5C+IRrVoWzltvYdW0xDTmpyYFImZ1Ht5kEP3pq1HiKpcuGX/uiZPqarQKk/Z8PooTrU4NGhO
llo99EvIk8WJ+BISNjmsNS4M3D8jEXs6VuzMkaNUtbx67CTacVu4vItvB9y9WR0N+LcPKXpVMTBU
PsKMvNE/AWb520426zjGQBVAr5yCpZsJHtPvSb5o0Z6MeF08yNMp0MQp5inrwu9Pt5Gq96N93/tV
uJKn/5ofuueJAMvFM5tVRHTkHcPo/EhOEUmZaEZt0GwMg4eD5vfBu9rpxpKgybyRo7ypK7wXu+Eo
R0mqQ+5S1Gdrqqpnccux1ZQ3ecuom9sH2ZS3HMh+LWUzYHlzu6VsQodYW2YFzVzN1V3TEq0KKMcC
UqZGD/c+eTY4/ryzEHpmtxHZ+dec/9XHgmXTeO2RDI8JTOC1xTj0aTR696kLHPfJpZYrtYv5cO83
x1GHSY9mQs5gf+s+pUKV2BKJJUP1z6V6za9Gt/EElvPGnWmQlOX5nKyHsHOPtTjT3Pj3mexjq/R7
9K95/2sUUYJ7u1+RBkcfmmuS6M6uHaknhEREhazrmaa5kKemObPqkKe3CXIuyTwcq1w8lGRTHmp5
vTz910WkSxxMJPDWmUIno1BAqTdRj1A3S+vgac6CgJoNjWVljUynyj2Sj38GpsQJTpTPL+S0e7+X
wJjleYHcnlC1+yCHW1M/oioe9vd5SqxHuyaaPkbLcrat76krp1HHnS5MybGHzEGlifbspjjaqYWP
SdKfcbPMGZdTZedt/q2tm4GOLhARKNSnh1g9526OW2Rh149qmuPJG0XDs661H7Ifj50Ha5rGBkPe
nGVeqgfBJWs05SnHWO+RD3u7rBtbYdkRGs2G1KMKrW4EOjtXrb1HZXmbLS9hcemdk/JFNsj9cdWA
u7FHiuso++TBSNEWI+HlqSIMsHq3EcFTUSX7MDS5SZAn8fhm5cquHxJKU4Pp1Tey9lKqenVJy+TN
LMvpA2YCdMJVFZbqa/ta+07/2vi9wbme9P2r1Dr/PrcNwJNZMJ8p08bj0S70FY51OvsrQFFIln7W
Rucc9CgdX6IahWaosnuKYn98YakbbDpW4Es5qjRFemxm75scTCtDY4m0R5eAfWSETbmGbZgx9Sga
zco7ykPWkeTGj2zC81Px4odb+z4uz5yq26hmqu863Di7datE/rLMia56cdnvrZ5YxYPvK91eth3R
Kc/+6nNTnVJ6IpMsxDAOAPaC3sc1okPbO8G5c4ffB8sBF4wRSrX6a4CCAThXlas+3AeI7wXnTFhT
8XlZ/NUv7+mHxfMEq2MrW6OtD4faJ5AsaoNktc+sDcXWMgtqtf4p+5H9Fps0StHuhUTM2RrMu3fd
zlyqh+63k33ynv+Hs7NYtlzX2uwTOcIM3cUMG3Nnx5FoZsv09DWslSf3/U/dqqiojsICa6Ftac4P
/o6VTf+aXQ+Do2ZXzc4cpkSBzYxYh+WLnZdkcQkTQYyk6RC/33duMh9Sl0c5Sqn4YUQnfNm5+8xe
iUh4mRdTnwI0hMaV1inlxR59lIe1KNdWsRLngO7nXpP1Q9+hDD/xRwGrzKerx+h91Pkb5SaWb7Ka
+1aB8wKINHDD8buhxb/0GdokOxPriavEeWWMfyPBeMNIJXoHy+gd7A45QzkIC8Ga2xXOm7LKZZ0u
wUM2Rzl4CP1zTTr67to2+TT+E7K5yawaWVo7erwp3WQvp3x9QB/K/APP5uQmIQ2sUZo7LTB40tsn
0gEM+r9aCu0jTrrkBli4eeAl/s/zPF6nsb58ztFjpOZDVz6IfARTQKA5PNaqP9oYWCtAw+YCZmO7
yqeU+0ReCuiKiohPGYTVkzxqZeM02WzO9TZk5zYPkv1Ro7d/xj9GyROSjIw6UmdAc/81iex+nBQ7
YXISh4Id0THxRLPthPdCgFc5huZg1Wd5GPV5AMOKxpELkpsGpAbQfk4Hxg6iI/+DyCcaEvvKMSI6
sijyy+D9bF0/Xs1hxHIhk44yE/nfk5KyC0BAhSsWhWKEm7av8wNm4wikQFCt9BlNWrM/fyiwPep/
uxu1V/rL3+oQoVO9kNpsGvpHzSrFJL6vrOQ4aHEbYFb1j5Jba4yPF4gtsiyXv9XHDCgYYZGkZj2k
zqm/ax+2ZRl3WdS2Ls6xGQK3D7l7YX+n7COnzvjthHHPm9S8J1UAY0Tx1eVnm8c9eNUkDonXeSrZ
UTi1vxh1Moyfbapqf/GSqT3KmWQ799VVA34cGhFnGloR3xQHA5P59WRT7Zo56VnxJM+JHQi3Xavv
I/ZYkPfL4WS03K9wsu5YoWI/kyPYIXjhPqZUa4tk1zxg9IOVUsbDIZhPLOUgeegHJB612G3Wnwux
el7ZfVb/HxZs//chTdLMnkxI3w8dG58JfEMggvrqA2dGbXgu7P4WjNZwEDzmLYBptFWF80YE1tzL
mpPU9TU3tOrqeNXPwapAVf9tkiNGHT95gaLvbrSQIk66UjmjshphttyN7+kEnXIQfvs09Bn2LKXi
n72203am1qQHHQHnU4PR9NYo2vqGWWC/irMoe50mbDHNznLfUjF0R0XglLMgQeIC06QIsiE7ldVR
yyPvpPsBnUgF/+mUI3R9jE+mHi5UNsZqasW3Yk4sxlHsXFy7W8uaLBTuAofUaH92Y5DEwFCjflt6
VQNjwbdXjZ2ahyaAbB5EobI1x8l96ZSaTWuuH1sLTCEp7ZsXXXB2TJB/pEh4Gt9bpHsz12mvsvZo
x3SUvaByIgGBZ0uRN199O7IOcgRWsOndRXwZO9ne2plOoAZLCBpAEpo63H7OrmYIgfY5ifPPtqJJ
cYkx0mwlp5ETikqMW9LqfKL5TVlzMeRJi9VwiFOYfAuearA2sLUXs5lNk2yUKc5h220/37OwjfxW
ED79n5+uH0YEZDJA8/PblsPRYX98us+mv5/w8x3EpktKJA7s3eMlc7YbAFVYPny+Zuw4KPDkZOA+
X7WLFKyDLTC2cno5YR3lfz7h49uKQhep3/nTPebWrYD1Dp9Ojpbzy0/YIJz2+Sb7+RNm7eP3e3wt
fQkJPBn+fDp5tupYByVwQUXNX4Q8u8jyr7FeW4fP6R3SjouhxvoPGF71DO5o5ruq5bm0hftEquy5
0R3vA/INGnu5D8BS86v3QsuXpa1kl0L3zLU3YSXQOsWVG5P1nOtE5MLJ5y4TJWQ9U1M/KZrxTXbK
ogKMYVje+Bhfd5DmWwKgG5kP7eNQnNwy+fk53tOIH/LMZ8HpqhgfKqz1qlmmPRuGVRO72lMYFPoT
Glond2jxaZ9rY+X0hzDmq5WdcpjtI1nPajtEB5MhuFUjR+EieTzPIQu9LYd11jnlf7T5SbPxbKe5
Pl5ljBti/r6+kC8jz2rNCFcQHC8PsjpoY3MB3PyoybOGFjmjyq6QI/37fkO9B32guTfZFCP4sENM
osBok/cm29AM/12oaYObLm8wbePw7OjNo082oe1OHHRIQrJ9/5xkfCRBJx5fCWD/cqvGGTB+4+vg
nQ0/zy+NokFgHYPoKo+sNIM61dflTlYdK0XJvdJBIERmG6/+NdpL1GFfw3b8nECOkAWv4Ofjn1f4
bLYT7Ma8v6/w2ZFWGK3LVykgoaAfz3pI7dBIVsNsDZSZ0DaLjo1uKQaU+iDZs5xHzHryhiNZZ9xl
67q6eB5WCQOOsXcDdMGKfI79ooRusOyMfPhiNT127YMxfo+L9ly7nf/bm8jV5OHAmrAjq8zSDJNo
Vwc+pYY/HFP71TqB8iXMPBc9MpG/6vB6Vhn6qneoS2xNDQNj0D7Dbz7snKOjdO7ey916Pyj8c43C
kTYsrLw0/wcX13gCqlWKRSNLjSV/a3TZXvYMhjczjnJyyQu9y8bTo9XBcGngQbAGUZHzE7T8yvky
alri/YqWboTG8mRZ5XM6W7vnSWM+VegPbaOm3Ee1FhEz9YKr6oEHAV+sIEDZpctEz9rz1NjqU6w2
r7Ldxfx5hW9me+DWqsGpxC6tdJQP8KzaxtN9m0Qypw/9udAForu9Ge65NLS1bGaHeOyrQX3BnnMK
XWhgdtoi/urBs9ywTCQIScY3PfaDidlpU7ZwlOfDSUe1wrW0Q6/hDo0axypyu3I9jXn26tmkz8SA
OYLr2OlrqWCrYBfgO2S1E1Cu4kL9LWuT0roopHtneSaaL9YTKulLtJF5Fs+Fm+9AlrQvstIn5Rbl
9vYuz8X089UMIvUia3wSlIj9MD7JoWkPCFAQqt8TPlBeMvafe/6kpbowyyYiVk9hDBqGd05urKco
+tM2ZfC5ULhuAApbhP3kwHjQ/+meB9o4QR/8sQBv/Le9tOZAQ6cm3EintwS3FWDVVfreKaOO/D9P
flk1SmKeRmwGhwCQ1jtrgDfVquIbdPXpDbNpOUjLvfRqlB3/Y2Zw9Rg+k62xEphPSV2LdL7igxKY
e0eNm2PvTO5Z9k7kv8EhBa8j6Kq7ZbSXuk2zd1Nzo+PURjXheE4quqnY2GAsNvIkq1QVUL4Rmwcc
Vo6o9/ubIIGGKYtY+vJ4ET486WzZIxsNsIRER5GCmYK6fo4Ja42J0O8iMWrUlqNkXfANb2RnP7r+
lTzjoyabaoEtc56OXELz6R4p7aPWzr6OQ0kCEiHUV0UEMdsEZiIQ7O1jyAUgmH9rVvMdZQdgP9FM
Ezed8paYlYWh7TRz5gZ0CRUe2Z6wm5lZ7S2Q9i6/NQ70KW1Oo2sCsyigSz9svyoXSVaor2Vok2ox
dZ1AtuntehSi9p4yzXiSMlqjJVu84uCNxh/Jhx/E11aPmao82Zd9Z35LTJgKNsTwZ9ES9WrTKDsb
akHmLhmCXaQ6/jV0jGLlakn2HtnKz8xxrF/pcH/Mg+nVXcFq5UNYfQv4qlPuHqoPK3+acGka0tcJ
W6uXCD+Il67BCSpx8ifZFDfmtIC1AbJ67qxEht024fS17OXemJw6swciOveW6Cm/tMfPucjHzVGt
pD3JfsfLsrVw+JMpH7knupexy1YVAs7vwnI14BcRtnxz1SgtZ2OHokK6u23e2Ylh5ZQM0Cdkb+Zv
SHx0z5qf1U9Qqx7Ng52Fx7yY0dHzqLTgmoM+MmxHLC6PvdKmC9NS+vOsT7FSm7BfmvY0nGWbLIAi
DOd0Lqa4tVdYOjFkPqNHuncEu0qPrOsqEq2f3bJN9iIHB3oqt49qk8ZL0U/+pcFl9NwWzrAcjcn9
RgjuEAz+9FZOGDgUflNt4WRGXwJzwlsidb8pEJpXuT5hsNNp8S0nfQOtV3e+5fH4rmE+gX84DiJ+
3oNr7KPbZ+G0/rlhoXOEzFi5i8T1kv2k2OFCDkkj58/gIEJ12VTzc2LDalrYhOoWldU2XP+yzu5i
U2V8PZGVj7cGQbPD1APlkeyAbkx/1BPKSpI50FID0hOi5gSrYPSiH6otootkB8x97Tzy/+M8OYtp
DXtXq6OrOkEVUBoS8b6VeE8hhrVPbgN8xLXvsmVUCfogk9OuZJ9ss912M3jtdJW11EqSXdOjXBZi
Apcvbb+5IdM7nON5ssLX3c0E5jvSLfspxGMFCc2MjYnR2k96Mbn31AHmQp9saWxLWfvw2XEXbVBt
jJN4bUAAOWugst26jpdxnNRvWpH/OZJt0KzE8ziUGFNG0Vev/23YRf3FKe1870BwW8tmP4iOniNM
kr3crbCOQcog66Ov8aT+gLLf3cNEFJfRGJ2FHN/kBlIRhdNfPEPN7r5u/pLtllf6rAMqG9karjPP
rU6ynXsrxp9DJvaxlQVfYpPk/Px2lF5JtykSbFtZ5d1Zf99d37vDupjfBQozx0o4f95dx1Jq2ev+
pkFKJa764lflaFcissWXKS6slZ0M6tlvvepYFYg99n2UvE7YQC+I0xS/YIMvk3Ywr8LQs5UwDR+p
ywATkPnos8jwYN7aXXLybPGf7XKsqZpvgemGr11nQryx9S/+UKFDlifhudIE9HjVL9Z65jvvg55e
/cjVfsZG8QQqLns3Aj5WXxfKMTam/ow6BcxRM2w+wMrvA5bRP7Ha/Io1l/mq1kq+cUuC70bUqpc+
mKJZNNP/mijBWg5FDglHJ69sXgrY35vOFMFBhcp+RT1qWOrayEU8mh3i46MPqm0ynb0Rezs2GNig
Ixb0PuVYu/bTmH61yug7Hq/+dyIJlwKBjl+VPq1VbvvhwuvOiJ7M3r428jcwRhZQPzYmLqa/vFC9
YaYmvhtd9AuzUGun2F6/UXEeefYB7xXlM3IRxXNXV2xAR1/byLZuMusrxLFdXvTFYwRyhcHSS03C
GDjMjUX0FOaxdy0jCxTzfAQTHztdLOjXrYucyDpEYYxfwDvWOklpHq/sG60qeXr0tj68pNhto3Xi
IF5Eulswzz+nPNr4Vh+nyPlDrdDW8RC1m9TtlEWspMrVd3v9mI4A5ZKgqL918Rv4Y+d7Wgsfu/VK
O/OD2WcToeVlPXeI8UcGD/lbbPfxOqjZB9gjEJVS7ZFXS2Ln+2SWMDJE+KXsk24TubG6V0pLfXLj
EMuoecTQ2S8GHMzXKDeDHfqgLuA9u34VmfYsByBJlC0Q9QNy1jT1Vlcina+AfBFQTOB1zRcHTPZO
wcl5U2ME44gkfEPxX9+nptev3UG1vtqjWEVOPr779WDuXB3fENleq9/bIUo/BHZuWwH8aKt5kf01
zTLrq+ESURhS1dlWok8/cBiXfQkc5w3bamOHZcv0PhrNSrZrFhvVuMl0Yl5D+EZAeSdfgvgOPuwK
ztF2qixrK8TqjL3EUR6Vc/WzTXaYYf2/DelNz4RPIczVv84dQNof0LHH0RKJP1nUMTjlKiqN/2jL
MRe/8ibiLZkCvIj+Dk7nDvwJXHS2rZ//atdbKLdh0J7/1e4HRX4WIP67xB6XDazlZd/377nV1Pdq
Zi66aPgc/zbBem/umNM8msiy1QSRYMViVb4IzVFblTjq3YPCMtatOSB40nnepjTM8uyx09vBih2O
asvvSVrc3we2Vx6zIux2DSqfZ8tHUadNSjIYCi5+CVrItzBu0ATw6+A50zoUYmMWo7GuYrjOd1Tb
hrqxtc5f5Lnls7F+fBfquEMjgZ2pbedX2SaP/NSzDjCDLrJmeHGAlFEWVueGhFSU9vn10RbXGRaC
mZquwnFUnyGDB4d2qmfTeXOs2OuFSwDQ/V32WmlbrZwIe1BZNRK3P5Vj8b2oM/W5MWtxQWzxlAa+
8tbqcURG10p2smqaWr/AK9x/9Eb9tDW9xH8iexq8tLpYyVHuxPqlNlnHq7AVAX6hNTNaE3nC3o9P
YW22b5FZY5VuIMfsECmczE6sZVW0yU+48ePNzbrknrP3tNoUkKhnGuvSrlp0Lzkpw62qIGOyUwv8
XR3bap5qlyiwmUZnoWJ+mLRWdO54+Ms+WQR9W6+FHtZr29amFCC0uJmWrW4DECT7PPKzqyw0s0pW
amVjaGcU+aMtaqcMtlIQ4gJqA2ecB8s2eQSDs96pggTnZ5uvhP4KtRdtAfKwnNZdOpAbmTV4Mk9k
hxhS0zalfuM85Ow6IbhBea+ebmA+nh54YLi/4sr/rYtBfctqZQKW1ITXtmjcHYrwEVqLtnnpNfi7
pVFWb1pcRuQ3qu4XWF7LMLzfRh2/xC95rZo8oUb7UbSZg0Jdl92rpMDS9H+2d3Pnv9qIbeC4Ihap
Ff6urKDRLx54ZigZ6rQ2ARaci8nQwEbGvxA4H1F1GcejPPosHEvLtloiYFFj7+bNRcg6BNbjfBgb
9UunkyH+NHqT7boCT1+2PQb/HSd7PwcPtVatU9X0dwpstC1mqyNoIzt61zU8ysdEtfZxE0TvYZJ9
i2yvufLgjt7NOQueNm+B7wyEhrNnecpUNfqBlGG/lINSdrAgv2B7EIXlmTLy2Jh6mEXW4Bivdmxq
qywZm2uq6elOU6sM/IJhn6o4TTdhPWhPDiSxZQ+d5KOfnCeC7DOQn+UXSauFD5M98lmGhKZRL6E7
tk9mwxMkqzT1pKFVe8hdJdhNlTpdyxAb8hEj07e+Z5dcfuGek51MqyQFEDf9ggCXmqyAt6anYKZS
eQIq5ELWZQEkLwbhICY8GpN/euQccrgc8zhH1nUFxda++xgbM7uHs/S1NvTFacirq2yK5yYQCNY5
7tutbJJFb+riSqxgIc/5bJdH+qyJ/WhjxGPo3/mRBts+JlQz4nRZ0lyxFi9Ocrw6RcrGt6YGIJbh
bS0CW8epiqtDW/QeIXgRnt3GMDbg25Ibuvjuio3L+FyMVkvC2KjmZ26JOZMRrFwB78xMTO2IYgsi
BtmsFqLVbbKRjbGWu9Xj0A1QaPaJpo1HddSBoGnsp4tANM9dn4IEN32C1ZmabVXRI4w4lOZ+zOpq
n8+RyRhFxs3k1emtVGQoWw9eTLXIlrbaVF/wEQ7RCSW02CFMCpszZ6k8bv15E7UAWLju+gqpMb9w
to47LqwZ8NFVSnRgA47f21x1QuEv4EsopzjNure/w4QDutAdYMwUofFnmN/YPqZlDPOYTbbL2ex5
GLiW/xzGKsQGJzClp6Rt662SuiT3k1F/jmy7vofcwe02tKqlr0MK6FAkONReqj87dq7visCCyT8P
djG3ec6h9sxDzRKfeA2s204O1dQ2PQgFuLasmk6L4aVX6bveISWEbJD6nIUoa1qelbyVAbseMen2
lzZmMczPr31LJqQkwlb7qeQda64UoW1iFQuXMFe8COot2wxMV8HTrJskq+6K0pjLRkA1r+MOjSaR
ETokCfANEvm5CAVxi9jdBXXh/iY/9+oPcfVRZla5dJTKfDJAyeF5n+RnO06MvRgzY4cFQ3eRMyL1
kyPK5aOa3Q3ht7pgdcqza44dP2asMtA784xm55XLcRYpNIFF7eUe57/tgv7VRkasOoQZoe3J2oWQ
FOPCHHIcdsZsnaE/hEq3YpTZPWrL4rUS1WvRG/pl9Lv8lXdZAG60iMjMnZNSIHXnGvVB9jqiidHv
tLqd7CXrUaHu5Nv4c3IuYVhr0xDrHhpxAUNTgX830g83Uk/W7LpiO2xPAt/7kpv2LDcaiYsXNwAz
O81ne95CCEuqbtEYTvtr2viBUv6q03QAIIIkllr2H1A7vJOv1H+KVjTjOi1SY/Gvjn9V7bphtwU5
UrZPUYF2iIeFYDaZ3ilsCUMjvs6mNbbY4VfR8JMVGYLMQ/8b5cM3DMXDL16GTjC8ov4ap4O1a+Dl
wHVxy2tGQniFzLa9tc3RW/J442ufCwHB4GhrLjpyg4G9uGwscEXFWHpMyExbPs+vKVpEZmCe+qbx
X/ygny8UvcWYkWrWefW6FhaWF/NgXALs7WSYyG3M1VB46DhjhvyYyik9cQkV8SpPndgVPyF4tHTm
oXYr+iVLn2iTsp+AFxlMyapM2XgWhjIY7yLj9tOs2DcM4QJI8oDzQ4TogLUqk7H/pZbac06W8Zvf
2c1Cd2zvDQezcYnnbvasCjVaIzx99DIHncBwRLM1nor9ABIH5RNNKZZt3R1Yarjg2enVHDPdKpab
rorEz5+zuRjJLJBpuMsW1Q9OnjPtVbrOYWh7Z10rrAnfbujTqu1nKyBCvbqS/fVIRLjo0CtuhH+O
icsvK3NwF3moviQO7CsbSYbtSPppY/t5vZTKQlI4KJ4JsG1RztbxwFrVqcFfJdXfHJOP5yb6VdZU
Quggr1/wVG1uGprDh7rI61WQO9bH2BU/nczK7qXXKBfkoUl6Wz3XET4PczTyTja5+Z6F4qfFd/bB
w0XgfQksIDZEtESx+YbbfH8pIDGtI9cFSew5WGZqfbOvA+jWPnqTI25BGAyp04mr5as2cYPEBwTH
u7YLNrYHwhK9t+inxw9j1Iq2S7RY2REA/D7WCJtnJgLkFXrof7gsKETmeum8m6Ppb7E6ybd2VYp7
aJfn1B91bMgMtv519kNtUXYh6BzenLi690oY74chso+IeKMIORdWeg3Kb0UVtsEi6OGLFlH3u9c3
qqFuh6jyvoSF369bQ62PLhuIa8BbXMaCRZaBgsMG123zWk8iWPbEImELVTFK0V6YLFqRONA+1auh
iembNlusIp6SL3ynLPlHjZtCdd9DtHa/u26EskoP4YwHSry1a5RRfNXq3z0buFZtht2PwBq3dVCR
uBPGS5ebHiw95R7Y+a41EVsYHURHxkRfti0m030WutsETfJjMTTDznaVgz8V+VobveOUNt1CJehB
IEYMmy4y7E3hiy+hk7c4vLvRosnH6Du6TDfXqpxfJRcPUs54wCKDvvGUtj0g/Xrw4DdfGDCbmcNQ
uOQjuPQEGMgQhPFdFgiUaUclQZV+bkoUBVmxzLXW5Ha0c++M2lntyy+DW94qOycaX9Qv0MfTK8LO
6muhaAh4ac5Fj8vmPFr1rY+B8pRZHB8j71esivykIjrhxcO4DxwUUID3F+ZJufgCpmJoZx89qIwt
2HSkmeaqMtrXObL1ZOtdfxF2C3FdAdRmKnG0qlURHnVPnLVWuGjWz4jDGZgYehyxRPiZlCEYqRH5
AtkuC8hY4OnlEFn3wuYri/4cFe3xdcBN6Vql8WurFc2FQCtX0tST4eub7k1183gBySLb1lH30yUT
cscm2DgPgwO10QyjJauN4sTRXXYiGt/f8UUArjwl3wnrM6LXrHHvRUm5eNQj3RkWY6OngOrybl0O
bvVWGbFYY4NZbmXVNmweP56GvmwwwX/zynHZt9BAibIZ+fFx6LBrPfomTL/lDKo4JoH5RCpYWYY9
touhd8ib8VaNsXV1M1Ctfbs2PeMn+7pqocbt9960utvUZqSdCmQ+6+hjqrkOY0VfjiJufvfmc+86
qPwkoXeqSDMtUKHqVkMCeUbEWJFHivB3WOMRcOJyvmUoed7y+Yg09C3T0woSJ02ysysgSvU990pZ
VXUzuyha/T0B1VPgdPZSJ2rHMwhZKFl1omA6jy7BMp5zL2A++6dMFEtoEPZLWajZIgImQOJ8+E83
uWmuponBUze0v/03Mzk5QnZ4PB72xsir//Wsc1DKHqP0d+WX7mGo0H50Bf42sG6yXWTCsIKfCTO5
RpuMLfe4MUqjuk5u7UC2VAUxnODmtVWxK1iqH3OXvFzI5b/jGUJyrkBKAcHD6Yooc7H2o0h9ElPi
4DLUqy9leq9rFqCzXe+96+J415k4wseB117HaE6+eGn9ofv5Wa240pN0wG0dOBNRLmNpO1iuG8Iy
d8Kf1B1YaZzMCz1da5ZT7TWb2QB3z4+MviIzzboUQvJaV2v7l1tmz9qITVBTqCq2Ncq6t+LyN7u8
S8i98CPoeId9mBRINEViV4/txeVS2ia6228Hyx1vquMGKzSg9XeVBKVuZ/Hv3D6TyQI6zsV8s4fW
+XBCdE6rTmueSDCJTZW2BViXGmw0YSzWXM2taEyxzBsn+V4VwzIs6vSXGtaYIORR+moDDdx0SJ8c
p8lApcUCyxt6vUZOfzzrrem+uJ6nccveEOWqvkWhBb3TVauDb/YOeML+lxYk3ChdByi+1dgA4UV8
RIo4XhO5GS+ZZ5eLzrK+x1oZvEBFHHcawqlbRE+9V/boSEXmwQ9kLAAQ5tn4NGZmD+2nVjd13ol3
dFEPckRktxOsNeJzet8UWzE0O9UJ0j2aEPZeI/9w4rdMSP219hXpCW8VIeS/FgNB91GPxlNO2Hcx
RJ7/Ypkm4aB6OMzYk95AIbgaQAsObXqOAOrBqKnbdW1hUx3wXa5sHD/3PFyUNxFP4cLtXNLfc28j
XBxnLPNFVWctUr9gUdTyIK2BVBhm1++FIHo9uVr+4aXOrx6k6a3yYvNWGOFPzNpzCNDeogRHvYTH
h8KCp9p7TKTG7dAl+VOgz5HrQjQ/bMSzskhov9jl/KrUyHmtkH5aa1ry4Y51uSLv6d2yuQCzjJIq
uaOdbyu6guZHo62mGsxS6NfeTQ70PBtofkwS+7OtVAab6C83lnkWOSwlrnRzH3M/JkttzHXEdeh6
gs1KEK7doszPStBgQDClCD91RnoCdfHVATB5jgxrXYTNMxLU0VKf9NPUeEczI47reK52LjF1X05j
qK2sth12Xtroe3xIxms5F9EuHwm5gDKIdmXgRSvTFvq7PaKnXw/Db8hwU9izY0fW6rUm3r5oWq9Y
9wgkcbtMg+lABmEZmoqFUVRp7NQREFta2RqxmsDZ+YmSL/nLc71q6ZfQ05GBcTGBMdRyPE2QVZeZ
QTo6to1h1VsJEXp1dKDUCdEtklY8IxaU7WTbZwEr7J8hjav3697pjQWrkbNJquDdbXrCMI4Zvc1q
lKsus4xb4oXeJoSc7WfWlozUdIJglO8CC8ebXq9Q/Inac18b2TOKCqyrcdkDe2UOe9mmZUBfUJcF
Dqq4N7YCzi9NJww1zXZk7lNgsErGbeKbqijjITSL6QAem2/HJ4MRQeo/CbBHLASTL0pD2qGHhLvu
EGDeZdXg3lUMTVVH79j04DQP75VYacQeJ4zEMg2y6ARmON9HEwELF5jHqnImfWWEno+4S/8UEA33
LJsU/hQr9rkFoejDV7srRVDcWUvPbGdsIyabVVMAevfVxggAc8OQRR5CXK+4fBFET8wX/j82GJ0l
Cu/5zRWzk7J4dSAj34h8Zo+iIi+9qlAIW4/zKNkRV41/acsfsoK1q7omYZqsHKeebihMeQtDawey
LMZ0e7Splr3VU9cE/8oQ2cFuwbxaQCTnlrKPk6VqYeDeKqI+DZ5TnYRI/xylSC2g0I0MI6LXgJTl
mMchdyL+V6nabVKehOfaws9YUa1ym2meD6uSgr+BtxetQ/w+n85WbfMAyOJ7WykJlz+3RVawDt62
KHRjbAKFpLacu2xr3YJAY4NsaezqbJManyQdUV1Qf9tJzfNVUY0XgRzQTUXZYGn4YXAPeddbQnMp
2cIe1fxgurmAiU5cdE2vrdAVNHlM++bRK/Vs28bmRxd2yTnsfhIEry+pGMuN5/qoxUQ4EDU+opvy
CE1lZHLk4WfROpehGkZCp9iPDLZqYzThoFetpB8+GidfLewtFpaptG/c77VlG/vBc+XWOLXFtX+1
Vf4UUYJoT5QcbYEbsS4sHi1zVRY9oh6wIL1iKBaySx+IW+f9SulT/WY0T5EUZ1LtFHsevuCHdpNK
OG4PK4z0xQSphF2vPof6MHCTAkuyqEKNZUFoi40WqMZDwKluBfarg46+0CzhJMf1+FqhF22fkgId
gTIO0pVwNPPQRvD1PcBcL1poN09spxfqkBUvKD+ugUkq93mh7otGezdSrzrVWeQ/qlaZZct47OMN
Ai54rOTdoKyxa1W2KTDdp8YsfkCdACOW9/2Bay1a9GSq7laRgJfz0mlreT6Aq1p5C/G2eurHbGmK
unkJxrF+KTL3ViImfCkDpX7xjN5aduMouMNSdV3N35KiiFd+61+souzPXTn6lxx7efQ54/cgi+t9
pIYlxI0gebcTYpPEIaOd7E3gUYORJ1Ume30F46o8UZ5V11SfeH7sZPPgdPkpDQuQTWw0AUhOIeIN
ZDAto0lX8CHsVytNEPDW0Q6HUWW/Zg2xb4Bm6sqdq9aoatuy4PGuJI71msFSAhKqpWt5ru51wRaF
b7F+nCtADvO0N1D4ZTArvGZTTH6AThpTJd0Q/S/Wzqs5bl2J1r+IVczhdXKSRslpv7BsH2/mnPnr
7weMLWrr2ifUvX5AAd0NcCyNSAK9ei1I26n/kkMdkcotzPzqTgbnA5h0E9rRm1cNkpyjm7Dc3+aO
o7+B8Efdy2CDYopNHbr+zZvaTbdxKLM/yGA1GgA99SINK687h8rabNtkD270YDlef+2Dydll0Vxe
3ORccEL3gtpXr6nDi6ikecnq8SP5Oe+ugFngAMMD7PrGOFy7Nj1S0u6dHUOBjUXaWu1rNVOZdTP1
xpDcmyAVfLXUI6hLc/NMduTkDu5wlfF5HaUb9s8Rgu2omzj5wCteRJ5YjVNk68hdZNr4PS+t/mtZ
hjrC6IZ1pS49PkTwRrWkwx46K/nQqUiF2V6unzhT79exNwafao6OdwY8Bzvp1RpkP9oqRV1EeAsT
SF9T9A9B5Bofu69NlQUHPSwgLR84toszu940SlXvQTPz3HKDeTp5yFRY29hyfnVT0TW1rNLXbwLe
dM1MK3eJqPYKrCfEbYOPNv89ipanjQIN0EeDb9ujnyJEJEaKNZjXOJie5Cie8+K+Ap0nR2CsrIuB
Qs8qEpzocw3JkzuO8J2LVRHoNHaCXWsT24pxnXz1Z2MqR0eh5HAx88JfnlIfMKUIWuypCediOEX2
+p2jCGJ1VfnZtF+CZQjnEex1bLjmXy/n92wYrVrTPiBMsKO+e/rizra/mVtvuExart6pOsddnQ5w
MGaPHE6QTURCUUg2lZAVkr3UsAQPBsKws4OikLRpr720EEnmHnnadw4ZLL2w9iL6IVaW09D8DeBR
gMhiOwOivq3acLYM7ImkVLcCybxJpjk/FU30s6E2MD9x8p2fZG9xLHGL413cfxGyLA/cDMJ7uf4y
Tw6XmOVK/0XIu6WWuX/8lH+82vIJlpB3yzeB8uvj//FKyzJLyLtllpD/7efxx2X+/ZXkNPnz0PoJ
fccwepKm5WMswz9e4o8hi+Pdj/x/X2r5b7xb6nef9F3I7672zvb/8ZP+cal//0ndIKx5OzQKRHsn
Xu0i8Wcom38zfuNKmpBZOTnC26zbuDOT4u34NuHNtN9eQRrlUrdV/lP8ctXlU6sDKjTbxfN2pf+0
3n+6PpsZtt6DGfN2vlzxtur7n8Nb6//rdW9XfPs/kVdvp/nBqoZ+t/xvl0/1zrYM33/QP06Rjjcf
fVlCelLxK39nk47/wvZfhPzvS7leDXVubXydFCs6d0ovGBIBm53T10Z6kmmqTrrxIM3SInuNnLDE
2n4dn6W7JoF09FJk2YwheCqMzlwHjUVtVWspj0WUQqDWji/sgiGyFaO0pJKwB98i/HLOHJn2iez7
39Iv7T48Ubu5hhFL2mTTjLBl2CYgsBay/Qt00VdIPdJr5SrpcXA9BJ8H6nxdO7k1MFSmd2UOA6mI
MpIEJTnpjRwFOFugXm426dYT80cPgIqTsw5qGblUGY7UOZe6ur0F+rBKbhorcuFJtqgvKWYkdtjZ
g8NETHUXJmi5uvDdWNTPD9XV5NCAvH1MdY8YTpFTXSstra6a1hn7wKyArsvZvdFMB78C2fBmtjN6
AJPz7gvkgqwoJzZ2iSyR1T4ua8mlw8FoONQMzrf1oqzqLnGeQsv765IyLB+H8U7nxeIWZs5s0Rz9
4Kn1SBEzekGBUKi/idVDj0yJ+hvh+k6l/mqehr3F7+0MKDe4hI3QsvctJkmjnL64K3AinuKZp2zo
QFW4ZUXRaQ7TR+Ecy8oJbwNPizzQMMJeAseF4IrDq9sMaVymKc6crEl6tNs3c26RzVRvhzTLz+8n
ztoUHrtYeXy3lhxahX3HSbd11BoLrfoUobVZHYL7qMuCe9kD7BWg21oHex/ILHltvItDxg3enNzN
VJaK0GXmbSGjf3LdJOXcNDJPspk5OjuhjGyeZA/BtOmYKdlKOrPXMDn0TTPIKThhRkFxNGKzyqr3
VOBlqI2FEI91lX7fK4p2L609YnJbMLXGWjpuXhEue8OscuStBxcZu0SQcbJ3SgmlB3iNn7GLN9HC
Z0SGdA5s/+E05sI8mLr7dbHb4Al1+LTygiyPr+6lZ7mYh4YhqLoBChPxqV8/122YU6pHqaG7lR/C
cgKdn0idwbDl+ifZWEWBYv2tXaxDYmMtqAnhtFDEZiBbEL6eUL6b00F5s4BZlRwYpEOq3Ba8TXqz
YD3C9arA0LDRYUY/m6KJ47I7y6HsLc07G3V60MayEVsvjv9pgWXa7Rr66O0KqO1yNj71eMnYIqKA
rGcPoRrmD7GVs7uKEZSQDs7bEjSoEakt4EiHl9Y9UQow5ys5Bnv60+hY4QtCC+pO2kGPeadlxhJb
S2FLuYycu8S8G5bBSDWG1x5nNfmidDmZjNKCyc2Mk+cIgNrRdTg0UPmGfap64yAjKODy2HN74YMj
YOx5QXVdaac1kCoHCn8BJ+kFnKSbAPWUc2mTehRdaWyFR/aWGDmlGXfOiHzTEirNvxtGEqKyrJSq
873ft9Pj7FkPZpsNLxUb7lNp6vV2qtP8a2BapJQAWHF0NkHyJlJQauJ/riyAq0kF/Vrctv5Kaaej
BBtLFLJs2sb115blZdvFJmHLOVV12wz81lo6bvBk3/PjveHy1X8Deg7aPjnCvPjtFthRxd1EMOYi
cOWfvMrzTuxczXwlu7KBi90CQtCgaX+z1lRBj5Vu7YwlErJTHxlOEUPeCJlY0cjpbtVGACw5Fijt
ZoQxNIdQXZ2DFtmcqLmvS3ifZU825ZRRbZuboDr85qcjee2lASAHmJzNvQxWDQM56CSEE7V1muuY
px9j33MgH06BnCrphG7IL1tMKusqHaHo/cmejfnH9HWNpH/h2LK8tF6Z3MH9n9x1tbNpPI4+IfX6
aZLOuRpm8CSNVh4hob2oszsNKxnTDCCoyXuiDJ97CfWBYq2sb5toL7tpZ/1wI73Yv7HJS8V/l/CC
X2Rf4ch0HI0MojvTO2WiGW0NRsplLHvoBKNLYjeH93al906/s41W6J8URJ/QdBcxt1WlVY7lHNn0
E6Una+mpqkk9kFXuLVt7MM2w/Nhy3hyqANntNDQ/cOrR2l35MQhyFQX1AVy/WnzUkJC/WoP9LGfE
pZve1SUvjaXJaa3dcaMxKbk+h3non2UvG8q/psC1d3I0TJV/DhogyTzcf4XEr73FNgAzRWDER31C
eBfHbbJcR6747nIt1TqbvM0EJ/4/5i3BP+dGKioUTrRTw6jYV7MZPCpqDQt95aWfOb37Yo2m9jfi
2p5lkvp1g/g5dZL2i9cnpHTiPnwKY5d7phUrZ7u10/O7dTpIv87hUMN3w5f4oqmNcxyUkvMnaAdW
LeI5lwh5iemugxVw18dAL8Ei2PWnOFG8bQpb18rhoJyEaZZsB6PsLp1oSNa9bRabDNFUbZvUrnJc
7HLCMpRh0paXhn2YEw+ttn8saZXz2yss842YdESbZQ++ZVEIlSLu4MBKvpfDVC2zey9L7wHYJuW6
y1GzCELUtkKjhedrRIFLM6JxBanWQOL8H02BXi96rxbc3ivpigcNHmvZLYMMFdiKY7U3Rr8q7K0x
xKDcvKbbRVqiiZKD8Fk2nQmBBFr3j3IUVBDgLBGDCBuIiJz5VwRvTeAfNeS9tSpvNqQdg7takiRV
bcpru1+MW2mEOjO8myQhUiqCpPHPMcucJaYRtEvSEcdGcFDB6sEgVBof4ApJfK380Dco0f0a/PJU
SqXscqqjKIYR9z0jKLYxVA5reRtc7orFBDNuKByL7XYfFQ5z8jlIF7dV2SxLLY5l2rLUElwg2MR5
bZZzX2/nZ2r9x5VLxv00J+jF6JkTkGulpCh1/K5aN3CVhJ3+NAonxBjuutNAZsvYUbGtc9QIvdvC
6CvSKtHZrfXoKr1RyW8kz6Axl0OHzPy9GYxCSEh9rqdtT31MA5IOyIKQO3cLY+N3dnjMEbq4ZA4s
XOyJymQjuxCLT83KLUB2UoZa79opH5tVZag/Q2/+ZarsDZHgYJjYq8ghp+xUM42A8BKleHKpNr73
W0N7mUh6ro3EMY+gprSXsHZc2O4DH8XpEqow1RzWtsi+Wki+Hi2j+l7Nqst2VdjANAaAwLr6OIs8
rGzMQDOPUdt+l6NO5GxlbETpzm9jxZrLdNmT62qFUh9h6UrPYzJU1K/zPqXxc7iaNYAZaes1qjVb
z/f2c1Uo9yV1utup7VGbG4NyPTaZdpplkzYAnAohJ7iShjcu4S/g+jgFWf+zJ0PeRBtJ9Dkv1PoA
eqc+6SrEkq9qg1JyUA6LqDiTFgnP0tRKVcImI3Vmq7mg4P+lTyiDa5vKOWXUgR4jWfhmxqiVZ8t2
gvNtAelZVplz6K43rx9j6hsS5XOQrq2o/EEqtXwmA1U9K0r6F7n+/mKKkaZa4wHIJFJWIqKs9Oq5
iLoN1Ofzg4zXqhkh4pESKelULLt51FuO7sV0Ocn3Uw3AEVrftwu4aXaX5Ra1/UZZrgeOSlZ24hVn
GQyKYD7qE5VC8vooRKjHySUtCXG10xufuqY27hwFeKwcOgGkynNLVY4cVp7TrFQzce7yQFE//ZzT
95pxp2TwjPuVZ3xa5vASGz/oOmp/IZyWkZN+y8DgXAvRkMLUrqGeWdtRqJcuNunIzAKdhASVHzmU
jQwJzeh5BJ14WkyyR83oaHM4s6xD7tA9+TmUv6+Xu0Xq1Jr7owfWVXwE2YyOCYN6Hu4HX2nPFnvP
ErYBvT3rY32wh2A6uFrbQk+LKdVtg6oVOZZdab3NkdPthiQiUNyq2YYz+OeuLX4zoVCp+Uwi5aB1
bCFkk/aBD+pKjBtV0W9Gyl1+upfAd7ZZzOjszvs5WbpNI9X3Grj890tbqedmaHv+Y9mS0peDMcHf
CC9IuklQnPmsdd7Ak9ZEpNMOis+a+wFSZOcjRGf1XRMjGeiMaf4596dy6waUl7PFhui5VldOoWob
TyDzkYLOz5ZAbsqetM0A0YEVC49siteeHEKThtuzUmh5BvHgLYajyjvzBV7q7kELs/5B1yx/Mwwo
3iw2W62Cu6b099I0UHQJy6ygdDUmdzxKo2xiiCH2NoAOwXPdPSyN/Ry3fvEAOtNhq2hRxFk0tQfg
ngtWsa3eZRZoNkpMNzH0moeSbPXHruEn1MQWksNCiZn6X6qr/a49m2I4tCBYqRD2L9Jru+HXYfKm
ezkVBOw1q/XqQfpcs9x3pp0+SV+ktCsQOOmL5mnehwH5YRhePFt5iWDKewCw2ZwLH0SqGGVQG9x6
nZciQqD1zVE6RiuoH7za7Q4wafE+IoIXRxcqR1UzOwQvCJOx4NiCXRcATFli5eqIyFVJGN5m33xh
DRxDMbStEgT+zhtCeAjSoLjKRrWQhppbBHTlEEHjn46mbKCmUdVgtwTnwovkxLAJkxLquddVklEr
rkGoe9uhKxEIenXIGdbAqV2sOJAxmcrOhmn7yHXsY66hGiN4KVUvqRCXpVdKWstlvLgRLoTwUo6n
tq0OjUnxcpjM+4L8PyxPQf/gGzrfN9EzkrsYDcArOeWfltgvBnHqwy9IBghHX7Y1FQyASTkt3vpK
Sp1+7METCAHtcfBa52ESDVW5qADXnI6lWuQ8hJnlPFia7+zbMXFWi83UFO1ChdNZmuRUGQuNzarN
9RCMIqtJpxYE0e0yi225jNdTcdzDTXP2Qqc/UphNcXpazp9sXrk3mdlxHimGLmxUlO2bj2OvNM+J
6ewDVZ/BmvTBOQVhuo7k0HSSbdoFzUF6o2r8GvsiVQ8650PFt1dGwa0C8T0bQkQrWLpqtHwHLUe0
l8M5rkBRaqF3J4daDeJTyT/lRtjd86RKb5PQZ4F5GKaGrYwqDUtZ1TV4fjnMHQg7dQS3zYqvrV0W
KC1AB3RsSiffc9M1nkk2cCeHSOBfkQ39NoT43+AIHNcOet3Xd7EmPAFosRCbp6i88/q4oXjX27Tq
bJx70ciebCKkqM5OFfoVHOh4FOBWq95IWgg3GSZ182R4bfxpSFovfinzrv1Uqt0PrYt2rlNVj+Wg
6i+UpQOPrBveFKPQeBlBe2wCa/D30huZ7PdRLTEAYBA8ofx9TnxgUokIrjlDfKAE/CSdcn5cfU9d
dkPSEpbxl6BWYLgW0UoJsf8MsbxqWeom5U/tSTYUX6lW+DRYfflEMefMWZIK2eXsJ+naTdmu5qYJ
MeprfNsXeyO0rHvd0X/4GYJk46Cl16HgTsnrJOz4oBGvnWikY8xz+xiM2YfWrn6ZxIQ8d8u72o7X
t/jODk5xON91kqJUkM/L3tK0v7FNmfWf4pZpccz3v1DacWOmQQJW2odxZzKpGBY1p3oT6jAG0che
X5InWcnxOzdY0OgQRv5F2m8ryCnv4hbbm5gSro4dfw8/NLXSecngwm+utEyRvfefJjc5Gxp5rVv9
MVCuuKwt44xQsbYVdxWYutEIWA8urNJ8a5NyZwluaTmG2iQCPAygcbENo4GG0ZuxmNhJo5yzNLXr
xKeyHJRHgIPWc9/k35XCGi5yxJGrvmNvZm16vjfPCIccoqQYL3nnaqjkUKkx2bGOvmmuX6VNNn1u
QXLp6sVWDktlBrtb9fORM1u+/10dfgQNHVGhpnVoBRb5zvSm7i5JGo86lSg4KYL5lUU5uAYgFM51
AAY9CK+yZ+k8bQqtgx35nw5Uxjg99q1P0m7PWQwNhQjR0r+bgUSSXCMr3BByiFHnNqfYKMhSG3pb
WMbWEwkD/3uKMMk5a9Pi7IzxY2Ra2T5+NUl7ZddhuXrfHalox8oP+jZb+t8Eva4mbX9esvS9X6u3
ZbAH5ORutcHL75o06iFaoNKgpMZkFdl9+CMH5kkR0d/8Zj4bcGN9mrWi3fiam16LAiZByP30w2RX
2tXmHW1j9125pnTfI/nQzpfQBJ69q0NKiZzGGTdvjLIrGyMAoN63hg9cC8w22G59vizuCYr7btX5
/JjQTf66OCLoYVFiQ/NSzYonnrbcjqEjlSMqJcxzU8xf5Eg2Q2mKL81Qb/VmKp6kTY0ggqlnlz9u
TD6i2aRqo630mcIE/Ym+nxWjWy+2LGvd1dQDVl8WGpNvvoZ2+W1VysFOlMnFK7mGtOUe3LJ+OsY7
aePlKFpXetQe4Bm5FuWExAcyS0+9Z4938GbexWJEmXz1NMHCv4M0bd7IoWw4w/8BUD7mdJKwtLG8
q0/GW06SppZq6z3MBv26hhiaOuFxAknmI804lvo1BR1vlnN034qRtOuhbZ55dzjJkavOJihFfar2
DpJbK2m8NY2qX30dqTCjg2lO2sJBNe7NKV41WR1vbU+p7qPSIjsLNe8hdTTjnv+3C+DZ0T70NgkU
tTfDf02lts4gQ6GYuzdPuRkVX8OKwlUXVirIjhRlm8yVczFhKDl5jWruHQ5FHnrqITdQsKifrCL6
Roar/tuJ9yhqBDvuM/XeoXruofN0e11UATa767xVwbv5pWu9k/TaSgLjfTrxFUdr1D6oYCGPKRI3
G0Ov7Qtl8z+gVAgpoNCQ9BampVlsNhzth0LtqDcnQtqVcSp7uKx/TaN28/9lud9dVdrEJ2TfpW8D
kPK1SF+2oulE5lU2FBttYgC/l8UkIwJ90nadrvILFbHSJufLIYWgT+DdraMcLetSJZPDBbIvKJc6
dcDKhcxy9lL1KcWizl9Q2XvXhgzb1OTVodDV6D4fWqp/LcN+5DQI5SnPh1wJHdIVshjWX6PVPQ8J
32BlbNbWQI6TXf75xq/6hmpVdicv07d1ZVIqI5hVdcOikT3RyJBZsLN24tQ6mrO/Z72crtzRoLke
w/4bxSqnirLKTwHkRnvqy/tDFfkxMjbqN4vv2CF3Heh3Cqf4OFKAtPfcedrKYTO2/Rahpnwvh/48
xBvVMuKjHHq6IL9C6OI8cav8GMBkRbkR1FuVqip36D+Da86hX6tUV/8wavnPYS3OW+XQSzwfKrL+
p1cOs4fS3E6B+qOfZw/mV1tFdSg1wfq2eQI6emAHY2solvCf2WRKr97JkWyyMBNEFvqPeDDybDs6
R93moJ9jA4NyGNW49cTLOoUx1UASiEIz6TD13Lx5+VMzKVES0Wlt6dtSH+CefXV7lWWUG7nibVkq
a1dT7ivbFqmYdZ/2xclKMnQCkYvdzODPv6kWJAy695cyD9Z21sLo1NVu/mwkxjdEPLN9GQTgdLqg
uJON64/tZXCvcjA1VdVtFqehBNraqpFYGrtqOEBo+NHPK4oJvVpfebqj3LdCMIRsQHDNU9iWLM14
Yy+rPDBXgwv5ZNR2nBsQJmfBQNsf5x6lS9IX8ZdOh6PSttyv7RDwoEtKeOJ76jK6oe3hjCi8r9AE
fdXKvn42jSk58aqkbaF4Hr4mvB6nhvfV5KSOTG2pgoXVtSdzdn/IeewDeHxTdvI4UvFIPqIzee5G
1o2STB2fTc3W/qKiFO1OICJHuXWUTcZWKHRKHlNiNymbqKLsU20rBMJzx4VpuJydu9KzN3IT6sZC
ri0P1prfqtcmidVr0fhf6ijQjnIkG+mME381UBt3t9gNXTcvXWnMFVKVauN9tGdjvrP9aFr1KqKC
MyRzW08f3b0cZor1AVXnNWqsaGII2hpTi0N+anp4kb1kDrNmJbtB4CbNanGpbsumpdZAhjPlTeDP
LrJ/K7O1Pdgc5/ESiybgFCbf1Mbw2Snsbi8dqG/5SJ9ExSfbzKk4LOuw4Xc9gB6S3VDQ7sRC1EI8
cC63RjD53Ma3oI6Um4bWF4RYAjMtUdENfG4a28/QQWMUXmqFo2L0XGf90Artnga4PE/12Di0ma5/
UHv/pxfqu/g0DSjD8Z7grqilC77NTrKvY9P8G4b9YxN3HPJB0sD20T/ajVM8yIP8VK/mlRrk4VkO
Ay0Mt5UKNZmbOB+acUYfKZn/sn233KXtyOGj59Sfhb2o9OkvSmahZeUrTHpnXYGQOhXqGH023QQy
Y6956SZYILOo/yHNbjaE+9IYV1Z2sNmjnWDuhqlZ9Mx/DidlHIR8Ie5b9xYeArdCOhzy3Nc579a5
RWvIC+SrZc3Acx4d6iD2de4MFyUoBgTvkbKyBu3aoWVuIuaLTXoTdRwusinq/EUZA2efNLHt30kb
1CBgaPSyXskZgEwijqfFqlU+JweN/E+J+Cta39QklemwS16LufgFOvNKeq0o/lI0aneYW02nqkHM
iMKWTFBpR1TpvQbKKjAofWwAZl/ZxiYJ1JY9LzQlLyF1SxJjr9SJvSvhM4PtWtfUTRC0f5clR/lK
WqETSN0LlRW/xN75vyL73g0/HVIA/mYTDBnvHG7uUPy6LCOjpUr8TTj+n+v/bpnFdpOPf52RWzCr
8LfLp4nEp4mEPLSMXj6rFepPgZkbK01pqg1nDMUDCmP5gyN64AsoYLKv0iKbOURFrh5s502ol7YT
+6HDbcrrCmM1ZdzG/G4rZ8qlTVft7yfOsqTJzPoQxQvL5Bg5CuPdHFuBt9J4rt6V7rDV5FDOy8q0
IJ2pmjs1oGycMr++u0QgQpdPJq9Ova/DDX/u94vDa7v+3HDoePsYpipEwJQNys3OY8axU+dxUKpb
lfuYNp55B+7lJH2qMBWDA1GHMfF2JIbS0ZbdsK01z9voMe/ha3Zw/qrBL9SgnVsMv9SrDXnPRa7C
XaF7RM1m8YP9a4+wutw5bnJwo866b60i5fmakQLVGhWIDswG9/FsWvey5wa1cQza9vkWJ6cEQ/qv
3M/nQ8Y/g4NvZjj8SRzaxohWtlhVxi1LCVzo5JTF6XZJDa6MiKqszSCyjUPfBZTgleVBDtE6RwjY
ohRJDt0Mqo+6e0YwwD2jL+HcmndD6ZC23oujXTmFMcyDYP+MeEhX6NvUj2jM1Y9RTM7LLHUqvoap
5sdMQ53JW5sM5inYbtIBtg45lHFybhvz7mFywHyb+269pgnbfdlQi62hen42i/5n43XOeeClgRJ4
mJYopvrlEJLlFUII0HFacVPUO7jL4ZyAZrDSqmAjV3jTlcvKaOnxYRDhDw1ppFlFPArxTSQxywxN
+Db2LpRMc8g2WKill0Ombm5jqlDdyy1q8gIYLOzw2xuPJScVYj6s52y/qRPkNTzlfcWsfeU8U1XI
+xWNlZQKMsxk/SD00bVTMpbRJaLOFfZ54xRn6S7gjPMQO5RVzWVlncjZ2ofAHJ4UY6DKGlbklTH3
7Y4N1PRXwikC9afTZz2AE4FvSLur0/5mz+16vtmHTH9jl/EzcJJbvJl2yh2qilCyjNAnDVV1Xwt1
3TRhe9yWU3Sahfbu4CAtoCGgt2uE2K7BxuXAX1S4kd4AataLbyc8oMTcKp/sB1WJDp2IRfrAPbmB
/xEK0/mxsXtj1dSw9sAFt4Kx2/hqaB3yGEEfQWduUuKqN/oqjb3kvo/K9BnFpWsFm/gXYFb5zg4a
BYI1r/ziUcnM+VFJsR8a7ST8UU3M7ijRrO+grkZAqEIEaHDrmymwQwiKyOTXd1qtcJaWAc+WwTJG
OuRQNqVDHbsfoMgThILzZQmUPUVQOhfD92V5aZaLLLYhjP7qnC/pWMy72mgCbVfNNkWLCtu1DUKk
1Zr7aMNrlHBZcVJdxs7gLp55cbrjAClb/V+zwFLFJ8MzNrdF5Hq3IDPpP2mKUR9iI47ul8YuQFEP
03qxQI8U3cNjiVbCHFkvHEkGR2lbQmSvKd157Wuaslkc2uQyjVPTYG/1GXWH4mI3o+wWNcgO2Js2
Rmq+/RSGw1FcV3Zf3ToZToE/9SdPdX420iaH0rEM34TElZKu3oxfl1Fm31z7yGqtpXeZ/Me1HHFh
pS3DA5rNR6g95n00OuGqFhRaLcz+UAG45aZUPOOchx7UW5JqK4E06i4hv7OerIjDXr+eVFQumaMW
/FKmWT/LEOgHIpiVEGAKgtI6jKnj8PZYK1+GQTtSOQcbtxqOJL8Ed7mwV3P1w0hg6ojiUL8vW/PU
hN1uUPpT3FjFtzBzG56ShvIhis1qMzbK8GCrVrR34NY4u0hPrLt0KpG20yG/b9uvWePEH4xScR4K
Colz6N4++ORjXorgJF2ygfoBSLPaoBtINO8Vj01jrtDc/V6hFfySGDrPT0NZy5GFmNGLM/JH5ibd
ZuJde+MYK1uJkucg7PrnZMzijZv57T7N7P5ZLYr4jjvgR+mUzRj4f7m8LV7kCDoOZ9+Y1G7GKsdC
axZzxWKeE/5cbG7Sbs9B8N3UtST85oJ3GEHi08OQDeZEDGE+2Tqtvq9S2ICiSBl4CP9S4pHCOFra
QOxsgS9dHFVTfkXmxYFimVMAJQvJMo3Jg0RagTK8Vm2WPEgQlvA1YiR9QRxfGzVVV1PLW4djtSXp
wkRdgdUvn5zCLJ54l6ZYIp/zvRxKh1FQJxzHzr00NVZfX/TWebnFi0mBIuRSAzY96dTH6Xow22+x
F3RnGUImw722s71eJmhqu1a5SV4azVwlDi/BSRn1FlTBqX/0MuUa14HCZgng5z2SZf19NjTk/9WU
ohUfKs+94VCzgEZRvfd9zeCH6DfrygpJkYmHaaoncBvHyP6IkWyksxARS9i/t009KnxjQ3FvomwL
24WdkD21C93Idooz9zyOYXVFo6Rao9Kaff/PERlrjP9co9MqNEmMIjhUSdo+N5Py2eczXgoxqvMu
PMzDqK0VxWyejWJsn5P0s26myZO0WGiMoGRoDTvpiybPuTdHeJKCpn1MYx1Yc2XeszdFmTvr+28D
j+zQUuLPreMZu8YzomORqPZ9x83AHlz/XPOYqynXpTvOnrJ1SwCQqL670GHOiC3Nrf5hgnrpNtR7
W//Q9b7zZrh4ZfDv5uac/R3gvM1mvb3IxlNhPuChW0Dl+Msme2oH4wVHwT5ZkFwAPKcMWV0VZsnN
zdgJNGncOYfMNubTXMKOLUnZOxSQeCY5L702K4ep74Dq53r0Ra2MNaSf4TeAk8DBIveD7sRIJJZg
cJIeYlcjurcGRb9PYJChuIk/k0sWlNub045b52gH6qeQkgZSPf7HouEW4dlzt+8RsNkU3my8VKHZ
nEl/9Cs51CEHf4iaBJGeWunWhvFJ08vuWfpqCBYSpQrv5Ugrp3Lt3s8Rt/IHOHDc85QoyRoAAPIi
kz3d9dVsrJFbCr85hrPjTcn61LclrCI6DFn2pIQfSyEIJgLkzEQIk9QjjE5yJq/W0be5snb55Fif
hmEo932yDQOov2cQw/W/ogqdw6nVlI92P3yrrTq5ypGqf2y6Vv0ApK57JLl2l6YFyt+dTyZTT4O1
HOr5kO2BAttbcHqfM+rjj1Vt5zMoe2U+lKCu9ZSjIVU0VjjCOfXaGzOYMtgMDDvpkI1WpvYtzoHw
4wxp2HqZnzYkUZA/6hoYIPxw5+SoaI1ux864npJ7r1N17pip9gRT87BOysblhz4Hq8apTei4jHFd
ukFxtruqcm/dzC+Ls+ZaHEE7JYyMyvfOgJ2bA7cCqaERGPjEU6owBmRxunZ41n2hGZ6Z8ffU99cc
PXZ/Z3H/YEJG9WWe+IMxjap8aL2kPPSDzRmhlun3Rlypm1AjYQ9n91c5aXKPJSxEPxxryFahmtcf
8h6h9drx+1UdoABOfrCHUZS/uWYy60Ob2N0LZxJCawxsu/TWRRiQ5DG/S6dTBN4zPxjpkg1y5x/R
7/bu5MiwG3dtuAOIM7E01MW/XUs6K2V2/7lWhOCJaWjenSkmy7Vi/SVIM3Mjj916q0tRN4ran+d1
b8b9qLjrrINxqBHv1q0O98cMH8wBrgjrJdViZ1f1ebJtxbt2H9dQ3yrcgXsxVEdjvufUmrwvI0Ur
9ecxeZQT5WKOVR5R8Bh45uFHIKiiWivzznIt1Rh/f6XgQxlEPHqMwL81gd5aQEfDJNp1fdOtpMfr
q59uObzFqFmjHcF5HJfJccnOIoA/aKVNBrfRGozbWbfRNgPGSi4w5f4qTL6gPVfD/0PYeTXJjWNt
+q98MdfLWBL0Gzt7kT6z0pVVVd0w5Jree/76fYjsVkmajp4bijgAmKU0JHDOa7QxxJaJ09voNARc
q2jRYUIiT3W0N1MNgBk3rbfp/Xx81ye0p/4KtyVKuzKs2n8b/mW0vEg25/R+GS3DQRR9c3O0jQfV
6XbsnMxtjBr9kzH6XzurGr8iEvKgIED0YojIhFxlqjA3K7Y/7TQt5AhkFjd958Lm9IICQHv7SY+0
YalTgT+xmkR5VVWa/CTbLbjxftaFcvuvLK2x7cqNPzK/OOMr47z1osLtqCSrbZNP3Vbo7BzsulWO
XeeK9ZT39RPC5j26cvXwNa/0+cZj/EFiaIvq8KLN3OmpA9iCPokKxmt+18wKuMffxPFQOzVGoT75
DlqwvWn+OT7EKOpj/Ed8Ht/N4z2b8fL68g39dfzH6/pc57fx8u/5dfzfXF/+/dX899tjvh4ooDzp
rvk90Nv+a4sK9BQn+MM4C5h0IYL/ZrYjZSC+4p/+bYgM+4DIbceC0zR3qAdFG8/xxnf02pBiq5RP
tkDzuJzjmBeP7yjyLI0f8Qyi3S0+j58co9uRPWkWKYYrd7URV9UiSRXrrux1GwOPTqxkjzzIjo+m
PKtqnSm/dedRe2iDYdh9xEetN8mUBeojts7oMqWxeCu6+tmhqvoHerupYqM31k79bsCjZjkgw7JJ
CrdC2o8DflrVUTblmTwoPeVy32hqlFB4JClQtIqpOclDXLjNKZwPsumZg7lE4qVZfcQqoyWPLdu+
MkUb3fCnhZwnp8iOsUBVFk5nhby/rb51k47VW+U/544ZHrve1m7xMULiZEgs7DRVHEnYGxjnrkf+
JU7SQ2m3uKgnoLm2boZxN9rtypFEL7w5GyrypM/6d9n0OIRsb9yc7ZY9PuIOMj06eBdAKe0wX5xj
0G5GjF1ZcIQWND9LXCG3jY/N4CKBCywD5WO3Kpf+4MAoSMRZ9lrhzLMCJbbW9GB6bBHimnfDLCab
pa7q7msUjJ80dAn/SOKrjZKhv7As8BHTzBNEVn/dJqxbRA7soFPbdwHDrd/iPBeckYCat5h6j5Uv
SlzDTrUDkAEawm5qWRxkayA1cpFn5aXuyuF2rvCMXZki4T0bAALB4Yc1lPpQz0uYiacqK4Z8W3Uj
S2YE9ZYUJ4eTCW0rQwsKpR+9++LV+XIoRgO920JZ+2oaHmKtnx5qM0JyFmG53aCa7tppgnrjDDjG
aoo/vDTxLPjYZMFeRO3wMjqRtmADmOHDQO9UxjxRMMAz0nDApaTkifHjgAnkn032R9FBcUv06NEC
OkOD6p5ru12yFqFqEmncNmIfT5y5Cc8e0bsuW0WDzn9Jt2d1zRwsMSn4tVXU4rVQZg/xOnYvFNyq
OwN0Cd5QSgdfMgg2XLxZlA3siMxxxL08sLi/6KqGlKGPdtktjuyAoRTXGuT2fZ5ATAnFhOz2X1OM
sOzJGwavH6EJkc6dqpPQ/rgMdVKMbXgy3qbWCFMuk6nNVpqHEXIFGOcUT0L/hBR/6avNp9wU/tlB
zHMhw2oscNAwrFcNVUvq/c4GC3ZwUzEJxZUiZriymu2ruHKVVRtV7JHyzNhMnZZenNjPbocUqxNs
k5HAtoCinHOQlVtVx4fNrNvxkvqdBftGs9+RaN4Uhp9/z/vmNa+04cWw1X6tiKg+4vDWH/MmL1e9
aJunrky9FSXycFdr4fRCfgEYjV9Bvui18SVw2ncFrAk0QVqqb7K+SftHI2uMJxXsFB/v9JLhzHMN
JvdBDirnrwycB21hhygti6zdKuoQb0oD/T64L8Oz3rlHhefuZ8tBB1MfAOeEIa6TUDLRpRv65nM5
QqHL7cS5H1AWu+s1cAAjSO3PJck33bWLTyjvJzvf9sNt3ZjN21wykgNw6UUDd8y6Q9UJ8SjC8qUl
77r1yQXsqln4tXE17WlGHG3iyg4PmP5CgkTMaonZl/gyKH+UQhm/ASjl7gdf/CFw7XCnF6G+c2pP
vW98tL0RHpu+gR9CQEv5WvlOAu6mFlffxra67mwsZ4E6ZHkd3bmzgrQ8eOOkHsH+pJtxhlZ8xG5n
DiLTTsMX6tZjzgMDjbfY1g2C9o/r8N5YGKFir1YW2XDwJ5vU4u+nsi0PwjCGgwqN5D8HqY2iUnb2
++FgRiVXAcAYgBFCKkEFZKaHWnf2q9C8L6qhu0bu58jQsVVP0iA7+qP3IPtstzHvg6JTd1UGJrWH
UhAtYzMw1l1uadSw5raPyuySW3OO7BvDXQONx8LZpiUqf2MhtN1UUZKGzG6zDtao+NQT+G8MLLv2
WtchsH+1P8sWgrfttbAcMsxZLNYyJg+zngJeBdoZIxMuJWONJ15TTWkOtxHmq0j9AxmKCS3RDu5W
DtYC75gZ/1gK+57qfXRJVBeTmcC5T/XSvs9SszngqR0uZNO3B3HBTZEUXudMn2utPwwCpIvixtOu
UQxjw6JDfQOAiPypsq8H5Z7MU3c/2GV8cEzhLnzP/8Mo4nnJN3tYm49WydqkoW62GFBQfhZxlKxq
r6x5/QQjAFCCJ7tmwWLbUNbVtHLu2kCtqdjm3cWb7QqQiB0f2xaU4Ggo6avvY9ts2wjVWRbqAvC8
7wuvjr/g4ucvutTA2KNHUi12aoEZRAQ0w+7SJ+Ri8cJqI/u+JfG3Hgfgh9DGtU1T1rAxAB7srEzo
dx2L3r3f8TY66nyPUK1mZ0x9fIL+za3IGuILVos8FtkF3I+zmUnpF9Mj9mYq6REM2QbbMdFeGbRX
/BNiGIf8qG2EbJvALr8Z6rgvslmE3zNhDLcTFgdpMC6sTrOfJwt73LCt2FT7FQxpEa/c2q9eQSDh
DKHniA/rdvVaJAv2Qv7rqFr5ESmRZClHJTacbz1xsB2ZJyH5snKSDFlUUXdns/YqftNWhRVqqbw4
gQsp0iU7kYvu0fSVpToeA/PcJUWIZ82QHQQWSl/1Ivtmqmb0pmrAF8PIwVdWs6i7JskEUNZC6iL1
q7O06xGI9tuWUxb6Qu3r7uLMNDLJpJWMW7CYHXL43YMz03FlqI991FmSThxcJykeJ7iLB0ymu0VZ
xd1uABO3wR5JvcRNGKJfoZ1lC6QswJT5gHJhs43RJ+YJ6RvRutR7sVCK1HpAjkUsxsHy3ru2vOAC
4fgLHrXWLGjLq57CLIY5UmbhJtNznpS9HiuAoxI8XUVkQ8xo7BNpKn1a+RCuWCe2x1uz7DyxaUwE
mRzK0nwMUbRxYk1VD2pc47OFzOgiEV55kod0Lt5UvPPDLRhnO9RrjKPsVFMD9RFyZOvSxMwjcUCF
NIYfnRM93VgK0vcjODB+xrlxjTpXvwZ5V54hGKLq+leons8aFCa9YbTvPuJDrBhLq+6KjRbGPjrR
GHbubpfjjgh2ZzRvl5IXxnK0PdZV/4dWT2jrD0H+PT3XvdN8V2KzXRhOOT461eTyPzX6Aztbd9U3
+RdWABYuGpSQOzULqIRBsZPNj45bk+JV7NbZ6bf4YLTqKkJXeyWHfRzynBSGkV1lxHDSwlkNo9Yu
heFm68E7qMLvHuQhcHhrPdGpe9lEqVxD8RclnqHuHhS+hQ/IXGZb33Fwl59nyRhqmrDXtcg9yHF9
A/ElnrzNbcI8LBdBtqknb1zJWX1ldA9Vpb5gSZofZWhw8Jrt6ugsJ4Hdy3EbCXYFFYqz1pOIGzWc
K/WqJxmLLD93T/Gm+Km/MSzdP5BW1h60CXlXOWKw6y9kt9THWnWqfWXW/cZr8ApW82hf54WpY/Ii
vHPZwPdvXfOIKgkSrngJrExjFqnCmnCFDGy1J2/pvFo8XMLCNl6CUIuOPRi0ZeFZzqse1NwK1Spi
l52bL6aH/UnqBMsmBzGvaU68r1NdO4JPC7dRFPWXvGmKNWqj6gPZemtp1HX0Upahhr5Mii69Nb4r
GEJ8rbtoX8S6zrPNGbehN3nwSji0ATdnNxsFuxuy8ZaHsH4yvnlm4iybyZ3uyrizn8PEWgfFRBz9
la02oZtqZvrwlgmy0h2yrh6ZCFzIdUog8/QxBxYWFENxaYupuveC/rOcXjjCWqUmsuyC6nUcpieS
zfredYGat8XQnXXbztYBbrtPZqmZUFiz8HNt4R4ttzxVvw+73voDkYNn04rztzDPy6Vaa+IhG0Z/
I6/Ys/W4XdFGt/WspD3mU4OVP5XDYALt18LPZtCdRCzYRHHFDFTFN42K1/h19p7RReC8WaHO59Fb
+lFPA+Mx6IFh9In91utAWRTUB/YGKtKPqp+wi0SgYCrUDEOv7Iai8zOjvePO0S4lig5Ua7scsy+e
U4YYUHnOstIqsfNdmn2XIJbU97gmk68BQ90Y21DBIlz2DjE7tABI9lL26iWkdhtqId5+5p3iCmeF
ZrH/JQnWPPy1L2WrNZh2perRDOvkMipGNlPVhqcZYVbkYl/V1vjMXr84+CIK1hJY9ms8nOMSiPZr
vGC98HdxOV4ZioqKZGru1CTyN6mrBVjQ69Fz0OnKto3RP7C9KH7uhVIcLIH5pezNtURh3zHyRJp7
XVfgpj4kp0mbizhN/UXCPQylSw59j0zBB/pDxqh3Uo7/gf5QBiM5yJgEiMiO2qQuUAMOtXWEjl0c
2k7OpFNGViLxVjrc2WthYXlSvDU4Xr9Us4A+SUAUzuahyXcz3rQ5qEaZKTDG1jjLMzGfIeh/GZQp
OcjQRzzPrGbb/5glOyiI/znVa8yfZolg+lZNtbETmhZd2jS2Vzl0n5VZoLIuY/LgQ23YicLF1QoS
z6WuupYFLtw/eF7Gspvijv/hjym4g23dsnXubuPktTwP0mQzE1d+CiqqZ63sCbxDa9ahsuqMvNpV
CN0uErcOMNycXyHmFeS15XVus+dXMIrOXqWeRt5Jb917a9Jg2mlD9c3Vvxd5NHwxi0xf8jakF0rL
5iHAIGwjsNu9BFps4pFW22slddlZal32Yqkd7JxStLthbmZmhfRy7FQH2YuYQweUKeiPoxpmL2ab
vrtRb53hdGcvRsRWnl/VoQn42qgJr1pPavEGhg95o8CIzpHipo8why4ybjp5DkID0vCEo9Kb3Rer
0bWyF2zfjbuiD/+c7qVIjIWoqJ91K/nb6T6gljdrym/TEWE37nzbFUs71UFj6KG3jF2yPbE+shdw
2uhT3b66iBo9N1WtXP2EQnrqRJ9aPXAOpHgaPG2K+NPArnWj2jVoKT6ThatY9VaMHg5zehWchwZ3
9gF96F09YpGk+GO3aoLCfJlC648iwZ2iTO6hJrPEnkkY8DUWkZWfHd0YjtJpV/rxziG+79hxmH9Z
9P4IVSWehX0aeUBYq3ZfJeVDhDq1uoUT0PzUxDum3WMV9VC2an4O4gqGoeemK90wUECcD2navifI
pezHrsQ4cGyi9KKhOL6MbLvdyKYcp84d6SgoIlZ6drtANVQrV09A4XX6+DR4ZBEivX7FgbCkQj6a
K9BIc0IBwW00uZPTwEPtxWySRWzGzauhW+rBGxxlKWf5vmiXqYlNtOxVX0fk/V5JtITHNMFJDY53
w+o9Sldj7RWHOlStFWnNYNMlPMHRGOgseIzswGzjdpoj1F0DyD2CHyJL0lH9j4M63euzTM6Ktbez
aPqK5zsaZUuyj9Gz08Qgs/BK/Z7WIPU861sEDIG0sT096hk2tMNg+HeGCZ8NqYhwrdhw7s0qx69o
It1MNR19RPNLz12Y0qCPtCW2CdvBK+w93G3rXIduuXLHRLxWwrzIFzLCYBfDhcQajgdpoU5ADXIv
usgzqy6/KUpgUwj8JV5WjYuBPe7iKanP3aCw4exUszt2Vt0f5VmbRX+e2b2p3KkhUHEGfIR/G4o7
en/rbbtZV8UqSEzGlM3iNkh3LlZWt7JZzwd0KkX0KjuLGS6Sh4sxcZInWfyyFeMzS6XsJLvwD8hW
An+LrexkCZLcrlWGrnJIB8rJQSz8KyZ25gqjJqBNIWx2GfPmM/Lua0UVlItxKbzFS0/Uu47q7UKO
+JiQhEhLufZQgtL86yJhyp/ihIj8zC8j43JW3DnGyo2xI5cdP12dFzQuYaQW92wl2uc6c07h2IEE
mVuOlj4rauieZcuu829eOmtyjGn3bOPojtdkMR3NuVmAZ16UhtMDnWCmimjNUvhud2jrqXuOu2Bc
pvjk7eVcMt5YS0bGtJNzB5Ub9tgHxvb2N2gojHgdrglyrkORa9PqarKRvX3smUAfZ3+9EgvOKrWw
UOz64sWzot2kCvvdMhRrlQB+gDwUFE/wB6+3OKocq5j9/FEdsubBMcRnGZfXCccadU63ma5WBve6
aybnfWgNjbttU12CMHbPljAt0hAaGoJNOqzqAVvJ0gn6KyzM/qrM9PyKx+SkukDOfsRNYQYrCpcm
KzRGyA7f1DCryFBgmUN+oSouwq7jJcOs5E7GUiOOFtwxzVW5byLA3xqr+HXpinEfU9h86vPpvql6
fIIacoGjXXdPlg0ZEYeAYz+3bqEANZMKzVnZiuCr4WWe9HeyOXpRtvaTYNx4MRhEp22tTSaZO2rg
tYtiPsU8fmNUXTAvYYi1M7tHA9dbrJooAIQz43C1Kd6m7nTIClt5a7ilmikrcrbWO0RG+XaBiHxr
UneHiVr+zEOivkMhdnbYJY5G0NcR1xtVezT7LA9W4zUoS+0uZJl9p8OTcVoy5IKb9sLsh+ohUzJ3
F4zRsB2iZHxKxfCV1L/1NbK4j6CX8CkvjGTjgLw4kEwPr0jgIidjxdZXJ3uw1KH90ggsfm3PSs6u
BiigrkG9KnZq3KGNUC881j3c5mjKgxf3xt2cmAHuPwd/OnVlVG/LdEN9GM3Hub8xtXjpzltNlvdL
DAm8I/lrw1n1thquQkWxV23a2GccvFv2PBG/lqAod52u2+Br6PDNGsBoZw6QFLlZ72SQipZz6zaD
ALKJa3WLAaWuVauhd6Lq1vSAd665nY2lsPAam5S78fAdc5cKm4ZoevBdNpyIrJxlS06geqiuhnmr
qipFm7KwbZdlUldXOcTjGbafcs1a6KgBP5jzwReIb/hZ7O5lU+/85ByoOxjPVyj3pPWrFxP1BX8B
cf5B5U9+C/w4xi4pzB9VuCtrNcVioECVZW97U7Bnt+SfEzfED4ncy2Pgl8qCH37z3pXJn1cU1ED+
umKNbtbWnTJ1jVWo2BlajKZFVXmvCDF/ryy9ugYwCbB7dF9keNRV0ivp5G6deVRh61tThNoTu+0J
03dh8lkT79DHXQ1guQ84U9WvWbqS/4bJsR8snS0vdDo7L+BiJ8PPTdwtlQVFKGuZjhNGS71RHSMF
wulmnE+72QpIHmqttPEOYUyBAEqzkMGPMTrKvVuzSNVlmJF2lM7Amhh3WUOhKuI3uTDBaD6PdiKo
A03wgP3cX/dV47w01vwNyj9hLOae/T7849YCtLmrWe2tAqPNP41l2nBr9bK97ynhyvG8bqOU4K6F
i1NX2vGk8vpuy1c2f80QPWnnxK0BBWYVFzH2nwjR3pu+HS+wNps+tyBJeYKlyb2I44TyqQ9b8YdU
ozyTgos3VcZbDxttVrne5mNcF/XpMrRSfZnhzde3WX8d50NSOuTR/eJ7m6IBIlsyrvshLNJyZC2K
/vJtmJtU5aUwX+Woj3AzssAxRZ7uPjrKggRWZANglFeTr1ernQbeVc/iz0Xvrw1uDeekHvC5asfw
IQPLsxQWKNSxAsDQB3n5rmnNC6aX4fdMpxoqWu66rrbNWq1gC2j4B+HUmEop5nd9DPRXtxwDMjjp
8CT6eFhlRWlcOyRgNqKO6lMrYJSI3pgJnX23+sDLd8HQLp3ChaJHwYwKSx/UJ9ldwwfFGab/XrNB
3Jakg5HiyWNs4vL7qbXw0dGAcWVKQe49Fpi/YTTJpx02hxY83ivMPDk8Is+yj7s6WFZ1n++4SyG7
WEfGKphvuPLQNFER3NqxWWXVQq9hkv/rf/73//u/X4f/43/Pr6RS/Dz7n6xNr3mYNfW//2U5//qf
4hbef/v3vwxbY7VJfdjVVVfYpmao9H/9/BACOvz3v7T/5bAy7j0cbb8kGqubIeP+JA+mg7SiUOq9
n1fDSTF1o19puTactDw6127W7D/GyrhaiGe+qOTuHY/PxSxViGeD/YQnSrKjgJysZLPVTHFXYb7D
W04vyATvonvRUbb62rOfoL2DN7r16qwskby8yI5cDFCryhxdMwehLqNL1m2jF6++Ezp7Z0qalWyi
NZgtKyeNjoNRFK/tCkR1+hrrFIOSSUuWcpAad93KJRW6N7LwOXOy89QM1VUzvGLn+nm30PQc+rgM
ZqUDXS3wjrJFSrW6VpoyrrPajVdOmVbX3O4+//PnIt/33z8XB5lPxzE04di2+PVzGQvUUEjNNl8a
lHPA1OX3xVh1972SP0tTeD0DU5RNprWRFvNRp77IUewmEjbT7Ah8LftezJwZeTA7rcXTJ/4ONK+6
5yMnHsXt4ccoc86U/AipvmWgyqu2y8KPhpcE3YrJo1wgW2CDIaOEL0GTtA/Z5EDmZYyvePU5Mg2y
Itd/fjMs+z++pLbmCOHqjiY0R1fnL/FPX1IB6HHq2Cp+maq62WhGm24M1oZ70pjJc9TnF8eI1M+Z
k1Jgac2QfHYQXQI3URayo3CMZ7R1vUfoxtGhS91xHQ8lNntV84j5KJaVUxI8dE2U7G/NYC4dyPqB
SkJ22yoRxjNB0sLB/NEjawwjeu5xj1XZR8VBnglFt08fc+Wsj4v+NJj58nXliI+4NwBnRTqQ7ztQ
jrsiG/07G6Z5fmsHOjaWvFtb2WvNQz7GIZAX3Ga4csZHdxKlmbXEdN7/L3cRIebbxK9fV1e3Nd0U
9rx5dnTr10+oVrUaPXPI3Z0Slps+VV3cg9D/cVwIlaQZ2JdijXaOvKo7Fo0LSb/Lm1e7FuGdnnTZ
fWhG2b2W4P6Z9K6xl7HboYP54QcFhqTzOBlD3DYld9G1W9lsRyu77wvhkERNms0oX9zzCoq6edmt
oYR4yGBAU44NPWsWQ6Wgy6zHnJYg6kmROvUytrXi6CYFPJifThsEh3fR5F09tQbtHmW8431i7vht
WsdpKOPt0OvhJY8SsQY22t9H/CJWGDHGT35HiopduveiFD0Us2FS3pIg+KKogM8V4RzRm56e4GI9
VIbW7CaAUaQ52/gqyHVe5RlcmW9cAGXGH6G8QeQwatIXw50G5zahKH2YmSm40I/5TQet0CMNFyr8
GvNZ8G2y8jL+TFoFYrKNyJKvlvbSMHt8foUJ7Xc+i+0JqXZ5Wk+hewvKJkBz49D8YcbUfv0lWO14
Tgcma7cJgDDLgx/vDGdU9hQ3YxSslVpfak6ABQAk+iMS+N4xUZrujnwzBHhaMm75FWvon04BNa9R
Y58OH2Nyl0XbSrYtYX2JDL/eenmzD9UieA7UtliZ5N6P+WQ4Z5f68FKfk91tOhtKJuYrj5h8Q/XQ
2GPITX3Ua6lXVtZ4g+lLZP7g+Vj0OVA5ZyD/2LnkWWvgRrIT8G106Sv4/qY3FUujSsfFqEbYX82D
9calzJqF72C8m+Pk9uoZtOSfhyzDgIa9rr1lnzqJRd2l6jnSgOUh276R4yztuzo2wcVuYuc0Zliz
D54VvLs9rI94NNludLV5tQd03NxcD9+rLod45DkJ+BhDeaTMdDY6z3smJ9Mt3OhAjWg8K16l+usO
70jKmsDI3LK46Aq8ASRpsc5Op/JOxjKwnGhdasWFTMVzX6AdUbED9dds8UjsgO3cjYgU++vCZNGm
ZOAi5Dw5RZ65QQSRJuF/83GtyUEQPuHHsk6ChDc2Alu2NiYvWNksl9daI3hyoxp/huWQ35leZV1q
W1iXMQJN989PDkP//b6k60LVDFdTdUODwW38el8aKi9t/N42Pw+et9ZnHwVtPpB5a9n2c2YibueB
TfsrWDpDsKooj/8Uk6Nb0GF3ca4YqI3Ms2VbngUDsvLqlFJ8mnSkBZt2Q/Y7YQtpxecq4LYnD92Q
RfhlyHNkFVQVIR5GybZfubCK/O5OzpHx2xAgRM/oWfko6tSausjNDD6bjtH1P79Pcjnxy/1bt2zd
dUzLcTVhOHKZ+NMT1iwj3I0Vq/isGFG2tMkKbfOywFsUINNbZ6Jgh67dS+447R35ZPQL5rgToZSo
FuZ0SSbFu/qm8a0vrBGfWvYvLCfqgykG9VNUFgsZDzw93JENLTayqWVYhILgeCJrpx+NYKhuly21
ggV5o6bnyQzSTSK0HuOFJNwIx3e498b2px55o3gGxf4WT/2lUbT5uz/GzrrHGGifoLv4KVTzG8A4
Qqv0FsfNvP2UkE+WQN/fxmfEJWDYDZUIHYe7sHLyx7kuuSqy0NjIpjI2+QVW6i4m31UgvCxgeAdd
vo/avHjEIJsKS1N/H0dFW//zp+X8x3qIZ61NIczk8zIFZYxfv9VVWesOVczgcxe0OEFr+afJqr37
KC3tc59X/aIx2/5taAPwA75rwVZ2tGc0cjZYYvdvZjckW6cV4dY00mZdByBddPAld9p8cKis3cmm
PJOxwBTUamz7EIk4u7LeQdJF5WdT4oV8RSwQu9iBm0tfqsXR08b+WGCW8dyM5iWooumCKFH+7Arz
O/WO5iRbwZykbIqgvpPNtA37ZeXa/b6aZ5Y+WzV/0u2t7A3Bja/1tKo3vivSQzBDzsBAtsdu5hNZ
s3Z8u2zqvj6C2gNqKSOy72NU2QtkxB12C1mN0lQb9d+46VtzfS8VFvUxcpsPPMeKXRzVJFMSlRRG
rDJUj7t5aN34O9uDnFm7o32ykXKbFqaR26e8Ms5Vbo77cu6QvTKuNZb9Xz54+cH+/DMV5ChNTbV1
1WCzpv2+EO6Rou5619ffR+FXq9wqQNSaSn87xHzhUSNxX/IqsjZsKaKTVTrWfTohvGsjsChb1MGT
i9kZwEHZAs+mUt0694xwkdXgasYeKTN5QCsqOzs2936/MRQWo3iOO6hOkWoZzh1L4v0/f6n/41Yt
TF3l66yrMGF1Xdd+W0LGhlk6uhZp77bmfaohNZ8a7jI/HYYedT74jhoLuclepIhLn0CN9Csj89xr
mYp8E7O9x0gJDVIzy71D6YTWQQVCs+uSaTp53VBtCqyZr9DP+kWvj81dEWrk4o2i3gG6BiWUTGvH
S729AX7vIM8KNepuZ9mPs7/r/Yh9jKOwFv+XR9p//PiF6VrC0QxHN9158/7bI40F3MSefazeozT9
nmUX0vPeaYgi6xzOWB6JzzFFGq9QPDJXHzF5FreOOGoYbN0mlGjULORpNM0gYr0cN/ICcrDsQMlm
zn54dyNF6/FPqHeHwkAZjAFaK05/usG/5ak61LNU05ise3Kg4A4gjAoAPXDDRH2xpY7JHLPDVjvd
hoD6ujX1eYiP5soCrdkRGdg6u1Z1+iQc0zhIsyGciLOrr5rNzkREFwIWTXmQY/M0vo1Nwfs7C7MM
2p2vDJs+EjV0X6fVFu1QnkDKO++BmmBP7wDGI0Nis4k1X43Gd9+t3m6WMBdQF9F651oliLGKuQOx
IdLBeZBdQNb4l2LyEN2cO7KRNV7jjZiBm0F+agd1Tg/REU3FJwNA5D//TGz5O/jlHmCxpnEBttq2
AwhR/z0zgGRloqFl+24NIMfLOiT5hbvAOlJ6+6U0vH5l1rW1C+am0oPhVvUmO8leHt2495IVHgvT
fMpYYsrwaIGd4uH2BTVQ+6XVwH84uaEuZacrsGHx+KlwmHud/D7o+yfcicqzWZr2yfRDsWxRVv4C
zB1GlT6+TnUB6g/XlH0W+sVTpVSf5IBOyeqF1Y7NPXKP8V3gT8k68QblcxMu5IBcZO6qcIPxzisy
F594j0f/fGn89J7YB1hPrGL03aAruJFJ4qWTWqT9/J7PF5mjrapF9f04H6D//BmrMqO6lwekUn6O
ycEfc5Woq2/jPmIiQimJNcUv1/r9+qUNKojtpKB6/mjb6jmAE/KW6NgLxeWQ7fNasV/7CN342n7r
Gjh0SadWqDV51ptdYgcOZZEFfAeuBIMRRM6IQ6+EmlBn1rXLBjSvE6ihrlvuu4LCH0IhCT8T3ccu
Grp/BH2uGvs7Fh598OLmzaMjwL6IvH5xIQicJqNxHoGz6eveRdwtxI34cfSrDps7fI8ipCuWLFxA
mA/tRY4dJhy8kkrxYK0y1tcohlX5lCxk7+2QN0vDjab7hI3j0Rw0fSt+CKVIvZPf5E8+RFYw0p62
WDFfP0Jywm/zf2v+drkWRt+qNIW1kHOlzMrH9VIsxw5qgaVRbjfrrs/1q1loDQUOXlafz4Y5JnvV
whW3s38el6MZvnFVamzejHG3JNxdnvq596y3lnHrIDetHV2JkJe9zjxanhWDDziFcTE1okmHBDGx
FgNFrUb38pB7zf/n7Lx248a2LfpFBJg2wytZOSoHvxCWLTPnzK+/g1Sfo275wA1cPxBMVSVXIPde
a84xgRl4YerOapqPfY3Qp72ZzXLh+bx2XshNi78lVq+fD43MVrqoU+v20aiuoRs96pY93pryVLtK
39XbZXNZDJnSOn1npfuuKabbZZ+SIg+WMD0tW8v+YrT3uVWM589drYjg57fRTaaJ5kZk755Cq7hO
SDSi1Dq+EOv1Tr/Rv7ElRb8blODSjObwIkpDQ00DvYmElL+f1cdcabBWXsa0QJePY9CNRi0t3cS/
eKDN7mxZGu5rP6LaQMtw63fTcK+Wo3aa/YeW3WUl9UkyoNC5oBTk3C6XLMwo3JyU+F7lHgGXf7xl
ulzcy0Parg2lV9fL5mjH4W02lu6y9XHGWCqu7qvSFscyJUafWgJgL7PaaJ6uHUO1Y/TXZztiIs2d
0I2+3i8HlkXSI/vc2EKbWVZ95SxnL0caUz4HSVHeKTbw7LIR/Tk2LeXitQiSEJGWbwkAshSs43Oe
ptk2g6e4E3JePBL9dbuc8C1UffMQmLUUQqPD12E3+nmwrIHa0zhcscCmF8wAzscZCiOZoxTrp88z
ltP8IiNFzWhQJuuyxWC5sqgiBESTD2KY37OkOio+EPkgZTMxGm+fZb22htZQQtakoGMOXvqmAdAp
Y2P4SVARwmIiNe+6yQePkzbGzovkkWuvZX6ckvCbsw3zh0FTeXFX3GRZOu65H6cQK55bnF6E9A0A
AOv8r4U9b37uK1Kdj3E2Wm5QuNlOQC/3hag+dyEHpJUJd09GiBmVuXkNZG7LCzFgGpM7My3VU9Hz
Lk9FD/EZauO3yZotS4o0XFKZkp5OmIiqM0lF+e0WjVJ+wzeE+iiwc7w0bfuKNddIsvLbhMh/69VT
sV02E/VQDB7ysGEsd9Oo15vlwSAh3Ryf23MvSeCdvHhcL/uDOtw1kSIei0nuDkmvi9XyNEplXuSE
cqGX9aADWriTiTB03ILe8KoTY+yU5hJQNI23BLl/W/YrPtpt9N1LsMHwEg/HYD5dbSR5ZxPYt17O
KmRx1WuDli8K6LNmFBLEzn54HUUDAqB0YvLW3D62xKMht6YzNPX00vh1TNpTOH4XkY9vvVJ/alG2
o03iI8KUfuV4IyMKOteSGXvg0Obe9Hlavcd+eisNnXY7+WGGY1oMNxmyeRfDhLeJY3Vm+0qttxvV
JmesNwT12osSp4KfeLWFlHmOpuAQrHhLN3HmQ8mPXtVAtplhlZV09npFOg8mHLBYLY/Lrs/9y5rc
ez3/KQacXw7ogSatJ15sWw0GCV1TfLWSEGyPLnmPY6YlKJpt6cbOC/+WGY7laFg46MSyz/D77CLU
4JYW5SmStf6oDYp+lRtfXMkLiWcs23rZtSxShDbEtAztgVYkFeyWIYMtK8FjHyO4RfoSoyJpw0dI
HeY17kquVxw0vHi497X3vAzDx0JWq5U1pmQe2UNzHuZFoUbgHbJqJ3tZc5Ytk8W8thxcTit1rXAF
Jr71su/LeWUyEHtpPGDaUU6VKk/H3k5LAnTq6GEaaIP7iC/eQ3IzGt1770QQOh7oKfqt/rT2UYx9
PAgDX7mJEsURSKWPpgo4VsGR1gGs1LqdpDc3H5tQ5fXTWEOHccy1jt/usckIMKgKfiaRSKvHEqPg
mmCwYGv5RvmYaeAsuaqbpMWwqZY6QaJWDvRy3gxN09wFsKTdZdNqu/LAADP62ISoaB/xJaI/mk9O
J0M+q4X/M1EfvHiSvyMF/xEh0Xwd6tJz/EqYD0ml1qvcMoJb3H/5JuoH+TxI5UCRf5QPyciHlBgF
iBXyfFxDVtsbHLbxTubf3lDG5oIpT6z8alSYZHc/FSXof/HTkKok+RUxsnNiohGeynAM1lWBRPiX
lanpKjYSfgFyZNinvlR3xCzyAyh04ykrM+1QeON4M2+VTcE75QfZIyrgxJEUbQJiKqePpq8jifal
6rActZUM5iJceyTxHFW7oYdyZ0+bZZOucbTtKeitpzFLH+FR6U7aSvHJzuvgqqrKLy6G3XMYpPmu
wGezNgBTPvu5rVD2K2SoLBy1u+CkBk1+12RcQYQP2GbebZZ6dcTNvFxQu+cG3u26GGp5uxzlywLl
PqkS9Fk8Zd+vKmRKTzoYvavZ6397XUyB6Xp5jNYOG5V4RkPu6jsSx3KkySWRXbERXnxQiyurSutn
cOnPOJP4fka9S8fbfrMmD6HW/CCB92Q7BIKo8PlBgYVSSyPW+HkKko8HGVbvWlVhvfl9CqDCjOo7
f36lVA3+/kqI4OrnrPKfDcmX3tOy+9sr4erdTZLhcC0VqETnZvzSol8WVdps/mWSN9c68qVZ/9GV
p42m6rJB4QwB0u91njbzikCS8VOYUaAB/mzjo1pl6lOqRq+TH9VXwH/qU6DFKFjr6mEoGfr0o7da
TsKLTawxUuuPhwTNeIh0VEXL5iyY3EKh0/jgeAprkPoVbBJttzwjiEhUFkVMk24+OobRNSaC5kZh
Vn6g+hNe8tzLdkFCzgKjNcAfYgpPvp3kThAxpczDAXdpOpCMlRgPyxn+8AzzrbtfjgfEjvDazWXZ
ChVuRekoJ4fRDp6s2jYApmjMxmVj61WaNAsJrRPeUuxB82YtZdEujqMIvRGbdlIO4DVtc7ds6o2B
M7Ro1GNgjfdciJ9Uy8juzLjL7mKmHCgx6WR0Bb8F14/48YZZelyOohhpz3/+BBXta+dh7oTatiyo
1Ri4hMSXclZkcjUpa6tnhjeMWwqEk0b3duLC6KXAsRrCtKNzK2T9aFQZXyr+rxjtPBrNxihuvOxN
la3orqjy+K4kxHpvxaKhjRhhLLdhicqAibe1HErrMS+6F7njxtymWnP1awvaSjHtE0ntXqaun3aT
QMYZAId7KTXIGxMlsIuhk5CDPvzj4dhDmr1V89Pp52crWhyytmWU5554kqcRefby8LqY8kNBF50A
Lk4rZzlFpqfVKUV9+mz99Zq2XcdHy850dznLFwD9FK6Ox+U5YCLR1BxXkhUN7kAl8EaFMHdTEL7g
c3m7fO6yBZoYbQDatuxbFh5RPBsduu7HQ8E5Kye9NJ5lQnRPPvmKu1xL4b3Na5/7/tfan88zI/uv
57P/u/blWeLQFluk0/Ra5du6k7xtFIShywRtmmdp062SBslGtF2++tznK+206lpFWy8PWw50ulq6
emp22899prAApo1quRH99BMdOHjMWhH88nx5LzTKWJPoIVXXoXUH/z13jSxoX9VOPKAfCxDhSGt2
YGCSrfKilV397c/f798a/prGHIG2moELnbLtcvxvDaPMYJITqk3wCqgmjA+Guau17AGDV/NuWO1W
jLXyTfYt4QaqqV1LmPr7KpiMLWb//JRDv3dyhIMOCiu+5PNCAuu/MmKUoMumWjeXP//J2teuiWba
wtQobhqapVu6+FI4MxTZDwO6Ut+mcVhF9lQjEWGhJwWZz6bZ7Jgmx04ve3/tkweTiG/y7Bw11btX
M6uPWPuQmytYrGgjYJ5K0/7VR6/vpCKVzz3MsHtpTK9GKvevRcUHpBIps0uDFbbpws/U89hUlDYH
nXztPOEmb9iWQmwiR5a1ZbGciFKhJ7cqzP9FqqFZXy5M/Mct0wCibJg6XVH6jP9sHuGiR4mRzfED
BhdMkZT5if6MPwd5s2rOi1T185NX4DmngL3/sn/ZXM74PHfZl4gcVmuik/U3P8mX8z43Px+b2xh3
cDVFMGH1/k4Dbn4MhP2KcYAaSK2PBDSYvthYes3R+RScoO6Ac/5m2YVaa9hzJZ1g03JweZJeJsap
tkJ9B45uuJOLsgemcSOinKeUOr6bftVCbZkfsDyJ5JWBg3zCPy5PgsNsvMRExy0HRd3Ga6/o9aVR
ckyoETLkRMYQz4tlran13AGz3K6/HMhSWO3OcqLBT8VVFUCyVVuY4PTiyQ20sHswE2O88IbctWkH
3WtelMMrjqn4/uO4QWmUQXJ9Wo4hYlGzrDnlCZk3RtnAcvUDhcwGTT4lSvnX2rJvWcTz0S8nL/uW
o3Wjm3vhQ6fpJ784ynZL8WFMboVSFNTF/7NYDk4WwPtNro/Fcdn+PCxHII1pGgw0aW3ydqVJ2mjz
nVeZFzL6lUhp04s134eR0cTnqcmu/cdtGJH8hrDWFp3CfHRO8wHBmdFJRFWxPElXpvKtaDfLseWs
MJ2qPdTVkYHKfC//X6+qdOM+9PS/XjVKB9m1BoFkI50mCLoENCYg915rFD+40gr7inHTui6bvTpK
r2pPFV8DwHDqBjW7plnznXxh7QJVXr8sa4anMwMkJcMoC51p4oQIZzkQMc8nRqIu18vm52J5RAXX
9XOXTPPBaZUYTErTS2eEQMDY1MzaBLIhnZd9n4vA8APXL8LkQPU4PsLwIgFwXlsWteSNubOs0rVK
NrBRr1EbJKfIzyBgWUW2tvgYVlVUVOsUzAZUCXjQFLkGjG/tL7/M4Wf0XXZfN9St+1GV1x+bddve
2sQGqZru5a7IKkovZdGRR8fJgd23lyyaThR/krNPDw/sqbAcr9G152FQjXUr6mm7bOaEAzr6NMbX
Mqj9p4oRi2In+nMyjR2G5X88yuhuUkwyDDebiLqAWr/xaz6MiPuePSOvtnnP9CfPgwKiZXi3nADp
bXTMwDNuhtDujqLIQQgPdvGGGnR+AquQrFWGcOoIWEi9aUd9cpYDSMVuqZQ0j53nF9BlAMrGGer1
0FIPywmihEktUXTpLPJUCzdOPb176G0mrR6MNmbO1WY24XwfVoATEVnFGNgYMms7L1T1J71GmjUf
jqwYNbfBfCXtK2NtBWI4zOJifF+g56RAOpYLcW6QV5kJPGsxZvhFvA/qIsWXazfHIff/MmyoQ/eT
fkJxSwbaeKnKkvYUEszXWp/WSthIV3gL491oU1cq0JDu4kwd7lQoi7etflqOLXsqxSxQJwWGu2xS
u7jVdd04kKkY7OtQ0zaxrOQvY1ZvlvfCGNrODZqpvqRJSQtvFOLj7QXEvMqyPHtVNH7UpPLI+yEY
yntB4NPyyEyJQaAVAk9CjVBJ0n17bQ9j8A2vxscHoXpA9noLRqdGVsdVTsrMNSrACFIH8jLTYZvW
JT45zK2l/bEyLiskCX2s/PfQKP9/zvn9JXierG6reVjw+RKSr4p/uS2rv9+VSabSZESuuqkZ9te7
shB+Y6dGOzzq+mRd46S9Et9Rviot+ZgdjJbtspmB7TAqlYJZRWfQ7VtKkGO/8nJf6mLeHrNwM4B4
mASlCEn8f9Yk3bQZZYzRdln7OFoa/9KaBFPyz2nrPLKiLWmYBOQiIdK+znmYO9RlgYb6Qa96wJtQ
d+VKU3amDoxzWfvcZ/+Pfct5dn4lNdQZpZSuFMyYZB9SnD50U0nlMbG9Q6cW+zGbIm2rDJ65GVvu
PB/bpNNs4BnDRBmS165tkpVWV+ahtAGKivo+MqWEUZmR7cMgTLk8sxmN3U/SF5UbrEwapr/w53IW
FYB0rVkkmS2blfdgIml5LpBVbrraqoxLMmQlrLmweFZbxh910JD/OG+GRb7yNa968NNJv+X3x5hv
FuiMJslLuU3iZsBMz4q9ZBtAcrr2dHlPpjdslq0xbu3rsla1lgxljDy92AQ/7Sw7JSN9haDl7T9P
Xh5PlWojzw/9OHd5bNJyN152dgOp46Gv4ZLVFG/rh3LJWKUvnikBmygBiuSw/E8i276jc6lTvA27
x67JqPDyPzLIK3DxlA8QtzJTvBZp+D2IpvRHOEWvepXrDPsHjy+ohQKUcMiH+YSQ+8RjKEoudb2N
ZG4eLn2sLmModYz5ZJWxrV1d44/4HFhVSlt47udQCkIpmQu447ZTq6cbK5zKPeNx64E28a2mhdr3
QngxxERfu2haUFz8suYmNB9og+lS8MN6tOXM35th1W3KngtOHf1YjtN6DtZTQiS93shzNoPXrzWG
/5ckYVzRK3bxXbWjZ1xeHVg/VRxo5EqrZT/vuhsRD/wys1S3fWvWW7OwpZcAeM1yQkJ+1FrtteoA
Xz16yEIKNPMTyr5eudY4WWfcw9q1LjpaMvOB1qPhC8lKulW92jtOaVqujFTYN1GPwwUu6VNd5TX4
ssJ/FMwNCl8ZnzvTLE5jpcNPGrPxGZtHuGlCLUORz9GwAKwqEf10WY5WeJ5MPXuGsjRcKmITmJJw
VhxO03b0JWBIbTg9N1EbuzLxN8flQabtr1vQbQ9S3Us3ZkaS7PLC+F72ph10q+VBhC4mq8azjD1I
s/pcRbBZpnFC2FHPs6Yw0h4/N8mJ+muzLLzqSGnp75vL0bCi5LA8tpnTlcLSp6Sb0nu0dRr/IvAO
od+Jv1a59XVzPnXpHRRs3NL6t2PLIyRPrLXYkNGE7OPM88RLOdQVyA6AcwhVKdnHNGg61dgn+Yym
8wqZXCkzOhajJ+7jybr72J/YBlU3lMRWM3i3jKbfl/01QxI3rQECYFpKbtKmaJxglppII3EtaWDp
V2Mq+ws6WfIgIrC6XYuwBjjv2swa8/CxSl6NeVi2PZoxW2I3YeRwkwWGo5+zEYxlXRLV87GvLI1z
KE/S4W/imnmfr9yOSNo9LhYMX1G5dVH4VvX+nRl54XvXl1uSivPAKdK3lIDwyCnaKzNjETh5HEG0
8Kf3evSuRmX1b6Tv/JyqXHlVJ32ACgbgbqDs7UCJB7PrmSZIwYQZBAY2m/uQ7MHT7CyKXPPqctKy
VmsNWVGWlbrLPqnCMuNIAc+RLs9BByHcwu/8tRz+fJzVEz0WBFO+7rx0cGww53hNY38tGaV+YY4r
42ZVlH1mR+0Z3RaYOBHU91LAWNmaqu4bpLir56NWdKSVn3Xdh7spnE1Ni7NpcTH5fqocgwnlz+x/
akaiKQwtzZ2uGkwEaCwo9mETKciss/2IgQhmVpWnv4Gg1h38oH5R5ny2ZWHPTuLWT88ExEvHZddy
qhEAhfTgnK4+zzUDkgcVEeySqBIrVR39q5o2E+lVxkgyXaKfm0ju1qqdZw/kYql4bzX/TRuQwNSM
oZ0uLlYxWJ8f+RDPBD5Ff7RD4IfLM1W+8tcz5XNAq2ZI6taQKnGmtJWLMDhb80bCMPSc9lMC2K0v
w01tSnMuAkfMRI/wIZLP6aKEpGoSNTtW0tMwr0VKmZ78omp2OQmEH2vBf/d9OZr7db+WsfKjDpAP
NrVR3DfzamDI8kESLJbNZSE0KzPWHydBNhQqQRucasWG4uZKEd50oDcTS0uekfyoB0tv65VqYHWG
lwEZLKA6gF0tvbESjRzW+QA8tGLV2611KP3AfqqS1k0MfSAjBYtE1nfjZtlE97UnSU48kO0T0S7G
AJZA327Jc+WtZvSdh7X3jdD20E3zGVAmadUmS8LsBJYXLTPY3W05+d2tYk+jGwS41+WE5oM2V5j8
udbU9KG+t7Lq+XPXsmaVvb4K5zRDmcAfJU6tE4nkFpN+fHOQ5oSrzpvLvmUxFYxcHDyHRERawPkg
Bt1WFMBchX4YIN0ClMKyPc3bQ+2jYlq2uYv/Z9tPq2ddzmB+ZfKLjH44reTsFxNEoJ2ZYL6E0CCI
deMOrbCxCawiPBpm6p9ba244SU312OYZ9AvIvu/tW5LE+a9MRUNaVar1KHHZQziQNGe/r9RDbqbx
Ninb8o5ZJ4iPtEzeOgI3l0cpXXH1R65WCPc8l0vr9s+VP1X8055El1C3TVWmLGwLocl8nf5Z86JG
GXSWXHg/RD7jDybNP6bU+vDA/FJrv35L42n9Ilow1xEB624cnkeVaDylxlYsCSW8tuqwJwmJyL/S
0xiR5Zcwqup9a680swi3aZEHd0F2l8TNNdd8/SBLQjtQLSDQJS8SN+xaFDA6pgxmTfoql0eoX0Mi
c+ng6XDQwvjctM+KLumrZoTfRt2u2WI/oZysVVhqmoBYC+VgzOIbU8Y9BVD6RVWAa2XaS/SOcla7
mfJHwuhslD4QjFX6myRHWdlJVjxlm1bto2RPBBX5NDDx2osd3dTUxVgpHc3onqIHVG+1r69iJInL
67AjhVCkj5Js0nKHkOpk5LRuUpSpq94jn8oKEtcTSr7B6iZvei/RNpP40epqtu8otaxN6uOuAGS6
oQI+uGZVMPYW7d6bwmSHFxetzIRuKBa5A6IXQycZalLIn1zn9HhiAcM5LZ1BDqf7Hmh0JJHeOAbc
87H3whRRY3ONjklaI7wrNqNmqU4c9LTu46ZcyQDZSH6AJSP16vc4B9nXGVm5znwvcySpTFeprxZ3
EWpAJAXqGYi1em7wgsVK2JLIELgQboYDgmP7SIIh4PMaIxk9w+A+xjTpJoNKyZFcN0SIZbWHw7eC
h0kzP2r2Exx7YA2FYwxUDKKp/ZHKpXZCPvPmB9rWDBgzGWUeZY7XjeWBarjf+Okp1fSnITK0g9/I
5ioW4HsZtfhupNgN2ZFGTY/lgVldesLMn55KLtJjAPS1xZFRRV5xH+jFgxBNehAhrWpPP1K+voLF
Ml649u4Di3B3csetIDvnmhE9V1KyVcy+J9QqrN2cduStjpiuq3QnCUzUD0VAABwJejhlI6fruubc
GocJGcR6pnluCPU9t4k1nYMcgYpk0hXHwnYqPFJmZZxrG3PQxaEoo6c89fqzN1KUjWFmWErl7dpR
vbWYjzpckq092FKg0Opwr0RVe1kWqgk5cSgzIviCCtFVKWtHbayRymnmqaAbe+1RoqxGIwDfbxJD
i9jW7b3JaeSzX1riCZumYwXBsaSKfZBSadiPdvea4h8/6+qANlrjY9QQuLqqRrAwM3rEjegnV10F
IMGbLHU7MJJdparphpL2Q+7LtRqq3F7GYTjLWXrT4F0knR59LSZ58Bij1qzirCUIPQ3WFCzsbeKb
+QqI8soY/O+GqnX/cllT/lkz4KqGFUATikAMjkXhN9MllTU7j/Gj/UzBax0gABpH9CMrUs0jIoIS
6ExEh3hOhkvVoXjokcOdELCtWvgFheX++SJrK/+Y/C9/DSnhAFttW6H1+dVJPiA5Vzu+3j9txsRQ
ONqKOOn8vbOC2UIzNqtJt2PHiOCGWIP1S5PiH23TDKe2t6d9rlvbUjYZQVPE2jFSGQ6eFCB/akJz
owQllPMJtmHbBS8okuRLPQWXuDYVpAZdeE5bNdm25EKI9TIZJzjxWcpDz1GL6CFsy3uuqfbaL/qU
fK1EbCtZew4TYgcjHYaYbsQwzOZyd9TaLW8XSJy2NOS14nf7NK1VNxBy546+UpEcZWJqmTcrw0jW
dW8efYxIpBCkTjqQTQg28pfdhMFWhM2rmk2A/or8Lrd0+6D6yqEPpXtIVdFTzHfIUSz7Lc1B12lj
Kx9Riei7zOdylktJtBWeWh0jf13NKtu2/SVG/cq3E09WlazHHppp5cXtSZWbBoWnTYSAXBybsm3O
SUo4sOHnrQs9N3Zi2QqpWig3oPwlugkhuZn1OP368+ev/HaP5Zs4fx9Rp+uqaVpf7rE53E6zFH72
MzPl4aar7IKwJ0/vXboM93WgMkgvqPGq87ezKPPgVljRv/hjlH8WoJbvoDAFRnHqaIQifdXGw+bL
TLuys58I8dTnfERhSJqS2UlY1BpTogyBjR+q2rrweGf1ThS/SJIxtwFjPJKD4pMix/EhRnfSht2I
j5673Z/fJvW3n8ncLEXUwW9Fowf5tXGqSGY94JOdfip58oMYtOaE3CEBx5b6yDpBqyzdXDWuzigj
tkxZ/H0wKsOaGjB64T63NqFQ3yD5t+eBdFlYKqN0TDDhR2Mmr/q+U09TT47mn/9s5Uttj7cWVLeM
k9JSFXtuHn7RMygx8y+EQObPsOL3Icfiu9326oqkPqganl/uM9NAUzI1TyJYU+3eQxvXvuXWsOde
hwuW4D7u2kV/kbrCoVxpH2pzTJzIAuYP/d9V+FoxdrSUh7BU5PUY5DuASvKqqf2jYgFr8Mj8M+p0
ReCIsR/8qV5RarS2vUVxrG8SwCQpAZukGc1c7OTZk4ZsY/bgiwOau8cSveW69DzQJX7YnUxjpAFC
3xWPLxmebR7VThmNb5lOMzDAQujG0tiuR38wN7mwAiZuebeqo67EPjjaG7/VNkEuqlutb1JM+Ym5
Hgi62ni6HnELtxneCb+nHDY1GMS0clXpfuN6BSM9O/qOky6oyzdJ18W5TBiQSRJ5t4pF0maJ/90x
o3CkeOQ94C2z970e/moZKGHzWQabw7iHWVvsirpBfkuZYsstVjkAnQ2h7P6QNXJwIWpoVUcQVd4E
e2NuTunMT4mLDIlkDPR93fvDuof55dqGyO5tMOY7u2vfBezBlFGAquwUHGQ3Rc3Q7opihwmRjND0
4I0nWy3iXVD2ijN2ejhRXshcUSbuSFb4jWZK5LCWwB972Q4yh1K/dBtmL5lOx5/oBiU9ElDJYCpT
Vn7/Czp3el/nurHTu3pyG2q2slBuIMLPuUDY7/Kpqf/lTvXFQfPxVdbhSZjUq204dV8cVK3s2fwu
Te+nUYUBw48uc2JTsjcxkp2NIoctXdquuxiG6C66rxCIGfnHPMEzz7VlM+jdfTcn9GH1e0j5UP78
S1P/qf1a/joK6Dh8FJXmval/MXcqsppUaVlE7wNhiqRgENPby/kt35OcmPex36kmwWMFrRO3oNy6
SZTa0XrEyQt5v5gAWUUjORxastEUo96gUaDSFzbpbS5n9lqeAnUzzdOTLO5DPv5EW+upIDYvD54b
Ljn/8t/57Xpn0lwQNoIDxVDN3wAzmtpPUzz08Xsftldkw8q9YiN3r1AYux53ytXYVslNAw0NnUTn
KuqII02xFLcRXLAljVTvulbyb4PVoqCNTQ0RZNTdm/2DnVtvoz8WDz49/38Ti9hfRzO88ZpKJ0bT
LFvnQvLPGaOhhHVaE1nwLvmAbyaQin1uPjZJxFABfOnGGNTBCSQv3+PZoT2ELPYe2vCNmdiHTDHE
fplMdbJ2luoBvV62V3vSsvKW+Y5CPoXjo640m74+a0qxjygcbhXLn4ElGGsgptmHqp9kR/PqLdFA
P0aUYq9abCFcaapzlHrVltpw/JB2FWUzLqZNOzz/+ZP7omBbvoiWzuTNkoWK1tX+opeZ0hZywhBH
71aq1ms7Nnzu4B6279q61cIiPhqDYqzxSr2PEkFR7XCQxloc06Fa414CQNwHZ22Qq5NIgwK+tfJi
Elx/o1nSnsTCTmr0J8y+pEFi1lihXgydsk46l6IK7JPILy9T5n1r5ZZrtMekCp/ro4ev51i1sMj/
/H/l+/Pb543+h0GLavElNRTjyzWh6lNRW36WvSdCyCuUtP0FN7BN0Hbnm/uQYeY1DeMVOpnsbE/+
vd4Ev7xyUt1YVsUm0W3/vCxym9Iu5B5gDwJlJXarqG3jW6683r6w6lcimIeTRLnXatJ1KFUXApUH
QBWUR3E3XnT+thsd4FDId2tn6z6Z9omk3wy0+y5x9hqae+7TCWmW5DhANchszRGFhd1V1h5Lo117
9Oi1WFeOhJKj5W86GdIuKWEtupkMe3xhcmuk7rXz/ChwW0JDnNrP5uYHU6zpTqSZM+qGRKhJCioF
g84V7EN2ambqkZ/aJRH2AMHR0vCHiVZ6ksakXNGiuKJfzC/q8NA0U7hjyulTpzcwdadZQcpwl7gI
wVV30h4ZEiLxrPv31miPdlmR5cPNBxi4Q1MxviYMo50JQes6IvHESWcOvyEqoorL7MKY3T5aRh4e
aWLlThPrYqcE3nAYrfHXELYqXYdMOXhzoqunZu9BW4K6oI7pEBownApSOrySXMoGtt/AlX0jGHVh
kaPgIQP3mUuhupgrcF1nOkTPHIeuAioWJU+GXpFpOSfwqhY1NzRDeGOUYx2M9VnvftGgb64JgyEH
jMge1lu/1b0qfkLof/AqasT5+GYlkn/iCl5uBh+qd4W0zolG2BHUxuWjmBc4pB0SWouT7xVvMIre
K3zgOyUXF8DO+p3etsPOhKbaw6W9qiGSykGkP7K2OusGVPrG8m96crZugKW6tZLekRyR/zJ9bu3G
hdq++Zwpk+GMtB6OmaxeBqGo96MSbEeriG965pgwz8Zmx2WJ+nYf9EQIBThp0evtjJDSP3hSxhZF
aq8jRiZHFO/j2W8pVU2WXd/45J/9y4je/G1WYRqK0AQ3Q9NW0Bt+uQ53JFPyrdPbd4P4GDcORkZx
Kb4sy265hjICulpWyRey3qhkuRdO5AM8MRR/FRDMuDXC6Uc6hGKbxADnIwF4/BtVD9MBk2Xv42iu
UDFz4nZ+IiESMwgoPC5x/hlvhhMbWU/6i2f8H3tn1hs3tmXpv1LId2YfziRQt4DmFBEMhWbLsl4I
WbY4zzN/fX8M582svNWo7n5vwAhotEIK8px99l7rW46iYpOO59Xy5HgF31/O643o3/KiOqqIPh9B
BNQECFbjBQaJHmS1/Hml5uAaOZBdop70hRkQ+LL8W9lPhYd1jF1kTDiG8LPmMtUDPDHKAfMA3tA4
rc8zUK18z/us+m58GjNFdrfpuWTyBXdtyXxRgVBKturnYqE0MpZpOMQRA6V8v4SjLr2dsmm9pIZ+
P2xN9+sM8z/+Ro3rrxS5jxqsGGKw4V/e/Y/nuuTfv+/f8+fX/P07/uOSfjCRrD+H//arDj/r2/fy
Z/+vX/S3/5mf/sez896H97+941dDOqwP489uffzZj8XwT/rd/pX/t5/8t5/X/+V5bX7+47f3H2Va
eWk/dOnH8Nsfn9p1+SQVs238idfbf8Afn91/g3/85v0s3uf37ud//Z6f7/3wj9/ogv0uNCoKxje6
UG1hsKUCCvzjUwz6Dd3irkf5r+i//VtVd0Pyj99U+3daO4rOeVbTTaHKfFNPaun+Ket3DayNLvj/
6NooQv3tn7/9H+y/Xy/b/54FqJl/Pz7rGtMFQ0YgK2g8WDy9fznC5xmwPXmz4aDmuwVnakL46m2A
1iOcr0NXNkkfbz6JF45mp00oTYY/p211lKd58crWxE/UI9TQ6ZpiH++dNdPI+JVprCGKopGcjYUD
vjwZfE4v8XmqEp+oPXTAOQmFc60M5x7dR5En4KFqCQ/5G0Do3iM6y3B7gw0jteLYVaVBeHKbvAuE
KIfeNG73o8wpbRRolhpiesOrEqE5+mbFfrrWP8k53w4aZsPA4ld02XP9qepfseff1k2YlrLqdGPx
pkmd5UXaeCC2EFjnaliunZjo32nc0zm4tdSObOk99bTj/IALIWncLRJIkvQDQHj9CRLYWcQAWKRR
H9wpSrazQUxftWmHxkzbSyfrkb9atmOVC0RdsR1NMbSB1uf3Shy/GaTtPFnpWHMf30RZ2YXltsqk
+jyPOPzoqRUJ5syudVRrQzIOKJ0mKSczwt8A+PYOYn3b3RQds7fS+IuW509RbH5Lm6ArLpRVxIcP
PdYkTf65kUoLab25leHruPZqQz3Y52g0HZyuT9/GmjG6RPWSI34iYIlQnXQYfGP2S5sOVVmWwjGG
gGvoM59rao5GXzgnDcgDWCsNmdc+EMrwgraVNNelJylwi8+JQfCbFf/QJZpeVVQmjpwoDySgPeg5
UhDbzhNvHrGVpSyowR2I7FtgYrNHFvLnqmVeYYYbNXXsyHV5GdPMKTXjOYoYOkHEb92+W9H9QUq2
s5b+iq47ervSTTcMHHIZ2W/8IIOS1Emx0bG9q86okMcnQcOnr8z6eaHwrpi1V09TOqRuGgnL7eiv
LXND6kFeTVBf+1NuxQ+KVd7Ua3mji+9dU9435GZhJKuYkEe5n2W8KPkav9lGdFrxk9Hf2Or8VKjq
Q77mb61OT92s66cxL31mNAV1QuQuzlYOZB2rSeJFuei80pSOo1gnN00rtqW7eGzvFjXyIzODOBvx
m08j1n99UFxEmozzZTkoJ6V2pJb5wyhiYkWKoxpLjV8uituNdYOkPN5zu+3WaablWM+zFhitiZOs
s0HqzcsJRakX489zZajaB7Uq4Hu1XeU0ZF6luEIxuyxOhfTFSUT5mVmPIOBwRVutj4XsLtKkcABw
C2HNNC4rccTgTVESMODA1GNuzZMBN+lRiorAnlqnkrvkRW0K7PjpJ+jxCP/zqZj1I4W+5Vj6QN6k
YR+z9WldyVkuFpz7SFefR6BzhdH5RR65yLfSw1A0syPspiaIK7vBVWn6sQqzLCsFOKu2tT2j15hA
sNTk3ZSemu9AjKJ7/VYtkiG0VenWZNEhi5C1TUo36l/qY5pbX9d5qVE3T49lakqeYjHvNLMSqbMC
xD/sSZOQza7zEKU2nkaMkD8b7UO7FsuNSn4EiBB7j35cYx/EbedXaaMdSvpOjgwdlwH/I8WLdixT
gVJr7eF/q7NjjgOs70Tc2RNxTfjc5pZ+FPT4pzppN7QqV40uyQ1D+VlkDPeGLa6wLMsfe0wgtJ9w
for67DhxkhZIGmXJiW0ilVq5IANgvp3WB0XNzkMlI/BSUX42JCuiZMUsOaVMPEiLUKqnNB53BBza
LB0exdmgs3rGfEMX11h94AFxEDfL6BRLPZ4bBbbUzBNQ26E7U4Z3Z2XOyIaWth8TKKckWgNIXy84
oC3WBg4mk24d1HgYjuuYPphLvxxsmQZbTcYXq1JnnBVFj0/NCCG8fKHVPp4V6BRnIS+NXxdQREoh
oCZyENBSWnx5tJdyQ5vjOihcirTkVFjToc5n/TBa88Kiwzq62unmIaXo3Iq4KadU+0/F7EuHKkw6
92srndOiJ4JxUu6lStfP1ZQi9pUqyU2KtjwzUREusXeyKxlYFqp5u0XrXR0Rs3DOXcUZSD/Si62E
KbbQRWzt/Mas1K/2uGUgwU37TNJFc1Rt41JnQnfIgc38pNMMLx0049ez6Pancn0+LVoYMzOxh/KR
cpgXGnLdr2dZJXi+8xHFDBKQcmuUkEmizgDi+mabGieLLqxdb2FsqM+1UBVPGpMjg10l6DTlYVHL
ChO6MyW5Ghpmr4bXtypFVkONM7wD51549TZ9lkifg3ptW4JAX6eCj8Jr3+f4m9spkPCIjr2PKy33
V3u7kKWmhLFaVSeZlPlxNJfDLG2XFkzNr+P6/y9A/w8FqGzr/20B+j+7/L3q3/v/XID++p4/ClDL
/p36h8IPmbGt7LbEPwtQW/udtodtGNzSHHHp2P1VgRq/62InTsnUrrqt7t/1zwpU/V1QMeqUi6hL
iKK1/l8qUAWc79/6MDpmMv4h0cD5oJN79q99mDZtua6UcXcdWQTfl5rNbtSfk1R/KTQzPYGtg7pu
aB/qFpi9a1Brn0i4BcTA2RNWJr0HY32ydp2sXSREh1idQwgYE08p/mLL6qUu5/SkbuPiKyp0sCQt
8Jpf2GZpOCjl5MFlJcZlNL8il2ZVgv+XcPAFx2KxsTF0183t4iWYFwPGypZTyKseMOrJUR1zdszl
77QHgGD0N6JKUcqXYnEGM6ORIasgNmrzM59U46mHdzcrmod4OLljJzoW/RB5jI/3zi6O7WwBEYP0
0eFlWXCiM4001+Req2zltPcO8vINVF7ypWk242y11srEcgaTgT0F+/x2n6WZ7OUEGnn9Q2LMww12
y80RyHf4a+T2scZzm+bZKa2z9H6DppGi0nVrJVvu9PrOlq06QAia+bYoZSL7DIJKy4ho1LH+Wenm
z8hUiwOtm1eC2Vh35gqq6HZetw2/X12xmRVT5NzKE8qDegwbO8KU2/UXsqMdQ0G5bWbry1wqTySU
q15VJl9t5N0+52MNfK+E6p+BQ7DNn3Sq7oYuui+yPPJakYuDNiWM8SZmYV1ZHvORMFVj3jkRwr4z
ba13YU8586gQHKLJXyNSgv2hEp0b5VEQxWnAXtIGpFgGZYtNQbMnpiezftFlKyA455DZVjjVaktm
MzmzC9srOo8lPsi5VbKZtpyKVhREsW4/N3qlE3IJHzqdkXwbDaEnc/VWi/yx7olW6Ju3zmIPbYnk
uI0kk0bbHhS/2SQ6rHZ/q8RtaGeMng0joUQW1VsrHSG1xl/67GBWm6fE1UfG5Jux7eMwOJW1Zkfm
zHT19OUtsUgqLVDEzSXsvlLIdzOU0NVo5ONATKCgORcUHQ0EiAU/JJLkbMSHNiyuwqpDWik7csN8
1xYU3BZDIWPk1W31+t2c0IPGc155kUXG5J6UcUQscynrNXeNLYrOIiORgCJXAQHjmpCInKXVvokm
/bkpXekxmYRM1WjBLNFV1AgcLhpkMADjslXKeLrx+6TE+imP7qWMIZRdrq+ZqhyV0jjAB/HmVk8d
hn72o1lOR1X6qQOjeuwX/WNKC9BJVXzMqv5HlNCdYmCT8AdVHqg/nwo6Pv5LDeMxqHjWzgjmAf3d
7C6jcd8R4DzXrtzbKSEj+EraPDtPsL8RgZB6EiUfOWIvR9Ms1o+GhEVFfdMI3EV2ivevto1Abhgk
y3ntdfreqQZkMlePtTFPJAxNxmEa05eEwWhl0GxcuKETpXhphPatLkwXSSINy9ixGzT1u6p/vvA7
IRi+yPh3M+44uoaE8im3UWei3dKZqFW2nDrLRBhdwXBHwSMm0TifCvNBk2xfi2d3bcfsuGgt+euk
p6IxTfeS/EOZ0CUBEbnnNG75cFOfYwnNUazMkBEhiJfVHsrWXlvbiGDmav6UqFWhDLTf9BGp/yb7
qtRloSVpbz3M6luNUMroW2sshMMuiRFqGdqZIR2P6UI0rjzon4CrmewXS3SOH60mImcraqUnTQlN
xfxRVISIl1mm+UQhcuuQilJDtPBF3JLRItBYRAUIZdDAix2/5pYKUFlruMw1ixnt1KHt3ohWrNbH
ZVHFflPOJzyyTjZH6iWzpIrfpus9Ii9ddULWqwy6u8IKQqFbR0czqYmH33YNPRFurGUpaux0eZvh
9jFr7ABtmN+19NLp3Q9sFDFa19zZTFAcdV9ATEW4cOBVW+ytCMoxu1NzQjvWHP2WEfec0aJMApDD
ibQX9imruhCwBtbEHGBztwvaBqSgnEeiY46dySlwm6Byieea6bOF9d2ogc+TAEO0qEXuizm5zTih
brbJT0axDTBH8vpcmoIsUlyIRVMjXVaxbp6apugKF7S5jWyEZoncfDX64rDoXBn1gq66vyRWrEBq
TRoyhLs0WBA8HYZ19WWbBGjyMpi6J/jMijmJg6EtXyLGCGxmizsALPLVaFbdZTIMDGqZ4tUpPyHp
ikApFel9oW9AXARBQeDgBRxwQJRL8y1NTevGnofbpa1bn7r+VRoLnGDjqzRUvUs+LpKovaAW1eY2
SWK5upwb6DLuujjWyFVcWZQrVXVTZUYB0+EBMljxaPB2S47EAU4yomwoSar+YtXxS2tIpt9OHVY/
WvkeDlvVyaK6CdLV4ow83hYIrw6Q6WNvNiSc3DE5I+n8Jau77WWzjj2CB29UU1I5cn9SZ/Q32XhU
LP4+Q0WYhTEdrXVcHG1p76oJXKFuU+L2LcxR82LUEjuikYaRBT+j4iFv0uOczikaeftlMpIvCO0D
SL1OatgHoRGvajXTDfYInuoY88pujANRoIETYdnFYVocwFvxUxWdv06BD7N9aS22F4hEkddsfGGz
SSbZh6VMZC4j3PUJ396dwfjPkVhIaByl0jEF78p8rYP/OtC2iNaHtTTe4haBXLfMpy2V7TPyBG+p
UWR1YnWjjhu5FkgCG47WUWbcpGs53PT65A4CTkwVYcxL2/cV5WSmnKvIlGOn0T5tlQRDeQ3qJOm/
JIBboLGx5pI9tBBZgYjGZpaGAl/hqHthWoI1Aqv8ol6iTT2iteSkQtVkYevz0tE+glf5aQ9fy0zX
3A43uStmlAYDxAjSQ08ygFtfMtd7/W5cufByaF2GyLG4zGzQs4T7k8XMy7oGHSBmgXwkA1fZ0c8g
31lbtO8dN6IHbO11wklIbwSY11gY3vZKF+5trTXyyCLrnsNZfy5KjuPEPMdnPbffZBjWQauYVEBz
/pxJku2a+64N36Y9WULYYcYf0Iy0yTfjPvLUsn/dJFUcUGVeTKgdfOVzS/ZaIMqfSktkaLbqB4iP
p2gu3sm8r72+YSet8hjOusli1aec4KH3YUO3H1A7La5eUAmm2vp1xerimT22t2prC0e0PXhesSwU
Ov3KXFk5ZZ3E5THKkRsh/PSURI5du11OG3MhPxsY6Wh1dLLMLXVrSFDuZrN2UQWOhLecFpVXPV8l
LlFEvs5EgJE9peNNQySAh1cTDzF9OQ8I2XG0bZtcqWaPS0neaaDMbl53AWqkW/alxTdrdfVi0xi4
IrlAiyr6qmiOsY3P0zLZbtTP4oJyJkoyM5iqrPaA773qZtv4lQGr3uqXXzVXTmDSSovpZGU9V20U
Etm9K6uRMRbgFQhjaFQzO83oOUDzA/HbYET7HfITWSYrK9PV1MM/rHlR40tRcmfPE03kYeUpteJx
K5rjEHWPSUq0gb7JlpP15MHzInT9cILV8bUfh/UkQzsPsioq9qAvSonZ9KSpRecy2tOxGFBiAdf0
DF5Mt1wMG7lwXJyAaPj59lpQuxxAtAyessDdNDfzTYb7N6Kb8roq/p5uo69MUe/ImVUdlrxidyuW
8zqCvlo5crilMn3KPYheuBO1j4OUKd6M4Aq50l62aZSblJoRnoapntXb+XNWm/c1MYK2Vi8ArhGE
FujuklF9ba3qOOaD5mnZEDaof1ncrIASEXcE7eN9co0HIOhnwiMVGZLhNI4Iy5LtEZLN4hVllwUk
LIR6vzzn4HS8heanow9a5XeLpXLqaKHciwm4hZk/9jXLuy5lT5s56YgX8GjbAyU4JKP3VIi7imJl
3w0RD5IsWTCOXoxWuNXJ/LHDp3UxysBMKu4TFCrWLE5GQYZE+WNLbMnRpwaFjGXRebHF8zqf9BSE
Mw2eIK37D2qlNyq9agGlUtfa6DMs8AgyMP2OVrc/LAix0WQ6tRJHzkA8hptI5AoqRutPOx2Myzoq
EasJji2eSRxqvIqdZWBcxqgmR2WOPjZjrgMwcs5Io8evspIpRR8UAzGfcgQUCfd0MpmBJauluxIZ
55TFcKdp7d77o7OsA3cgUuCccwOeOlW5Q4eoAycavqJdLh2U129lT0Mwk5qLukWdU4Itc3S9Qoo2
wntlY3wY1+wiJfZI7Cua5xjgkBjR9ajdduwa9RNv1tPUspQa8gXJPkdEZsHwBW16p+Iu7gNBL5xZ
dX9TGbtztVMB5+OBm9buJkqjk5SL9GC16kuMA9Zpx7kGgAg4mD104xTmmNPZUO6mmFoiFkqoVovh
xp1I/XXYvFiXPgBtiYFStuonze/zkv4dF3KgRZHXSf0hT6Xv2Sxj1NFJriMmvHN0lZqEw47sj8iJ
A0XEoeYPHOaHFU06Ilmnb+GGUNSyn8uJ7CQUYm6OMZ5ZaOm0Vc50CpGny3b6aVnmbdKbAWICm35g
Q399tb+lmvJVFtHwZJvSo6joPKKnQ78BeTH+Yla8cnkazUHMkZ3o86PSPmog7Vx7mzYWfmKR42Z1
FNG8y/meVp3mdmD0VFnZVnmZNkILqfNn25xuIFZ2x3rUniUbL2bTrfRpHW0Uz1mmOv2C1KEduzpI
5OQsxjR3yhKEq221L/S7EYWuZLfHqf5d6vUveA552ZVXWy8zL8mYAu1llCojkZcrf56z1JObeg1A
c3pTYYR5DiJ+7GkCJ7oWYG6EJ1N/GwBFuHUqpkCZ3+Y0qc81S0EKKB98kfJkLYtbCKwEGmpNAV44
NQxmY+Je9JbpTRv6vDH3Fn3IfSjriVtnH1WcfM2sVr+BcHbZJHSV7JeL/GlL3Vs8RqE1iEDrtvbA
2JyGOEYwpVTxdMnjDfmsxLDo3MMJlm+Z58hAxkI5gomAFkR0ivv7Kn+bh5W4k7ln2DZnt6aYf4zV
pzLbtleDfXLEOOJEySdXn2fdZwrjLnSrvY04PW8bzKBCp4QeLpucvr41jTl6iBAQJebShblCcmtL
g1warYtIF5/Tm+SXEhmvuoXhM9rNCj12LwAa9AcEx9N1JBRlNLy6GG4G9J2sqfSoevIbURc9K3Nr
nix1+1qiG5WYTpQZi0sdyZe8HJTjQMVjZHLmTbPEPhpbu5G/uY32uoTJUeGoRXWRdUk7DDSsWU/F
SzPZXzqVO80YXgD4bwGz4o+5jvlAxrWstTfzrowbwXZc4Af4uhJfyqZ8ngRLVAq+XEwj92aZPS1o
Nkm8pi3jZkX8VIBI5iy2XoaW1tDQrERWCqHAQk9fc0X0j3ICiTKr5vdNP8x91pyAdb0yPnMvDDWe
0i153hAw8oqygKVYaaBX1WE/8lr/evP6flb+yGGGn6R0yI6ttPk4Btl29geZ2a3BPXe4vlfESh22
cjUcLC26R9XurqUpTlFSoZwnXyTAdnI3pXgEwBme+lKTT5FMH1tfsYRzNfHmXFiHgd7bIZFTVrJ8
PF4PkxZSlaCISY1MiAKAXt6Ccpg/K7WHrCEzRYqV5L43lZex72KvwVKFqoPSYZpWpq2j/jFjh0n0
8ftcEDmG/dchkqdCVoQRWIxGR4tjxrGVRhbPbGFhavFSDnH3YZjLyZA2GhY6GbyWrPv8pStfLi1O
zUp+t9+uTmIDiZWemIlrjhDzvRqZF2k2qCFhAXjg00/QnmkCyaRRR+IIwG19jCTkJF3vT6Jglqa3
HyxFjB5VA1ZzGeZzAcd+vgUKQWi6JNwuj28V89yl2pdZtfLDlo5EySRQqxou7cYq/cRWNleIt1Rm
acfOAvu9sJjeW8pjgSLcG8zmG9vDWRZD2GZopcsM07ilEzLVMGEygA0fuka2PbOwbvPB+GY3ymtj
l49t06BObaaPcWHkONfntC6FqxnyeMhaDECoYRQuepaVDbC5Y3j47lNxP9rdRV6nmCGpKdOfxclR
yQ22gf7WXIV61IvqaZN8SrKHiVnyoR4GiTbr9FqqiWuqe5wTGcfhPI+ngqGl06oBCX749nTiuq12
A4JQ5Ijo1FtNVW6IaIGzNmlNONsqqrcxGT1hon5Q/nxgqtGE6v4l148hhugRKi4VJuOoDuelxKRr
SR9NCRgYufVdz6V0uL4XteWXvrS+pxNdEwSOvQdxYNypcXVoAIsINWEpLDK9axFiGmKPVMMhFEvX
hJWNkKCYLQ/e26taCJ7fZpdsevsnSbRYvV4zWKn2pyUt23xgcHmkVyJvNEL42DCtRcGhKEFOGKvM
tfK3WtseiGThh+kW7O39oczjmj/Kn+/LvFCwSpPT9SleH9Zq4e/2634m8ZV2Ooad+DyomR20sdcp
S71nC4L0nRbDDLqou8S9km1uujdzOG0SnWx9vd6MxNh6GKS7I2SJmmfIX0GOSTT49b/vPxseFA3S
2CrHc8sPKaSqPFx/Y90csZte/w7X96vEhrujrI+6On63J+U8JrRP5p5XVx/RQydtWrLXLjNZYhrl
FOcxqDA8Iw5j8Rxq9nCa4UwcJBQd6DF5ptdV5Poumv3NBU0eu93+FK9PvVOL15bdii1m7EOb0Hgi
kTU0/tpwrKLat0yW3wTRLCfz8WHoIy1Y9GxPACvLuHCWlQVXsu0qaCv7kUlFxdhOQ/hYTwdqMNaE
0rabI2QN2lJ6Ga7lIh1Uo+9mF9ndWcCzOsvdyIlsSWbfRhcRihjzwdCZhodOBHRkgiE4vP6cLe44
y5B3ycKRD6GJ6yTUJUJ8pF45GpJmCJfm4toc9wrjuv7micIgvOpBtl9fwoaWf2tTjeYJEsaMh+tb
14frFQd78nMTCzTfiowrOis0mC2B3uB6q/z5oBgrC2aDVGXthzocGyvF9bEv9jbfDLq3N70mzUau
fDXCaAnzMRvV3XzIpL8+AQ4mFrjRf5bxqIRlod+ij7EDDLRTeH0gbq729YFb3iSUJ1Sblhm9qS6m
m6HWZ+vtY/rdrDbDFqbM6x0OV7U7FtEhX7L0vLCxefLAqed6M14fmv16vr6VoNA9DlC5pa4iZle3
0TzFrVH/etj2S+MDGSu7LBInvJvNooaj8UVUGEGvr4NSWNUfrwjdHEuRPqRJ5yhopN/b2V5vOOpt
N70G90sHHniIxfZlQQrm6Wl5t0qWegHKr17alNx1SVkJyU5ehM6RbsFv+Otzcicd9MywTuZS6zfF
PtjeJOFbDQemko7EDRSzl61IUV/sXwACvD8rhCRdPyeX801vRJ+zNrBmtNIBcM96wPJJmMUcT5qD
R3w6qNxoEJqq8nbSVKJ07P7Y0w2VJ4j9DliN5NLq9CD0ZYRIme+/FWIIuldP9Bbo4HYUScr+pEXH
jKuRtslleq9ckoVjqTTxrqRt323sNm2mjjeDqZ2nvjrmuJWhU9C+QKiAgfSzHuXkxsCvDQ6WumNL
1vyUdtnRig2yZgdOz/O8QlfkEpcZyLfKZepGE80GAwUtL26SvN2OYwvahQC6YOCI5ZiW9K2NTU5T
KGqkujxbUWXViFei1msW/UHYPZCypXxrVro9uihex3abfb3hYiAf5iPtSjhlNV2HfsoOI7J3V9yk
VgNs1khvZF1pziMRHI5C4IpnyD3KkTaJmWsiunRxiZXnvx5MaGkOwi4ZO9UNTsrdcm8/0LhF6Mx8
vziXMnB5QoSpQeLJHVO2ut08pa8KEIReUiiFeEtDfy7JinEUoihBGlrFrwfToslp6xRno/lzWc3U
S3QU6FChnXqNlRBPp4xKmbfa/eH61l+fSHpUBktUoXdnYupePyEA6uOw1Evvr6+7/i/XL9bk9KWn
vx60QjLCSVOMUMFlVTGX403yqKTjqiVeIelz2An3+tG/Hrq5Nn99U9UBqqkhFrvypFKiLWaI+kiA
0t13EvrkYYxKK1yEkgfkjh472LIFFeEKkAXlDOCPqRu+01zR+A8IhUeZbc8RCakrd4zdqD5bAa8L
y2OsSqFg4zw1rKrzyrJZSlpBU342XDPO57OMX03LEDr2JcWkHM2n3QjpDlJeBzqrgINZ90NPBLd3
/zUdip90V9zaGF7VuuX2sgbYKv1zCj+aNq39dc6tyC1UCITcVbRbAelFyY+igV+5oPRz1blh9Nb5
Sl8a1x5mqObFmzxfMpBfek4nbQLR4klK8bGItvVV/mRF13/YJjNvawCupj5n9qu20hhPdS3DiLl+
YctWHNNGMrbOdLrq7smEfuyADKBzMnDOLs0SCfoBFNZzIorNpZmhuxyP/KUuvxZ9RgwQzpdKHdlk
WfF0NPp93/BX0Gm3Vdm91WMSQ6PEhC15nsq3tJws1rU7dZVq1xLlXa1IwkNyBOV8v9lrX2jov/Kq
OcnVQneopVjYkJ9lJgkBBJ/cWrtlpjO463cItVJAwaMu2Kt+VW0+Talh+GUejTa7V1eCFRSTrZQ0
6O/sDHNgKXeFtITM8e/RYB/mLHlFEpg5dvE8MDjlwuKOMZxurp47kwSNKM1Jrq25AlgpD7ZNagBH
B4BSUXaHK/xuortYLR1/o11+09R0jBFldr7otbPJooizR1d2MlED1zNXGOw/90PaeZOq3G8sgNzB
kd9xwHWVdqB5u4kLrsRvA5EsWYqGri1PCy6fHaEF18oxyySoq/a2qJnmSPeS0gBKYeRtFw9t5A0j
RP4hqm4N2XZkvCHJYv+YzOq2jTJGClP6jnDDX0Z/bNSJHY0gFCt38171UUHhBZHVs2R3rrQiI0pq
cHIe3QhvRDkl0/KrMwmVb+PrmnJDIxCFuyUuczQdxpnyUxU+U4gb2ucY6m+LT2jTR/AoXyK9+wA/
fUHV6OVzfCZO9KUzcH0ZN5Gp/4DpmONwdej/PaGqdDjc5Kd2sbPzKhmLpxuAn7ZJlQHn8HB96/qA
u1s5rxZraZlkb82Gdm01KdlybUsCRAhfFT2qnWx3eS52kjBZT5xyXwKYObTc46M4WD3xOe3Rtqje
ltXuQizYfQhgELfs9f2+Nzcvram6Z3R7Tr6Mi5vRYRxnbU8vYOWd41z9llB7OFexE8c5D5breKRX
wYs50C0Nu/1BSXBHJs2acXf2HUpa83aUMi9VlTYEn92Fss05NjUqi4YCZeH1AUfWQw/cNGgGWsdO
uhdzq6U2m9sv34GwEdZXcogx9xPHNDVHKzLXQ9KAql1t0J8whSl89k8ud1lfFiEd1yaU9wewRlRo
pZgGt6TV7JYtQfMKotIs416pEoVAFzD9jllxD+dyh5PLELzwDOgcVA7uVG2QgsvcdqdEnxX6YPC9
4AhXTHSNOYz3h5IjTyje1L3eHjbpyar4TSpp3/KuX9SVDAwSo3ITJevCHn5YyGGtJ9ZofxMIHc6G
zpfzIvIxYkHuJ46bQW1Htahff6lf1SPDIG1ElSEVpjqeF0zGjjKWtOL3ClXtIWqQS8x55q/3K1k/
iTkeDvZAcqXz14/P9ifCYI9JN2uL4IIocxwwRovjw5ZEF14/dn3r+iApkKu59amP7CWkVDGPi4kz
uNi+qVo/cHKtXvRJTs/sBTItOJpMNZ6nsKpVIAzjCGMnpSU87cNCyl8Da1tIK5AMdhPq/prqDIFg
S4fXh3jjho2lBe24LcLrg57swFEpOw7X37Df6sorKHnoBGSKO8QSbSw5S4O0Ub8UEsuivxQL0dNm
3XlNh+CwHyeJC4Bam7MXx43UiP0eXPz+d/5f7J3HcuPatmV/paLahRswG65RHYIArbzJk+ogpMwU
vN+wX18DyFNH9556pl7/NZJBJyVFEht7rTXnmNyZw0A9j9J92jwQ/y3W+0/EelAQXOM/sotA8XyP
q+L9n9V6f/7Qn3I9NHnsujSIBmDgVukdmrw//SKI5P6hqpZlmxvYCJ75l1zPXh9ZE2IdzXGEbeEw
/pLrYadC3ofKT19/9r8o11P/1SZrauoq+yNnReNlaLDV/2bPQmDk0PHXmrOS2Beg1NAP5/ps25m7
z8P4dWS7CRNAQRg36UyCnzJGIZwCYQYQWbUr0bVeZowoXrnutFCT0F7i1KumQpzcUGE/BtzrLMSZ
XI4WQKF+iqEhXoAp1aq5yj3Y1ZEp/TGt+7xlXe5Z39hpLXsxa0eX3lqAds05L0YBb8CJ6PPHyP/1
ykJYa5mvbF4zr+22Kfi6S113l+26X/26gME06QkOQzXZ49FRjttDzI3Yym5Xm3WrmhWMUmj4vro5
Ith63UFvF9G6b6aLTAgMbHrMMdzMCmQw+QJX5OvJ2wPbRbI+Zbv29Qsg0XQ74hB8bUKVXrSfcTcu
noII21vWXf52oYJ3vrRLaB1NSgBrrQXctSr4fY1CAdB6jEmfRnmk2fIUIuKli5dfnMKlxHBdhbMj
tJUqhDNGFTLgt9k5RlRevi5SbUArZmWONyO5huGWMNQbtgpnrXUSip4GdpQPHdhCh9LQBDpgQYT7
S6GkUzBZa+U0rDWURTGVQ2zdx0n95jgYIkhVewjHtN2rsUURxiT00lW0A1oKNIdCrV8rNoPSbVhr
OM3FAltZxRVMKyejtdJjLddvmH9rN9NWCGZrTehu1SFlorrWi1TTO3srIeu1mlTmT2OtLoe1zuTV
3IwUnj0FaLtWoiElaSr1j2ikRk3WarVc61a62PjU11rWWKvaeq1vlWEkJpWSl8iL/bTWwICSXb9d
6+JIoUKm5cW3U7JDBGLbHUe2/N1aUYu1to63KnsruLW19jbXKlxQjk9rXe4AztvpVOrlWs4b1O7V
WsQ7azmvboU9Ff72mLsW/SrVf7G2AbYnWGtrQKdHoK2NBGyyBvMFXjU+oNdhbSmAQAi2x5b1Cdba
d1gbEDGdCGttSci1OTGvbYp2bViMdC6ikRaGSy/DXmQULKTmnUcNjbs594wgWo55SHh0BFPDDjqr
+5f7xvY78oHbREaUFllcXBRICMdZaQMd9M25Jb2SzYG6sPdfr253fl2UnAKVgtwEFkDpbe0YTfA/
p3K+bLe2xiBsHTIWFhvipE6PWUlCv2kfFjN6mZKF1vAs9EuFSm/diJkTB0tjWPd5pO0NtZ85N+ZK
kEXDrbGe5nsTK40rW/ZLTcKZ0ioZPDjT/dYuq1NHX70Qb3EaFudRn4cjUkGP6optVTVqxfn31doW
ZMpn1VENa0qqH2TwDJz62Snp68UqATH55NBYI/PEJspmilNxO0ikX/l03O4inphWhIbCpDW0lqYb
60/PoGCXwPpD3IQgR62iwm+bjK2o27Aby9YNDpFtP7JpGDCgsPlEadmg/O3/vLbdN7HfTzOwSJ0G
+6MLHXO/aNaxkFZyZPq0+KLuGsQt7rvRunnQRbU8by9pQcupJS37jO2dZJu8g/eieLTF2nMpcva7
E8My1waPhq6CYa1ofbdk9z/xxaawjpG0ySr3jKjSPRuENR/sul/dWohSbRiWhYFI9OXcqaV6lqlR
HI0E1LEZHZOyOYA4jgM0xHMwpPLFWGaLyGeHRClwmVbIm54MCKAKbDmeGtKbUWa2rJwq+Ril4aJo
slpaMwZiHprGSCuuTPrjAITsz9IY3FNielpfmkfFVBj50K+1ipFTxXa1x+yFDIWL7drYOPRuEgVZ
n6LGB7eYivP2BYCP/ue1riJOS+3rYOsyb/1my0w4Xblr/zkkuxV1QFitoBvmK7accVvL8aysjV5R
ImMx8pZUdGnMZ33Qf9B5UH2sOYx2l+6B1idx12NnHDGCzd13s/sVaUZ3boqIpsWyNqxtTzc5Uksq
DyI0YqZhjvWZOCnzr/WZzNUxt9dUEtuzMyuf98AEul2Y9r5dMB93Rj05mlCkW7LOYdGCmxmp0deh
nsMIBX6B+Kbnj2MzDae//e3bzd/DuwzH80zm/O+3oUsphNVwOW5vylf/3Zysa67PH2OpQcxeuXhi
MEoqEj0FCcOOWMePtUtRv+Qq3w40JzsblOAeyrC9a3UXEEKzoHdZ0RjLmilU0fXWgk6WpHqX7XU0
K3iUMPd3vTXlfu8ilw81paEmEz2EEVIKqUrStRRS1YBWYEJGFbsAdYifVMkC0Rd15Lsp8ph6svuj
Cq+vaRbe8PVimVoWMITwQIzNPPZdz0rd+hSvA8W1Z8z0bJeiMDjmFueCukXL9FfL+W9t6G7pH3CU
ymBb3rYLY+1Cf93cRkVFgngriux2H1cR59aeHPv16I9UjdVgu7pdOKBaoBfYdCmEJBsidTD2UUsD
KxzP2wWdiO6gd+HvNQg5wo0VE2xXli6iNCgYSm0tvhTq2/b//h7MrC/obzexxSoHcPWBtQ6W0PYQ
q+CcgGLTzRsaHA40Jr91JjjnQY7qebvolFzQW+MdqcBkXzV8ewfEvJ8F+y9/guR70YWyX8p6Ourl
swLBGqHQ+s2MReRXgOAWbzs23S5mGCJwHdIgTSSyWY7BEUXyqcZ1NcQa2ofoe95g1OQHE6cZA8a/
LMyNkYGC6jLYfxTlW+/+92Bluyr+6uV/PawVR6yXxunrsa+OfxoKZubD2zaxssfUPELJBAbLHG+b
tuGFpmT96+bva4aVnUg/2PWNFaHDXh+ttgHd9j7WplUNF6JOD+hPzQOcSQ/k6kQLK1ev6WAvVyCm
ZEQrtNzsYvaTtvxFA047g6rVzk1dLYHmutChmcRsA/ft2jaNKbdSe7u63fn1nH/rPiBmI8OkKPs9
1fn6iaK026PWDPuvu/7289sDOAlobmwl/dQonqLQ9tkOvZrO13i3XW1A9Wvktujrhr1IvYkFvceN
2YRMmSajYln86xT6dXO7hg+Ggd/v2d/6xO00+3WzQEBZgJ89S7yjmFDVyd9OOdtst92mptvtcT2O
TOHsB2RYtA4I8D1vFw4590TKyN45Dg1OHqPur9vFZMN8nDkj481IVkLZml1HR5Iz8jqdmtexVYgs
vUMRmYUH3MQ+LSkx825YdTQt3nZ1ctdTYa5oTIf/9tA/PSvp01H1JwArv59V+j2hwacFYcvil+vu
o1tPWtu17aIv1O7PR+rMWtrLdi9VS1PgZuT5y3qgaLFVFWTGcXU2Jg7Xr9+id2YMQWYa8ktUxdBw
GmoBhBItzazfv/yf7/n6lQjJ/vzl231Tpzun3sbSyt1/e1Y8xw565PWR31e3//33C9meut1OGptn
bbd//49fv0pNCYUmoEKWFxutwO8nbX/N317F75f99d9//fb/j/sYFZHJppIoQCF0ImEX8lFGxoLw
dGvf+F1NbrA6zs9TiWh3SQDlTVpzK1IMQBK3FEat8jVNwNpVbv2a0Z1lM7uYQdmq4qCF9j2I/voP
SmHaqvO7tOPGB9uV7ptFKYNK5+kaA3hUoWbhJV38AnAXoTUmqbNFaK6I+3lXhKYB6Bezbp64MpCV
fEZXx5nGod3PeFiiMh+el9EZsY6p3yyUATQwCQEdQFqW6UWJk3aX6iX5E+ufKSaqgLFH3Khw4mNC
LJmQ+A37U2+SKZEGErA5453YG9o6P9Sl/BVCPOfwHUMvVofvupwS37L+cFJkinaNO3hmWo+1JJgn
7c3AfbIbAnhTPRttJ/EWSzFONoKIgsPlmHXZOVZ433La7FUle5a+5HvsyPIW4Og4fxAMckgNclGG
FK9EVIIyG9SSOXB8Eg0FaVlN6PYNUDs1sptI8lE1yq6L+p8wF/Y13OiDviUMWGVAPpjr9y0IUdv6
aSr71lobGMXMuZUf3fXZ/JgRVGxkgdmSudTVheKJ3PLj3Pgg1uMBykb2OhQfKkaOni3X3dzn70XL
Xrdps72BvIUJxAxDydB3XAN3MZZUHKKvvch6W6Av4i5wu1OV5bB0cxGdUmMCjhDLw9Q2fLIW2rHI
zr0WxeLBdeS7unQMydvotVsb6ZmSlR6NE7mvKR+hJA/EvqDCnQrUca3IaRAynkHc/Y64SzsTLsnr
F8MSqMx8lkl7CW2dOa2u3CwWG1As+ecSbshhkuF5JEmDxjb8qDHSnpyxhV6UVyciCMVjIpwnp85v
R6zcTPix0Ugtuutxs8lmGveLrqyawRoLMdknqyFCGVF6R0V/LZM0/KkM3ZV/DXIlJNTdSCB0nLDA
dUJDoR6zTCbsrbBQ7tMqXQ6myM/mgkk+adVTFkmaz3Z6VQFt3blYe06Fkt/WjcAbxfdV08BiiRqb
FmRUwJudL0Zcb06/GMGk28ir3PFeh+0mItGcO8nAcN3TOKo9nchJUYTDsjpU67SuReCJawUqNHsi
ad44S6WTu4W6U0cBcxH6YBzAHz6SDpjOaqDkJK6UZkb0pvlhduYjoDz1j7qrvtUsUd48AClwGozl
47Rg81rG4UZVb5JOzIStU0WCI295Fqqf3GAA1k63dH2FhSJszLQHq+q7+7n8VJfkqZo7i2mLs0aD
svY921c8kdljW1enJpoEDSzl56Jpr2USBri6jm7txmgInc4rIovIqxwx8pwhdiyH1V6Xm5BQ3CfU
+N2xufRpJw6CvvOusZpul/QTrji0STtLhBxu5nmhq8U2D/GwAiqjGMJrl0OiwHrxi00u8t7JIKeI
xakqBrTX8G2T3la9oiMVx4mnoDJTplbgHawIlVK2elJcBq1x3npGxcpnN2xCmbR6eo28GxjLtyIc
iAaz0gydyzEe1afaVsJzLrMgtk3Xl424oPVuHpSJMXWqjVlgZ91P+tvdIWSNgqpSENknqXEFQ75E
duSYjffRYFhBbx0ArT6PfUZXyirl3tHVnzDgLuaMclUfk/dlzD3hxKoX6sCOO75fQekONyB7X43W
HHEhzCAZBt5o/XUY8s866ZKd47b2EQJFaSLZEGTBlIiBWad4d7TsuxtOx8WqnrXYBptZZT/7yo7w
Z8SIV8REmIgwiqfCcgJMF3tH0/r73L52BrbJrsofh1krQXBbwmfUkfuyTqrAnY19ndbSj7Wl9pPp
vY9GOIoN85vxRUak/phMSqYuf3KT4UWZV2klNiiiJRjGTXelbn0MZSBzlhpyUM4Ixw0fdTVsODRp
k/o5xkSkjNrw6UBBQOiu0pSzh6CE0WcnzM1oZS632voGgRHLkGAWoFXgYZAnj5FHK1yvz/DZ1Uap
7132R/upTz7q0Ufj3YDNGw4jkAN2wm23iyg9HU5VwAfc/iY3VMc3XCx2dSIa0mq0n3MZAf9K/kBc
X+4xREDw6IYPVLHgc9ya4wLgTBJrIMSHaK+/DXaDBLnO7CN9KBRY2Mx6QeJ04odqVPHdQMYM6cuS
yKjcwsq8RYm/C/NmKcLbqWZAGxPNhGy+/y6M7FxRDQctyMPesqxbrYxvEG0gyHTFEGQoIuk3O0EK
3IUSzUV+Rnt4l8z1yvQ8chZusM+JILUTw0c0962KmcU3qYStSBDDPmbTuIPESIjSmD1Y5FPsOnrs
Rjy9C0Kk9ytdt+vyV+JV8bMo+i+9uo9M2lCiQicwiZml8NXK9Ev3Xsfpi1iUd+kmjNxwRRGDOWQn
ytXbGW0H24L4zhi0G4Gi/GDW5B5q987Syj3xKk0wwORbXFl5AOu1E/F53S4OG/D+xots8Db0Medl
GgiPQjFebMbUiOhr9QGrZn9oy9SgzaM8ikpbfFJnQMrXQCJkkeAYF8NuSgGkxS5R4rK7z1pu2Djz
p365JmrB6F6lWc1HVtg22sCZ1UHkwgdReyEXID5VVW0eBd7EMPXcMM/u2PlJL7Ltl5oMg76M76Ev
dZdqEB+E0u/w8p4rkQD4AVnhTyG9wDh1fKvHahhqanlMZPhDi6fnfuF9VNKm8ZCCwxtsJmb9LhBi
t2EHO+iPsOsQjqS3i43GSTEkISd2D9sqxT2VxnsxlB95hUfEbJDxxUjQaf5ijzad9zAdEpqobAEN
t7tTZyQFU214g2EfUmfwI7OKflFz0MUHAunC6y8f3XrVxYtkpiVc36vJeSyrw1jauGfRDuwGfGg+
ivag7sdHqlxO1Bx1LUKbmkxY2p6oLFFOqASRzs/MVZ8qvcuuY6L5Y46FXCkhMAr3BuvU4i3Fo4ks
dJ+pw15zsuVmNuoHLVG1iyKhdZXwUlJG5Fpb955q6wgulqZ+cIeWXrOj+QCHR49M0clrGxwGqMGa
MGN3a1PzKX/AhmfsS+3lZWKuiGBwArpN5X2UuPbdjE9VVu4byxFaUDbzjMPJSMr7Sbsd2uzSqgTI
uJzBEy2aONOWk9/nCROY0bdnE2EqglAwPtO9baiFrypaC1/SIpcZ9A7DgArlKdEBAbG8OtqaqCyq
y9xlnzZB5ruec9Je7csfVSp+Jgp7rdzulSBia0X2nDrdjSSfZOMzmqTloFe15RPIcapHTNMVZMWj
wdLAguiqD6OcVr2ZjmbExARGbxeus882SfHMIWs9alivMLvbTMQttRdj2mqgQenamNoU5sSHATJu
moj2NGot9BirBaBJjA0ivj3EXoFNK7GCiskN546P3irqYFmVwom+kra68JqS78RGK/5Mupu0hAvF
+ZVtZHg0i/oRAAW0Re05bAGvRmMXQEmuwYbuzab53g00znupvwqdzb1rGw9FZH6rjW5PA+9BA61B
3Vdi1oaKu586fKlqtTyi6hm8qTCUnco7PscKUPoQM2Na90ecbEOf9TsTP6MvpsfeGlVPqaDx2wRg
9gDZRKHfSwaduE2nHyakg/3gYGLKe+5SQjgEKnZdBwkbuDXdHw28eSKMGfso3VsfMZnT6kXu7Vpl
C8NcLNFXJX7slTNnm1Hmz3PRwipIip9GiZ68KFDMwhgmiSlRUMI3aN6aX3pcyKAxw2kvMybkM5CM
1jL3rU3LN4ur+qiFQK5TbFB+7qY+VQ6Yjj4NmC3e5Bb/c16ZtYdgkHODcaf2nLQgsPngyAAmJKgr
0qR/61n7PYOctUOcWd9bGBsseI4fVsLmYOrfrUk+Z737IBq66s1CjwFClhcuftvhoYKh9D6XBX+d
7n4bijShXa4iNWqsXQ/mcZfGc8E3e/RppF1sxyDiq8TD0dEAIj30lLXK+lfqu8hM78L6YAO/gPQJ
nPQyJMmHmdhrAIhho2B6HdPxs104K5mTGVjR8EvMC4Km9QMEI8dnRtkmShQpWJqw+r44DecPUJ3f
skWDdTf86ovpRY+jE1b/A9v69xB25yly2SyXrvWodiV6JgyESDmsXJFnafaHsjLnfbkEePSQmzgc
kNUkkv1gTDcVKr0qDLH22O/6glOgHokPhXdEZl7EoDkip2FHn0y79qqO2c1qposUt4yGIhgwGUy3
pXhRs5D3CWsHHxnY4Xy+o3ahE2QqF8melFXYpV2DIul1KY3qlipFz0JcQwtvGSFwmGda+CSx/MHc
9jPul/UhGo+RzlfbEi+sEj8bhmdBXRgHsMHk0FSxvpMuq3ZoOnvOz9F1UAZOopFDADlvdCQZLbjm
4LtK82qBGQv2qRI5jxw9IyJTqhRMfzP++iJPfkLuXhCEmd+r2SO/gVSaDO20m3zYrUnTj+9kZysT
sxU9gZBi0x/BsKtoNBNJDvyMF2gLBNId42T+wGaje82QnojB4wWoWF60uAXpW3pZo/zRR5C9OLne
skf4ZkjjqSXSzCiVB4coJDflU8LWRCu1GH8Y7nJoJOcnCvmmxxyUJPFLZIfarq7cwFixOfEsUywi
MRVyHN27eqUd4iJm3xejQevzXvMHF+wwEKzV9mwFs6bDKkYkm7szPhl27/1U8oaEnCLFasGqTIh8
EbObeG70nTpXBOk5QrtmdBgS7CCs2uO70XTfHZxPxYJyMKm7eAeJ9XXW3gE6kNlO+LDsTPICZs7O
YEqSQetuEUTaOfZ6fbJudDBIlxoHwSR67CeCxJ9WvdB9ytYg2Bxgj9rcDvmEHKl/SWYzvGnHc+7g
xxh0/QPLHyLPfugDhTKea+PjXJNkItVVNpd9uu0qVG6IPbPLKOiMGECcDTULmPjMX4TPoZAanUTo
haB+ydM1H6dKeekJF4npelvay2g2BBE5zptivti2xVnOIM9JVPYxzKkWmRMBkmMFQLnKLDVPE4/h
1ymu7VuzVhskjpF2LeeBJ7FTRQ/GzoF8T5TbCZQUVhBV4jp2CJxUGAoCH2Z5SO9dUBJRr35oEQDy
mZeAhpCVj9ccG07lN8zMNbajrasCJGbvHjJWI36q4YDkT5rU6Vvft4TRqFqQEnngRZHJ9tsCz1Q7
94nENqqMOAzdiCD5xX3JuvZTFtXnqikxi+RuKGF5UKmEfMZdA3BlhN6gJw6BXTm7c+UPI4ldrHDm
fGMnP0Re3JvFYp6ahVSjgn3nsBjYNhuU6J3y0s0w+CarLPdDqO601yLsvYlSgMUYF6cmY6T6AIOa
7DhR3XuyqJ85ad6gx3uwI76eBMSun5O2UoTHweBvzHkDh0Zv2UfzbVHj1cqf6H4UAyNS3Udj1L4D
CHUDF/mLYZ3qFAdfbNhPMQ1owO83mYnEIA8xo0TxPf24cWeO2b29pkshs2i68dmaybMZlsdpSh6i
BCCjrG9lB6WkvUUQ/L3iTwixttvNjzqm2MC41pkLXy/lOiU1epvFxjlRBguEUQ5cNrSRBtAketdD
Ijh1rNaAsQ592nymsd3uBFXCgPUxMJUXx52PtaneDD3U6jYZBpwV/LlmY72JZXjQ+bQM0hcntoOx
eHKW5bkBLnTUvqPfM3I2iFSlnp0ORSALvjGtwIThkDogCeZJ1PZtse03q2hoIWjAl4vPvnPfjL7/
KMuPsQtt2NsqCMnwhTHSQ4PFs7CwgPJi86X+jOLsKTer53LAtEPHEjdGaX+4fJ8PXdZ/L9lgE9TF
kpQ2c7YzZPVO3OKpbe2nMmFEBE49U6eTmJHT6fWTaaaXtlO/2Vr3NNpFEE+MiisnfHAmoKvoOD5h
uD+40eso+jvMj9dYpqdezX/UqAy/tzZpLEofIBmxPTWKRdASYe+ZnVvvda35piT39ZJ8z2SHo+XW
6FqkTDUK5kg6NxXCaqjQd6GGYEExbnDMf8Jb6LwVues5unE7QPf0mKHRRWKnHde+BPkYym/oD49x
9AekKuVUyPlBgRab2yoKtORxSX5HOvy3oO8/E/RpmouU7t/nPwO8jpPovfwXQd/vH/q//D39H0Ij
mogcHeZ18JrB3/0p6HPVf+D0g9YnXNNSTWRpfwn6hPMPgMwqQwvXsFRMBF+CPqH9w3JN1bA5v9nw
C2zzv8Lfg/f3r/g93TE0wyD0AdS7KgQgCx7/8f6YlFH3v/+n9r+aSZlkk3eUeaH2JCneILUMBB8b
ZlCN7sekYZpWe+ArRDmozFyT5Y6WdHxxF+12u9VrlYNNixlj3ooHkkH/aKoFkd96y5yQqyvYimEP
RT9Eof4q9e6hIubwGpetAXiqpuKENXPWR8vvZ9RBUWbR7oAltFOKfqXvFdrRaMqGFXD4XueZdbGt
4bFru+hOb0vCBdLF2ClE8eDTXKOHxuKO9/q+k8r0SEBREljWqmlw1ZZCvi/Ci0yn4xafK3Rp3Ybq
AWBx9KCZPRPMGZ9mYnYgdJYxfrdkcyymYQwMOl17hhblExCxeDeHiIASBj0nSZ4tcz5DPCyY+T07
tO6HUFee4Nm8G2anPkyDAI/KdtO2mh8We9onuxDjYUnzfp+SN0slMr9FqkoZscIAwAYOkAysNkBi
f5F6rOxyRLr+nKrDUxHVx6hx3KtDpUNmX1acQnKujnx8KNENw751ZgREWtiZnqAXcXXEcEcjwGvL
FWYileG26ieIt1H5a9Z6mxy2zmXhtjyYyNVhGDKAdWvSXqXDOxjbmEkTOxdwBN1wtaT1ZKlxeNAF
g9na0sq7Eh1PZhfWdZLzseoS5zp207mMDZMA1cEJKp5+m8IQUKL2PtE/y0VTiJ+BD76ncdJ5/HUn
FSvXvUWP7RKb0QO0j+ymsIdHtAT2oznKw2zp8lbQzfYVI8f5Mprmg5trMJPS9CaWyls+L6kvpdtc
wpnmed5QGEhsy8OyMISq0aa4o2faFSQrlKuXCUMwmz1bPwGl7o7OGqiZ6hlDWFW771xG3OOQOsD4
kBPMxl2v1eP5nxaIPxns/6Psi/sqKeV6CKEIhoMwR1W5EuVNSFIcZw5LAi5fE53v3w44hnEjrSVm
saNFjuEAWASk2HA15ITppU9uOrWPT/BrnmRM061Muu/o/Lt9jA9pp0VF6P/Hr0fHCfb/vCL475pN
zgVBoS4rwb8uAUrCkEMhBPriRvF4IjghDUwTgDWE5Ud41eKk4vvgmOwy5ifWW6GpykNYm5d20HaN
a7TfqrSxvJACVuaFc49hHh9wEUZvoxivFiO6QhTjd5vPbdcZAKXdH7VLRQHVbqZNkBYekGCxdsSt
A+C40E87c9dLlOuD5CeqKr6xMJ2AqpkD2fOD8Pqg27nIKCPgEidA5HD8bABIlJQLjcCUPUtxrNlK
n5phcPYlE8BcWBdwgYm/ymO8tI2mW6GepBEWHxgSzb0Kr/FAyXLToi58jnp5JSXDvtghse8ONgo/
yzREH5p1QyprdGMRG8dgAnVHX8fypmjLNVD1bXSj+dFBt2y26ivyG3GtEFpZOnkuSxse4lCLwZKP
a0d/2Mu01p9VmqEM7wT4z5MWjY8TeicAWAxqopSEchFPJ02xi+MwfhahIQ9N2r9gjeLgThiSNYYC
IcSNb0mC4zC21eoSRdCw09T1DdJ1C4naZSxNX+Su3MtCe3cdhMVVuVgExPTfbGuidSOz7JSO+B8L
Nz/R7UMLVUvCJoigVYhE8ueluIgOhpuzNtMAKw4PJT3PTi9PvKTqGM9V6ztADeAEJIA5x+k6Lb0O
tZyuTd03/TG1Vy3g8NN2QTImKRQ1GS+epkUCNAh1q6rY19hM6Uq0+dGxu+4SZw6NezM7aWDc6RrD
e3U09YBLhblYZFkHRt7NXuI78aj/xn3d80vT9RhpTeWI74ofD+dvAwPF3TCngRwESYgS3wwec7eg
jaWHKFnYfTMVoxNAFSdiIS76Mj/zN90tdvgkLFIDUpEMN51m3eZL4+y3pmQu2ET2DFKYfqlHGcON
T12RBDoxHAeN8U8zm57k6GCqENqBjdnRovHj6RWJ0hA3jpVjuFcztB9ihllBSjQpgXKFvWtC17lG
ZnLXarCOpPPSgAA7URSnyLJDrF2EBUYuDvWaBBcNMSPUxSelh+9Cgis5p8zh+oIJoInnxkL/XbqE
krrTUO9Lo8UYvvq8wHT5Vd3hUdOmRwdfnK1wBgg7Zb6Zo9RHvVCecIuDmKzNJ2PSxN3SB7W2GKfO
0H8oDb0W5pYJGJ/wGcT1a2USa6kAjm8VkeDnJd6WuXlNfIDWNdN9Lhg3Iia+rUGU7UOdhnVYJq+6
Bkd9IHKWOBY925MADTssXijy5oHSsCURc+0Bxx2pQ8qQlAehsxdw6tKTDn3loiRSuuMs1Uyt+RS1
eXtslE7xqvyBPUnHBFwV9EmayJ/nyfWdrnqJhvlD1D3NYCO6T6lX6e0DOkpaIJNJmRwakb+5isBm
u648FJBvsUqBC3xW90yzfR1K96Xr6Z3QeCwOE/aFPSnFyQGz80VNlYk0tfKY5osOxPDZ7v9oXYaV
pnYvVcVlCzTR+ukjUBMGuU9oVfzUggExqsm1ilE3x7hiD2MtftQgT2+NH8WiV+wZCpQaYyBM7XNM
1gieLqSuiH8yWiQufT0YyzC8jy30VyWtQWMYk0OfxN62xtWZ4GAQbDI627jW0yAvM7PPfKIjXWhm
cxZj+0YcQHpUCo/IjeTQqvKtLuiPtWSS7ZamhIs26IdsThXyIui0p+uRq4v5POtIAusRzkY4lkQq
PZrE9Aa92tm7hYQNBC82MwmeXBhMe0h2vLXt9lx3bKjaDrkYNu3baqlgebQhtc4aIzzDV2rk3KBk
Xxs9jfxF8jSugr4PNFryx1CHmtNqzr2rRu6948ytV9PI3okR7cGAdp+A7YbXRgeiMM4WVWoyEykB
bTB7tAjMFPUM4y9iC1sRASjdmnF7QRxFowy6x7b5mTxr61jWRWDkC5P0CnVnou8hcYF4JTYSP3oK
h2qJFchoCBMzJz0VzqJeCNUzg7m3P8eR4y+WGVYUJ1EvQ2n8sliNjxkDWF9ozM8tN7IDKnxYcziS
vRT6JqI83LZGH/3M3Kx8aOgbw8SqvqshsZKt0T9UdiYvJYvJLfkFOqj9BdMXA5Ir1cMJQKB5kqoJ
i1S6hF2T04FAHMHALRCv9ISGemfgC2QwH/ojkxc6pHAuLSN/V5Z+xiljNPRH7ejejtybOVHZkOVW
d8WagdZnJzkZ3ZGiNe9jVAZ7OHscJj3xLosBy7OE3AnZq75lGNLcOPiSPELn33sp9D0hvrBqpNR9
k0qWCBd5tVjTyGIB/mbyjnnINtBghkiIEANwghCYdBpjzf9TOBiF0pgnUhbydRRnkBsyDVclHR+I
+LUxy3NrzJTOE2sSO6eaci85xT7lenw0l0U9kraRHEpaNUMBOoDvGNzXgbWc+dEp7fXwIeo8U1UP
huOgKqh7A71FQ59iUu9UVR3JhdZpNTOyy22SKoY56gHIUZYMHeaMMhIvc/tWh64kAIMFNlmX2j5K
a99aTNVzOZROWj//YRRLfNWdEClVrQVjB9s7Srtsb60U37gFKh3Hj1I6/4eyM9uNW8m27RcRYDDY
RJzH7Fsp1bnRC2FbNvu+59ffQRn3orZcdxsHBSRkYZdEZZIRK9aac8yfScq+nViGeF769p2makop
aalb6jeAN2uIZuKulOKZyyGFIIl+joHZ3noyByWsDpqlbrYPguqlKYW7j+wWldXot/uhgmrYLx87
crTobh7GT8nQlRuWIjMa0OE4+q5FIwvu/56h9q/IlChrQ3AQ3Ks2fsiHERZwT0cFb4X4EbgpaExV
QYcAOMBDxkO44ULH7bS8uRMzttTLjUe2LtudxB3StpvJsntgbpxuYJvQTw1T7+jo7KuXVvW5ityH
OazyxxIBEOaVzt4WWcfkFe5c5OjxMTKJIXyPB5cI/1eJ4YJHDzCO6EC+IOCFiTJsABq0NyIIwRa6
eCEJ/M7P7y9dbr4VBLPsEH1zAKuD6Ry2myDpUfJ1cE4mfgLE4P7YtRWW6NH2WYf5Sw5jNTr7tslB
obpOcfl9gKwjb37MkVJFDkiEjn2ZOQ990nmG2UQ1uDFzvEdTLW3oltl4CGeg0bGygkPvExQHmnJX
Du0yskrKlVWO8TqbwGTih/rp+65eG30/8J8m/RLcbR/hw8yr0WpXOurKr+93ZRYE060fwktiOve6
rMpbWAXopkan3FnO+D3khLQmLLLYFbVpMaOh8mYuWu5Kr/pscboDtITRgOoanVNUCEy+rv2NK+Py
2nIARwayonOTbB/3Ew15UNuMuobT+5C1VU2+DbqSBBcrOeKYdjmGMuVF7Me+JRn55nLeYN5vwfAw
8gni+aCN7DuO2uYu5h71XFYwgvLAt25lQmne9O6jNKJ4qwzEpYb+MXaWebLr6KcdFd854tqgWgiq
ERbnhl6pbbxQJ8c6TjdDMrg7HUpAcTMe6Ylo88AyyYkfeZT5vruv22lB6NLfzBEaripE0kC/jrLv
xaXvrO9iosoJbL2WuOa2XUnwZkS8B1HZWkJ+BAbSh7ZiMEttRRhwtClcd5nYWum2CtWDb3sBO4/O
9k2D8MlZ7GzDHdaFR0kjwhCqWrq6wc4s1JE+ZfHJKSJCAsDSr+bak/fj+Gqh2ZEPBeh2SBDdvC9G
6w5nPiJc4yAMZgmTyKpdVFN+sFfI0w9PjOZdCndxY2uo9LnL2m518xFAGluGG3ytMlU/Ja31BElu
33VVCr5y8C6SN2vLAd/aWEj0+GDymhFBLPaNbf/iU4lQiSeMSAsZglA72rMYdkUHNsdqmuLohBkm
wfiTHwHAtHpA2zGN/V2kXZTLggVAQzX1AQygQ5/qVWN7Z/rj01176PNcXdMBqH4RankwYT8ufJQr
OITkzIV98zFsPZB5nu1BnHBItGg2m9Tcu6Sitg7sW0tuAZKiOtwipqjZySL7E1XuUzoRyWPV5OK1
d9QAyUU5A8Dl5n4CSrsDiTTdTBo5uAnSUxnRZgrzGJlrXnL+T69OVpfnwdHJJtPj2anQ+IjEaX5X
c7nlA2+Pifb0PRPEBycHwl7aVUvtvs1MyTh+avTFTIz1ECsyN5eXOdrWtp3c+7T1t3VszdsOzYzy
CvPg5hxqCYZ9SyyepKGnYLSorUYnNB6HvCP2r276fbO03SLsqdQXOqVWoHmDcmzNgUIcjWLqz3WB
BNFXScE65YbnaAEZvX9VQef1Yc2etN26AHJLY0VQQHWhQlMHKcR9FJnxI/3J/N7pMk5oLATwRsHQ
WXyPcXz3DdBFcuNZSW6jGdYb2XF4LGGreIFV3lcgmC++1Qpr1YuRWtQI0zOlfnLOFZtdDZ93LaA4
n+pUMBWx2kZRosdwUmPSYiB5PS5xJQcxMfSzWgN5G3CrClainftffdRAl5a0Ck6krt5g81fY7zhG
INZizFZbxjO5BJ+pdLt9lEwMgbPqWHBLrlNd0DEvo+lewE/YBqnPIGYmsieh9xDIMXlkhjah3iQF
AJ8/+BItziq0svthaXoZcOD6UY+rLncDdIlB9ByMaBrzlmsxIjN8ZpWeL1MRvF0I4/aezMpjalPV
LAkid4/h5NTr2mutPdt4/LAkJURotM9mkXJSqVkbAUHQ1q1ei5mJXOQAWC4hzO6NCN1Dp/ynnhP7
Dv93fEhDZpYTs75jkqjj+x8dozQu0I2tp9q6SlWL6/u9glj7yGn4YaAWvpX4ClfvTcjScpPzTCtj
Y/vWm+/2DFuESg/4cu9nwufMfLhx+loFc9KcRDzWyMrURL3sxeiFmR1ljXkNq5fZq7F80g241ob7
6HtUaZUjVjb+tp0gtOpSXdv2ZzyHxSUaWJa8ZTSLo5SNt87iPabYGYoVrvACjDvRS8fO0cEVbAhZ
28RtekSNrBmkEHvWjQwVFQPpMuBPEtE4rnTBJ9Wo5hnUz3gA/d4emnq+I6uI/PbUH674kvy1jSXz
zmig2aW5HK7SBOVlNqpCQzBk+EkidMO9/5h1NCMT264PKQs6u6057sNZ/MyzRRg4pIsFmWNS2gtj
73fkkcQ6O6eonWm7ItAc0tY7v7/Y5BPu52F4cnpwiv1ArlGfjQiJlgJEGfUJWX2G5n4UJymILZ9n
gRzJCdZNbqYbsGGsFxadGLxm8zz8LHX+OBKKiPobwnlUfAtkU1A9oFe22KF2ulUdWNtDQ9NjZfdS
HYHPZQczhm0GNSva2dKpDn581+F/w3hevdSlee3EoF/y7Gq5IahgEQd3qPjE1TGinTkS5sGWYa2M
iRUUDLm6QXSNqXfVQ+dpwrG8ObnoGeqHiuS5qsv7OnSK81g1X2QpeL71gEUYPag/BkT02PPJZu7m
Z4g7l4Nk0WScG7vsC3AtTMDNEmqcFQdlo3QOsIHvm4VSV7jFt6iZfxahqne6+Qy6cDVDOjhKGV3R
DFW7SVHuZCk6tDhGaTUXhgutnQiruWA22mgIIfw2ic+wNEx5KYz+oc3D6OoE+ReQbQOVp/7mLEe8
xWm/lNJj3ju8xxkTBaQ70DV9dvkTBnNnoKcQc1a3K4t+k89NixyaoSDt7I5RzY6FBtMDy/iKUjog
bsxhjulY1Z5znLVD784JMDW2HZXyS0zsXyyIHSHW2nwOHNwCmLwbOjSFuX3//CndsFUaM45AG115
3+Z7xex0hyEYTRos0imWn6aMImzKUnBrgo/DU5zuA+syp4wXpimyt2Xa4OXO1aL1QV2jc5tDBY3M
OnHomYimvBg2UWXslffhBJKN8SvvI9q42hxvTc6DbtTl3q/ddpO50y94z9UVDQKAEHJ/BJ3OfR/A
fw/NwTkRx7yFKkr0TKYXaRMLIV57lkqp4KTl9cZAr0WPAKp079OoLCP57A4cZ8bSA4ZshCEZCV61
DpSFjCLcc0wYiM3BM+EkcX2IJi4OF0Vn6v7U+DnvAnnmGyqd6LSVwgyOzNa/KIRHd7XtPhJ/U9PP
Cz7BnXL4aDW22CW0E3tLcLAb/40M0w3nYfYsM6sPY1T5QM8qTFg5bS5IPqlBhJvHvosqaKXoDP/y
clFdjDQwnjqGO24x6d/NlM6vvjD2eCzHBMlOn/aHbMa2uRg5JjePT9knN6QbHvAurWRNaWW7xZus
MYpOVr9DeoFslhyak4ONZyPC8qBnk9OAl5uMan0wDoW4oSQhQGNhVVPN7NOxQeDj0rZxbfo79N+7
bVaFDXHkQ7413NcEg++pIdANQJGXP/RDRQifc6LysncpgtKt2WeICJdWUCzgsQ9VBHz4W9j2w6tu
nWeyR9ZzziAq9q9y6vMHEwlfpyBNk2qiOWaK8quyBlyrOh+2eQpGt+8JvYqs57YU+hjYLcTEDrOt
P8wuhMrwy0g7K1qkmUvnXnJfe3ZV3ck2eoQrmGz0zGik5ZiL8CvEz+ETi6EVoZ6I1lZ+yQJaD8bi
uZzX7x2JTrKGE3tn7mBpD0TKDPVhYP4VBJ/jqHEPngkVSNkjHe+ZmAfT09EBKKGPOJ3Cj+WLHpcb
PuUBUh5ZyYBjDLpwV3bhUzPZIK7Qqm0dUZZnb3lB8nZNoWju34uW0BofvKIxdjr1grPFrdMKhcpL
+W22C6D3cd2qOsdltF16AgV0LNyaDv80tJVd9PKSu4iti4L08DoM0MMP5l1R6V0XslS3rXhIBBGn
jfyljFYe8sUdGtSKboa9aGS9eTu0wJhSSP9n2qQ3wofARyZldWmAA5pTGZwwQ7+aRlDt0TzHdA9G
n/Sj6DP7//cCIdZTwsrFvIRgApuKEooimVh0bdJnF/WC0eK3RgG3tI+0BXiZAEHyRukhe738HM7t
D5xWyYqqSKApdoONXWcjeQRICjWs8kx1MI5b0bCPu9nWriey3+HCPc9mdqqIRD22BkLkFvTFw0Q6
7iopC+eFEujQe025Hfre35J241/jrqY/Y0UnfrLEfKPm5wYWdhZrxgZ4CA4D6JpbG2evdTnAQTQt
5CRvjTLdjRd45m2OK1JmonRXWVG2SwqJu2egCybn9sV1csxZhIBsUNTKs7CKF1NxO2uJNbzpoDQj
cP6SVm6zlc4XST4BW+pAyikJvlsxEJSaTRQous/2ZJ0kJxPuOAH3O2mZG7doGUcypb3MmuRDl7ca
GP74eaj8X35CPExF1+2i+nFnspR+yUvrMUAnzVC7DLfzwMbCR2TsI+wgtx7VO+2DC0+HuMb4t7Hb
L+aVnKp2jhTRmh0CqTxUj2OwQCV6E9ZGAoc8HqdpFQOyM8gVRcQJgVekabIu0fmABcZQ9r5K6pYK
080jtRv9qvxadqk6a38m031ZQ9kzF5zzmjZmfnERqW0Kho/rcuY8YeM3UHK67zIOaXFX7Ctnuvld
2B9JkrKuPcC72J2GG89htOdRXzMWA+qsnO7FD79VxtQiMffto69omnAmwjhHh/VqOxN9anJI1gjy
G4ASTfzZKd6mMIiZtRU0wX0bkXxUheegQ3EVx9l4HgdOjEalHji+0YRlBDiT3rB1s9m+5m67Swc/
nlZdDHnB9kwPF1wGz1kkjGwg36O9pSDBQHI/ZJm8mOKXpZGeL2NtEpyck066Zx88H062z6Zr3dwO
wV/DMrKZIkWAREv3O5rVKqxl+zS6lT7TzLkZ0/w2dHn7GMgtDXy9cWzI6u0MHqQX8a+RhWpTV/Jb
bpnPbuDqlYMRa4cVI8hWE0rPNQ6GYN2O8t5uIvw1ECOBVN9DCX/CPnYkFS3f9h3KT1wX9JuMNz9o
7E1oCLy2xD1sKoczudFcW862vJfNDon/QoQ6jQ2PT4hI/z08DGEFhYid7BScu703gMbsH7wkbpEA
wO7BVPYmTBEwe1gvoxRXzMNO5HhbRGa+YrUCXu+RUjHGeGGyqGd8YKQYhcuuXHEgidLy1SiRtwlm
5Ds7Wcelo1fuUF3MLPGvYejq6/tXQWBckmbQxxYkjkmcmewP6Du+DIF6GQK6BI5EDO/CRWW0z8v7
V+8vxtxABrCMA8DF4C4gJ/AwtuFbJZdk3yatwrsSBmdT9BMCleV7GOrDu6HpW6g17BNMW2OUhy4G
hwJt+IrYluju/QXqarDr0OP8/p5PyvaubpmQeIjW7sxAxXeU/vMxCLJbMuaEDvy/779/JczCpSao
ASShqAP7AdyqVPEJe/6FRClOaEX1k42cJbbypqWGTMCE5qRU9aO54+d766DvYCXTEN5UvuzpsSSL
r8F+tYjitoRIsDVhc++NJKb8ygtyZSvweJri14ymeWuoQmxNyx+eElqTlx5nr0Bj6AIfX092FB8s
VgS/pd9HL/6WLTkxBotgo9K7KKdDJn33deDkhUw3einM8lc+RJ/kEB44+UONoDVZ6YnDc0Urp53k
vpZgX40aBPXIaCUDVKPA83g4xcN2eMvzr67bfxMM/7qgFocBcIOogch7n1PhMFYLm10duBc90Szm
bEfVBihohQD4sWGOmoD2xi1VxeuZztlKcIrz0HGCTl1Nhu5XIbZzPIHf8hElX/jaie8e8yJOUjaQ
ldHb5pXJ1KaHfkOg4p20UGfavWuuyNM0SK7FJK1jSwC8PmBhHO/tWmCbcL/OghRMT2WrGZHdJlTe
Q+qmjHhL1JRzv+PY2hFjWZv01mwfn0ivDQTTJcyQpRMdOt2DT0sc67NP0Gfa3RmHMR3Dz9IpPXQr
1AcxRaPR2vTx2vTihfxANAxfcxIuUGE2LLsV4UDpmtYxaUcNP9OEGavz5pAYUFvy4nva4yWMCUQh
egMbIsgLDAhbrsPZSJGMK2+6jfp7MiJ5XAz5FNIF7EKxxEJqrAfWjqkV9XCGt87CkGAxz+OQI9/m
wX+hzsOz1DtPuvQ20Ry9jYLEnuW5qPGzxBH2Crv0fswRJtoiTdJ9qIbHtEzuisx/YHaMFrIFzWAm
Y7Vza/+MYJqnAFV+Q6LkGvnNtK0q51kxJtJE05BojcHFC52fOnlLOo+pKSGP9OlkvqJ3DFytgDkU
EBgl/XzvYiCHUEvWkdm1J/7rp6GvQO531dmKJw3Vk+y9IbWfQguzh3Abc1virmKPxvHr1J8t8C6j
g4WEveOn45kHyvadleArGNrkyApPM55omTznEwAAts3m6tGqHXKJcOErn0GSNLwH7Q1MFEi+of/b
roIeWTLnzDcxyltX0320/Xwj8xDXl9MivIp+erbgg4zwsKtG7bwl90s3wab1caP5Hv5eJ79vaPBI
d3SZ0mdq1ybmK0PJr7yvUXkvR4Mb3OWmKlpMYCaOb7sztkyt2WMK2ihlYyN4GKjq8eevfCQR284n
ndBKmmPYNgfOnFByAochTEnTPukx9eUDu30BeGyKbw38CPY/R6zLChspHTQ2HIskyhVS1CfXomxu
cHDGdrvto4K5Idm3edMB1oFBnKVsh0OAAxrl8qpcOLWBV12COoIEAG0nAcGCYR28qCs2IbdzhLxp
SyDnWhjJQ6HwV/sw6fFS6q0XMdaZOuh6QZ8zK8vpbxHPe8c4FL+CmAmLcEuU5dr83qagUkVFaZ/U
KQNhEt2N8m2KC0l4BU372dUCps1Loa1DmtFLqQU5HgzcnzpB5GK9ywr7BwR+pivTN5RN3xJWNMA8
1WKQG49pU7u7wTdfq4mWDx2MVTXKT92w8FCfs060uznf+ZYaD57XXokPJlXNpREHV3mdo9EnjolO
0eC0x4hwJgsn4NZUQ7Lvy1fwxdF6aEPF29M8TQMRoDJHSVlkwcmJ+FBd093ZxJBwsPscx8l3ga10
5bAY5/W01dEQ7k2ln6fxXEn/q8VKtGkZR+3UaD+atOtDRXPZVpx8o+RLMVfhNiitHyW5iJD8yLK1
8GgkEPrtYn7NdPbT65tyT4yH36tjUNZfM5eA9Vn2jBrmS1FLWqehRTMCzlSXtc4Os8pNNFnIMd6P
riafBXGXhC8Sasbho7jQL31DHfAaFP1wdFv1q5/1Tx9WwLYCkTTAC/4d/P1j/J/gZ/Hf5HJ/itM8
T/I/jMRaSwKn/ylOq4pMqjgt/VOXJBsyHnHRk9aKZjRdhwMZF5aEYNvVsLFzOMvA0wbmhNeEg/6m
I+6OSAG3QSzphvsFl/rv2jnh/aGc84jORtfrIvL1bG398+Jsfw69kFnCKW6UPNZL+8vVUbvzQoTx
cUQ/P9VXjftr6Wil616F3o4IvsxlMAu5FYvLjNK9ycSl7VCiWtPjXy7wQ7i2BQzUcz0uT6M0tEzz
g7SvDwsXXX3gn2yOecGqqKkm8nCXzJGxr7jwNVxJDEQ+E0eCc9E3uWtp4YT698v4Q2PMVXimKfgc
hVTa/vAZksjX4HFy9Qk1DUOKOSGPijylzHktXIpOUgLZEkEe+kWa/kXeuPzof6otlakVn4ySpkAs
/UFtWQUYLFEHuye5jKQbxoVxFKmtM+h0/e6fDAjOQSFTqM2//83W8tl/+M3CYf3kzjWJYFfmP+8N
0qziIk8zhxFUVN0j+zq1gwHrrRHkS0R4aTKWLRL18ln9KrwZw6h9IyWaai/rFB3D6Fc2wqicdE//
LR8lM/jujI2hvzqkNmcuRTxah7/JUyXJ7h8vGy+9qTxL2twyH+WpoOPtVlMZn2RX018x5tOwKAgK
hg6bRNr9TRK2iDSDpKWNPWOC8a05vSDAJXG76qcdqsR4gJscJMzcDVKs666ZQJPVD2VbtucOynRX
o9/zpLFnboyIfH7LBtXthyZm4MBoYpUhuLiUVohWznPXtKJj1BOxtWc0faXwFs///kn9eXcqx+VA
pkzPsxgyfvigityuTN5p99TRN141PMArU1bbqu++NJJKMKppAAsv/kwugbn799/95+rG7/YE5nwo
vRaS4H/eJIR3DKjfG/ckTHebz2ODWUZgJ/f8jbe0Tf/9t/25XCmAtUI5jqs1y9aH3wYC0apQS7qn
yDJ+DkX5gsabFBS6+wkGnLH0f/7777OW5eXDMwDCWJoQWW2FZeHDWwtmqqLzUTinxPe9bUQaOCXx
XjRA4IpuaXYsI4KooO0PKKAs6xyZF5kwfqFoAi7j0ar27KMMysd30WhW6nidY0skHGFjFITcJSxY
cxs45BpWJ2po/Zflw/pzAVWusyyinMQkX314y/Ko96chde1TGGMTpGeR7+OmvolOBafR0+NBCExo
DMJczeUiqOpWoCDpsS1yxEGhECnzfeMT1ZnaGIznwr0qo/xkRWXwPOew86v5t1nn/7tj/pfbGT4z
o13edvb7j++5BlZizqUDRaCJaPA7TDscvLoHFIBHoDiEjSxGB1rhQWae//3zFv9lzeNO9lxJA9qz
3Y/7oUfzlt+dERyyuAeqfMbOqVDuLDZ+AV115df9dBVk6xGr0TLrWjS1NS7BFRq//i93u1jurg93
HwYZWwnbdFzXkcvV/oe1pTejnCAbV0BErVivFvXQvGh+btx/4X4uXziV88BRHxqeUfzlyfb+fLQ1
Lh0HQZ3HwObPZYVZlzLz0DyVpvmVnmCJckROXxy1z2SKR4sRtHQyWqAkGa4aEzIjdT5DktB9xUOI
p9MQ32vhHbDuOfe9PNG5X0cCcmQ9o2YI3LjfRQwu70db3IAlRfvSt0+B7sQ56av+5MAo7iz83q0D
UbkNGbmVaGrvgijYSvosKwwjzi6DUoHmlvDaqEg1oKPssZftoat0fmYosSwNZMyUuJm1e7BLVLNi
Csi/JEBgkzaU6boW7GUif41Nsstn1exizaBwEP4B5pbiRtlEXjBegtgCsTNW5SoojYuQ/fQ6DvJg
xKiSjAxokUHhRlELkHWYmYtphp0NJ6q4M8GbqV7BQk6f2iC5dU0IqjrMxV9ul/+yYWsTI5Sl2fY4
QLwvZv9xu+QRp8eJcKNTMNjqPCfOHqXB9zhs1EPfmmdY4uc6IUG4iwmmg/4GuTfOn7vRJ21grhku
02QNKnTFVgcsWQz0CdAyMiwp62NXOS/OnBOZ1M3WXy7c+fOJ16bHKkt5rJVU73fif1x4kPbIVqgB
YaYjE3XQmMxgrok8c75nWf2qjOmUpo53TeYZGgR0Ic/Ku1urbYJ4S7ZTJDQZ9RdrVmRefBJs6D5L
1IMQFBh2SlhbBX3F+FPAtGrbM+UDg0OuQgtxdAZ+kAn9RcYD8npowvZZpkzyXWTqJzGWt/fKquXc
f4HpktssjHq0tqkFisVntny2M/kwGsxC0vpH7SN63oxpxKSQJfNQ0cGrh0nvjFclS0wpWSQ36LD4
+6juJe/wfeaPGWkIdXMoWnRejjV8/cuS9qddR5vs0awiQvIQWx+2MLNqwrlXbGGpOmiaPXeN11Zb
5Gz4izSELgLZJhpxjASTwoaxWXliPYaIIhLgLfs6+cvqLv7YUl3Ju28LLESsbfbH66mihsFlPc0n
Pt7h6DVIKjwC6gqzvotsOgntQ9LitPVKdI+jWe7CGaV67jF4I/q1uXRwKf5S6f656nNJuJok4QSa
3fJjAaVmC002zUNCUCKJzJQAHfoVhLGiag0F7RkLeZ3nmtOVfv9EnjOhJGZvnaXw5PovH9cf9f5y
LWiNhSmX4tX5sOZnuHPKxjcnGD0CXyDuhGPTVvuIMeBq6PjQfMtC+srcc9O6hth4HddmDOU9pnkC
Zqrsxlzf5//T2ZuK0y6HySg+z+P8+pcL/XN3cikolkMJ5iYOCB+PZqkMAcyX3sJ7tvQKt6R5zALz
gjqWDDvGjgcasAAo0Pzf+wSpGHpfFTzaOsqg2EePcsaEMnjOSxjUWJvJa1/VtSKeZxqu4W5E6PtY
VmO2Zrm7I721fGKFyM5MLDEcDeXW6liGiwQ432Qn9XYu9FcfgqMJ1W1fTNLfgQPI0FmVud6EOYJw
J7ZpLi7Casg+2a5XDspCt9lLlPp24zlHp5JElBLhum0tgHElZqGzE9LaRpm2szvl7buG6M9eePmB
ZoFEHuTqHZEm0aaL5+meZzqnKzmc6I36yBsNtS5sUldHyVj4/aVsp3bXT2RVvR9A4IA2qF9le5lx
S+IOyd37eUKC0IOb8qwXMVHOx0nwklnl17ThiBtE6dawW1BWvvpVm+hB8I+rNb2XaxCCmHC7Tt+/
L6IxTcOzqfqnqeq+QrvBG2FsB5RWl0gYj41FFFQwoqXw7OAalJ8Z+Md4DrQ+ufV0eD9JR379a8xR
sMe6591gJ4DOEYg7kUbscZl/aGxn/EvN8efN7whO+viNtSPNPw67EVCyEjVXcyJSlNNavX6voRe+
Gh5gAt8ZIAzT//7pdwSPve3ZDCk8+bHebAPTavsxrE8qSdqdUdjXtOv1OTby9BgTe7iZldy3bUSX
BlVWhpnnt17B6Vx1+feHyvpwwCH5hFLLYifEDOaYfzxThBZJUdWOzWjaeIYYm194iNiCHRq2yH73
2Dfsoxv6V8Pups3i15g97kSn8PSnODF2IcyuOlfDNYry7xQiNI4tSKAIHUcjo3bSjPLn8EEy/oPj
GgEqL2rgNc22gMHyt5VefWwv2fwtrnRdyd9iSc6oy970Hxu7nTKptBFtn8KxijbKCMVpzhzzlDUx
fe33f2NZFKf3r5I8XTflFB0Hz59PcYsTevX+pfKRPK1SlaW7SRqfxjGZT+8vEVU8EveRwrN2Nu/f
coyC5iGti1WwxGdaY8JAoW0PEBnh8pmV3CQJBor7bjrW1cwwJQbUHjkxxJAQRuj//dJEmWIENJ5x
jstTHKpp67jNrwxO5ykq5pH9venWddb4zjobAVdJv0e2lMrsYDvJITZK5tqxDdwRubYPTnzORpUT
fMaXxNSXDCQIWeLl/SvdRBwoyQvgFXcyxao0H3KnxSxTx0+tb+OW9qvgwFkUjLRr762FrwPZ7aki
/cFiFUMxVz1nbYbQ2GAXCK1574UvIRisvVdhZ2OWgF7ccEkzr8Pnd2fmb/sVekEsd0G3dkb8QN3E
WAZKVHUzom8CQKkvs+putkMK8DoadxKb1spsiuCQ+QtGFy2JxXDjkZAV8ZyTQdygZYFOlzAqSBmw
ismuzxpP0D5llSYeW6mLB8iI3rO/K22xey/PpqG82TH5YSXsnV1qt+GBKFpEvngUmIFfc2bvxw7Y
N9y23HlqEyva6IS7geMLk3kkQgDGjPZiyKK7xIifOFzAp+gte17XLb2mNu9vkJiIsA9MvQ/QDte2
9p/w/MMO4hkyjUqyLzWlsQkhSqL2s69BHqT3VYxgFhqOsXYH1z2+23XYtghIGRhdGXWPmKLNsbdP
2OVxax24B4PVkl12wNma78Ox5rzQcJzWsOnIQv2Bd/bQglV5HuyEYNcqMPCALtgcYv0uqFwWtZNz
gYxCuAM+in2LyHWPc0sAG+L8REgGs0fffUYwZm1j1DX7IsMPmYBHaQlzYP4TfKJHdI/VijaUsA8q
DcXRyuxDwGEfjfpsbVu/JlBjWDP6SPJKfMkz55OdZ19UEyAs7UJ8pbjij1ZX74zecw4yEFj5guII
MixZlSGuvrq3PiOcpXbOgRrC1I0OTbgd+KVxV483LnPVutjjf3cozQTZoaofiwqVOkayx3dj6rTI
csdKP1vouxjC0L11KP0u+djdg1zs1rkR51s1IK/q0+gzSthq3ytuo3d3sY/C9mb3TJgMMnx+1OE3
M5jdvW5Euh9C9H2TmVrrPA4LbK0c13EZcL/O1sOMMuZ5QCMO6zENESfxz7Tqrhh5BKut6aIbobvg
dQOillCOt6im6pd93OwysicOTWVetGPkB9nje45TzIsjhr+tbUwhLmxfPqIX4NfP9dNkpcD5HHNL
pDJmLxemeszOu1agjXUBvsUtnyAzEGtYVx3DEwKl5MyENU8X/RHW2w0E2XRhJCIgSA92UGhEQ8Gy
9U4BYlsTCWQdXmiWhEd7wec10H/pLwEArGXSQIWLTVBBTnolg5Zmjkf9NCg2fI8JtS5IpzBwFpyH
/ZT8LBOkomj7yosZRYsyBcNJirDyovMHTirthVZvuqUBqdeVF8udgv+2BvQUHFXfUGW6QfVMXbsu
VG4/UDFhWdHNNW87caelEeOJeMS4kxGrtGQPN6TxbvpW01Cxx+HM3x+eXKJaI5OgmtjJpxsKKmh4
WK76wSPq3A7VzQgacV/yMFUcZ9cBYsxThA9+aeAOJxKWLkRDJH7AkKwzvxSQHAP0A8+JBe9vwEy/
acvgHgGxekqSH2wMTFgbqU5txqmHk2QVWNg2EfPa+xaTRe/3CKFuehTNM215sTOrSRIlm6enMQ3O
GfFaSeRhLWm/AYKs91Emg3VQJt2mRpYE8Vs9Nubo8JZ+C7vgqPHJnBKNCG5C/A7PGlurmwK8dOo+
e8mSl66R6xG31TlCTX7oe1Kb+4Vp7rDF1dqBSJ6X6Bo9m7KyZEl5NJJgVxLY54lC3xet6e3G2iRD
PIkf7JxWX1vy4Bdlbm8ME09a93/YO48euZE1i/6VwezZoDeL2aR3lWVVJWlDlFoSvTdB8tfPiah+
nXp68zCY/aAAgi5NZTIZEV/cey4Kc+JPSv0YzcUnmnxuVGhU+bQhS8EAHDAkoW9b0ycOsCBN4yZn
MngfDVC4owoWNrOpaY2KyPa7c410OlkN8LCbml+z7lyD1PqZRe5mtmLmY01mAUIwfNsE1VQZMd+N
cBZqZUF3mRBQEom+hnDnVtAQzB1prfSbIaCiuudrSCH0dpAemAEWOL80cu8xCuAWW65MSVJo05cA
CmIR7GJsy1tcMcU+XBq8EoEhWZt35qBbV4YtaNXg09yL1sLJj6wVbZJpbX1q9nDB203lmf4FAd2w
rZwq3iHd0vd8roexz+dd1WTT0bEaPOfyqZkUhjEmaS1Id3x+HNOz4C609biF+tyDnhszSoHFDhPi
iQfbsZznhltl4XXlwzJX5V6MPXTRlgxz8uew+ISDL4GaxpZPMt06noOXcu6kZSS59IlAlbdM6bse
QMG92sngfXHhbXROk+PXqoA4TmJ8RqW2VtrfKkuYZomddyCRqArTPD4GWr9tQs2+K0p73rZj+8CQ
8ruZNAefeKSjAa+drhQDo+k7cg7chwWBPOCjVnplgKUdvGueRUCAB8mLmr/Mdh1u8ii/mJ0eHMy2
0NeLhdQ2wp64BtFs7OmibWFEuocO88QKTCMsUJtRR2yTvjZTZug7EiYK3T0WWWNsqsZ+VtMyQ29l
R1drYf+m5VcLzhbuT/fSl83ZlmLrKbKA2WQX8Kbgo7KB6eQwwmg9EvwbBGI6WLyKUdTi7EKWTaLY
uDijeyaq5XvTp8E1RBZkUeDZ90v70EwAQ/MoJJQ6XABmGiGEwzPIzfqKvgxJsV1rR2aegbzoLWBa
Po4ESAOlIAgCc/pUBX5852CfMGbDvzStu/EXC95mKN6Vs5zkFsjoRUxabndp/N5fOQEEmaDv12oy
pK+BjQ5jtmkaw9hMSFu3QM7AeVKI3jKfj6ZVF8csreONXxiPRLF06fCn7uxIj3u025B8JzQlIIzr
DIEehnu7xHrv1ljfhbQw4hDFJ9xaTNTF35AWTwdyWR9QtJabOYUfHroDkUtBgE4ea/TaaPz2EmLP
3Cem856ElnXnLJ00KqVHU88/h5Owd8yHkgsrKbAeXp9EL/tz67nPQV6Dwk21U1g0DZo9RqBZLZ5L
q9PPgx0RDAYOvp/tkmJxdzCw/Zp0zZ+o7b0Us6mfcxhflgizY57kDtPbpH3NnhVfkZMAIsPeDKDE
uxhDj/FEjMmJ+qOxxZSRE0YbFQyYnQdXS165jbcnQfHoHmImP0C3Olowzjdkm16HxQnuKZ24CQLK
hBlBBJZM+zXd+JXqX/3oPirASZR504PqhyKa3uWBFV/o71vcxpF0a03fwv1uy43WgjYtvAhN4cDF
udgb2+6HIyKPbhNZ/vioBeKo42u+6wetQwnvQBly3GxPANx9qtvtXityTDOw9zcwCxCqdMk3b8yW
4yQGHKtB8dQaGQ1aoT0TJVSTDdEF3O5TxCeOwAyehMdgauonEJkry9Bc2XJGh7DmtaYxexut7rkp
plfXEOET1SL0UHVm3o+YrCkPAZiZ0w4xX+YT/5MxasHbhDVvXM5Jpy/35gB4oC2E9nW28nucSIOr
eT/DOOW/bfV3xsOESpj9JWmZHW1IpKv7zDi2WUn/xubayKWpCgdYV+M8Gt1OXCz8oQe38b9BBzBx
jp2bnlkyYkeKU1YRomA7gYVxA7rThwi4A06AeJTpVMxFK7eZxQmOz6fGMbdxUJePqLGrYxL7E1MB
w6NvFd674AcWLNiChrwrTxHiyCeSntB8tu4xiXzsx9OQYlAH6CgNfvVUxKfU/uw2Gv3BskOSXHe1
semRrJ26uknIhJgfomapdra9hJ/dGLXN5K5ElY4P0Wjzm0s76+ottMot0u85ic2H0LLvA2fCAyKs
/DLjpQ6SPHgBZHtOkPfdDTD9azG3j05Xd4/jiCJyrAGhyvGDum4FmvC1aGG4dAPK38GzpqdJtMY1
HazgldYn2DozeniMPru5Bkgwoo8F8UvqdSDm46IxzmOE/WoHwj5rhY7BUjfLPd/M29SWDnN03G3D
VF/XAerQsi2iR4mUqVvE8XM22QCarOm56IEWiGw8uDnGbsqG/nPufwkXBwCKETwL8CsfXBF+1u26
WxKadTldMJjYnrjaMC9WIdOIJeCWzq63EN7bFYUzNFfldCx0ghr81gZRM44TOIBxWw30B/LGAnCR
Z8s+kKxpg0C3C03NDB/CRIBUlz8pZQRbZlXMddcWw1ozp/moG7giwsmx4M/33p1VWTvEPNm5YLLp
2Hv9xZwIVp6YZPGd9oGnQ/ybzkiYs6ze97DW15Pea/t2nvt9FerPJXMA55mCtCpvLV38J1RGPDg4
X2Eyh+kFizW3ZtN9YQr+RZTztdVwddn04OayS3E8AmXVOqjYVYvX09hrud6te8ky6lLnlby8ZdV0
4L9D6WrCqt/d183Y7csowGdl+GduJOMef7W/Myl+bZKhezf7wQJJNi7MJqDcWY2RvIeVs/ZJR74c
kXbZu7O+yX3zymTZ9IXoCy+dd0Weu3Rtp60bwqu2I6IKsGN0V9H32ckgDKXo8+rsN9m3qCerk5h4
HB02s2CVxXyYQiT16Ge3yLaIeSA8O6EEdYWJsyudrn20UjqS5LR/m+NgpquNLstPQAqHBd5Pk3kX
N5nyDYCU/jxGvXUqEoeCWeUMJ7rDycUpznVIlt7UxGKHCSAA8ppoSMDBnLhMsjoxn2GJiop4D5Q9
7iSOg9e6hyScrhGCy8Nkmj+9dnbuCt2/zD6+iM7Gk9LMqYAR3FkbXbO+2iiOty4jCgZNI/FqfH4H
r30VPrcG06JZH4R4UiAo+kY6P3yY8JDZFGYCqblxDedkNTZxe6c5w0uDanHd9W2xrX03ZMCeDNsx
MvI7SsihqCZi+aaTzxjiVIMAG1DWEeYOZ2yo3fbspea9IfzuifE5l6c0yBbJlfTNk58F9j2+3DPJ
jhOiWzt6oH6/GdOg2XpRpG96D1nlrMXNpW0A1udtc2/Uw/w27NCUr2ry9e47hOg2rjVvXLqrNzjn
aIz55sFD7EKn+ipaTlTWQ0dAh52G8j7DKrQBhAs9F1fFKvP7VwDILyM2ZGxGM7ATG+BpCCYMBtGa
O/+3QovxoOVmcyd4zWMgnFcN0j19lVVj+/keWy3dXIoa+7wtMdDk6V3TFSs1ymzL+aNQmteudYRi
vusMpl4Xh7ZLl1XLYMyvjRnT4R3y59D6YQDjwh7ezHSrnIPeVOabH75DUfwWTXhmbE+E29jM8Uca
DPsn0/K32CxJQezIdMXZdohwx2SL1W1tONFdHMR3OAe/2wMdOY/CwMo1GmcV9jiCEEzjVjNfMouS
mGEM7vdl7ZZftcWK7ipAz0vhGy9B7pK35H6xRme8N5P82OpeTpRd8RS1DLxsy4b7Ek6PpLNqKLC0
bNtnrr/ukpqgyd48d0M0bzthOe9ErDtbbYarn5XWPWPRC5d85XbTET2AudESPMaqB1dxdzUSZi8S
VMf8S2RSu0AYvbFEU9JH+0X3fsYG9ShcmRi9B2QBYua32qFYjT3Gr5XgthN01ueOa30VR3N/tJZx
wlmlldtAn7fcJshb78XZnJkCHY3m+gGClAIy4E/ThnAlC4MDVYkpJRDVc6i8hzPX5jigM5Y4Ywkn
14v0OXClvbJDOIjad+83JB2if4PKr4U9PWcy6b0wvcM1JlZRuJSgd7AILcv0w3OB8y16GlARnGLp
FZQ39O57nSbtAZYI1vNx+abt4fLg+AmuwhzEyRWmWE9WPG4UvguqAOykCdl+ZPb1SZgUa5Vokoni
7ORSvFxlDkAXJ5r2ttdShWVY55d1t7cF3e4gZzhFE+SO6HlLjOWrfsy2JhDE09hn7wNJsnd05ZtV
61q0XfSbjnHVP4o+sI5W59GkzLoqmlLJk/v0dr4YhRFtLKckzUuMX4RNBKboc/jkGWkss+eRJOsL
BnqTtKj0AqFN3OlkN9PiDz0kiaoady2jrcbCF8Y1iQ0VqN2UF+Kz25nHxMb17OlXTLS6M9XHcmLK
bAY4BHRlDdx0ekDiSVBZy0yp3m6nwbSOITfZwXe786Lrj4ufGVfRAgiBaI1jWwh+OwxEfTnYyfvw
WyugJvjtwNXcANnwna5a6YFIZZ5HtF58d5/LyUQdbx7DKIGcvmr2zJ9Yxxp70GqBmHEIF4xV5A58
5RjmF3PY9kliXDrRXE0xuUdtxgBOLf0hOFX35Nk4LtWimuoUTpdjmunE3RhEUphu91znZveUtylV
YLunlKgVD+3VFY796GTRpfWrP3U/97f1aDd7H3EChQp/2FHxNV4amqpjyaxH1VYPuQPLTSS4+Qj6
BmmWHpE0z09JDt4im32p30ju0qe88Z2zO+QGGSjpg+fO4AJEE63NlFv0Es/uhZ7oON9TQ95YLQyP
FNrpI5pVSWl2Z4D6gpTsOYPRj8sN43ANRb1urEfN52Zrm51/CIHMrOsBRyNjZYepCHnlNlBhsPoO
e+CnALqcMmIivCOsiiYXH7aIt8VkervMGGjXNNJk9SBxv4j5ux/jztLqkCGmOeVXvS3ew6D8OjgU
Teb8pStM85M5LrhN0T+C9ajPpjN+Z8wfbzBNFcxZLPE9rdXGJrTn0gEq2Vm4tleUtWEqRPZT6ziQ
/zvjueJmRMrhyaHTBF3a/lY3c/KK3uCzb8A994L2h0O9M8o++aVvXYZBj0nkKQ4GmrKLOTB94FNu
OTjl8kMkVYy1IWfmyhrt1zD8wojopaBi9FRFmbVJ4uy+H3KCgptk3i1xjMFUJNmBDv1FlJTTtTSc
n9ta5+fTzw4e72YgZUw4IO+oScVu1D3i8Xo16QLdWfVFMxN9b5SAcU9znA3MBjWvmTN0myZrG3D7
NIahqKf7pqn0R2GUn/HT1Q9z1f0sB2hkpkjzfSY0722ZCSngvqRdqxnvRyaImjAZeh26gbCwytK6
azQ9DFCQqr2Xk7TupYiCKbGtIZBwr3IlqMDpm+zSop4+hclCAXA2TwsWGfw8yGSPKDkpdAW5vorN
8lmk01tYadMuBqELpV6cLVkacedxpLfNYK6o2vmKjm6+mtzKNto0UdUd5k/ZENkP48wTr2zeWtMI
ert5zyT00IzPMZZNIpx0fhxyc67D4VkPjrab6/d5Fe8rrzI+RTHZNKZefGmZXdnnYCp2bWX0n7ym
ONLx34wubvfVNsSrzPUIoQZUpPZu1PMXAfTkNSbNmPgOfzsWG4d8s0uxICMLCufo9dCnGMX7bn+u
YmIKAl4bB0i2klPSKX4H8HWDu90/8ffjx8O4Glf43/mjvd6itdzDrTo7V/PBf8nf3O9Ug8161YmV
IHOBiEDqwumGIGo/2SRrkjgcgqp2AjrAfABvTIqyf5+IZ3TsNazidoNqdm9vttvr9vrlirNs9e6v
jHW4mrbT1tw5p+aYPCQP46v/2foJ9oZeb+0CFqScs8Yjymb61PREJjL1sc2Knf9tYrrqoB/z8/wg
HsyX7gs5PExGZniiPNhPpMWAqtzgBNP63SD21PJxr6IEwUGiX8lCmddOHb/EQ73rAKLhlmKicqj9
+gAIcdwTbG1jxW+DdWrN2tEX5RXbXXX1h/iLqIqJH6q7Zd7a+pbRESBfmgIpZl3vEJXVJc9G8V7V
wACGSavuZiR3D4PQX5eo3HVizN9YSVEmVRF9zCR/o5K8dlokCJkTN3jLbfvNGl0qZindzbQ8Wxg+
St7E81u7dVd4bObdQy82ODJPDxngqvD5wXvEV9nUwiXgZ25OatHYdXNqwH1+bHpxSh2xxvWTyvRn
D2rbKZRR8GpTrWUdl8ZQFBeD6bQTM18XLb4UVG53jcygDmq3Yr6ctd82W2ZHDoszblLfKk9V4UHy
iCNinVYG82W7Kfef1JEldJ114rRUiA2SI8PUunhMEO7UwVBGnTcyAlu+AyFM7Zf9tYw0tvHgqPxV
tYhScmBv2a63A2Bt5G2fNpvIdFpIXrMraa8JnGjIcZbv30lqxpXM6a4jg1ALUHensIuq/dznbXfW
a3PYV+DdFoegW/XEKllWrf22L20AOBktUYTMk35aSjLiW5UX3cVJv6FBgwglk+AZ+ZAJj60zLwmo
RMdocusxYxxCTFSbMsr5tlD7Iq/NKelVZ0K1q5NaMB9L7TQhSpK8DNKA1rGGRMLSueuPDnHP9IOq
E5ly5Ukwvf+hHfx/sv//QvZHooxe99+D/SHFVu379+pXsP/HY/7i+hu6+QdqUV8qbVwD1+6N62/o
wR+6q+toYRzTsXB/3Lj+xh+4YFyXR+KdknEA//kfXTX08X/9p+X+ESA6RUmDowi7kx78X7j+vI1/
Fj9j4PB9xvpKD+PY/+K50Yu4hmm9kE0hpdheNDRcP8SPO3+vfeyrJ5AGDGrobdGOs67O+pdj8CSX
Dd0XXHryWW7PpzbVojLM5mT6kaD/Hjz02WAvDN/yx3j0+l0pL+CskzHtHbwkShREe6mdeJvJP5EL
BnYc/jiJCYUMirjcrc7K5eNvp/7ydLdzbofVGpKdivqr+DISXkX64j9e5rdXFZThsRv+fVit/XbO
xzvrNE9fAY2jbfz7fZVG94baJSCAqz/WXgvMLSxbamGC2AQbwwiprWEPgUDuVQvP7f5pO6ucv44s
5McYmhMd1aPVyflISDdcUPno24m3J7ud+XG6fNlfXuB/OvzbPpo2f9dl7l2sM/Hr6vXx9kxqzQq8
O09v3F0sb69MAXG7Vatqkcqdt00T8gS3rIH7vdo5IAhY0Qf2Pr7K27f425eqNkv1/ftE6WxmlzFi
71KPXre2FP3Iiy61/ZiAMC8BeUBUIRRDLuqqACLdGjUlRnmi2qfWPh6nLmnmTiiWI35X1+ms9qnD
hWFgtIyzvdrKBeWHIeld9C3yNW/n4Zx+cAdP7NSB28WvNj+eVL5BgEqToV0Zug4nOzFdfkxyVS0S
YUAazd9JPqYrHbWgI4rO7flNsCjNqUfVxRqaMGzQSHHQ+oOO96qcop5aRfy4qpidPxKnAfDWJ7wx
kw2zWgwd+V063z7xD0NyYLpsq/Ynf59BFNreBMm6b2VTGcrmJ1Vtzm3baitrm7vlF1N2FNTCVQ2Z
3LRka2aoJk1u5stMl772t8hbwYkyfYuN3T5MSMFI1ISbicEkice9DMDVZYM7ymT6yOsJafhl1Uoe
JwfnezdPDQTtnKOx7AEUatWX/QnRYFxxigck5czkwYhU/1i5BLyEWvWdAfFTXgBCqgLiQEvTg/On
EaXrYVuG8zUH+vb29j2DTAqzgSPvymu3lh8HzPvqpDbVwpYH1FpWgDbuYgKRZDp079VEbZiLTcCW
Lj+FgpH1bpm7R/UppNAoTmpNvZo+aPNhQuaRGi1yhyCZTukiw7RLKNeT8ACP2MMkTlHSsOo4fbap
s5LZvMz0Tv7SeGACwDky8QR1+ON9GUsCo5ag2FVFwAQJ8rwp9Z3YGhMMYccYUe5SX93tuwp3S00v
LA8XOaTOi9e6g036sZnL94yzWlu3RBLSi0b3lITRMZJXX+g5r0yaRTvAAce0qUaMBUN3UsfUGrX1
rWnn+YFvvD1pkBZPai2YarRdmuyHNjHTeYY1fPd7IU0DsudqZVpDRJlcVdvlkj6TOVrvnNGuT9po
gW5Wq2HKVIRa8yVoLmijSx6Z1ckoy/qE4oYpMXcJKz4tFhEdJXAkdKOcIPqsa3F3ogLcndTabdNf
AqbPlvin2jUM0RfoPSTVVQOXhKd53cnPC3hC0QJZL4N4IXfFEazHxEWhluFAJk2BuLR//LModkg3
vW1PekKY7aTh1Pn7P/z4N62446qTXXmpPzvqBS5J/sHbf6k21f9by24+0z27ySc4IskNQhLsERWF
/M/Vv+tpI5eho5ZqB9OCa9cT5iGVH9EwgagdzJSq3O16VVcHqm8qMC4iLauTDf7HL1j+jINB2xex
ZVAOkj9qubDt4trE/PLMVuMOjIHwl0W0MGnhyU6q+lYqH1h9o48PqZNV9Dbot9qy2VabKdGI+Upt
I2JmVLeM6TZQHYJBdqXVQvcLKhRNQ4w2jPu1OxLEVVOfZHaGa96dQnEqPCCoaTEi1GVu7KT2heX8
1av6dGcORHmpBdFsy6qvdOJO48LeWAt2ncGgdUSN057UmoejB+ZG1k7H1ns2BNAbr/TddcWc9Kku
cN+uaPe6UyAX4yRViDrW+kgnQQTyAaMtdYF/bNtNH67LQM55RsaG+RN+aurrb+UXqRYL6mxQxDMO
V7OBPx0tnkF6mYdWyZLfaq/pxPgx2iVxGaac/PjUxa3Wbpt9i9u+0sWAqjthhLsYJ7WIIuMNeT60
LznkIlHtrwU04+J026c2ybtj4kGtqhPV4dum2kdSS4wj3T2rLZsWmsxf+dQfq2rvL8/zsepD/HB7
7nuUWVDRdc3FBEV0mmZ+LGYHrF7vSGhwx80weEgADCpWxANBhXWwlglZGjFrrrNcdiV71WUy0NAz
38DOTq2q49xU7sMCAIWeQ+QpZdNCMlBxaiONd6lW1U61QN9BJ1IuNHrNNBrycrs9Rm2Oj9bgEK+s
hobyVLVXbULp5jkzQOHMd7v4JdR2Ip/k9kxxCOPaTJwSlK384anDlerPqNVYdS/lY1K5pjazAmQL
Xe9/bKsTb5sfhwvVb1ZnqgfhY6CPfHtOdf5t8+Pwb6+W3h4DcLZCFFt/vAP1uF/e5ceJH8/hNS0a
WpKuYEzS8pPLyt2mY6b9pLZD0yaDB37/xz51YJBH1ZpaLD5NkTpZrd0eqzaZmo9PaFfUhh15NKxq
VXdcopvUydjC2KtWP/benuf2UrSIFK3ynJmxv1/v9vJq7XbyL894e67f3uJvD7mdNyXcKfzkAEOG
Vlf+bNVi+Xvtt01rlnn3kyCdQZ5iyrbtVmdRazYwapR+83e1RYQYzfu/rcfcHvvbKeqA2kdWEpAM
wFIrtc9S/YXfHvfxKv/j8WFEKNm4jf3XO/77H1XvXf0XnbpJqdWP/0qeow63Vsrt6/av3s5xmHE/
js0hqHF8ioR5D/UguVAfntB6vnLPEMUOc/pzDUB1NWIi2VSqk1eMIxHlIKM72UtTRR5PdfnU9m3x
sbMtDaqiTQOf+LeTLNmr+3hK9SRqWz38Y6fa1ud82hrlAg+PMIrY18S6Fnh/uCqCE9JGZnSkm6Rp
Efn6bRohxGmtBbGF561tS1MZETR7E1mez8bUbby56ZhB0OECGa2UafNbsmUfbVB9yUX1tKnSLxRE
W7Ks4YxtQyIgTpIdelJrcQNEQq3ZyejtGeofYtn6dLJ3EaheVVq6JMhZJrygPEpI0AaCyP2/UD0+
5rmaE8JbulyJbL8juVA7XWlSH00IQ5VnPJlx0O5gY076GqHQSZ/6eT8OvnOa5GKwq5ppWehYUd3D
O2GsotaKsSMXhj5DiwHj1MuFcp2Qc2lso8r5Zg/6cCIG79eF2sd8D+JCg4BW5vgx6SyN2FaSaGhi
00EbTYXPaNLPSwv7v1DNsS9bYrXoqEseq+oNEDv/lvokVHVUfTC3Yqk6kNcRSQ5jWBJK5mIvUwsz
jw/d4u9CdW9UxTxMaNxahbwff6yqvXqZXGc7DXaziMcTbnKUJHnC/xvh9Pr9ZFUPVA9TR9Sag97A
4suo2r7/ZVH886Y6qvYlDYE2WjA5G1hV4ykM5vEETB3XlBULvGrsux1Qa5P8qIIJNTi5FH99v2rt
tsAe+Nd3rvapzd6QRZ/b9sfaMjzGyzzsso/RgnxCdUBdMOpx4LGuPUCcnSqaDrK1pG9Ynm6bmmoi
YzXYUzXWBlxAtrqdGidM1SCphT9zOymHrp8k/TYeGaqSVRt2B8hz48n3cj540h3pHBk1o1436TYM
MGLsjx6cNKseLmoxNODGkCfAjJ06GgWDTodaDAV1qJVtI1PR0cGo2w+sEhqX2z2sMPSJuVBADQNp
9KfcajbCqgQYFIZohlzcNgcsPZir/j6s1tQ56my1WYfA/FQJ8v+Ltf9LsdZyTQlG+ffV2rcfXf8f
r5gVCOp6/7Vk+9cj/6rZet4fHgVZmawKbAgqBIXZv7JYffMP7HVom6iUuiYn/FKz1f+QNl3do5zq
WpRnsRT/o2br/SGtj5R6XdABMq31/1KzNZ1/Mfz5FjAY33bQimPktGTs66+Gv2i2BTMJUXwUGuIL
36x+FBKCB9LjHlVYexb4WLY5bPFVMwzvXOrFcYa1KYzhOpJTb7tHMeDVLWWmAaijssxCMHIYrjqB
28H13pMU796kl9uKgRPqnEhZuMJ9nsbchqPwLnHP9bxgRNBPpsXvs40CbT2YbbYFAP0m3iEd1dtl
ADY8LAdEZQI8b30Q2LnXbZU1Ox2UxNhbm6Vpjq0/4dKxtWIzzlq/Mkvx7kVxcbF9sSNFBFhyOKF0
y5eLABSyeFmwieLmvmCSeGUE5ADBposzyeM3jSNij3hfhiUEIKPZ2DhLt4b5PMRFsrGyYdwxOgbs
bC0Pk1tpW7J17C1SZcLPeqIPjBkxXt2jEp0sGbJCCW2Py7GhoKbp2zwh4Yg60HM2OFR6EuxZBKzO
ZZOszeG9nXPCKZN+vk8DZPm56UUbTG8zt4StO9eEwFN68xJP27hN5lHAxU8Z5XBkI8axfE/JTiRD
uotj4M2obDDkz9OLNfpPBcl4HfMQx8mBF2463R31rpVxKGoTf9ooLnqsvRgklM59B3lcPDpwJUeS
b4DtrfAZr8oWF2rytjCxnoBRbnTtLOrg3q2Wu3EIPule/U7Kxmqs52GVWS3kQayMWu8f5VErjzBU
xmRBld1XkQbVGuUEjNoCb5Nu2FcYuWKlu32HybA6W9NkUJFkeIPf9JD17klEjIJnazzRxudnXx/v
zFH/nFRddmGqHwXKZFQ7onhWoDqllUTDAVHV5BlltkHA0FJvmD6BgGy4/T61OzSoMVK4zkTbygW+
6h1SsPXGc85DkjefFxh/fXnuPa/lgovgAvswd4glBBllFutqNqN9XkR4w6Y/+yJ60c2i3hl0OjYi
yu4wbeIK1a2n2jAvqLcfzRzPTwYFuxFf7Sj3tq2Rfm7quL1vUQ9MuNAPmoU+EmrlCmyfvx2Ktttq
XUAgj4GjR8viS0dUb5En8Y7Yn32mExcQlQxSkSevSAbaW0w9I5JwIfRZmtgPUYgrfXhDf1cco7BK
yQ9oN9wJ+JnhJdApMiEqJmql1R5H02k2jL/uYzIuwk4Ck0axqQh/WFVFtSUp0t8aSQwHFub/vAT0
blDn0QW99jb1Si8Zd2Pfi0/xi21CTmqf/MLU9hVuhxWe9+9pX5QoZszvYIGuYTjvghK1mmF3BPHk
GNYZrCCMWlp6Y34ffxbOQ5iTVMW8hwaUtLMwQHqHeFzzs/mcMoHv5LSZApehZyZbvMxXr01JLkKr
2M5vpTH9mLFB7uPRuTbudKQbbO48o2HI7yNQyTBvouh6mOc430C6KYHkYTVGRLVJBU6RPMCBEEaP
bR/vAh3y+Xgf0j/ctgHETCe/emUFGTVzrbVZo2TwbIIHRnTXeGssILAOutg40Q969x7MCx3K7h1V
e7GR4Og50t916NfbKKK/aZj2zgsH6Noxt7K0iw6ahFk7UfvngJtjQ6kXXn+7HBuICpdcjDOUsPAJ
A2aIUTg/Nflzgd4OuVb5Pg+xvSFPKTp1EKtXbRX/qGt9CxveQj4BgT23vHsrCkdk1uLVC6ziFKPl
cakhuFSdRoEAMiNmaoSokNVjsZ7Ghdh6yp8bbMf1No9jJBN1fyl8lEXpz0RzX/MFkXgxE/OK+/UH
sOqVKNA4zi46fc3RXwg77Lai+zNKLAF4qILBhzWSOJMKzjkq0MD7BkAhAoXux5vA4obVW2tLorz9
mjsTmd77qSIaluSz6NHdw2tq7yj0AI5JAMLEbYKNjGxet28ZvGkyAw6jZ+ZBsMis81Sjr42DZI2h
6VNR6+nKiutmg/p7poR4IhF05Vc5SSkaiq7I0KhBG/ouNjGQW95w1xTRp0Y/kAFyL0axn+raJxiw
jDYjrWQINuaxCNAJ2TXK3LoQp46q6MZwtqAbNx2kfrzM0xZRoXTITnCYskJfuQb2o7l8ZpJfet8g
ki9Z8BW+AKkPP4O8/5xKr6yXN48dE0FH4zAtaJ1g3N7n+tXOXZc7HLeXvh42sY3duO1xrSIcZGYg
aveWWxfrMGhinHn4Qp1QfyDBbgvYl2sneaUtQAme6dne02BCjLF1HFuaNVE0DzhP/YfKsNcFVnSw
C+XnybTjM3bghjYyIa2ulLScnhQet77rDqXlavcElazS2B3BVg+0kKN+tvXgOek061RBlH7QBp1F
LoqjxpQIouSDA1bY6IfnxWs+MX/8koVcKFH2FlfEfk7Q0QODyxKD8U4gnD5WMpGpAQtURNpCzzg4
4qZHG9cdua+S36IBnViae59B0mPm49kAON147RWThUmtF8eI73FeS/LJPAaPi6XNjyH625MNWn1A
+bxKpsbf8VP7WrcCQSf6nC7i+g+aEegrFyZ9DoGW3ezXy2ydiLTBXgeztqjuHeFsqiqrNwMF2E0l
4Mza9Q/wcChcpuoHghB3jSPGl7ZH1Hl2uwP1ZBBv75+6bEax2sVfisl6aQc/2422/RTRAUnydMSi
iRIrDmd0YZW/1gv9GM79BS8FyRc0R0mrzQwpMuYf3fHOGz8nZoKCc/I3RTOv3CI6OFNBHn3rb+PE
jL42HrwxACLZQUchz8cSf8L3QRJhYX6NQxwkS0ADn66DoJve3DYD09IUL0bmvTkEt/PEaxf8tR4e
LAKAt01fmgc36IfdEvGFVobBbEHy7miL+Nzq0Z9VbJDK62d7QDlnt0Fd2fl8Yoj8jZVlBp/Gcth4
ie9eQEeZuyBCzuoSCbSKHPO1yOl3uW7+nvY6BsK+WHlNBEiuIQVO08anYu5fqdAsOBHjaFP14AqX
5jhHQX+JJlnK88ZPRIMjakWTRjVPy+6q1OJZvKW+o5ZIMMvKN+tvetiAQZNcLI9omolcs9OC5rpI
4kdikZxzVjvv9ZjAQW+Xx0STuZARUz7R5xk53Pq/2TuT5caRrEu/SlvvvczhmM367wVniqJmMRTa
wCSFhBlwzMPT9wdV2l9ZUdVZ1vtelCyzlBEkQcD9+r3nfMerXhHSPQG4p8MfkZVjMflYBaNoDpOL
eh3oKcm6830WY+BC02rfB57xReor4X2QeykfvGNN+bSuBzc5aiz4mZeM+H1+pMuNWqtk5/I9H6lW
smvPAFtRsNbFQ1Dv8oZw4baBpOOFNsPaFPRlNY3cX7BkAjfbze57gqVvNQ6Z3nP6ZKr3LsSI9lDp
ASeOfG9C9Wqp0jk2IgY4kMUnI/etTb4EpYjbQrJEE0moEb4XD0FV3RouemIbS1aClbeMCCFM8y1C
a0rKjKy1wkdRYcw1BAryOdyBEUtj3eOtVhvZ0RiqpElDXj6UY1/ckC0PmZsS3ffYxwbgX7ZaFvcE
LfC8nBq6B1sOkKzK+t417Wsvb8/EXdAo6vFv0pthewkqQqpE07DLzib4kF4cWJG67dzM9U/48z8o
eantmr5bmz1xk4jH77pi4uBsCIz4ZXTUllk9pS0+NAhD3dnIetwwpvB4urnerkvnhD8T+iMa9L57
Hl2jpyyvQXJ6I0NNyFunXqB/s0xYEKMZHtt5HDZBorqrTHyxxixxKV3+Sq/IrQxoHN2lls0O6BxF
qqVu+tAzMc5irBpQ0a4MXR+Jn0Yhj/cTJTENcI911cURs9KCZlEzeThxhZveovLHWq+76hUHt70q
6EEc5oCBhCnCiKyKyiIbabhgUYFVVJwnJtGrskWJHujko/eoRsE03zZR/9mZONcTi+QV2nx3tB8t
khRZUeJkMyKSQWXsGEeiWu8k918ZWM0RANp7s4TNMcncpTwAmyhT71F2LXKblyIjdxcN1Y/Jnj5V
lT7AitFLxQp/Z1TXzdnC+FpUxbkwsJeVDTkTdlKjyhGMv2T0HqYdytqkes2b+ug5TLDnuzqJUbnp
N05R904/XQZR76Qo5o1S5G1VREcM7T4kVYn4Df8h70MysBnxQVDHY25tZgh16/nB0f6DPYZvnhdy
hettbddYY2S5qcO3QHRHUIJrm7ZSyPHGtYazSsFFBQaWwJ6+bUZHkvBY6FdAWHpnD9Jg4zTOwQmi
d994Hud5S2Lvrh8JPiEEAoLgMz7zeLX4Owl3nvwPqs+fbs8aYmEVFvqnMs7+4gVEppGwtXgy42yA
4bxl+XODuzlUpyLSl1j02wUUANvwzvLDftVm7oOdzJssgqIoF6RLlKTVCuOfxwC6CelY8VclWX6v
LQLyAOQYeTptcpIuV0qMt7YTXeuhvktm9VLU5SEZhrXdIwKh4dWIYJuRvyZRsSNgj1bGqKoV68LI
1eR2dKrdGKp75poXE/MK5iySMlP7Pe03pEafZwGAO67SJ2Cm50TXt5Mr7lSQbRvnZ6dRzaaAeb1g
7SJ/1rW1nbWOr19qOJI7cKJPEUlVXcKqbBwDpnQs3tbtWFuvVamfZKPOiD9vOgbKQlAUuttwTF9t
36beq+x3wsKuqX/Jxo1GRMBW9zGiGSLudZ8G0Vob2SZdcGQNhYAzMp4IucmKGxeDQ45lEA/ofRbg
MwjIk5TKvbM9Z2Pq/imO1RpLeP791RQII+Gj7cj58sk9hsy+Eqp6TFC+bwyI9i5E1pXyaNmL/Gos
1RXWkkNkkqBsqx/e3A3rhLV9YEdarrkYvCdyNfekbj0F+twP+s0ll6UA6RP0DhILbILoyu86NVzC
XmO07bfoS2A/Ep1i2c+UFRe6FxllFKdnEQV3KeGlYQLpyuot+xE3bVSfCgHPd2wJ/e3ylGgRER9N
jKclHZezSKW8ju1mD2GsObY9iwZiJrhTnKPKnKxjvqYMz3/Y++TvQHJPLLJkcEvv2fs7GvntOQ7l
LVaVxWND36HR+dkZxGNcqh1xAfVBBNZd0ZKcwAlQE+pAWDPRJKcCIuecuqy7fr6tSS4pHd5AMPVr
k2doHt3stqncHz6jlwOjZmwBZOMSA9ZyS/iYkMR8kyXY+URwACTH8VVGbzVl3ZIZE2QgpOBHXIPt
3dO5oowLzRs7Srqde+N455qQLmpVxWE+OlM74uI23wWpLjVlXDKwWzgtmF/unptpAqc7ckRbAYU8
zLp81zEg+9zS/ZoG37A2crKi/OZOh6SdtKL84TjJaXS1twoa+Y7LbHqS8W3lBczuyYMjHsV+skLv
zNZ315sJRmnp7t1JPOFjuu3M4aIaWjCYAzBgabiTsbp17Yx9EZw+SvFqZZqRtWuJvQ1K+JQ5gRK1
rNY690Om1+k5lp53E8P7SQMVERW4oAzi6Eqk2Q6XkUZaMNBu4r6zjabbR1q9mmVJEa0/rB79wAgS
ISkzYr2lu02UKclAKd/KgDb9AISfWPrUVyVpNXH7VMTpMfCTLabP9pTR8dzYMroK570cQIjEPXZN
tyHnzUnDTWbqE2Mxf0+GI+d2Y/iVJ2RcZe6C7ZrrQ6NZNgxands8xXo+9MZ2dBV2F44c5fiYYBqj
3CIdqGhfDQ8LTUthM2TkcUDtOdqGLsHJtKcposEGyP4ltJxVhcMB7aPcFX6DYp9p0MGoh5syRrQg
bJqT8VxqThRfOb37dYczAr9//+Igh8aF95hhV1qHdd2t4jJhFfc5lQyZa54ILnB2iADuu0whg8MT
jKmRg19uu3tYgOlBqYDTHQ5I9lQX7JmiIdA3nBIoznwc6EwN2uyY2vZhGp0rEsnJxQRaaFmBoI9C
eyM3pv5h7H6V5jBuCCTBFYgu3/TMc9VZ3tEI5bDxLZhvqqMuyMdrkvK8VabxCSf1nTuWe4NW7GoY
+3FbCYxH1YcNGp0nOPk1j467TjnQQT81PtzA/sxdo9gNWQDZwnOTU6/lY+03Byk0xqIuvGtleG/G
4iaAgbsKfDdfW4hwNaccasGxWxtEpK1SUDtwxz7iBvOfl/TXcRmeZyPYwV1fHlET5JRL2E6pEXqF
qTgW6glL4XbuXf7irFmPU3aTSdqXRdLeZ6X51ImS5sAkXguhTDiHjPZ61+Q0ttjqpDgHJpWJgMQj
nQpxGnWbNNO9nfdy7e7roL2UTbgE7TlbmN0g5VIy6ZWJET+nM1qE6go3VsRM9Rd2+2dnpiPlkE69
zu1+3tNQPQR9fghczh0ixirmYre/CrExaKKLKchgdhUuxS+TyXXUEwiijlVwnQFgaevqg3hikDXc
ysuR6d5fXELu8iNstILjndk7x2juzLE1DjEoZQKXqC1Kx70aouaPf6rDejFOodbzYd+gAaOHHnPW
2dgevc/vH3mUEYhoKedKTXjtgWzzm9bHC6xMHvWGNRPYRtztTBpWx2/lVAjNiYYMeSAVohhdyIgs
TRR3/xAdYiBDJfUtR5wwmsFUCcHR04XhsJEYB2uKpz3tZARkM5F5eT7tv6VDWMH+EBENLUWNNx0x
DbPcO9GxK+9zoyJmvUnrUzD4HEW+Xz1apmPaWmhCpZ9t6MnDAvxvGeT3P/0mjfz+/6hCN2Oi1aGx
+RL7vCpJbIFWP9SANJkgixVtaHVVOOqPHxFUe9gnzg9zUSSNi8AmykuftNDlH10vZjBYLTNEb9Ep
xS37T6Hs6wrgGEWpZZ/6Mk7wvvIB2xixXKRJaDLizkIKx0X8/tHx1GwHJZc4qj/+L8DoV1S5el+p
jpbaP36hJ4SN//jXZMqNzdSytP/jF0PJAAOuKR5jzfIW1s2eo2R59Y8ffm0iOf3+92ViWdUKTZrP
U+A1fgslDh2d2wlERmG7aUOVwqOpHnG15ecypB7u4XKNAw3sKg9OOfmgR88CEC/7eWt0oG1kD+Sv
but11uXeJkqPpZFQPnTNegkrWCU+SSYa1O2eneA+L9j4h6mTD1kAA1hTIyXspQt1V7GfDvG1m4SE
65KhunZUige8dz5nJdqDLvojZwL7upvIzGs9TPp0pcT4qMIKRC/VLV1IrEmW9wTdOdsYgq7iFOfP
SFKHvTUBz+KmPCWW+REjB+IbpQMB/ebJCDJ9LTR6VsONcHUrBM9oIWYGeJwzBwLBgu4OEWVzknO0
NXBt73RR7GavIuZoNJNDS2torV2yL4Eho6HpyjV4WEUbRmIdAD1WyAkqQtD/rET+zLQXmB/9IDTN
3ZDj9zbIfLe1e8yCjuMSSeoskibzoL1IOn6UFHEqfOfsm91pYcQ7J8h8hjaQO6xhUxcaPU55i6Ms
tBQkQo4q5rQnIfTeAfWXGm2/SmvzMxfOY82hOqv0Kcum7GiiDsEPTUw1Pn5Mac9ErOJrtVc59mfH
Iv6MmswmVWp8aib3KkmfeoXSJDSH26CzHvxaHwefMLp42uiqvNCM57xfTCNHyeJ5slhx5xIiQ9e/
4my/W15We2gF2hx/vgP2K4qTX0UJfYEOPoO46QVmI+lJqNIR7TzalvvDgujGrweIQfKFrLSJHlT9
C8TXS8sntJHVwxRj0elU8zOa6GGX6rFur8sudlY0Kt2VNTU/lk+3tmg3nFPC55jUt29uH975guK8
tHmXEa5c6om2v0lCj5Obtcql/aQD6p+ZxyPTWbEPtHwGabPv1cwpMe5+NUNLecU5lw44e6U6ammJ
U9M+ERsebG2Zo37PvCMB4OCWsGdHDGqcKq9XQ5x/kvWN1b7qy02BpzAGb4DLj93SBgsc1DPAn+lJ
K//DCe351Gh6UOQo4yxHVXkrJjLf/aGi7mttTvdRTcdhj8UVwJtwbYhuXn+ooti5K+hiljaRDpJZ
RlYWhIjVLZzFmY8AXW63XDoGReZbRRJab4rXG3Kooo1Cu7MCMPEinGETts6j0SV7ppTWWTGCS/pW
gOCj5x0YNHyD6vxtmV++j7qMi10d1T4c6+ZskH3UAxNirSSxvDR/Ak6DxBDwmau6X2X99JHWwFpE
tg1VHe7bIcM2HdRPjpXSQCCJMzfM27DQejcMVb2jX4OQMLGvDZp1B8ct5VXWJu8TUXqGau5jeK1u
SiN0JjZ5ysueviBiqNgnvi5lECH5FjcmotgiMl9n7fH1+EDZLJ+g1Ooh6MxfQ97X+F7ouZZNAfEI
UTeIlNXyK1Liq1WaNr8U6MrSsy5OzEMaxD2PY3mpXeMW1csAWbcftrUFaaW6cMjySVFTHmI/C9zZ
UCdHPyBpPeVIiZvxiYm6xU1K89dHF0LIlaDbWG3NJMX80/SUznG8qX5KhIcbchfYVWO+Eq8+2S46
ImEDisszYtoxl8w/mr46Kmu4bY0Q2gNIPxxg1jqNu6MYbOPQO9FTEhEe5zn1UqYyvPOEtQ/DidoY
VTDXdandOW2RuTs1Do0RhVkXgnzVv4iIyL3AYzM/pS7MzNp5rSjBcK6T8uynm0B7D5XvvHsukxtu
G4CUn6qc73V156pyO1m0AceFybn8Am01g+AqeFlu+Bq3dxejTbfCo2ktaBjUxFFn3aepuxFT8oba
7eA75Y63Nm86h14cccV3U0AnhmJBbexpfI7wuK6TVDzkaXat+3cRkkvq9RAEbHmcKiLdnDo0Vxbo
i8D2tiYg3xml3VZpD3Wz628CUxxSZwI1EN+TFXJnZu19ARShKMh8yszb79fFk4l6N03JkmgzzJXl
AzCHEtk8mztQ5ZW1sFJjxw0gtWGVYXS966zs2Y2In86zkGTDYvoUPggij5jpkZ4KKYA02WxVbZPu
AZxIseqlWyKrK85+ETw4Rroxp6He59abTx935dj2h2bdGpDjN3X1nFTJvqmjk12IG9Pvr+KIVXH0
7zy6SWZLoyhsI1Ywy3xrsulKTO5r63lfXvYuS2RjzM6eCrQPTZJsJLAW0gCYutfywOIK86ymwzrK
AwadV9q4HBa9hGNkuy9YaEVRvSVh/oCY4hZUJcx1az6gV4MZkhMtRw1yjTfrSvrWky2tH7rkmuV8
AGrLYzwR9OjzXqYQNcOiaNJIKTRjmBVkK6Zn6ZbpKwp8Z8s48E12tIy7TD8n/XjVxw/Sbj9kSI2j
SCsdmn3Gc8JGu8/a/layGRgRIxuQ/bqkTWzM9CU9bRDsYjBth4GBeJmZmCaaqSYBYz2V6uzF8XaS
1ks1y2V6BckzIBUddULnThmnRGYp0l67xBMnXf+jSTF0kwVxa0Y1fq8kvh/a4pfn0UFKre7Fy6pt
0zbv1WS95lVxKbKFxBk/V07/03KJre6L8Z5ao9hxfnTZAOJxnQ0p8efmzmc6AeONQUNRv9t8n4E3
4s5loD+CQfcyIz1402OYiPY+KeW1HjdKVlCuoFjfZoGRrdlpig3nNpAXPEolaAXc5CvdgYciOZU7
wa4r5pT6hYb+BmGSZODVMpc00re2QhEQsFEwFjN3TludZc682OLCICdIIia8zG9V+LMRzk5O1alo
qXwsj50SCcmJzuudLSRphNExGa23oU9hVk5P3mS80TQjjGro98JH04Cu8GN5vgOMYeumJWx6zPU6
hyq2Hi3nyZLusY9AHsYOU7jBnK5tl0mbV0NMcJSLTzrrABu3NhGVKQdQJT7Kir/FFpeCVVM2sCGc
nLrFrq0fSAMOVgGpVzrGdIxoGX+X+277Cz2/v2pDQXwxrD+25tuiDyhUKpZMxJSYaD6ExbtoSLRp
akgoAh6qn3P7FFtibJy1qm0fWYdxTPlzB3FVGfFzSkbJLixTm4PVnUyT+NQxKTGBMpXzzESmZEBa
Bk9+7LzIiLlAGIznKQ0urexPTuOlW6NqTkRYN7yK/pwqNMVKzfeLT9uNUxC6eUqomb/0MRiFtB6w
ABNjWOe+mQ1sidQFCTbCjQ6aBCjUeChyAIpM+NdGSah3RBtkxfRg2JfC/lHN8XAE3ESXzmA+6cY/
KjXfdhSRewT0cuWr9J4SCI3C5L4gvDnUMwwCyi0y0+TEJzKZcXfT1pCkkxIrO9Fc7btqZMlwXkfa
FeQzsK7w5Vq7QkQPVRVWW7KcgtWQ7JwyvC2j5kXNCXh/ghI2AmFS45t0Qt1wb5C2ytXvrvwQ/SnT
mzVukV8Mg0664VRRNvaNEfTu3vTGZ26Fms3kTtnDcET2cy/c5HmQBGMg3yF9qGAjqwJiu8eBeGKT
LHiKNRivBZ+cJepYoB0KJvo+TZPxqPCskKiRUuS5AsEUCVm7ISmqgw6P8zzEq5ADIUh5xvMD41Kj
tQb6BM6dPyEMKe34nNG32jNzlvveSB9sbb5DOE+upX300xsIzfq+M+bTGIXmkZFZK0nWCducyoYN
K096gINQDI+WBh+jJU4DnaCVopunu5w6MiJcxh+fW9pCgyoe4OVfV71yYCjXl7Ypc1BEL77+cFq3
2YgmDlZSxQ95PD8A8yPtm5nl1ITDQ5Dee2V4mumJuIK2GDTcExScYZfN4queZ0ZKMYkoeh79dalw
Mtrdl/KhAWfBtLcS+WyJVzAanxLa+lAouBAFyhmzj69nI5wBYRLpKaS5jYFVkLR3sWxu68LXTDDQ
E0DPzL2s2AkncnadDg9oqm96Y1wAtYrmYNvugsiIt/SjcR1h3QUbI1kTp2ITmewhfGvUNtC+gCbQ
FI3QjwcYiPy9MyIzLwt378HEnGm4NxAtd17bvxeKsUyug0dymF8MNV5oRzx3hWKDq/wF0+ncjEVH
L3r6ZdR0ZLOOkqZmahNmDtGXXVCxTBxnLbt96nVkPw+hvWEP5TbNmrvEgdYfQQLcuGm/awv7WPn0
6kMveZszTm1d/jIALcLl+gqhbFe0NXN5HVQUVMOZgfh5GpkcyCp07pnNumbx6RTwotKAqUfXEc8L
gmIbzlA8Z/fWi3H25HNvrCe27AN481s7tCi0aHXCR4wAw/YwnQi+Nd6HiXziFLpRHiYH9r5wD+cF
oT4pjopiD1tlsTNFBI8xx/8WRVRn/b1fqMfe/dUk+YbopmhNtf6u2+7FSUA31fk5s3ErtvxvRrK0
8jHB7INgvjZlxzFXNVAilYUJLDyksbNtIQ83IcgrTn2Cvh95Ccm5HrdOmT/HcQdl1gT0bNXmxpfz
CPt8HXTFV1Wk5dbvMKV5sfNuTSPsrTxxtn1sPESWbOGnFizNk/PSvXulig5pxTSJFmMHo2CFN5d2
T8uRqyBKKOBImw7Pnl2dI+XEe88j2GAupo1dPcdBU+39fH50lIDDyvNLwZcl21Zpa9ONSxx41gHP
N729alsma8XBMKE6M996nMNA8bDe2jWddSOI3xxPxcde9beNsJnOj3hBsjEnPTAepw3w2r1f9O6D
sKe148jrRJjDNqK9gpyyINCg7tbxaCFXzA4Mc4JtOQ39wRYHhbz7Pg15ZyrpUej1zHBDvTXl+Otb
ffz/hdr/QaitpG1BtPi/C7XPb03zRkXSfLZt82eh9h9/8g+htuP/zSfdyiDHyXVsR8G2+EOn7Zp/
s6XjmK7tmorAmSXCssAbAUDDUn8DkO+6nkMGlTItk1/9odO2jL9BM/RJSUNg/Xfh9//+X/8UqNj8
9u//o+jyO47XbfNf//P3kBnPM1wSZkzbsEkFk7+HHPrm5IhUC32QyzzDkqxuFqWaJmHHY0uOPQZm
f7pId3+PLPxPr6jkAg2BQaKgjfyzLDwrrMKaRwOd9bYJzJ5RtH4mimiwGLcNQdSt//rlFpX5n3IT
reUD8kK+KS1XWZa3oEX+FDsTtiKYa51q1Jc7iz7HWrjThdTeN6eaL//PL0VinQJxzwtKXu2fX6p3
weOW9awPU5N+pVn6teTexmDm0/D9r1/pNx7K8qF4JbK2DJd74F++NeI05iaC+4dVHSau79HxpUVP
LwNjy3+4fgb3/O8X0MMIZOEYsF2C436X8WtJKELEpzJTcFG9KS9eVW+055xGTmC0rVBEl0yS6hZ0
7FQBc3VvTEq6WRXnv/7Uv0UDfn9qWu1EGi5uAsv77fq6fe6J1h/0wffFDgTE2emmB5qxF0NMl5Hw
gcZyP4M4/E9X4N/cQt4SXeQsEUbAaX67AsKwSxg3JbeQSI8Juww251VSDg/0/B4Q97I5hOS1zJfk
u+dLXE6NLE9P5MbF7GAIEJ2nxEmf/vpqfF/43+5skqpMoDyuazn/kk/q1GWH8avQh9ZqKgoSm74X
rwZiM11Jr/3VyXPHfJotGcwx4vd1W2b3UwrHUnf9o2dP6KIpYp0QF8p/r4L/5gH/t1+TTWIC/g8p
WV7++TGYu4QWPCSTwzeSFJoXohj2vGkaeMAtngiXU4Vqf2rFKf+vX9r4LeH277fIn157+f2fnnYP
1Hwv6AnA7jBvB0kPpQMkuApHQdjReBklSdkyGQ+D47zH8XPBcO8/3C3/9mb50zv4bXkjfTLCV847
mCOKLeVScZLeMC+J6QlLwl9/XiWNf73axBVSmwBH8i2lfs/LLEmt8PJS50gb9I7Gwckp06+B6LvV
JHtjZ1X5viJFLoufuzawiYMS7TrzhgecnofW51zRyenk8WembDr5AfeOKfyrcfB3upEXjQvBT/ub
UHYPltk9lMlutMsfIwucHydvjB7NVdOPlzlDeF9eE0HUOehJ55K/Z/nvaY/R2OCsCAiRJL5HTORr
XSo80d51WMwn/Lmo3VL+I7vtJL36m2KmE0HGCveKjUSMuLmSB2rshwfLciijluNqdMgW9WtkMqaR
foECgvhAYaG+r6a3oSGmB8maCM2roByPpc97LCTRymlx17oks8qoEOs878yVwzgqJ0xrCsxdk8yX
FmG21fxKu+Qtc+UpNUNz3eOTsNJ2pYd+q/zkK7ezr1IlX8v9pHxuYaPgM8TFvWk3H96yFC9XRqYD
4YQKwwmzbXdUH8Jl1Cf76MuJ4r1y3XPTNBx5+VzG6ByYrz9lbYfIu9lg2Ll8Lx6tM54QRCCgrGHk
jlP+BnvlYtVcIMWKN/ho+oZpejBijy+7exuW2FmUQRuVwIfoyQsK4EyitvDbdWmMSwYJX0s5Flta
4FddwAK2XP7ATr6GFCVUKZ7sNuRKlvlXnTc7v46+Wjc8K5PumzUR55tE8hT0+sNHDWeNfFQxsPTY
s7z0MQMS/3MkUoUex3CJBvYJsnhWFPqXRPtXVWTc6pIjElEFQHW8+X40PW7Y+eJ7/YPvzwf63qco
7fnzS3D8fdqU7C46pMHJJSgCJu3xr6ofEYNnb8tLwH56iIblRmMuvbxePFWvTcKUW2Rv5ixP9nKl
KH5uRu3cuKm8iCHbCEt8pWX6ZiT5G4FWzIfGSwXHYtVz3CmRJ5QKo0FtPCxuAY4U3FPIQdZBSLWd
l/zlZpOvJ/Q69P+DfJuV1z3q1hUHohPYzGoTUF7MvKN1EbW7ShP/2lTJW5JGAmNPdeuE/acX83I4
ZWilOv60r9IbrHHG1rizXXQzbeFc8Vxdf797N+XzjUb/sOy7SUWzPH6jN73CkfY2oBgbJuvabwk2
Hg3gwogSlmHYZbmVh2VzNqVzIzqjXs1BfkgMvpuYymJvLSTboL+YNSzPpi4bckamZyMu6mtr5L11
WdTxA7xO+uUEtd5VMoCBCRie+V5y+307Vnb4lSwP7ryEftQiezFVeO9yal0HLi/9vZR4cfY1OOOF
rNmLKg8stySgDRcapCbeMtbiKiAzW8wTzbEgWTl+9Nb21BEMqHk4/XQ/TY/4p7v197LVL1t9RNL6
QLTaSofWehzBciftdDGWL2pdhvIjQMpKFhOHRuZXbvew7tLoyy3pqWSSpa9FfODq9Nmt0zdRWcTo
ta+wMvqJZ6DndjHC9I1McyRTctw7HVsWQwXmz4ubbaiEuf/+D/xuH1YDD5kLDnRZM1vB2xrR+yCq
4qUMXgUVKPx7Yd7g9BBrbzqNqO3xU5UusRSuZe3mejzJGh9S6gdnVM04/eEQ7QcJ96jfjrWrNoVJ
0B56Gromfhjv7Ho84zMjIW5UFydbni6n1PxFWG1amh625kn/TiuvAfwzpTLApCJnJ2cp2wTn2Q7t
61RwYfQSu8Dkl+CuAWhUU6xlhDvYrGCysoo2etkmS8YXgqH8zpHiiWcLJKsjMEcQOqXa5lzRD155
UcHISFuPzOGRQo20cTKdPI9hDwSqsPKtn3HhMmOJPeO5yiKulTNMl++Et+8b8rt4cbrka9kOZJ59
2aFzEJJLwxLXkv2zmlr5i3wklFv4qaRxPwT+acKEiG2p3AQOiLG/f0VT+4M4sT1CYya23IFdTmPP
w/OMGFjE3FAkXL8ZBuNMwiUQPEzpbqoYnNrc1ri2So7W3WcXgL+zS+exos9/HILkaPhmsYtRHKyy
CR3KCJkKnlL9XHVckbCJd16VX7e+cDd1Zbw7XWNvghloheGnLdkzKLYQICNbZ3aCAEbQAyxjvsAO
O5YSW3LYeCj1rNZ6ZOyDFOPKHXjztuA5tBg3IMqEZpvM5UaXeqOm+ZDMxsjt2eDIM5hUQr85xgXj
tqitRsRNuL+Qfa5rpzwXiDbXXk/Z7k2fldfeKFhBq4k9E1HopyNzhr4VF6lfLKNk+K47b9Q70+bF
SB/4rBKzAnzWb+20YtK9fHcl2YpY0tqvwro0dXeLk7Lc0KZ0N6av3tIIX0oqY7HqmUuq2svWqLlR
VrjGG3/wRlk0oQrkyZYVMotdaiLCbj98nERbz0/8zUQcgJ9C/tcZ8vPSZmpjR5wvooGcyJzZcrfU
sjTCySX5HGU+rhH6lAUfKrHKh6J1LsXII0Ck1uNcDPdqWctt52aWNF7shkc0HMwXt2hb5vp8HXaX
Mzk18m2kA55lIufY23RjX0bX+8xGHlvTk8/u4MrNXCQ2kgXIfGWMRzEjAoE3Q3Bd643XFceDnaVB
9pCctzExbqxTyJFt1yFQVjaqmeKpdXS8dQkc2DgJnBSLfRFBLhCuObxuXGXwhFMYdDzLjMBHZCxF
TNvtUbVe/1hUzIgVY3M1ex9TPtwbrje8o0dYR6lDdvbkvIbbjtS3BvH6U1Ja131vggYwTJK3hpgw
x16ecj8ZrgVYc6IOg71Zwpaq0N4GOkYKTY/VR7i1bhWSHiuLprUZlR8YcbFpVQnBRWIrY+OCs2zl
TDE5yGP2HLOVbmS8c8fFLVOh7/BltpfVXG25oeNVO5Ij0+Reucgn5caJCXOY1ERApXOsI/OMCPux
GBzQxK/fZ3KyGRbdKaJLGrVNgHY+B5KcmddFvCT52OrOJsVmY5Tlbeogn7OFd9CRZmLYF9soi/Jt
PHkXI57KIwrlTcVYeB3m3Z00yHm2mdHThAzJaK9OldVVu85Bbu60U79F/cH4pmp/icG56Yqko4/X
7mIzRmOq85PtWxUPRfrgAwiz84s3gFoHes72PbKjgqknVTcgsD0qkSUEGPMMyjzb/WhHtg/Z4c5q
h5TcjvIW4eh14IK/iEUNk5fpqke91Y/WiyWQUUFSpKRC0rhOoBGtK7Pl0Xd4/iffOvQIbxj3RXvX
5AV9IhUZAth0B1O2gF4xnhhiD7mUy305bW2/RqM0+R6K4Fgv2WWbsE7lpmM0wJmP8MU6kfYhGuvd
ANblOjKaq3IKO3akcddNTb/HoXmbMq1DB6OnTYEryWhTd9u4E87bvv/ZxDxpjD4WtQZGQdPLNoUX
p3tfFQfXQ8GD5aU+DIDRGkxlFe4iEkDI/B46mzi/IFjX7DA0dgN8lshjVkKQaxpS+RkieO+blNuJ
i4q1hld32nbfAoHfMhr/Mmv3imcw23/vdIVZ1gdNslzrNNC6EQUf53pO9yF9gv/D3nksR45kXfpV
xmaPNsAdcACL2YQW1JrcwJjMJLTWePr/86ia7uqqti6b/SwyjMkUDAG4X7/3nO+wnPn7oCgeAFaL
/ULkU+yF8tCTehCxK+wnI9yEk4iufdWjAA2fSdbNd/PQ/shqg4ilMI/QmqcfSM19oItvtWJQYgp0
YVZLUdTF4d5mcIxWkljINN5xelM7hB/Xam6ffS8pMcMxKowIq9+4wbQxBbXBAtPDm0jZLZCnrqxe
rguLi2DRJaVniQFMjX92OD6sPN96KRC5rbyZMt2gTHbwu67mKvvUG+Zv3SUyl8ISMQf1T1Jy+XCv
2ysm64ODUK3UzgRdFKTuMjDzNs4lwdmbVlBnKZOTGTnE5phq+Ujk7y9laxrJbVjNPLP2NetmdlhO
M+h6gL7n493kE1NuuoQ9WhPPVPIBjQZEczWtL+/JIr2nsijvWJNeSy+8uZS6nR5fYYTGhhQnL8Kj
eEvD7sHCSyx+dTOvG935p1/tdaVcBoLRuElGQoXErzCHPTMsTFLGu8PawSIIkD0IUftK56B/+YIX
nTbJ99IgShkixrBhFtwaGcJxv+BbBIpoC2O/E5R2TUGhkTs4LGrgVwZC6Ka5irytzcF0V8VoRewJ
04KN8Qub18brOd/lgbENMG0EJDiuDIuhpsHHmOjDFip76gz9LkRe42362H1mxPpjKc0XfEiok2X6
KWze/3FpOXFyTjNINDnVfGIMSoiq5kQCyJQ3t8zu3GG6WVznMffUjU/nsLKJMUlwheJsL0mpW7Ex
vzjs07iUYSUkBGXMff3o6GPIOKVPFQPXAwShbGd57YKfCNLBUFwZrp3vwtqbtkFckN544zDmqlxA
XmnAWY/jSuhxNJX6nTVSHn4rqTpi1hLWOab5zD1NnY9GDtbChqqPpbgaPkR3MFB6kldt/XaFhn2b
MoZczrCz8NQE06rJ+az10+49hdzMCteEzNRoWbIDhoBbBVxmozyOLyqezZVQ7iOBaYe0Yqe28uFB
5v64ymE0oCp8wGiCR5XiGHTtpbLngEYKb/xt+P6ETGZ4SGvqHvQ0pzAvr1XZczJth/MixMvlMyDM
IdjKYjlEvX4Oel0tiB1Yz/p8bEbzq63mT4SpJeyCeN56gY91SxKsdDkly2w5TK5xY2plkzJpVuOj
/LQG4qIuT0K0JUJ6Xm6h8mtdTPE+warWh9UqWc698+wmPqLJcgaQK65UzT3ROvN9bRRXrjufs7S7
FbQhZmtBj8O/TAv+hv6vdf/DCYcfY/lsq4bIEMZYCddIIaM7n5YejvdD2XsfFYT1VWVNaOAodmc3
/pT6iD6GlGTB66X9dnnylt5zGK2BtchpVKCqRYIsvjtFQFjJvzTSnD6vj9jUh6Lsy3K1tFzwTO1u
gpxeijWddSLlZKGjjOR0LRN2TMO5NQh44J1/1gtGX1RvoOxSgps27gRlIkZ4ejm2GRrFh0r/ikKD
IpizHkCulawfL91ktACSrf7D8BTNM8HxMkVZpvdlgXmR8dyvZuCe1of6oaRk7y2mFW7pX9mEB3aK
MWEXlESCht6WEgMDByfhix7FDGW8zVEQoLm93LWL7o4Bzv1ZdZ1DGibHCE/WhJJdbrSdN52Kvv1I
Jw4geqGtXot4+NnUuIVZSvSnGi39QZXO55RFn4n1RcrdOmwJ98mygmXGuJ2luDb9khFfzFWhWxBD
y90TTtOD4z6lffRVQ50q6Ko0CuCHS0APUTzrRb8nQ3A/LdObfpnK0DpiFsWqUzeORzPTNfjsdeOy
b3GXULWykTwL7o5a0agYbTvdYtSONpfZgOxqYgW6iVcRyBpBz/JSG+33VGUPtV/uFlwhfsTtjwSV
w31UHCdSztZ6gJFYBNc0rTglJk2voXibFfmTdsa5Qzd8nDD6nm26GkiSjXXUGkdGPXuLIhHpKu41
/RA3ujm1ivMSx7IZYzCcI1IFmalPXIJtzYCJgcVWjdOdS/7J9tJYiJ4yB+VnICDK1CMXHgw43UYC
oVJxgVvIKeCOUNZH3z36cioz+uwpXY88Q8ajOx7Szz+LBopQJnYDvROlza+6KSemfI9KaR+3NOdw
bWrJyT72JZxmL7geu4oXzqru8+YkZODplzg14w+ah6jiR8QsQQ53lcIvt/K3brAIfuN+6AKbjxBh
bkmkMgo1b6Ny9dNZOs5C9cxPTrtdCMPD8V6RfB68buESv9x+rfskg4GzoT5qBzG2S5mdLHqMqGHF
esZ7vhZc0Pp4z34/1OE3LiA0RBnKSChFK+Wlx2bsH7Jx2s8VgcaXfK0ZIi1GkonxuT5I0oW9nLRC
3SrLJlaGAgtW1yHG9/T+yMAFtSuvIzfYdWOaboTOjwbHI/LSWepCqrfC126+kOYUpAt+PpdkvQgW
Ujp3ObAl8OgHjqdof62RvPApwuOgIUp+58OIjR8Rjfr75DjKCA1wmhkbiwOyKcv7CAPJqugGBMPt
jQAZ4tQsr0Py3IUlVsyWJQYz+c+iGQgD1WfPYlHbOIHqkbW8RZ2bPzfdfDUmI7tU0BM+2uUWsET3
E18NFcNNKO0be8q/L10aw+BFkzO4qSt8sgp/295B6uZEbG0FrcnLZkepmG7rmsvW4WjsOwJlSkJ5
Ors/3chr+Th5H3P86jhlvV8wNPgvc7xnVUQkuG6IYUNFR0EU5Sr1M9pO1MhYE+/KBOqjXkpmfe6t
fGZIMA1e7Ul99xN5p56PRYMuQiyj76S6y2e2kGSho7SUb+3S3VYGLz8oMd/OmcOCyvYmwxm4lIzP
lzNzIbmqL3tbimJq27nqV93i9dXN6kW3poTDPVnIFExSeUuXYcWwGu1cS0x5iD+wpSARTsKe1eef
DXhmlEuR4fXXl3u5NQRn1Gq5vVRzlxdK6YW437FZmznk0ZkFt8SHLjE6KXTOQyji+9CqHwik++Ez
YET5jPDbfCfySyOqFpqq2YdLQh68AxnQciBOTr83yqa6HmsikHAx6Kt+Sh/qFM+34WVanlHs22J+
NwJqlcqNbxb/fkRvxwcQdGepfQYdGVan/rplL2UpbcQhLnJko0kOy/JoehWHgmb+GUj31bCRgnA8
35MkweLmz/269vO3qu5OYZXvsNMNk8el5RTZLoegE9VfxAMTH+DcBkN5NMzqfQk9l0Q3zroAZK9a
gjaPReoiqEINiAY5O48iFteTOfSPs6nj3Qkxyp3pkGb06wx/h1jmgTxW0stp3yHYwtrazxWhvKXR
vLTLbpkczCGtB0BU1leWzJJb4ObnnN4Dfpd+Zw71DfBs3MMZTolUDN5O9Z7cVmFPDhZi7F1mUTYk
PRb9WJowjItVNETLjkgPmkpBMBzCZHxqeqlAVRC+RrnN8eizGKW9CTx4KukOfhUGzMr46Epf90hR
DaGS97eVmb7mdWrrQ116ZQWj2NtOcVeMXmitPcd8gFhAXIb4v4EAl3wAZ3HqYwLZLRSTe7o8BBZf
9e9lMVgnrgX1+4NTuqcumSn/Td+g0VFIdzfM1T30T3W6PCDIwsHGnTPC0UJQVHUnJytus1iFW6DN
l9yATWRh+G0i+sUqYqWx6rCjQ8hqF+BA3agSikKbZV+tiderz833omKgkCWxtc2jAkHjSGzF5SFO
g3e/mf2tkDUkUS/648Ple0lF5RGRqRqXuIuykoTaprBPwBLs0+WrP/1WRr3ch06Dxqguzrbdo4Dy
KzqpRWKe/vVQjTi0LL9KtkMd0MKppxgXXoHQPai28IH6g8QNz91fa+uHyyog46s0lI85/tndiFZx
Anq2NaP4Ku8wD14e+iiVp6bV9xUN/+2//iCB67DNUjoaFniV0+WBdr/47as+TWGfLPpP3FH3Jk1g
U2Md15hmSBYuK/OhTS3QHHUS7tKC1mAUqGNUFBh+RfwsVVNf2R1+MGxY+cHAVqlTHx5ItFznk1k9
mqq54o+nG2X1aAfTDGtENkBYQZa8Vp5frL2ikfeOZYj7ODIrVLdRTP57gYHWctqdTUXAojP7LcNf
r+OC0r+l0V7fjfyMy++mkQRxOvzGZsSLu+97nk44ztXDIvPqYbZtl9Y4fYrL91yOYZ3fqzvbuJ1S
s7xf6huaYvPOXeJ32yyz23gzcTRUGJSJh0GVaKc2GxHvc9sbqJMvXzpF9NMCd7BVOJk5AljydPkK
UtzvX/32PVO1uyG037wRjhdpcUDfhPtumMTOTH5an+3CDc+5s5p0BMOgHy5fTUP0SONswTXPDu62
5nQKVfadMGjfpjqy4fKty4OZ+r//tmq6ZOViYdqy6GVHwZxB0JM8OdEHT+Y+HbjKRdlhzs3sm/ne
74KBaRMP3jx/sR3ZK4LsgsdZ7MuxeXQwmgdNOR88W26FvotdfXd2JFbsezu5wiYacvkFW88ouh0d
9ytntviOCAX1v2PigCW6tknPjqQdLhvYhjFLzSaqdX3aQA60wt8wvS2sIlp3FdHZMXgHO77PdRDJ
QOIquex6tclaBZ82KAmw7xHH2TXW2BB2w6YSmABNzpT7bBI3kZdsGSWKA2nvlZtC0JXtmb+rKOiQ
gaf6v1IkfuyS3Lvtky46I5okyWeZSrrghkkRUXzVNT973v8LDYzHE56BSKkxLl+ano2lmFiRLa2I
aV0EsX1yF4jIl68uD4Hd/P7b2KnELvc9ds7+OLsVXj1NyY2w3J0u1N7LV5fvOeEzlMvlSPfYZ5+b
aI9HMdGXbQXPWQRetxWGQwyG1X7MFm9r7LJFz9iSovgti0BxyqnZRBXoXyvsnkXq8smD5phncwuD
LqPxMIZXQeydRC+hNXVBdVX5Dk06FR5tjjwoIgF0V+aPwLP3iXsGznKIyunDr6sXIgpe04mK0ZrB
ZFOXcvIVyWkWlPDhLJ+dBO9uHzdEPxrRrVnQw2gNg76H/WFi+Frjcv8J6uC6Q2hJNrWott+S/JDY
crhnR885RrMAmukiI8ML4ym32pQpUmnfbd8SJ//RKu8HB5OVg0OFPn/4Y6qDz9kmKthtH4oQjnG5
OMxDpl1oREf9Akwx7nVII7fEFEkAatR6yUxx23sQMlFePHXRuKHJssZoAxGQSATwShGpqmtLujdZ
xGqH+ynO5Huz8J80pHJ4E9vc2McwqGk1Wk7+GlYhPsjIexJ++EO63Q8JcLGt7+MUkAg5qmKNk1is
ESm/wZm6WuRpqQXDOMG8VyEHJ9qU4+/cCbK04zdWoevUjJqjgbw1c2sYFX1/J2p4bd7Uz4clw8CL
g3wrh6ClP8wGt5TxmlncsGrup8IZt1SzzdWi6IAzivpOBJnsly6PbfQY88yzfhmRPghkydPgAmSC
REtFnV3mdYHfCTAkhzxo7i0TA67L8enS0Uv88Fu3gqbLgcqkw+LlxboTAYkoKcgSZ3xpfFw1Djyf
BLmF2QUcIOUaJNS3MDi32AlRqK3b3KWQtKVKP2PffIRqjpkm5MwMw4lAchh2A30B59JCQkrQM/DN
4uxT1J6xOti1f/rvehtbS8z+TXPlm5wKkDWRlCakZf9JX9QuS2j3Le0rWToHgkQlDRcT1+/SrCZm
JG6V/6DSw+dVY8TIsSdd2l3wnzc9wBxcLs62peqmQRFbiLU5GVzeSu13AuicyfEYCo6zlDy6Ldze
TAnIxd7hcNkHnLcrB8XI/K0kF0GfUBOa7gF1crUigOezTBSx2vU7euNP7GMGTBjdOoDexXJNyZ9s
8t64UshY/vubYmlB11/eFDSklms7Wv/4Z11eKMLZoyVyaHLrpUdO1KQcWfVTgjZ6bblnCKSh30DV
6r3Nf//Z4j/8bMtEFGjbFgIoyCD/Lvhq7cHJafVnh0pPvPOA8xc/yIpeHNoMhnBuSjE/KNQi82S9
eK4gtnwk1if+Ziz6EPjhzFEcyhC6lrnvrpvMP042LZ///izVX0RhvmmZruN7nulLydDw359lAfEh
JT+Ny8bjWUYdB0SvbccVyzCHyVm31worXVcKc23oo6tCMlaP6bcWc8Qxn2IOeQdFhrcrtXm5F59S
n+W8DPWnWxafCXG/Ga1CromdLSjKwiT6KNuY4vbuIkEMTX1u1+3ArrZv6rdkdvGOhRwKLzoNjgnf
DILVxs0igFQc5OFVQehhww2X6ZzqZ+lJWKKtRrFMTXZNHjjAeCfTkIuHOY9+xcV4++6r7EEf2Ojz
fCrIh0RVgsqYXoVuMsaqPjqYpBB5lAujx0bOj9kUHf77e23Jv4hjebMdS0hHuS72rT8LVqspLg2P
1schVikoedPeolHl9Kv1Jo1eyexWq6Ly6kiPBvc7FDdSMJW4sQZ7pyazZDugo+y5sI8MSCgY2uLx
0A44d/XOPY/0c5Y8c2E/hPRPGn94sAMGwJVVXi0tRCek+N/5Ygwsbl25U/W8uzSbw4iOhcQPk0ef
IWwsOFL0q2M+Oj1QLGKaZMnI2t9wRgF3TC8rp+oSNERlIg6VS/eNNkPZ0G5TbKHbpLsbIwZTKXnW
KzLG3tyFEzEz7c9cAB2Ol34N/RrxZeB+ZJ1LVaj/PMp4uMxbe+NXlozVjp6DYXXVNim6L7xPul2f
57DQ+BHZGO8js/jsBe3GHO+SF3WMvMx8W4TAURLp6tEI0L6xMJ8p9OhX0fGxac3BarkyaHJp0zZ7
mt89XHrtOKJvMDseo8r4VQoun6LAzAE28t0aKPcCfENdknLAMtGV4Q9ZN4x7ycQZseIIODxJXWGT
YT82kupYfQqZzKcR2RSWFefF4Q+ZEABxHn/YY9RQnO0Cuyf52T1WWiSgYkYNja8OsjE+MGyx6PJU
62MI09YYp4c+LYfbWWUgv3pyI4Z+epGBg1ijxmcyds0pK9vnv7lc/8OOYjlCWSZOAPhi2gPwR8Vq
2KMxATyYHrAy8XzYWEnkG6nhoMngLHETDq0R3SWGz6ug1MM7PTArtZLO1hqGusv+Rr/7V8W3L302
CVKKuItYW//0lDoYAqoCbXTInPC9ypM7yuejbn1nIybuZj4GWnFWjsOLll5h2foMzPpVes7fvDf/
YXGXhH7y7kjXRhL55zu5j/shgOgSH7oIp8/Uc1cRDKhpTyhbujVK8a+Go9qwOF+qYf4SIjlvdX9D
af0Yeop1SwAGsDrvyezjJ8iz85ZOWLCOq+lvlLj+X2Tyvm2y5qCQ9y1L2n/W4VJg24zBR2Lu0yTY
GEzRUVYAP8Fw7QWAPH1+u1oy5W4dPrZzYZ4jQQKYa9rNVvAPaVBfzWk84nnX7JIldjFY0o3Cx8/S
S3o1fVaJixVhXtn7L7AIEDyYY87hsSiNVTX47XFMp+ec/LuNuaCKFTl500Fqb3zD8V98zkLCfBDN
IwAvQpp1Tzw0YnafZjkIoqvo9EG7H2msZa8V+X2HrC76bdUDBee2gCaVhM8qFzuV+zeKUKZrH08y
lm15xLG0Ce1KnZKG20bCD1oLy1p2sW+8NlWbbWLku1zB5tucIdY15EH3HC9S0YKemucbTxEDXJM9
IhLR3YCVH71N8ehjAkNwmIMblMbRN527og+/nRKznZKHIMmaQ9l6NLTLKYEj32AlX+qr2q+qh2wm
k0OlrFbAXadDE8e/OtLmf6s+/r816m+sUdp8QQnzT1PA5rP7/F+/2Aa7+eYz//V//veZ3/Rf6fxH
V9Tv/+h3V5Rn/YN6zWKRcf/dFOX5/3BcZOyWwwbO1E5SYv9uipL+Pyxb+CyVJm4MgVvpn6Yoqf5h
0yGXPnF7lmL/V/8v4RVSi/T/raJFaK+E51CsEYIjLgvTH2wEUiEPI4YQISGT5UvYUFpXFpCJyTiW
VXBN4Xhy3IUNwbWf8opT1uIV0cGcwPpmp4S95IiZc1j5TRLsTFRfq8wvyZFH9IX8sUFNzd6+6arc
XGcAlqM0eUyNDhv9xOQcqwZ+WjTFox8Hx7EefwGZj61++Zt1XrBA/eV18k45pmcKJWxSoP+00k8M
oAGse+oIV8YCAkCPCTv54ZK0HpgwtYhczWl+hS6LiNn8FkATwjhZu3WLbHDBlGiZL0XAMZWT3L5q
GCgs2t+eAHqJVADaXvan3reetfV4bfXlY2GYP0icse8uD1lOP0b5k7kN/GAH5W4zifEYG/TeXQBO
HZrNba402H1e0vFskDAxo5I9xMiOt7M7NSszEOPZb9OQ525/phIUe5PSo+X5PnkEPJyUfvAhmZzy
ed39M9ip7UbzNKele1yM+3992wf4j6YZhUkCOKv1xXKQsVhOlwcC00NmXD6Tnn9mCV1ihGTAxDYu
rV3gwMxfWSpPdmUg30vqNvFrIMlsPdsh+skG33o412+lCdoEcGR3inres0Jjx0JlmqdKu3GBb9ww
iWMn48jkIGGtSVhk7Pdl2fm87cr7LJ3S06Kbu+wPDyobghOg5OBkK0lDmOxZpA38dulM/w8Pl+8Z
lbtp7dk9VHkR7WPZ3k36b7VcfljA+4OYIuIKdDgYfJOYHtjcbF2Lv7xi9hQeU822wSpMRsDwe5LX
vCzWqX0lvQqTM8lBa+XQTwthO7SZNsgvsFQuratL/FPL7bDBqoD6OI7RNcoFNWpXf4q0pyere/OR
BdVslta92fGtxaQfloX9lY+9CUzDAEhcP1TKzJmAlTHYZAegQtlOO5QjL5dvXR7CcOIPqcR3nObv
FxJIilXWgzK7PFTet1XmeHFhOoIF+6jSjBSu8UqhMlzV5sQkDiMziLYFHwD9YvoOtEeb5RxLOOpD
Lc9N2VxlJFuiXhEfnno30b8AjKCrMetkWYzucPFiiy69NF6QvDEaHFVypG+pszaoCdgoHeJiT81w
vkRshXSU1+XggQ5u2bERiu4CPQhoFwa2+QIyQrcgizlUO+nHT2HSyDXjUfSKd31uxacmTq+hrMX7
2qdtCoL+IHyHWjIND26CdM3IphHgE9hNDmOGv0knUtGMLrtCGk/krlHLNeXdeCyCj97uUScEkFJi
TpokfpTNiaqZ3C2Tw4pVi2JdTjAVdPQytSkjJUNp9/Yr/x5UWdjTaeIUi5aDkUZUZ9Ohm519Fzn2
KfG5RfMhslZmWc8nAXgIVPfO9idkGO05rdFHi6p7aeLuUy0Z5J8ebrMHxlc3T5Hcn/sxyvZRXD+G
1TzQLt5Ug805Ziye63zxNlWFF7rtbA4AOpcz97YOIe4rlVXvcozkTqfJuTWk2oAj2TrS+dQhbxFX
sb+n6cOKZ2k+S6fy3ZRm8DnAz5Phfar1Q+Y/sHDMMDcXBI0cCKBesFCyYdYHOx+2Qe1AHZ/y+9bt
3U1upuB/QF9u8+KpyfShJnJcnHjQaVOvatbdNDlrxyJfVFbZLYSV+QQESB798DmqJnma0gKxFW6r
MB0x9p/6FDUaQ75fcF524xLqYKXkqrXGaGdk/lvk2vSNUEWYYfZCpFd5jPAfkQVXb2hrUSo5UQCc
EK2pSNRn1yJ96Ctyb6LaoJEHa3kMYRrX8hkwAvB6z9h3PeqznmZx7gW/ZvfRDouPoGPxrULk2lzm
1HSnLAYrqLz8o+CYs6X3tZxCnHirBrE3LJSWS7hRIMMWniWhOIlrd1wPfc6EPwPPHhHxC0dICGYf
YSteAuSxB9aJB1e+tHgpsK8Z2JFKdAtcEA8DQlj6sQ7SrhnGX0e5DH0Scz6WFcMsYG/3hyRC7OoH
JKMsdQ8VJDLXdg6NMMGswwAd6ZG7GZ3UOcQVGe+906PqkwqhA6OHZgaU5zbd0e65vAr5kE32tCmU
eZ1H8h3GcpIMuzaufqk5urE9w9qEbQJFY6qPvlU418pBSJJD92m7vtpAXMNxyb+Qc+feWGAVtjLO
ug0EegJzG8pwBpBbnNIVoiO6MkEq6j1pcj+mpNzFRhrcLyHkWDM0A9QIwy0kwbM0U6JbUp/kqWzr
6LxoopeLA2efQzPvELLMhyTPS0aGAfyfLCVZqX4VVrTgrULCTRbWqokpX6Kh+eE2UUdbguRCYzKq
bW4gOYyzYTmmBnnjYQVzekQNR+IxdLTeOpTBco0qRmdtpQ3T+E0rB3ctq3baLqDwM2eB+9AxgQgZ
ZBJGQo6d39u7YSEPt5yNZzdGoLUUhnGvSEXO/ETdgIc+iYrUSAN/lvoK0AVsWFmcdSsAuiv+Pv0J
2PVDPB9ocm97ZFmQxUULi5N1izC99VgX77FJZTY+TNzMK1WidkLVczcqUT+qKru23X7bZRkpYB5H
rkYaO72U7WRX3k5C5c9Fz49LXzFaYnyiS7qKBaCpoWnuFoxbTBdO0TKYJMCE18BXNiMCE+7z/t4k
JmVvACQ/wzJ0OueFCQCaXBuZBeISesN2iky+A8JU+cu+hGzWxj1xRDomtIoTYCidItuDQbNtQkav
0V5d1VRsr+jFnegh6Lrxdgy9d6A/zaZd8n6LJDFFxU1D9C3zqw58odFs+1baezF7ZI967lvCeIHo
zdECpKGsu7nNxF0ewbksgavFubevqvGpHuHwyMH+zmgOlXPcXqWeuUt8KjLUJf1mLrGPZBZBOK1b
qGNS5eGm/TbSzj73wGSTLth3ngPQv5fbosBXvMQ2hOdWwjHsGHzEKvEPAKoYwKRBvQ+zFiauQQnc
BxWDvLC7cv2aLeTJFjnhH1V+RULLNa5BJmwJYxUo3t4IaXnyx3VrhuPHbF7boze/eGV+ZL5hbzuS
lRoNzk+cBTh95Z5dYlFJtfyJ5mSdt0vxZpNsFVQwkpRdXncZesHCaJEPxx5J66mct74bqU931dDj
cYGTlEBKAJm1qwbEOyKM+apyA2JHYjHRcs9AM/NgaN4JrZka/EnZ5D88zUPxqN2T9icf+mMJLiXV
3BQfgIoNSIWgrGLXarbKoCkrlfXcXuo8hBQZGJZJ81gyf/6xDLQmrZRwOJAtNegWFdr3LiiXRTNd
8sK00BiBOkwn/zYMigOakC1tqoQDgybhazqMByaGXCBUDuqe9BZFkIy4NgDKIKlsdmUHY6YDNgPI
8WMCPiOilGM5pEWXtjMZIOvIlsfB6HYdT3mTaoJNmLd3lmbaCE23yTTnxqw4hAeglzUBpyQphsIB
Kg4DX0KvAeV0889Zc3PCAvC5JukMmqmT9PWzQH08AdspgO4g5AODCoanU/B4XE3m8dEmA+pxJ4g9
ciYsHoUhjgxG4dBC3eYIlhKRjKb9CAuqUTu1K6lJQKMNE4hCP+Z26naO5gWNmhw0aYQQKKGQT3lX
aLpQCmYorP1tH9gVw7b2LAER1XV140p7G4QMZ0zNKiKf/srW9KJJc4wsGpOR7/0qcdm24pn9Zo/K
UG0UAKQKEFKtiUiAs9SKEVFzpOb8djU3iSbjWWqjJrrvax+0kpHeL5TZDy3lWClhLxVAmCxgTLTw
AyRpMHYj52sp3queHL0Y9nQz4HnuKUxDp3pA3k4VZz7n5C2BAy+O8ATJlQIGVQOFKhV9FqU5UYWW
3EMLZdbA0LDXNCl6/3MU8tmCmWLfr+6D9MaCSKQpVAocFXPUhwauxT7XpCqklteBZlc5QKyEplnB
2WQdrrVZTqOuNPOqDo+TZmAtFxqW5mItmpBVa1ZW6tDPDqwkWbv0dbooPgoIsmhialwaKG03xFSW
mzgctkzaMTQzscDMTSEJHem5zkrs1HC7GuuOphYwSF4zjnV3j/zhxm8I+0B6ezYq8ZNJAjoyfapy
4IJNNL4DFWOSaWGGhRy5NUNMappYBVbMBS9Gr0ho2lidU8Q0ES9ak8hMzSSDupXhWPQ/bFmJ6xa4
24INA8Az+RjZbTHVLyIPw9XgGBNZkg4rOSIkdsxfvXGYJbTLqoBL3xP8UlSdpUcPEyc74yEKTEBe
hDYBumty0nSyat009lOK8XhlsRYq0m7aoCKaaeo2btEiPUhzRNWFui0NGa+njJq4b5sbr88YYfeE
KyMq+wwLqOzSErfFwurlpda5NpznTOGtaryvIByR8FfuGqeo3NqZyLZp+pVYwOCG2Hl3tHXFjPKU
wgp4njWVp4J616QNz5D50GcFsntCBXXAGZDScsfZDHOSPdywOC44G1ahhYQ07m4yGK6zMUPxmr5B
P7yPcYrOWWAXa+iBzO2pj8avqsuqozEffHqZe3900OwSmolAOy4heeuixAJ5mo7ZV99GV37uf5VB
BBCAIyKxksQy9cd+1HFSRo0Gk+UPBc3Z7fFnlt8jouQnA48n5hxrgzRKhh0Vd66afZOVAOv1nFvN
d4YyJR0AZ2u1BmFKDhle1qLAgy0O/hT4bmRPoIhjKtv0sb1qAnSmcULGhYjBNZlIavEEMJp2kEMg
/BzWrkaGYw2LtymWo66j3zhMaK2V39wbKnzGv+vB0i63bZo+VKD7pAJ/ylnEzhuxNXe2O38ME9jY
NnG56cePrPce48aCvJwih8XJ02So32TpB2tDfbhU8CayvFUxueYae9Rb1i6H1ubgkLnYv5v6kf+Y
sglG9hZs4JvZjtsqbVEoTA32I48iryMqctd1kzqX3XucjcUxD+eTNRuC1rhfcNSlhg6vVOq62yKY
XYqi8KbnLEfMCFGKRYZmMFrY/RO1nk08o0AWYYGxuhsDh0tk3AxnQmy1JhW241cDtg4v2ZRTT/t7
qZ7MkHwW+sjbyEoQOUaII7KABA5+5cfMj/1VPwHDhGuS7jrGQoLYu2HC3jUDw+0pSOZ+OUZm9IZS
lP3VKM+ZV3sYkTWKGRLiVKZUDNwOlAU98TYY36rc5fbXb2RaEZ1yNcCvY3IO/09imndEgKUprRIO
3fjRaD1ixRQf9pJm1OJMXcayOuEwrvkvfCay6WMV76oo+2XQC8CpmazA4Qfk5jl3Dnp/0p86b6Wc
Ra0EEWvU9i9JiaHRCZ59qebt5HtPRNkiRGsCkHVlcG/UbGRTgNGOY9GaO/y2XryfzKhNcoZ8AgH6
hLinuaTcGAsFvgStRqGNOjGpRQjybXiVB1MM5Rq178Tm+MXsBtM32IaV7UK9bFPBWZ59Au/BdAgU
71sw4rhLiYFDRBusoQjM9N1qTuQVAo4JI8FuQUK4s5nwrUdsuPsARXElc/CPCjEvsRQb8N8Pgb4j
w6HF510lZ2y3cj8HEe0TwYaUvGDRf8kGK91Pfk1KkPE1ji17bPcRRwvCIfdQdsN149jrdL5mDRl6
49GxfJThcf40h7cVsbdTjpQGTzZ/bTyAHb5ppoCGHWkIiAY/UjC4A7mb8/hNaREZ9YOT9ChZnOl/
2Duz5raRLAv/IlQktkzglSS4a7Us2X5ByIuAxL5vv34+0NVTNd3RMzHzPB3RKFKyLYoEEjfvPec7
iItrclbDiXTh1PN3hAeyD7k047Kfbd5AqvzPk1mAwV/gPqyMxYzrCrWFtwEIjK2XRXQJWen0anCs
U9TQ5WzuxvCDumq4xxwO/SeMjlkapufc93e10Zz7htAjv7xaDtV8RrrY0TeXz3Y9fQpb/dChkdjF
kvhMwjcl2bLQG9xnxPSvTuw8ERVku/0rQX+w2iXm9XwzUVOoKbswMP3U2VwtA1V/nFvPebNLQ1UG
RR5CKI7UxZ/YtS5EmpAuYmXhV6jFe6PXtKqmFQGM/Kj7ZTYjuxZBwpOdE6TQH32jexDrtWYTK9gU
b6ViL7FM7LiG7gdCbPM3AJRd+WPXt1Uw+N1LU1ifQ/OTIUnEckrjo+3mOy/yEMsbvQO7cJp2Wb5O
bZrpRwozSi1q9XyhJG2M98kgfk+1xsSVYX+nYEO+V+GoaKMvtdSnGfscm2gwMN2gH5kQyUR+WEN6
rwiOQWcTvePoeQzZceqyepCF84Ge/1O5/s7G2H2WN4ELC7kncIko02J+LFmiEyfjPSnPdeHdYXUw
SSndD07300QLnvEu3lfiboq0dbIZKaeUqdui8cJ9U/jmnuz1aMs+eJ9VetxPJCNQfZ3ZgWQTCrJ5
GZjGalqIibecZyrJGlGba2JT1N1AV78zTpHhf9LsFexacJdOXo3QXI4ZJQfzeQyQdUj4Tz73p6lZ
vE2F7h27hVjB5ttB5RJYSrlzu7DeYqTElQzcNaNkBijGVZo3fL8n0zhbzK8l4VRkuKX1Ia2Kc6ny
+Kgt0nImAWFTIgqkxKaFuYw/8g4Jx0DylUdALR1J9uYyh3WCVJHqVbCnux+d+jXdm/gh2Xib1l5o
59VzqWiMAY4O3qH7OkWHaxvL96yaDBjJOJz0wMjNZCux9waiDUHw7P0lfWsTjGZG+wyCwsYYE2cY
vc4sRDLIWhTGa/fpWJflNwLlPvtNSczyXP50qHW3xhORH3dmBWKYnDy9i7thunpx87OLIyL3sB2C
FCLbusbRcAeVhlXRX94n4sVOzAaxfSycCLU3P+aLs1x8fHBoCJK7CmUFFBBCqmfuIaygeec9xERz
09MHmaNsUpTKSuogs6NxGy7mfCSbLJ+6e70ghV1MSAu9Im+1E0cxwr3v0+pgZh8Y5gFjdgXS35lG
ZUdpye+NqL5FZNJXU0I9TbvZXxwAJuWLJfoQ+mMm96aBQTsfksfZ8EN2INPLGCsaDqZ2mRMthL/I
IWCN8zZ1wd+rRqatZIdvFzlU8Cz9aUdy7iffyuOLhlcUJ8kZPj0qLCdh+Zp759Cq5rvOJ6xuujyr
wj2rKnvMCoi5w4JnoAqFe1BSjkGYqO+NC6daeeFr4dn3aBG+T/R+LkTmwgSQdrufRmPjt7jkQmvo
We7tBAZzm9wRy7KV1sQqWLbwbjA+DdZEpA/9omvr5b8S1EJBaNOVItQM8QI6drCv2RMgZedOpvTn
aF/v08TEEcvZ201Z9QwXX28maZ/0UI/3wohfw8LQZ6+a3rukrq/NmmLgRVW1cyaXIGTEVbYhxENM
KNk8rc1Kp98Kc2N3VhsIK4ZA0lDF2ckACWu2H3StikNhJf6qE52OgLcp92M/cEar3+L6mZ/nEl9j
TCCKqPonXYhANNaJ2wTYfYGo3XFPRfPRRAZoBT/8OdYJqqlyYZgBoo5w1KsSg74o74vNTOTQppT4
yqiXOyghn0fLLh/8Ch+nBXKhpw7PDwLF0DaP0gGpMKMmL26r8zQ0XKEEf2XdOczA5DA4vdKaBUOC
P5lLtv6pAOGB63+u5viuW4BIc/dYmePAXtxDPfKJKvagfjd1B6l/1V3uPFVW/5ntcghK/AOgB84w
TE7u6iwGQLuZ4FedI6OH0A/6ZGMs/bNTRo+0jsYDSyF4ks77VAyY5N3Fewn9It5aZTk+taP+pdPi
2LFHAszALX5My9dRxzS8uCQJn3wnQtk7rNPCnR4nN9DC/6Jl+WJ2RfcQTlWLXJ7bnz1HX6KQHYdI
nacFXi1DlnhgCGY5OOX0G5kieh/Nb9GSXrqIJupSqa+9aZMQGe9in7wEO4OWii/FvqOC6D1qw6iA
Eq6L+imxSb0aNPAPk7QIwhDmEwn1ilAo2pcIJ0HOO5s4bM9g2eOgseZ4q8z4bhrnowuGOfCqtt7q
ckmDTIXgHvLlCNt7X3V1tEPKcT9aC9dkfe+eDWdNPArrhlOQPScil2tF0ohynmEVIlamBS7X3WSc
TiRLImj3UJggEGt/EY73lMTwmcoBPYkUzl1j0g0dvOVHDgYq7b34aIflpfDrL85oEygW0l/J5b40
wIzXdhsfHTwL7jiXDJcc4i1NQLnKhLZLlCves2KV9G0XEu83qpk3uQg/whIWimJmZ/bOTL8uvYf7
/oPNVXxIEHkp6b9PFQlayMsw+pT9Lol0clLNL1A8yc7QqEmERSiKbTjq3g0fm9x2rqIunlMyvTbp
bHN5JsOD5/ffIhImh3Ym8t3w3up8eC/jMb6mTLt3fsK00yrTvc27RSgTLP4C2a8BDJ1+OfAPts3E
34SI0aTY2R0Z43Y3nyoXpdhA7isf3vSi3G9pvNzr3Mn2jN/6M/zTHEcj3OgCRqU/I8UTrjxGOWNp
uyVHdYpGIlerYpdV5Segjq9VPx59Z3awilfEF5ALl+S0Z5J+7dsvHmbKlvy8NGRcL9F37r6WtKrf
4sHhb7d90AhIQrrPo/tcVOOlA6CRNAVk41Fypx/rICS/MjdHMB0aAldc1+bO0uPzmEbylL50WUp6
B8HKmOTzS8hJsu8EWK6b72VO/EDO/uc0c9rjpEnFrQUIcGMuDxb57mfufD8oG5Zd5+lyayn7Ka3D
dqdpNyOhpwKpBlBmicqfU2OkuHf9GkRB3zDWh4jWlOnPyCkIue2M5w7pIO+Lih4VJrPAG6CWZLBw
muxpyR35sOgKB/JCimjO3cDXy73DhpBFuwejoNQZKuuPArwc6l8PmIRlRW843Zv+I6Q2fwIS6t+3
xhIUdtjxssvNnKKw762e0+2pVNMnG3wzEUq05cbIbh96YX7P5zkLdGoA+h96yPP9FRoFbb6si+/q
Kj1KgIfCGevXRi5bM8qsw1iYD0WWHhpLXTNAb7r3f6Xx+4gSMRdcTZVTr9QLgZjWwfRDDdibo3OY
LSxWrLQU/5g3DyZB9bGT+ruuTLyd47TZxRPmvn9LluoDwzElcpdts8b+6rtl8dOW+dlFAj435V0S
K4wAdn9Qi1kfUORv8F1kl4W8rsqYYkyAik1RSOmNxI53CsQWy0WOgmZrLELuhhI3QgNYKRvHZ9yA
KCOwDEfuBAMC9TCbvui7mhOCLwbT2gEcuEuNljb87Kd7PeO0kVG8T6b82vcpVio2Dow3cH/MkUG6
Wj9czHTBBoWJr5++NEXbngS1ESmUOgBLJa4r+m5FJmIqLvtoVzledxkHI2ZLqvikiNajZeycx3x5
kiMWVWI/v1NtGISFvGMCSrYE+DAVAm0XCR2t++5xZ03OIXUSbn6zmT/Za30jQfaLttFBNSZY32mX
hzM3vGSws4cpXBQ9hu5QO4GVyiOztR8JyfGBasxkm4QQPjXbDzNcoq3vWRienNPoMAnmx4NhLLJn
3S6Py5AODz3xMWyN+TiTevnOuPIOEGDya1Fkwpg7bmaYB2N+Cwqc9nme46sgv7ByXfU9aREB9Niu
pSije9fpufctcC4i2wyS1N4LWkV3a5gHs7buQeK7NBaTSzqt7xrNz7RYK1rh7WgSkKRl9eWjheRt
o7SB2HZFkgwhUF+PCY9j0dUuJhAdPleuYRZf/aR4cMt8xbc0DF+SazaZ6SclzgAGsuvtYBhJvsZi
sLPAVh5XnAstGg6K2JapZEoynk+HoFj9SU3JZl7nlmZy5JWXRYVbK1PDXlV4WErF7DZe7Edf4CdM
mCuiGmAS0dbi0k3ul4i8eD8jSZOQrYcCY+1bnvFZdwzfC0lyXNS56EjWSafJvMoaJKz17mzPDw0j
wjNkHBrBPvn0JQ18/uWyuPQS8peuX+x+hjFU+aBZtl3e+2ejpelF5O2hdiVxl0OJ72M0tqhP1MZW
6fSYYiS2pw76XTk9SC8rD2lr7BcfjHpNGUgR92sqFuaW9DHHvh8C22d6ICtidzzplgHB6cTIzRQo
DR0ixxwv6FJIAivyQ2QNyX1keM+pwFUeLkjAuQfSuOsIbZplh7oHZeMe2GNrEVXWVukc9BKPQRvW
97eDUEmgtRsMrq0Jb3DIKLNjcSBmmy0xacTowpLmLaaiklCsDgJT8baOMVUWHunEorUfJ0Dz13ga
z6lNy9UeYvanYTfi1lkIMbL9K7EpW9SSBH0NmNZJAS0ltdPUMQGZo6NXFBZxyCd/jpYLzJnXqHbd
q4VmG3adhWERkoXnOnWQZ0TcZV5EGuyMK9Yak7eSweacpSKoB+s6TSxMYBRPxmvioN2ojHzY03ce
j7rl5m7ZYPGqZYgPGdHeeVuFj9FE5R2NJH2aSEWfSU4ijGuxr1Gfqk/A9X8A6Okt57WC05phORBF
BdxI9vk16bxzL/l87NQ/aJnj29bqMWKP0FheHfh2DsmizoyjO1Ufdqp/qlp4wDxkG1SKJGgXWSod
FIdLgFzWw8LZVFru9wx/+mXME7qYyM+Eoa5tgxSliNTJS+XXQmu6S51/1+dL9ImASjMBbkhZzMqY
fa7NdrxH/GUlZWCB92cSwo6u8E7s/bnLsPAzhiUhNyq23EhoFpaAKpQ1bds8OVYWH3rLbgFWFgM1
TZTGto+8vTXJfbdEjz0DMtp3c2vgBUMeWOQMOOrivhklcIW+vUSLRfYFt4QehOyuiemhVF3jUNRh
GvKsA3SCbI+bjVdK7I6VzyfGgAyrKQ8gzuh9Uz5HOlz2xIY5R1H0JglaBU6hF9tkNCSG9EpSL/Oa
gu4GfXU/Obl2kX/LM4vd9qq07uZntvzhqUuYxuBE3s5NCLMwbJpnhekySdoT3RY8blgYaFS457H0
acUzjmCP3FPfivlhiQkmTLInEtTYKU3xOUbOd/AdQl3ssSWpfmbTK9H7edNmkaa3zRJBhELWfZWp
ZxyFS/3Qa+OhdkFvhi7r7pLTNhOeDEqnil8GORKOWC1PztQSOm2HqDBLzBS921K6Lf4l73V4XFve
U5WQvNc5P/2ZvX3mF8dhLM1D4TRnxGrzOSlMohGTDCgCghzgGGRkrQdH9PMZrg82OPgxLSQqBqYm
aZBphITldripMZAmELWUiYkhdIzGqLETZNwWKqUzOw4GPhpneBWzn0IdBp8m29KNZi7Et27fvx3a
qSaGz/A+89IZ+SZ8omd/Kmh9Evgar89uX4poR9eDPx6TVdqmHYRDmSph3RNV2rBm0IjHsELVSe6O
v2NRbs9YLhnK1NjOMaQJ9mE2O765H850uPvfh9es4/f1VvVZYSQvqsHHT7rR8vtLPrCy39zs/9dS
/w9aaqV8VLf/XkoNvrL49aPTP/ru72rq33/tTzG1Mv9QHm4NqfBrEN5novP9K2NCWS6GRVutaQG+
RDP9V8aEcF28qdJe3RW2gzXlHxkT4g/U1NL1bIoa0wI097+RU3vqXyxZCiG1JSwiJpQrxD/rqV1r
liT16eHIHPcY0zdn9YMCoJXexvBLt27XfengMjf2sydQjlTl0gVFT/87TbgPMLd36DC33hZgHZlx
zoPovBdv8FKYEFV4GeqPqc+ug0dC2kpH0iV+CqFPyBqLjUoYodAFmzZ+5PMUozS9eedQzAxdC/DG
m2L5rH3ECuBCEIoZT1QfelvZ6r2d0s/Kt54y02YoEY13jsGVrx5F4IZkmEOoYyCuJgahvMgmz68j
F6dtvicm/du5THdi+gzpOiEVznliYjBk/kszujtjQQy4+mobeS/d5Hs/+g8tvc6xCa9TV5wZwt6n
5jJsK1Sfm76XcBWG5ssSVy9xWD4PYf21zZoDbdegRSOLwUW9Onb82Kv0Y1ijyqULfqsEHRZ1xA+U
vM1KWk+yci+Na0IA4X1il4nsVTVfHEogPB52bhHX0wYJ0Uyd3wTCdBhaOfeDn3xBXnyITLzJaCcE
zcefdp0ETeOdtOBtC9dgRpu/koQ4UQd6mARXganKUny7851FE2ojJZ+qQ0rdOuONuX2LmtcAsISB
ZpIdhVNg3qGnHUsvqIR3gorzLVTdj7BZdUTDUmE/BqA95hdQLi6AV6tdIWycKQaaSkmgvVx2iQOq
Oo2BB+I8P0lmClvC5p4Yt6O0srHQ8Q8n9B03t087bI2fTvUGPJXg88wm+Hjy3pLemhnGosmPIKu1
UX1262nYktajJRAReuvuyR3r3UgXsXVauvhUBT09GNiwRdDXQDftSvLBL9Fn5q4MjBWeVwrcjxad
c5AlSHZ0dK9XpgT/Rz/Vsp9QkCu7Ur01wF6pq6MfYUazvmv8l0QBY9HRXQSFrc3Ino4R37TkGmzj
PFn2TudRXSkm24P5w2p+mKk2nq025Kbpo9vpoXDa8a72Zbh1EYcvIt03SmlUNufRazAWtrxW/HOn
IVSneCiYlnCxhAD1AOLRdK5NQu/ER6UGscPI/5QPXDON8F/qKXrTS3afaj5fkzdIuE8DfYitZUZP
dVdoopNhTjs5Hnp4PZ3HYIOycTuH1XSysh/TgP2RyOadLKxnH9zHJnoWYw+HD+SZVebj1qsZDmT+
LxLa6Do+03YKzAIYgiNAkktu/dZ64dXpKYunCFWWez/N6QeIDKLiLN4VZjVvjAzjDEGIk3IliDcT
rTLn6LQZTINBN7DzkVNEDSV3aaYG9AcbWHdj9MXEVsQmn+mRqBmeNy1m/ESCP2JWDjETNSp6Jy66
rScQu0CGtDkdtP2CGpGWOh2ICIjfkn5PuYGnXk76Iu91z6tAWfThNBhJxr2z6Bc4EnszNR+9OK62
2O/hgg0VBAaCgFMkbrVDbEVMqnbHRicAcAuNy0u+48NuGZL7tPyISi2aeD72fITKUS9WY2ONh17J
d5jtrNN0XU/U9ZL1FNO43kYxpCx3ROYCKEGl/FypakCIlI5xO189Vk/ak8l2rB4LynkqeQ9MXj42
GzR03w0Wsm3S1ae8YmEhtZ4YOCSCVusiB64hOAoM8QKlVZOZz0CIyLyI6v6Yt0m1ZXDBBqxBNeFb
6zXb40ieNXB+Ig237L3erdL/gCucbiFR7doYmHWIPKZMq/BQkp7sMTg8dJH9SF/vDNzPCuyaX8iP
X1u4oUGq4N/Mo33VxPLx+5Ttrm57FAKds2eKUHAzSO9s3oiNm3t3UXgRutNsOe1PhtPhzDHovS4O
+78U+1ySftj4J9CGF+V+iN37Gw+N3Ll2W0TICgZoNoAyvM9ihdl6Jsxteq4EYzZYM/sEHQr55jtf
4UIU+UiDNeqDCGPAYQw7qPW09wezEBhovBJgn/9o2tbesR+MnI/CCIurVYU/UkuhygFuEVfJz77I
PqFdr7ap+2Xs0FksxBnvy6rxD/Vcfa9omuGSdV8Gbr5b3EtcehnafYOJIV7F9raWsN97mps02UW4
cTF6fxJN/3Pqp8+NXGeKXcdiIdc238/bWT75xy5Fwpig4enkYcRRy9kwg5hU5QNw5L2XYx5OqZlP
NXmLm9sNC3m5JhKTF1oaQNWGtiYj2SenI3H1d3uoHoDgvyuS3GInPyRL/7WsOQ1MM/spjDVQz+78
bWTl5NpajAYG5xS2dH1xCLJzEjFoFr8GKREe3HWuwWoP8+1kRHpmGAXme1R340jPKBGswCEssjoO
8VO6AcUR96lF/MJb9eotJLfH2fwE7GdVItdfdU9rqYq4GRF4ylI+QdNQcvUBIf/l5pTdG63P71XQ
hAOK+g4yF2OjOJvMVQlnO3gwlCohfrkOYHIvnL7Rr4wYwMCAIF3HcYiTH6qrO36NieDZNY3booyj
vcNuU2xHyWLjw8T2V6y5Anm/N1u0V7kWu2Zst0ZGBgt8sy7oKxafURkvbC5YKryI7I7eehro29Yk
ue6XdYGU9OuQ1XMnFragGzmgUUHsFiUEyIIL2o49etwkpus7M4HIzHvCPYCmim6fqxUcsN4OuXjs
TUnFka3VV8J4cjLMw6BZEI3IeFnm7suE4Ok8lQz9mZZv0HA8CQMYDDCMvd9zp4Tv7QILo36jbDDc
6pOB9gMJ5Z3dmki/ygwpRC0KnAtBVBrx/Vq60Em+U21L1LVl3s+L+HI7cwCQEnyMztsz5nNcGAwx
JqOEw5j5e6eQKdIrnB6N0T6MQ/imk/yYOS7UyHuIFSknErRtd1LdborDRwvL1K5LFJ+/YFxiVjE6
bBAQuviF0rg+a1fewi7eu96laTPEQdzTf1Sbslav5J+XQWpQZkmIaH64USWTJVkNpB+bDHTcqjha
UnaXzpr+PNRz2aE5GVBAg/SgZArkNPhn22wPXlcR0uh6X+NacpdgsNC2+a04Hs9N45N+WmZv7CB3
sdGu/9qzG6t36I8YPqoKlsjq2DtHLYffzwUmIdqKzPBR0ofnGCwVA8xp19vik+fh06hm7EhmkcP5
VvtupRHpnqjZ0Wn6s9sL9n1rW/D29Hbo12+EQLDb/iydVR7anZWh2rOsV8vTPNLC0BZEJNBIkHPd
/Q3u5nsY/5oEgpJhtxcIgd4eLTEADuu4KJrJLUPAHPqS0NLdxCuRybnBmZKV05RboP2cDo7WrUV5
48bhiET56Wf7+vaNOuWU61b+EwJnJgYrE2ruA70yosBVRFxJEJE0CkpvRUnFxf2cdiIoVsiUXHFT
SpLCgexs2wD7pmiHSRXigIJOhKQ3tuXZW6FVNCUCQEvTUQK1avAih+4vhjwhaSQQuFt/+FGWzXCN
Ge9el6cslvcVMgT62rj1+CmfZfyt8iI4diC10LhmJ9LooWytvC1vZXORiG1AyFsfpgpEF+FtH7dn
usqw5KwgL3NJPiW5HM/Jiu+6PcqwFKz4LwXu6JKUUOom2GAF09ldzckKO1Z+AYnR7ssVLzbeyGIC
nfLmr+fWDUEGi+yGexN6Uvnm98MVWjarlNox5OeAYrXgvYUrviymczICE6HMQeYxebgYcuta01q5
NAktjcgttrdn1qjZTvmRLLaThzhh8DLjcju06x/+/XSsXm0dhkT9dipgo6I3Zd4xH/M7M7AgucC+
kMMlZ26+RQYx7dJCY8oLY9q9FjSruWGgRqDDxfR8QHh5IX8/gqCldk5nQERYv3b7I30dnot2OZsy
cYLbV+z1L8kCfI5qKuT9rbgDMIJrJBl+AXa8VJNovqZNWOygF8r7MYT4CgqZtmE9yjuyT64JbRW1
OOMn3bXGfUdmUTEiHa3tMbvUqjdfcBf4O6uU0eH21F3ie4KeiW8dqc2qUVgvmU7Ma7sgXRmHDEa8
mVf7zPeiXQfe/Vu1AAOeVIqBgCDzJp2+5r3KX6vedwOwX1BFC5fyHCWk3fNux0q+/K2/8Pjb5vz3
gEbzX5g69AKk7eGx5mTBVL26hv/mfs58w1qcEhNVl7fFwcLEy15Vr6BTu/Be+oaqxhZsSwY8oo7m
7vV/+fmO6eFK9gR6m3+i5fizY81+V/VYwKbP7lLfN4piks2erdOfFPtWu6L9ZHxGS3X473/2anj+
L8bv9VfHfL7aoclVXF3uf//VKf5Bmi9Ff0Q8wJSWDWPb+y9TNtPJdubt4qD5iRGG337q//e+/ofe
l4m3Hnv/v29+Xd6L9r39e9/rz7/yZ+PLd/5wPV/RU6IV4fjWmo73Z+MLN/sfwnUszmC6TitI4K/G
l/hDrP+j5+HbPt/hNfzZ+LLlHytEaj33bOmBLPhfNb4gE9BD+/sJBe6J5FGSWk25orGk/KcTioBx
L0si1NZmGKIwzARBp71AazJOtJoJKOFGSCsKBdnc18NF91l9dhAxZxvletUZb1uMBRpleyt1drp9
7WY9vz26Wc//elpaZIl0jXu8fRMTLzyd6nRzFpt4Rc63R9yiinPT9xhB0Hn855f/+t7taxmWUYaY
//ntDrnqobLTC6lUdFNir2bs5UQBnDP8D/orBn2TNQwKYU0cNgg7elgptkLZrKSrmH+rb3WBsWrQ
C8C4GK15XR0hwAGJz8VLgSDwaBInM8ZGfMkY5AbEcX4MmE8Pyhxi58qN+sgd3dktucvEcz20Ify3
2cvezBwx82xPEvkJ7/cJZ+rtfVQhWeIdHlYmbdXZykR15ufRYv+vTwlx+YYnRwQsyQ8qY5jlxigY
sqW/u2EkzRZzvaRkA2wynW+HzHXYb3k5eCOnu6IiZYvnu/42sZLmfDsw9kWYcnvoir46ZvzOZR61
u5CkvM1fL+P2Wpb1Bd0e3Q68jm7fivHJX93VtYUz46/D7WtdWe+mMeuORVKHx5oMEFdjfEvI9JRl
Vp88OoAgXR0DTbPtedjHMVhRua0HAa3FLJPhOHVQ67q8ioKly5iYQhC9oUTLiUC0RSBfo+4AmUQP
DAXmGA/nMEQRat1IGAt8yGnRGjME9nDPb68ECfRnndv7UdnlcXqIDCpdvybHyTYTQnZ65Og2SM6d
aDHEpmI5ayLazVwrGrC+ODuVReRT7RfYDsBsjSbZNlVtfvdL73obdITkapLoyMGC0nsUHsaf9Zku
Sw8LeXyXlBmqnCgJ8/PtEOp/PCpndziZ2XO4OG9qno2d5KrSSwyYoDald0KlyeRj77F7PRaKM9NP
+sAPSzY/GBp++5zHCnF/WjqQcgSVNOjQBsux/+HXub1FHgUKbeUgVL//NF7JeXUj8yed9tfUfqXr
rFthHwc6kLy7/ZODAW1PdrEIzIF4yHW8ZCEMZgSmAIEl3XiupTkCJF6AbFdFS0x9UtHqpcVwG/5I
+tfLth6i8veb4qY4iAXsm3/63YsRfHEUqvgASZ6N02h6xNXVLALr4fbodm26+ej/eZmiNtqIvnAR
RLIlH3wIq8bPZqhxb+dX2S4I2TrP346tj9Q/Rvze1oTKhbPAVwkBfkusCXu9gdAw2cfEofXVCyyA
mVMMxKhqhs8gtOc9FX+8jwsUy6k+NuVEMUtKYduB5RhVuJxldmhFLU8AnarzbTYmYUcyRovo9HhY
WteTfA0DXF0TBUYctCINplebHKEkbiiJ6f8pke8ac8Sg71jQ4QtWim59WuWTSQxmBCsNxmsTVd3Z
WncZyMC+RzMnaDn4S4AUEUmG9o4pm99d665EOPbWhy6bDija699IBG1bfz66fY2d5IDdKPlxu/q9
um3ONWFUGXDzKA8GaUaIf5jihlSYnBNDQfFo3hruQ+A1dYIuZH1JKcyEegAF04KyvX1J+Taxm4bZ
4Id/N3s0AfZ6SL1sOK9BGcw4AWO1JR5pl4yGgo/zdi78fujUalv2csCTgH+PNtc3vyCcOl2FV6n/
OM+RdeqtBU0AflvgNPANEMvRKU6i4T6mON4jWZ4ZcjLWtb1H36ys4PZWQsIfKNkuo8YWNAOlZdSw
5EYAwAS7EXLancgQGN7W39v6VsTiMjky+b0ue2siLSm23PHYhx+FWRkH9O1P0KE3bGGQZFTVHWgV
4h80e7881OmWkgA1Mjo1Gu0azeWEXprAnathyfEgQ90D32D3entkJ+a8VUZ3RE1SYVrg46D0Y/Qp
WKtvT0Or/1mLsg9ow65zG35Up2OWPWX/mlOUPQQ7gHGPRXpBjgkK4wwtHhJGgvtvc3t4O9Dk4++s
B2W1SRBKls0GeeWaCwkMhxiuDD13uI0ypzxBF80vi8jyy2z2OUQLWQWlATQ87zCryQKqabFu2Kca
i1uYr8OrdUHpwpj4IIxBROOcBQpDNl9C7p00fy5wTNSdXQa15z0VY3NsFpRveYk10k7a8qRUtvGt
9V5w+9osK2vnZ4J8o5F1vvXUTDiKe1IFe1KXgTIjCa74Q+hXSOdgemiZ3Q2TmI7jOC3nHrzhOBPY
MIROiO15pr1ku1GACfHk0blcQocNEH/qklQWQw2sn/UUrLx1c6rY/NH0Edvb55M39B5uj26HmELo
YKvp7Pgo85fx0Eb98zSvK7Fz3+khOvY15CACLMjK8NtdVnMJ3A5owRMoGsUrnfbyrCG/nbO1gLkd
ivWRB8wOBCVDwJBuFaZsvlb4kmUBrVH2q5nGh1xV49Uy4eDH6K9TC+VT2xAGW2IEndTwjl0acyDG
hSob3nRUvs8txZs9Nik885527ywOk2MG3qw+5ZVvHszRFrhEiCwD1R5O42vmop4JZZ9A936b06wN
3D68Ngaa3CpuyEFcL2la3WZsG0fE+G/5IF/ScMITZ7QLotf5u5tVaKS4PLgYgXvoO5KdUc3HoGI9
gs4wqzRbV/uvMGGu3bjMR2nbe/o/Hy1d0nJe3FMfWsE0IMjsTL1A4o069jcgKpYkZIGuXyUO0a3O
XlU35fc5NZ5N0kSh6U24CfKkfFH3bSquQpcDKOT4G60w7P+oUm3qpwATO4OHgshZYscQx6LopGIE
KGevWKeuww2Y7cq2XO8D71XJfsqoavfUlWx4uzowj1PaWY91LD/nxXzmJ6s4rx5CPdJH69a7j8+t
ZRkkqcCTYN5B6hrlah+odGh3ahyRnzr5i7ZWR67G8UWWjvnack/yBqZHDjNVPzN+rFa//UBkb9PQ
NQsXpDYgv6A/y5/mwH/Jt3uhMw0ytR9QSzGY6cgn2CWr9NefyCHJFx2UZXfAAMdFZ0aXqcJ5woQ4
owOy0SL/NrX2F4KXzKchzuNtZTG2wbAgrSy6zNO32i3ji+U2iLM05jSFENVV6sFq7eLkjDNvrx++
49I5Ox3CZaUSKA35f7B3JsttM9uWfpUbNccNNJlAoiJqwl6iWquzPUFIbtD3QKJ5+vpA/+fIll1W
nBrfgWkSYgOSIDJz77W+FWcb58bN++RDGtNdsx0MN33unTlqIgVYmvQyXKqSuOEXy8kIiAr8ATJy
Q1ISnrrwwa4x0HIQQGcqEIx1KjljVN0Vgnp5WbjODtoJuikPgUxUfNIlPoY4YchLom2B1HLVoJUE
RmjSYjD0Z9XTX/Ej83GQgB0S98MgySIXpfqUgkBhESOuCuT4K/SHqCmhPaUJ9dtyuOxdlFfEwkM4
tyhVqw4rrv+JZPJLw1/ayPd9eJu68TFCZrfmTIfiOGoAxU/Rg0C3DpfVPMwg6XAalTedAz23TP1p
JQbuPiLa2si4/ezxb0iwtcGwklVE1zDxHtw5qDbVnFx0kkKX01ZQ4Y1k7QwOMn5b305hlGy8qaDz
gep4lP7XNmw4EQq8jqL00r2rA3NPRK27KYfDGLjXOil9fsW0ZrNcqDXMllXnkQ6LD55iup+CDJN7
iFoR6xNv2kQh4jhycpIhBEOr78pcfjUMPPfWUrVv1Y6Mj23ol0/hWLyEEaLbeVCgINFOruhUYPHz
ohe00TQpdP/Joj/xYnXus65xjbBc3imr/0gFmTUU5eIFoUYRV3obsBjRVOUYpplo+/mYn1e1y5pp
WpZrekwSyulDwxJLEgqCGYU7vF6c7vR6k0RSHlkuU8vTxjd//v/clsfNpW9U8YjhonOYHYXLqsZZ
RlxrxM+5Pt0+XcTLX15vDgsE4sefXeaMO9v3LqniNec43prz07XONauz0CTTKnUvjZw1w2nz6SJf
7vV619dtp2uu2zJ7+3/++fVpkhJJ1enmdJdqPpvXJzINGZ5NaPRPm17veLr54wVOV08XOqUkvZoh
RrM6/vcbKJk574OsO5tp0m/nqn5KljEuXqbxhBLHm7QBZY0pgdX2aePp4vU+r9tK0g7/ch8kMjGU
lO5T5tLKfH3Ym+dLTwuGN88PGBRd2r/3q+jRoq9/3POPe9b74A1SVZAf+fp0maIdlQ7JbSUaDHDl
4N0QWjfsCouJNsiony/cZcJ12lZPE9TxoMNafJpr0UqnjPL69x+3//w38e9nOd0/baJ83Y0la1ky
cJiTs3cE1cbaLC2azCyFsyJJh+vT1Vl4LCpG0oKBjTA3XHBMp2uvF/EiD3y9adYLds5rDq+bTtcK
sl/XLsR84oN/ecDp8X/axi8mzugw/Over/cxff+2Qke1M5eklignWSdqim/kkaBRrgg//Z8S5glo
+k4J00f69bcKJrSJrom/dP9Vfv8vQBV9/hKD6fzBSj37+n/+14/H/0vHR/XRRKJHxfKHjA8d3b90
fN5/W6Q6+57pOK5vEbLw73Kmo6hZCn/Bn1pKCYyar+VM9d8Lcd7mjy5UVeqP/4mOz34r4yP8QJrC
gVdN0ZQ545ti5mQVqRVNo3kAkEDM2SqHxku0ZRjuTKRQFhZDUyRkU6pNYH2TbbRq9V1vMurNX22U
eJiLtzH1+xBF9DDcENBr4oqvP1qCOVZ889PH/IcuBrTWX0uvYtlbehikRvDx2L71Bm6KG8sl5z5k
b3EcW0t0W5tXN6Zns1QRHye/umh1ug1nkuq9g5GbCJkhNM5Xk8KRbHQvNtMrLehb5uY2HFIIKgHr
UOKUqBYREbQakGHEjOk9Zn//mrVii7szxdkdBdc8DbyuVQpcAYXizfJ0k5uvg2Ub90gbBEB1+WW5
DyKQFUTzzfJypfQPA6wPcybqhJfqQoLSnAvFzGnZtNxleUoqcHTvxUpVA5kj5DnLigVcvzWrL4Jn
/9dO1ajqln1advC0wxRtS+gnrpfjXkSGztOFSGyCwd0EGN9aONIBJR3QMuvlOtymVTsEEPYEL53u
2jDdxsq8Xu4DVmzboMGIeCh/FgX2yoqHLHcN2ZYgxsGGpbprkaL46nMqVfxrejivmFti/2DmwWe3
pX68PAdxWZs6qkhmCFc1j62RyofTUnHdDLl/uTydnQBYaw8C4MNyD1DZZKeGK/r3pEvzskNnfrcV
QjKith1xDdhJlLuWR6QFT8BrnPaLF68tgtL/eavL6y1AAoxW+w5URKEPy58QU57+Hw/SfGmJN7Xr
fnt6AzyPAIMCnQPIZgO4FLn98m/ZbiTbukh3y/XlIwyW6/ytLUn+IJ05vTfZtckpHoUJAqGJmL1n
aDDsEOaSEyIQ46dBK9Hlui5vEvue7uvGjDkcOgKvoUPJbrvcXO7cWuMKldphMnFMsRytM3L7gAz2
5Pf1fXFctgfUd7VmdT5/jnmN5XnblPUa+SspT7c8hc11v6MCC4Zl2SvXZnz756HKJoIcUzADMR4W
bLdcX/5WL0+7BWJxerZUxB2ewu7OzPQu5+HLHiwPG7Kd63+Cd0gtLDjoJQXBhxCQ6PI5J+nPx81D
K26dUxnoqgs7DNfQZDbPeiQ8sU8/jEZw74d036FRfU4hjJBit/In5ybIs8ehcpNNLJGgKYmPheih
ybusGws7a78ECKCTtC97skWJJO8t8ov3Q8eMCl3gfVp8tJekQyOGqpAmiKQmc/hSiJA1DWwMF6Qo
KqDoBs3vttWUAAgodYbulsYB+RzttmdIjVPnmpPY/7QB/xno3hlDLQtb3E9n999w4rusbOKvv4yb
/zzmn4FT0dFj8APfJC3pLuPWP8Om8v6bkZRgBVDj8MKdRZn+L5q4RReQfr9y6RHSKVyU8f90AW3a
ivT/lrgWmsG268v/aNh80wOk/OBI4QhLSmjijrmo839uKofDaM4K3+QBB163qfMmvjaSMjm2VX3d
jZQUIPJAYs7Je4oDCH+9XZdgldJNUt2IaqZG0PdXRpdiiKqaYe3JpriQBC9hXGTk6Yv2rLP0ZSvh
/TZkgO/9SL/Xk+ez+LmNKRfpPr4CxzYR9/8eCVHX4YyHC3yAyVe1bnv0vcA00Cr2aHVsW69nyAm9
T0QqWKb/UA/w48V9BBemJwRfyZuBHPOMtqxcdvuGDoTS5b5eCJvNFG0zmyyMPlhQQQw+5H+vAwc3
3k/H2h9mEm/1EKfX52sDz+RxjAlnSff5SQ8xWyPcBhp9+1y1N44YSI8f6HK0hYtDNyS/GRhrPHCm
ztutkkW8euf13xw/P16fdy84vImYeBsRMtIGJd6ED19KUFvoMT+EDUO6MwGlNkWkVo7ThRtPxV8a
JDbQnPCs56gSkT3lDnzEisSYv+/Sn/doSbngx2X50PZ/+UQ6tHSBU3Xd3iiFu7KSkdoQs7iLv7+K
9WYGxxuXgPhtj1mtazvKe/MybagceoVBvx9nWIGTKnEdUN16rAJWSG4XngMTC67mFn2gra1DPxjD
jdc045ooNPuicgRuxNF1j0ks/lnvfBn/d/it/MNB8UYocto1ZtvIBLDHmAQV/PoJUCC3ncjqevx6
X70AJaZrRF+Eg691Cu5jYS7F7aR650j4/WOXtk2qiVwUDRZnrV9fNCAnYFBO2e8TjD3YQMnbqXDP
bv/+sf/pU7eZMPvKMxd1xPL3nw53U8EptdKUtxbig5gVb6Mp0YFmjlW/cxz96VP8+aXefMGuMMMa
rn2/V9MCfsv0JuyTrxWACry9GETIQN7E0XT59zfoeLyDn1Q+py9PeSyJHIVdFxHKr+8QbzeCxIEf
tO2ZABmMrjj4Oc7m2APOWEEY0f51lEw9rKDhvvMETtpaHzg1+PhNvJT2m3S2Q2LsCaa3CfJd2P09
WeMu513Va1ysY3pRSwp0uvdBghM3hkN83huBDQQIP0nRhN9bLCuHKb1p1IJfTOHIWZMdXyiqx92t
1RufRS3jwzvvfPlA37xzxxQeVjEy8ezfDlsFEotAT364md1BeBrjW6cjxC4KeVdGpMlBYH6HsX/r
af++zQQSBjHdDIX24DdIWJ3FHcT7mimnTx6Zhw1YlcPGmRKYqjHTMc3BYmswyW0z18BUyit8yrik
oTTVWEhm27lgcUlduv1CWLqxDtVgHgKi5VF02QvIAXDc39+ytWiAfn/PjF3LyQqPuP3mp5r4mZvO
Muv2iHjBMfQzYr7k21iiXmuHhzkpU4STyoBzRyrzKdPPkN+Jj70yO0B/c2JchOXXIuV/0/xkw6rZ
NJX1KcJUv40d0hR9aZG4LMu107k72HHevd8HB998SQwVPQCOolMGDHZl1D2rGM5mnSaIQgQmnrIu
JzS7pW9j8DcauLc0ZW4BnT90/YWVYpkqqGkpx7u0O4JOC0mY2jGZwV85kWfDpqvPh17fhtXwgHMI
KHCzLjG5bkpxx+L4QcnsrkmkPPiugdGDOJ9Ogwku6YmlEHsaAXV39ioHdzREpl7Ej7h7lAVSqUNN
rsIHJ4kxlenrxsWAFaPAU9PwZaps4FxVMW2tsM757EieTM9tdeNtWOMaB13198KUHQ2x7joc4mPa
Ckj61UMdI2udRLZoy7NzYdLESZaA80k2Nl4w44NVej5Z9F+iRn6h2nkjxT2cPEAJtfxsW+69mMVH
yGZgSGF85RbIgMAD19gpnqTR/QPoW5AEsokRqCLm53xFHbPprql7v3NU/X7iUlIya+VUzPTO896c
QUYwED0u5G7fC5Jj83GvdGqsrXi8D0Z4Z3g91kFGo/Hvx/IfX1Uy6kpzqeb4b17Vbzg6YKox7JqP
rTPc9mX2vcdDOM7GQyPSp9R3P/79Ff8w94E4xEhAqpXvu8jpfj1VtqGvCyPrmXsJ3YGdzDm3JXeN
0bXb5ll6et765tHsloaonN8p4fz+w1USzRzTczR5lL3e/HDDXupkAT7sDa/8WBGCk0y2cQaY0wC1
ZJ+b3cEzvhoDCuZ33jTSwDdnDF5YuAqjGGmNfNS/vmlQSAaSZD5n0UMb5he2dfJcr7NwGiEExs85
a4a11B2LUxhDLSfPlVNkzy6BaJLl5jt78/uoz94oyyKRzbMw877ZGyx9s+VWfrsfR2ZB6Bqxolbp
1g9bYv/UxC9zaK2rFik6PVzwSEEArZhgY3jv96WLpF5itvj7Ptl/+mqYD1tSWcgnKUf++gnVdYl/
TXvt3saOvM4yY1uhpdyhbXuswum7bhcSdg2vAKVtyLiXPeVO+WGi737RZtandEQEc0Dqj4zKoGjW
g2X3XGL9+F43nRneW4l92cUmXsDE0nuYpEEX5Jf14pkVwbgk3ATvfMynac2vQ6MijMpbVoSOz1rt
zVwkFIZhBJHT7j0x+3vCxMP+yvLIJS50z6CMYGatk7hea2cBSWVjephbCpeZXH74Oas1sJ3P9szU
xdVFu07bzVBV4F58yKlz7tCXzrKdKbF9pWHgnPWCUDq79LahCwx1FBOnMP/Cx6lyAGQCP1mcheg2
NmOWHUI+ozKmJfH3b/GUVvvbW17i6hxkz5zO0MH+PNMLrMbPJzW0e50ieYmiQ4RGxIugNOP8vNBd
DW8tEkSIGNm6LwoqTtH3JDY2MmLCr3thHJieUy4JRpeYDfy7fDYzjXngWkNSfswRryCBZDHbYQns
shco9A9NlCm6JxaVlGGZ/7jOJq+wR9pLoKm0K2ft6vScbk+4rYIWI1E8Pc8tgedZSnpzFrTgx8z2
bijdr3//NE6zvr99Gm9+Z0OXDSIsp3Yf9nSTp2xqwHzBZwCmSe4zPs4t54VqPdA6cy0Nidpu7bXn
yQeddNd/3xf5pzM9E3AGac5Clvf21KcmjQBA9u3ezz2N905NR0E4RR/A/aqt6SKWsOrQQxE/Goac
EDLrOod8fO351ZkvsiXLprkISpigsiJ7uQUH6fmLv3Qm+iVfcovhtq9Hkb5IoLqYRMtnkps0sTOi
WgW1SxbxIO552vuGcJ4NdKAMQR/yJAuvG4CO+HtWgNwJPPu6yyQUwNz9mFcQ0RWkELzQwbjHiM38
HUiizSlKOSqHmEhzevRh3sXmkyOCZ8srHxDCMLZX/tbr6qe+A8ZWR/FFTBSRaMKvCgjHOxnOvy9v
qBPhXhfMgV2TksavB720FSaXhNOpEulzGHQldnx6FMSBO+8spP5wknRZwgqQ5h7P+ls2cZa6OIoR
Dldh8T2p6jXiogOnzhs1RHQJqoXzgidaFOL+74fPH6a8vEewDbYvqKEidP/1PdYB1m8vIOHILuS2
13BAezWKs7Rrv9hoq1azCjae3aPPLFIXCZsZb/OJlTyyKCx7C+LbU1+F7OP9XI2gjqImQQS3C1wr
eue0+4cDHXah7QKIYHLBwvbXPe3CuLbxa7Z7oFs+huZj2SbP2sxuRkOucyKNW698r5h1mrS8+aVT
8bN9ZREtKt23I6qvjXaMY35dlu6vsElSujc2+OI3s+tdhIqsW9sFxWv4zoEqwwc7UGd2i1kdgSwE
w1LcjE5DTgNAWjQETDTneLqPAUd1xntToN/Xa3yRkqETsocnfgNnxD0gzUhzThpU2W3MynM5D3pA
AU2I1DJKvv/9wPnjEcsSCeAH5TYqfb9+G66fEK6OaGXvFJdDZ18KwavaZHhwciYBnuOXcHi0W8Z7
B+zvK3JFo47JNMYj3q4Sv75w0lphaYmq3edz9wSu8tbyWB1i+krX0dhcs1wB5Mf6MyWcDk8tnNdE
tptIg00bghCPQd66AB31zoQJMs9u9c5Q+YdSFDvosXg0+TEr+fasMUw9Rq425RdliGfOKuQaoMoi
cK69ZN34LYqZHWuhdq7Nes2b7ioaCqQZY/tq6DdyFvvuICV958cj/vR9MUPmm2J1q8TbA7kLdWA7
hQkKpCcJzMyn6MyAUEEqQAJNiclr2/m4Euj+7EJthhsmjmeVTRGxT1R+M+Wwb2V854zjtx5L8F0P
vAHsaXsVgnczHPD2KrqaOdMQqkoekBvIYh8z0bwqGBf8xLrslIXQzcfWO1cME4VmChebk4uf0ddP
bX1ZVKwQwNP1ezDI3TPY7I9zT4aj4STeo12HxHeQnaCtCERjNF5m1hIl1czVRVkhKmcO8B8f32Bt
XJeTscdc+m2gcGSA0ZaFW+91KNfOHCfbXsyopgoCZspe3sdRf+sazfdkeLeIvcyl3pxzIPQIzzc9
y1TqbREbyx/l/sarMWhn3iExe3GIjSDAXgeiSZWudTY0zbnWOWrWgPqm49TynMjf/3xNxVpKoh9Y
uhG/jQwVUIeuUgLRfQyNj8A68PimuY2HoqRpZj2PqsB7XRYXibDbdw7XPy0meXGquSxiPGr5b37l
9iKvxDJe7ztvAnsSRntblS9JFYYXeVjb29iAKh7O81miQyIWsIf8/ev/w1kGc5frCwx+lpD+m9Mb
M6Wi8yNZ77N+JoTJP0ONnagWSnaS25vGfPcdsxT6w1qSGTZqG89fbGBv15IqhZMbLtDPTOf+S2mf
2BqdezNStNnFXXOXFTpDFF3794aEpFb2wVcs+dHRQ/G2D8fAv0mMZzhc0bbPJwSDcQypfHDCm97u
sM/XYhWWvbHuvCjeZJ5jPCjyLKqpIazSJErMSEcPQka3qC+qOzvKntpJI4hvm+S5G/2dg5Hits3Q
bjhOKRkBTZa9xRg/ELM+bOHzhwfMB85TKsSLdkFmDvZY8EvvgWhYyxMJK3hOPWOf6LVlm+YHqjnG
vSDbIvAG+Rj7aXJG+YtktpgEihKSBzEZurmd7QDAy+Dc0tioHzp4G6rHXKzdJ+U89rOVfNPU9Rtk
12Sx3HusIG7LQRqXMJLgIuUFa27sOv6HBJbvCm38kSSRm3meEPoWVozgwfE/Bm1SoCUvKRHZQlwX
fvbITKY/a8hHuRpt8yir3jrvOv8zi6D0srLG5AKBvInTWBWP45Tcm00IXmmY/Z1vddOnJYl9CZR+
FiUw854p+aabDUJSzYx0xol02yT2vthkhn4xU+sWbtWnLo+NXWGL+HLy+pimdPe1mpaYrX7I5pXK
sR3kVbwExuHiQAbBCqzLiByNUzwTiZUDyo81luMMMwAwQ2b1ffbUGUm/t5Zbp01eNKtFcU+OiOnF
V4zs8VWHMvl8okxy2mSpSp53gAKzxU2dLBelKfSPa6dtAQTqVjckbo1qB8pUXlB6dC9O114vhpzA
pmqgJqfQ+e7gtzDswb7EQY0MPRQjtU7ibbchcONjNJr4jYiZAB/vNZ9HF5Us4lvEDOTMnp+uzTni
ciINQDbpcL42yma+7tMV8Nv6+rSFzt90HWeJOKg5PZSNe9EVgbx5vSCkHCBoZ195eRttZEv+VEH5
/dBOxcgctxIPY4qao/NyNAD9vOoGDAtoGoQ693X9OPEN7CLPC9EXyOBOqHJnTYX1ZERleWwj1jIG
02RsVZCQK8v4MJb1rUbDflkSqHpjIfuf/bjbB6PhbGQog/swSuvzqEXTfrqZM8W/RGy96dvxrNFG
bmAjSIcbpgnNMAFNJQCpv2nTjWcmRxvt5m2d+XLRpGRnuiIAzqqJXkpMN7kVkMBvKTDp7TjF82ae
XMrvro5Ig4z1MSCUENGs5z+SwJPtq7Lytl1hB4/Qb4lQEx1QlVntW8KOHidhUcII9XxZGMH8iAgE
ULnl3+Zm0zzmn7Nlo2ij7GzsgUg6lbeHa18/hOT33rldgQTcqh/qqSH7MQ0LauROsnXLnhYdS+Jr
Yh2d69M1pq4Da42Vp9p4Zw0dc6RkcpoLr56Je6vTzydegqc695xgCJfjGyVRF5RXiEDCNe21Zi+t
aJPzXh6WGiVyFQV3R4Z6lxSOdWfmQMwNfdOXVbv1Z962rwP/QUeFuzFH5e2dlBfGJUvepzVUl8Zk
z4j0W5L4jlaDe4LueXDbab3wyMVH3Q9HkC7FtQua/6psOU5KW40boG/dZYtgW7hV9DVCQbmySaig
BmHWuzKE8axhd7Ci7vI78hlviX9wP+WJKhCQgLsiVrP9KMdHUHs56AOxdSqDwjERbfsgr9WnPjqv
AeR9pv+LB66ZuwPZgOlHCTy4Xba7zgIHrrp5rUdOq44q2wdXGBMwdBv0E7F7VUOySDHFnzmRZJ9B
aXP39C6xy+ZGWan7GOGLCeP8ceyH/tZR8WU0PVaitu6BdZTXKh8fwr4JHmQ8p1dJZ3w53cpEHF8W
LYlseVDam4GQyb2k9nrLIAPQyA3uAD0Ed1OH/6uMZnHMaIGCnrabg1P03WamuAT41Joe/MAVsMcr
h35bOT2AZ1nA+ebLSNw54IikvevHyLr0RfyhQbB11y0X5LTgRCMLdx2GOIlLLSk7F/5wPhTgj/H2
Qcfou+QuLqqNO5if/Rx1dE2C6mFw/Y+jU6Ss11x+izY0Znj0BytM45f2G1/0cNDG0DP4KHETuB7r
cQm2v5VXtOWI4h5TtVd1R5tiaODihtq9kIYiVhtT2GaMw+k6VPV0fbqmIyYyZZqt5Wwgsx8d+nlj
m96MeRVdu9mjXyOOzLXEGe2E9tHUjnWsEHytvNqbN67h2ufuopvEHzUf/Cn3jg71tbSKrrzJK4+h
lVZHUSFABHng7zFcrftUFjtatO2tHYM5ckbhHWtbVcfcFRyl3hxdnwa7UvDXKBlY6AfmfHW6kPQN
rNQ39zC2wwvh11sVWvaZCILnOe6ObkSUblJ/Kw39xQ0sxhzqbLyBo6/bsz6Lmh0ran+D82Abiy48
Wia8FbnEiBAsfm5P86FhGbGSIt7i/d07TvU1JvcsTQOH3u60C+f4mzGRyYaVRhqD2BatYC+Y95GB
ti09dZgBT+AoI9A4ap86rJCB3XxN9IVgHGcBsx478Qkn5gfTIMKX8tct0/lNMSJJ8VIw2pOW4QYH
MXA2cYEz5cmeupt5WLrK1XXmEedC2Dq5cgIlCSgVL31SdnAQs/xi29FetPF+tM+hJHFaM74XOr6a
bPV17kZS/MiINkJgLhjyB9AxFlmFXbWmFYobIyz11utnWN9Tfc5iKDm3yvmxn9yb2tUzLD5yhZr5
zJmyW8yeomfJlFUD0YmYyJPR2jnFvG9jYnS0jfPR3ciMlqM3fWPFeVsR4ryZvAbjYyWoQOYTWast
U1bJ26oK5sq4EnVHfIVbPYAZJ04okR8SYULnabEDWDpgViCp1wY5PrRYfVGLpSmO82g1Z91t4Qcf
3GmuN8Y4Wfs2YWZimPlSZCT4i2pcXarrLOnVlijEjnjk/Kxri/PccTW9SeMa4vpzPLs7Wc7WxmwW
04xjfS4q84pSCeAutS9Me+PNrD39dv4aDSDhS22fwb+x1oxJel0bOBKbBk7QZNTABM1kgyIECnbl
3JgNOJcWNPtag3jP7I92r64w3FF8lhyqKcxqUPAJ7quovgKMVezM0Wp2tKo0Ck2dAnG0r6TBOqJo
oOS22vaPk8spQXjfjA5ATamc70bh4CGTJWCV2b9K9Xxrtv4SACBtbHruFt9wuU4xZB5wZcTkpGDK
CCOSSTSZV9vJo2nhzpdetKRPRhGUMAfj40AImBU/kPHbgeyR51QCSQhYlSE62bbPv6kk+e60JRFg
8MdIB7LwuBHzkuZ8x0K3+O+cz7VVITBompX8IK5jg2Z06OOmw35JqhPa0xhDs1KViYBBQpZJuqOv
dmXaVhtIitmlDsLdbLvPqDjCVVdL0I+uRF1LSrGDlnIDqRni/tRdOCRkbRJz/Ei0BIDzYbhuKu1s
YjqfQJaGY18yLlXaOwMW3+xBRK+c0JzP2rr/UjAAJtUU33ZTgwuKYLk+jrxNUVfjMR2m8Xi61i4k
s9Dvz3TL0AP1fE9weQVrxymPMV7lc+qM0qoqkvyEgRQkOvqLnbs2vWYLwrDYlCY1Y5UUG52HzVH1
YYPKoA31upSU4E8b+8Spj1UXXjjjoMAE9vXRMkBRDbC4N6af1keb9Q2S9aGy99CuLr3lBWsxVT9o
Srk1Sn6lalWODYXxEhvXad+jfCwIIkm+0BqIj5A84qPL2h0vJHZb3Wib01VoboALtkeJ7BV53yL7
aMZ5i2/8qkzTgx02xrYN8hcdVsXWC1Mst7onLnr5ENKE5gK6WEkXxeiPkfSmA7SCfUSzPR/t4SyH
1EUTaLnDAmNWDdZCx22NDSkqh6lCNjIMgbl28BwfTxf0BXdea/uHxpDbsc3js6aTAolajs01IxIb
FbYqjrE0nhojGHbtcuu0iSX4RVxArJ8bOKtlXZBPERVHNc6flWSyBJsfnAR9um3vEp5IsFOHiW35
lOu2LTdWNRdHdq84mwN+813uwEZn4McqeCSiJzumyzVriEj/iTpk2f1HpYOS7Asy6U8X5ex1mNCs
xyIjn8tspLc6bU8yn1Pl6eog8Q86tneoiwkTJfk8x9M1P5oPBlmhczCIXSsssPSV3ntNLQiFaeqn
iHzy3Y+bRuRnRw6pxY0oyQ6IWOUtNmEjTo6ni8mQ8XEsCeAO8x+bVSfUqnCTZjPMFRnCnXBa1hoB
AsAFut3U6QtQgWBLM0PhV9MZ53F9Bb1+PI+8lmisvQKTRw/NHOh4Mq5ZHocPiG3jYPGNr6o8JrWS
FRwELIF5OjM2CO3VZUbF6jIbSSxLfBMyHYG3/MhTBBut1+zC6NusrOBIka/ZZmkDZ7w4S9za3JF4
yuLaUXhn/Xk9pPBQBb0Ho2atCtD/y9AbcMs7TqyT6X+d7G43qgh7Nr6vYeiKNe7BaCZOEmcZlEc4
AqerM/He7ZEfcXHunraiz8YyoRe312lrvzxA1laydQJKFcYEusY0o8NpuxMVFj+K5dGmCxsUwcnJ
ubZcnJ7+dHOJNyUxFU/E6eaP1/lxeXoosYTFOu+NZv1j4+le+KzZ3denqxoPCf5AUPfrvo2nnT/d
58eeyCl7kvbs/dil1ztGeAW24yie8IIC2Di9amrIQ0uoJJI4QBEnLt3pWraQGl5vnq6dtr25H1KO
bIcs/+G0/XQxhA2ohdfHemErd0Dxr0+b5jibt01evrRdwVJZBeUq9/GinW6+XswJC+lyXkJ7Tlc5
p/cY50e5UZlzXlrMxaO6lWsfHuymKesLbRoESaGJxAAr213aJfl+zK1gU42eWplLLxBQhwBK2n0f
E6tbj6GFETx3vzAQYU7l5LzHHHdG6MS8AXjg3HSTRQJhUIyXLh5VGAfZLs8pzjQtlgpB6i/5qena
TodvwAzN/UzgMBRbrMJgsHu6vbH5oli6XEeUOlhn3+XeJ2ZsZBxwIgflNhNAmxMxZy5BTG6afWtJ
+mmkfYtgBdnniB06iIKnkoo9GduzsTNn77Pv3UjL3JVj/RKMYUZ4KvYNoJKs/oPuIUtY0vVgVBLt
xgAS4rOomd296cu7gmhBaDT1gaXVzTw5u9jX8KDDIFgNFE8cC9hPky0hrea09lH7OW6gIW8QKTfQ
BI4B7De6aJbsxgaoZv0S3w26vo1FgF/KcZg/hTdOOd4QIvG9E3Kb5/hPGD+/aW0F+6hj4aGcbqNb
cZ7MpALIhC7CiMKChR3FImosVMQaZkgdi1JDby3QNxe5U30a++veLD4EaT3smxADFsVI/wa08Ysu
MG6nqv5ahf290dW4/8yhWsfFeCRyGysGTJfG45tdZIk9iRLYrLd5TVJRWfjHsEGbEDM3sorBOPT2
N7cIrEOkHyLkWx9CcJKrKg4uDPQpR4vMPV2iRnLMC9/vKmgPSbyOe6KrTZh8mz6OLYbnq6T6WooQ
dDlL4J0lCdQmKzwjPR2Dhza1t/fDBtpNipd1Csu1BSzYbpuUspaVXhlGEx7aYP6GxpFkUIELWDTq
mBMRjI5MD7cOwrM4r54MHOJHT/RA/pKe2Q52q8ssrg5SC1J+IM5Qeno02IWjpPSxqgIQ17DBxy2Z
jGJXeklwaO3qmdUtHnVg0vvQs/V17K7MnilfYdCWr3oQEUQxw2OhvYkgvaajmMOCKkvW7pTA8i0p
4Tl/iO9Z0EwY6mE/QaAmklPfomOCjOIzN0BqcHQb90HbeNRgpkxGhsTFJGksB6aFoH4dj4U4y92i
uihiotCKvGIeTMi2EzhkcVNJRBUVffISwItkfccbJ2mai476UKtQZgniPdeVDFGnD+rjaFWEfLyk
Zd9c18E+CZpkPUv7qg+pMLSjER9Ss7wyLdQfWpJ23UYR2c+TzneubP092lefaFPxecgg87YCDmEU
M9/HZBayrFjPVvzkjIhL46KXm6Rk4RT9X/bOY0dyJdqu/6I5BXoz0CS9z8rq6nIToru6mp4MBoMm
+PVa7IcH6Q0EQXPhXiRwTbtMJnlin73XbhhSZVJDo20h7Bhlh/qRiU3QUGU5a6C1jeifPOhHEFjQ
ZNC5jn3frVyzG7lqynCra4CvZWjfSpu1cGG6jPa+78F/4sZcmhR5cR0atCIZvDuc61D0y/lvzSrZ
aLIPoxF/+3FyT71FiI5J3t9XPnataoZK7kUVXyN+PNXr9pbkz1eaxbuppjORkbvZpFkUXOmmAwjm
ZC0JMeycnmQnje53wecUbgSGbR6dbrxz5aQhGTXzPldZQdnZ+Ac6gX5wB8QIM/T9SrYTkKwib3d6
HKA7zpV/NDjNWTi+YVam98Rvm7M1MIA5pv3qQhnfVeRajo3V09YKAeCgh/gMFIYS0ChPf6jJ+RN7
10bcupw9jjF4dPrFbv40N1Z0TRuHADm9KZas+Gov36LRacdjO1n3IJEc4qKhYkcZ7H1HY8tkUL62
y8u4zim0pitUBScVRO7eaOWli0Rx/Y8Xm3ujcqK/cZsyYLGE2JrRyOqP3it+sqBNL02NTcWjEzRg
HRiwAkQcBAbtjUV/7jDOnzlQThvqfMgqJDHgdacG+FNxp1qmSXvvyeQYAUGiO4HKK2HUpCSTEQRF
cPB1bexk1h5V3MvVVP9yrdyC8C8y1uSpvXmFqURlLyYspK2YjvEw3SWNpEPe5m5N9xfCEH0prtn/
0vWcHoN44Oeq1kYcdVueK/aWf7sNRSa2ooegHS7wZzNQJX3KNBHXabbzs6T7GqvhyzZp3C4YdmqT
ILacaos5UX9Tvn3UvrPXhfbRQsPVBOAFdFa+H5hgnyzw0JQJSnggXJF2DyidZ9B7ZifuDlb526zy
axqz1EioK9qzyzG43Ah6VH1zSFC9djivpH7pYu6yZaqgr7vJB2IjjapphHcHao0xzTbbnEie62If
SXtfK5t7VM83M+LndLg93lvePp3eGVPHnehBI5CGytdVsQQk859I3oSPol1fO/dopkM794ISST2j
rUaMtzEBj2ZistiO1XLGWnpzwKqAWuqnp7Q7Kw0cHk7YvWACTEpDPqQjvrIi4qJzh+I6Fd170dLD
oxFfwCoNOw/VbMucDL6vwRgntaDUqbCuqcsppIGCPTZjcQ5Ypm8B8FmbJHHn3SiH05BO9laj1K89
3M93ehe2nTM8WzO8vWnpUBRLJGYQGcivDyId1fPAAolEJmW9QV3X6wbJa9e4GNjgkFwmPOLHISn+
jFYi1qAdXTrKChY8pfObsiCqL0fqiB20roMlKQ9TASAPFmpHdBl99BbucCcDUIwiPhpA4XBFTb8N
L3LOrcqjyxRFya7EU4kby2bZNsGVA/iqbkgBNO2V7doCOv3UupxhY23fraiZqL/sm/zpAbCXFgrW
q4fEyxfir0XBnedP9oHklnxy4udBOtUPUSaUNCb2Ex6F+gfe+GIX1nB3rP5D9rF48fK8v05p9sHX
rX1R4KHP+EzqVRT/pfKses/6oT2bNBOu6dio3nHGVRvl28XJGZrpmJZoDC29f+M0Wn+NjBpEobaS
IuKh9YL3SnfJYgJEJQHQ6Ghq2UIyecQbgFoZSElenOcH26bqM7DG+e7wNoMVcqtjSVoTVEs07SOj
3Ok2/fSm4Ui79vAQfprc2Jne1CRA+5T9AQnKwo5W/lWeGmDhymTnVuZfyiVzTPyXdvyNINFdi5yY
liqxVqZ1BEYZhJjXUx6QZ9PRtDo6K6VJfMOA8ZuzzBpxwOwrTD3sthg7dWtCzaLN8JXpcVsn8AH/
9XvEjCkeF+7JtL8ykteeHmA/lYm1dbOYAy4d97bT3Hy7am6ehVwYV2o6et18pJ1gN2WElQo97wyR
+k8DdB1XEypnaXsY1PjsuZ666VyaPEGsYUeTmE1mnqdrTM0D3r1075hmdClbZtixfpc2YBsb8RJX
ZXSohP07UKZzjHLnOjkLNXdytv5IxZipe8AV7JuA3gAk7kP3Uk3JN9E6BNEgGLdFDtWIasZ9aTb+
UaVZvUtK1WPxp80zSFweuLEu0RMm9+A0Ozgh6Yo9Sn4fuOtameU96LrzgNxUwUIrdHd2jSJisALD
aKK3fuY6a3Ps+sMMfPuIledIJZi9KcMSWxV3ilH6OwepauM1sFpkseAsY/2atpZ3dkgsQMZbuPFT
Fe3qUII76jLxwyqrbecjKTe4W/ZiAR6xqMpWCX7He4Q8DrGy05uAxZtldkfuSBPWD39A+BjS55A6
NhNbdedF35YbD8cBTKXXOd5K6YyhD3rQxuaUvRZuxrQQ8hg1K9fY2m5/tQpD76qe3ovl/HmeOcli
dwVpDkDz00ZiPbph9JmM8XCV3tZK85ROPMIiZU+LCov2iuECdIgjON1xoqVpALO2M7X1ZdQwq20O
fnlXYMj15N7Jsj0mTBznPvXmBU0rbRfo3QjkbzMWT3neBjfZ+mvMJ9NPs6MDQRpv1sRWJpCPXLfx
znCmL82seKkbDp6Ia5cwj+ct+NhmzwcTH6T7FjdevCUZbXz64x/wqv6blX8JXcXbyJv0xQ2H8Cjr
mT1cEvNQL9JrWpOAsdwaUtfUXWNVWM/D+CIKmwAEtoRrmofFrVLcSZDyqfushkeV9shDZeZfh/Lm
hZzlkhDXdAgdlcm2U4+YCeavLmVwM2h2sAYP86rv4BoNDa5fgbwweJCvg2omTbS8dG6iKLahxIGx
MbpF5oO116XS5iGBEXigbe9FpBRmsqLQz9KdKeU0OGv8S6p77nvbzeHj3wuy3SEv7G/ROCzvzDLA
hLp0VHWaMFCiX+Y4n648D4ZndzBPNHd+gim1Ua0HNjT0WtE+FXXXuae1s54MucENxNvq1I/GKWhy
DfoRabhnxz6XDrQQvM8gHMIjE4NAlYslBQWb3ttFeBe3bu3obeCb9a6n6+fipN1WFeF8rhGKt5lt
UuxkonmaxsA6x2Pd3HopFOF4pOuX65YlZUuP0YXs6HSKEszbmRi/s5byImea3e0/jq3HgbXJsm4z
pC2x2gq2Y5/ayc6iLmO0zkWZiB+1l60pZHYILV00LdoADNKdhBEFJ8Jjfo/TaK2MOLlkYU03i5PR
uQMWkFGYIhLxzvKdu4hLIxCEqWrjZ0rfnUarNfuRfGeXcQ8aNpfrVLMMsrzfeFGNo5eKcD9Z2Qm/
gaSykRdDjtFaTLwxAhzjo9LNFk6K9TLwjT/lQ9eTIjCHk87CjzpOvg3Cm0+l42CVrMURMxXNwrEz
MjLWYjsXVbWhK6bfNJJi+IgGhmOlEvryqhb4+ty3B0+M9Kb6KHdaT2iv6bLjpzbC83Yqj7u9GpkO
2yx8n7v5WgIFWFEMIM9TkAmWIvU7wVjFJRFl29SwfmsXXBqtxeNJcSbe51bYbnK/ethzL2/VkE33
mCpvrelr1ZXj7WruQntak6mIAeaGeyh9oxvS4iYJLtAxMPDFYc4olI/0lqBI3L3kV2T/bYPBeYua
EV+fX340BvnQyZ1yqGquWMdcYqPrHzlY+9y9CfyNqUOPsOPIXVqNL5WVyyttPrNXZfveV/4q5D56
JAKDOrAv1JAdyNi/1EAyN3Fk08Ua0PPhqdCHh6D6Y15Aw1QUxt76s1kF32EPzS9tY29je/rF9Sv3
2Cu6h80Os8JS3lTVNL8JpTh3hPgEegxvWG0UhQmGn7Cunf/4Li7chuU4p0fR8IwD5NBAC2U/gfGd
MIhKGrGL81ISWAiwrHMqKhRd0woTHroW1ZboFe3KkX29KTLrVxtvOwtKNkmPg6tEBCoR4EYcNQfh
6gajAb0QAp/pvoznw1ALsZkEpvdCbMYwYfsp9r7buH9H80h+BJKLufLizHkyLGs4Qb4+NGa5hds6
ruwJ/ceP+6usjI+pmr4SGy2k6sFT1LOmvHN2rWNj0Ik5BNFVGIW8WI0KN7ipKhaaLFFby9rVtAnT
jA2pRYz1GnCM3DnTe97YjCnBqVUV93sXfqHftjzqg2TlRrk4OIxT2dJnO9bTQTkk5P3YxnKJJMMs
gb9OjGvVsM2tqLFeFXn6DqcTpRaNn0Mqfh6hOcpN4a2Usz4Js9gXsQ7OibezLOp6ZwoONkGN+GV7
kQIFlNkr1dTOPpZLWQLPqFPjqT/o4eY+dGANEpQetyNLtrJofrEm8/c6cZC1DKI1TEHbxIYomfnm
ufKgvU60Gjy3iEt6Yl/bk144U/oM0bFWz22RQhkoEuwQveH+UPWvwHbLEzZYKooqqptByAAtXs71
BsLaoDLnoBe8rJGRWgBQuCZzmyOjt0yOVfCWGlGIvCjqPfXp06YVc4HZYQp23A0pC00mcg2Ss4nZ
Ovehtk7E78oVW9WRWRaTuIRJtCII5a7TtHMuLq6cYzVWT1Ggmktd5yg/nZS3IGDm9NV04SY8Uxla
RPcyQwehBXaT5S2IwU69MEFJLlYHs0zaAXO0841Llp/lZ0Kdnoz2s1lhp5hWYdsEG4qiJJU584vF
pmxRpIKTZZfVxu0bWqtD3rhRaI7/vgGJMLZe2mJWJ+5wJ1f7BaGb8Vc/2hatrY2x7hzkPVjhcZRu
7ZbxLWms32mpSrYc9Z+OQ/t+EnW8NprvuujSCxa7cBd4+Z/RW6QuOykPOZF7LxybDRQmSnnC+Dfc
1Huc/9NtEbK1zZ6sSwn/9lzVkWH6R6tOAeNG7F+qpuzWiRLGufNyBlmihWBcapf7bPXNnpdDVsX4
Es+A5IwBsSg0coQFMV0d9YmGsc4ZRN6C8aiVDE6Fpay15eV8OiFENkHX4JYA/ymanV8yyKGam2lx
moSvMPJTOJIN/bGtqQSeJLcS5shHHf+1Atk8TNfTuCFCua1Fnu/9hG9mQEscmmPEgRqDakRsJHGW
B2sVHYty/FClzM6J0g9R090lW3EpSRasc79hQzhzHg47bFgj3JqkYR7ISsQgXbhf4CGbjVsoPuWR
PrFgHFa+B1G7GCLn5IXG75IgsUmmdYfkuLRS6fA8Ofzx3Cn0yY+0Ci64KzcJK8d7pNMDfXF0Jptt
snHb2NkHLFuKlO71KoT/ra3mSM9bSf+WR2jd/TC1EZ7bSUUEWMeMIrlbg8hCW0kxGcYjsTyYEjZU
KsPu+CKX8s0J4vFEsK/Zi9n01w3rp8n1Weg7rcBFIrjvuyo6/3spR++PQFtD+8vaHeJFdmRf9BSH
wr2k0vnNTGl+ldJ9eLGZ3lLdhjsrpUN9gDrUZoO1RRKiaDrm/EPijA+4i0vOmj7ssDJ7y6OG2i8I
mSUiWC6W9ZhKXhR2VgamMj/ZNTV6RVdSO5/IYz15D6cOpr3dctOai5b13ppHRpoM4P7V9KUY13oZ
vsWlZDgHKrmfCrdYVxE8Xq2dn3lQg5HuqKrriheBJLRnXYbDY3DaW9XLF4YqfZxMAF9zXb5STYq8
omhaiKRaEQTfxkHBMU2ktHplo0s7JYKpDgnYt7FepcpOT9Jceg/put8ZrUfAvCs4CsykMKwE8DNA
gwsVQ7vFyL6tpyR8dGlDKdckzJ3W0WeAcY1qGOC17kT2gOhWvy4bdWjtxjlPUEBXEWcxlSO/FWAR
EBpGaycdzjRzY16j2eI5GIh9lbCL0YVB8xUH3asfFfuuiTjqkC/nM46fb2Vc+ruc+u6t2/It74SN
QpPW8bUCEG1ObnQqmaWPQ0nK3AfVSqVXeUspTjxMyUIj5Vxu5M+6CSD6Dzq9RUQG05z8hJ1Y5b5i
T8kKauqOs3A5Khug/TtnDZsu31BYLY6qVuMuJOK1CenxIg4yIGn67yXflafK0iDMuvRY46C6V8K4
VVoOR0q7uhsQbdAHIi2vI9/LlKK3k1dRL0ZFGiAEvHBpcUsVfdVd6WWXIhZ8PIOy97IuuVvVZr7+
d+MPB06TgQHPu1G2feTZccs0o6LZiqcmye+Ojeg7u0AejXw482GCueK63CZCmAdR9FdU+XYtW+n/
AATtbwDb/mhqZpR4xHxEZyndY5n1u85F/ZQF3XZoWvcjRGhZEwXit0S+Y1tTO/BqDgc1fCuh3JfW
MdVTmKuXusM/xXkYRJqTlK9emX43vj98Nw36nqej1Szxw3oGR+Fs1pfB8J1jZ0/FNbRdqtIn8cFj
sMaDSIF84TfpqXdAGke9Dm70dSW7OGlo+B76TWK15dFglR5n9kuXRc9pNXMRmZzOdeOINQFpjWWx
cm5K8vyIc+Xdh6VTMgVE0CDl3dvlRZtVSVpWTk/uRFecOZruzxnX+CodX8nJRcsZF6zGWD5p4UyH
jsr3ShTtOsyD1ufQj6HI1dPTGFnJTZpmxbrhGS60e0a6Cc4eOucmJMyAfE+9nm3W6dZI+mDD0do7
tp3MCAGQbZsFc7/ES5sv5XUKyZkBnkOdPVJKIpLi0/KsO+lkY09sM93ZEpMbt/vPwJqpFzQadcya
cWlwksV2tgufBFUKrI6s04+imv8Kru8sHOoXN+qdQ8s5elXwXZ7NwbyPE7efPCjwrM4wqik5aq6V
XIwtbtizWp3jcyUFW5Y5uxBoLG62dUkky+1GwZAv8uihyqS5j34Dw3bgqiMx1J1DPzavg1t3N3Bn
R7NtfjiegfxMMucYSslAo7y1HTBxWVHi/Jx09IzYr05DSCUbEYGVbpL4Bx7hV3cMATsWbXFu/bh8
2B1f+MaJsk3gZChkqHnXKG8Q/2wCulNqVxd2tJyxxHCoIkvv+lzZj2b6Fwr2Nm1f+pfJT7pbb1K+
xT1j0/WNvS2Xp4hRIt36SYbzDm/TyALLK+cGXbBXz4nRmI8oPXX+nrBV+VUgT61hi3dP3fDUqLK8
0OpscPAsrHeMiQS4LUlBHGuGN86Lw3iNhRt+OLlq2P7wULSQf5gOA7ZLsOfQLPtf9ZRjXfSFe6qs
7pMTgXm2Jc8EWkK3JnHwYNTNWeEn51Ph5lSUQ/o0Ts5LEzLruaAxL/9eQhZUIDf6R87z+4kYxMNy
spUPI+Tk5h0uotzKzoOOgrVqyRt13gjIPBm5anlJFOdtYx7HQ9n3+2GAp99GXv4cY4wDbbwNuC8u
pRzz2UfAOGg/GZFkqtNoEAsUkZO8ygzZNam6+MKnXpNgbBGg3aL+LGMGEWAd2aOqe3vfsR19ZbeN
Te+Bsue7xd2uMNxV6iTCQLxW/XJ6hi4gh4NBbOjqJubPmIXm38ZpeQQG3pPfo/QNncnPGofOja3Q
o4DXeAxVrLcaStSm6atbMw8Z8xNHdMpczauJ1r9QGn8oDMq8r3X2lrbIO21IXmzUcudSNcyJ1lp7
DKFDNYirKEq5qXBlsoeKuAnnXvwkK/8XFXvNPvWHH7aR3CUleq99UU/72O84tMX8MtItH54OwzN7
+oZNMAhvKoviQ10C/hlcPTxG0iUjuYN3XyJ8UkXysEgbsiix/RXfSVIeMRVK/c7vbP9PT07Bj7dF
gzb17yX3rODmJq55hca0STYG+6D30m3lmd4Ynq9Fbb4rCb5zqNLw7IzY+/ouDfalMVRXChfxbnte
/zPl4kbsLV4xU+V75EOOVHMSHEWXQEocI/FbsyLSmWVe0hz0gaDG7mQ7M7DDBkakQ+Xc2amcrxCr
0E9ab22mAa9dBwE8TFOM07PWfnM2VPw9IQc9ZzHd0aLGqBD906tqPKa1SB12N8hXvuyqS6j/BoEx
TRvHwdkJVMZaQ7jr961aUgdZ7lDMRiFsZg8ORUyD87Ol+vM//tEXPO+gxWlagIf+YFLvCe14qo56
1IQFquRT9072sxTPEZU6r4MdJ8+jM+K5yPNHNKbGHfDBXqTxC6qOvnROlJ4rKwoeRR2nr9a/XUQ/
idMQ1+uI3OdLWs4XFXkBckqhXwoQzQYhs7MsMWFwzHHO1MlwxIhk+z7HrLAIFwjKsPGHSYnmEOFm
AyzQRzTScIT2MGHXi7189uS076oxJF9S1jdPk4OsHTa5Gqv5dgAsCBmfh2rrdc3SWf0XqSHct7aJ
g8EenSMTOV8Jho3VVLHgj7XBbYZJd22qad5RfoOqb3n66jPwr0UzDsx3hkU9i6vuw8yRV0BzfqVn
81X1Yf/Mb+yvljLazNhDtn2RjocaG9pKqiK+YPtWW7aaLFhj6d8LHMUhXQpDH5+HhIG36vq/fJwI
hEnXcSH1zq6uiuVRbDlPnHTdJ46VPZEf71wZ3rSFfQ3w9k17VfHSJoZ8YX5LVoBG070nmI/GmjP2
OKv55k0IZUoHb71j9j+x2HLEDSr9YLVj3UBhb/oiyK9EODw2kPpT+sq6/nsxBotlDxlI9Av+HWuy
g2yjYU+r0ZnPqjzh1rOeY++U9X3xEF3snOlB4Z5mcazxA+dltn4oqgrfrK+y62/hFCWvKYXHd4gi
b5MfiU3pBQ35tnS897Ib71U4X0jAxtEJ5A2A0hndYFdrRtSZ4Ctr4trcda3s/hENzmYx81R2OrWm
otJ+6t3yVx7hvZxy4bzhk0ox2f1QAyeSnEafXeMM8pp29T1wB+POgQETUDqg8cy5PFuJceoEnzzQ
lDd/tvqDOwQgFIPhg5OFdSQ45pyR7JLDNFnVjnIJKnVLCuUjfKAIJ4XrTxxV02BrJ3G7acjOkTaT
rymq+Jpl96/StdOfc//kq7TaEvwft3PXfw9CPWthhZvJpXABUsVpaBwPeFzyM4la89xXyl152pg3
PCfC/WjTU/wvcPn/iw3/b0RTgo6EW//PxYb7b/wG/5UEvoQj+TH/i2gaujAnYbXZmD9cBzDCfzJN
vf/uA+bjPsLWY0FS8p/+k2kK7KJrepX+j//mmP8dchFUUw/SG5we+/8JYQqv4r/ml13yqz5/eSbJ
WReO2oLV+N+ogJHNJRI3YXlAL/tu8pYK8h6wd/sXOuRpMmwYZlHxM6vai4kBXi9O+HDxxJezddX/
tljlsE0A0HEQxkFfLl760DaTw2hQDl/FwTaWkb2yFu99N1qPsDdupDIXqYRvgMCoL7UpNqTzv2cs
/KZvROfcGbJdmbIHb3IXaxiO/27x/ltLCmBa8gCSYACVI922XLIC45IamJf8gEOQoLLfR2IFtIDk
646uZKrzvCdh4PYnY8Ow5XTUROhwJ5eEAj9ywI4HeHoE3kOW16C92P6DopDAV3ZIjBxSkxYXWdi3
unE/rSUL4S+pCHaqO52bv9wyfYpLDCjdEqAgSKGXREWxZCsEIYsB2SsrACIHVk170AjnNfAsNnMI
vHma/mAOerQx1O4wasgOEuQAWYgES7LDXDIeakl7sH+f+V0SAFmSIJ742S/JkLk4N0tSxCUyUi3Z
kXlJkZRLngSd2F1HST9uMJA9aGX7dgmf5IRQoCvviyphhTsTCbV245JWSZfcikOAhb9t4iyFjxI+
t3jLrXnDe/VkEnwJlwQMlsuTv2RiADsMW7nkZMYlMdOyC+8ljrLAT3FP4w4jTjut8Dj+YQ9ykwRv
bJDVyjg1Ji4VYjke8ZyImA44tbc6CbkefAg93lcRIHMaSlDCMGxAXT8FBH5igj+CAFCmYh4SSyaI
fDf16ACKqEt+zEtuKK/C51G5H0Zvst5r9o57sVX/R2DrY48BYye/kBPE4k8gye8cFi5ElCq2U+6S
WSLaQNGc3Bu4NhWhpjBIXS6F4tkm7kR2aO9yMhxa4jUOgaiGYJSqXUqFJiwZGAaS8xjpLbivaKOW
RFVItGpYMlY+YStvCcWY+svxvjUNTZspNWlUmrOVxYSJxYx3vSzIgQQWSS/hCjD0fGXisbyCYWSZ
1sfWrqoR9TrPpwC70c95mle7rIvTa2/mR7fQPfxGqOxFe+DGUj0Arig8zKAvp5dpQMo1corVOiRz
RJr4SMv5+1IOSd0eaZgJo2+LQS/MDfcc2tN1GBzMwQZkn7xLgARhzHESzLCsFA3S2eTdDOC8Kz7M
FpTHvuv7aGv2XL467l66sE+PadpqaoDGT7DjcVJvC9WG67xFZU395toV5iedGNGRzdjPfFqK/QIf
vQolbJznS25kl6bh2p2Q9WG5zB/pgJsvHeSlVq7edfG09o1RrxXh76bABEm4Zelu6g80WRrbmLvU
rg+6xxBm5sH6Y2iQAKpIPBJIk0+UpR1INrL7hlJ1rtXyhxbTU1jnIxnhYaD+vD0kaNMHww+BrKXR
frQsY2P2Xbi20zFZu0Ur1kxY8wtiJJdR+jvD7McWs/0x6bC4wylC9ovKE51KgolpaPlvJAtydnss
wowVs36784P3AtzmjbD6hkaWHUdv7yK95KtTBRHSxn7FjuQfmpE3Nu1b/HMJARW+FVAiXTaKISbF
XcWqT1N6s8LZM+Kko/prssVH2QfezjXc/lyy65KNvZ6nL3eushdvKjZApAj2jkOFdYJjsDv57RYi
3GLJDi6jAbULxzV/niWgaRRnIzgPLanwasY7QNc91ZqExYfomqsh4EdTO/RvV4fCs2ZjjjRY+K9E
KYJNxY1mWPZ8nV3sJpXK5yaxjgnGtK0pyo4jkE/tlQ/nvcVFimumvfvSOnRJ/RMrCyX1EVlff2rO
4LuObpp98gAlSDXHz9lYrQBsTQ9ok7RaORGa1iQvo9uRLZmx8xpzXb2qmlWSOV1zwqF3K+SBEkbx
V5Ub/Pqy2BDeSJEqfhs5nsKhQ1n1PemtQ8v6SdPfa0VMbdfV2Zk5GudZhhUnMkdK00xxD7kMbIBw
0D1g54AvP3j0Zm/Soba33VLWZOuehE1CPCCOFaKvKVZZ+mHAJnzShElSbdKvNQBSQ3eqYN1PH2nQ
N5DpktdBq9MY0Z+Ky4GO0DxM154VZhtlG8/e3OVsTU3cY+0zsbt+Hfnd+O7a3XzD0/A8NF59mhS/
VSuNWSwHY7qxwiWl2GXzz8Ywn0KSTGeysFhtp7bai2jeNPmcInEN03sqrCsPtI5Dm5OdtHiqm7nc
ssuwCJnE3dnngNEtvqRiZlmO8NXd0+ZoU4nAnbQAr0fIu8y9X73dZ0ScOGU7Sn54eNuXI4kJUZbP
r9bjpU+69I4T8mYnYt4qD92x85rfPGv8tzlwf2rq1NUwndm8UBxrRz+GGosmPRBvxVx+DQ7TPn7e
YMO1dKBveeeTtsLPAze98vbSDP50jSST6fvveWqTdxP5bSRqc2K/oeZhnzrQJbQLmT3p3HUj9HwW
Sx+AMTzDumVbVUb3kDbPjRNN+T6y2CiEPIzLqi9uqI5X1k8Ro79rM4ngIVmUTJw+xovJF5oRXn3k
QVBQBWLWe5wqEJ5C7fDGkqsllcrRlJg0DSUwj4LCwS0q8NJ6gn75ypcIszkVEoU66hwPyiRpvmyM
fcxVdZQzz8DBKLObDz6wHeSxnRfjBI8TG8z2ecpippOPf/vuohEfZlT2N3t50Wb7K0QdsPBAwxBA
1CtIPrNgFxjL1r4rU2LnhrU2YWuwuhD4bpqKdyayp/UsqnJfWvlnYdAlN9NEzHMJxMEU9v5aREGx
dYqUfmRClRAGuFvCstzzZ0jfEvnap3879UnvO4jLqONoHrQvSWAD+CDXmDpsmCQIh6ZZAreplWxl
MXegzulAFn5S3N1qr/0AK02dMMhNDvgRRhHTRGYcIJNUejJOmPGuQKbmtQyUPBdN8CtNWJBY6fIZ
FyVxQOLksjzHCdkD18ZoZSdcmoEprK0vym/GoYhlc8u6pAhhSEjejDm3eGjO9pu062GrHE9tHMPo
d0rxVXGBykhA/Up4R1wrJ+D8w1+bVhYrOAxdnb67tNDu/SpzV3CSmLEaH9NJPJD+8oZpy1wZHzKX
OduOR1r+bCE3Rd190YacHBzhiYONWQinzyHDB9L23ngtxxut5vqMBS98LJcMypkHVPh5bFm3t3Mh
N4aPz90n5LLFzHcCFshzqs/8U2RLHsxD+dw7vsKIX3DNJsl1Chj17Snej8KHAmlBetFFgxMmDHZC
1/WTrPNNEXYPtmHdU2XL5q4IhXHI9Q54s15Cp3+hx4/aNS1Y7Fptu3bTYKJ6fDHaRfm8akoVbVm5
OtiIfLX3fUzrXe8HXALiNw6P4sxpnr1lxv9GzMfcummxFbQO3CP/s0pVQHmNXR6CCvx/2k3veEIu
urI/vMWsrca0XudDQUoHh3doJtTzaR7SQz9b6zCu3a0QPArY2Z2scLo3FXzOQQefyLNrS1TFfp7z
e6LKzWCxw/Zk76yj+jgxuhhVvq3ZehT18AtK8dFIY9L5Or6CRv7GI3ho29fWin4Hku1X3e97NkXF
GP6Ox+Y7VSTgs48o7O86g7Y5cNx4lf+TvfNYjhxLs/SrjPUeZbhQFxiz3rjWdDplcAMLBhnQWuPp
57ueOV1V2d01M/vZeJKMDJLhDr/4xTnf8WwcrT9J3txrrKnGwNxHtgf5uXvQdGvv+86y99uHcRx2
daivAokkpk20s0kR0RGI4DIMqKdmw8Bj20bustKarTbXm1Zrt60zv9pjs9CK2FjpSLJQNHvwuOed
Zdo3s0Ek40r5aXfzyg3a09iU4CNWOE/6cFMa5aObOc/caUl6watE4Y01p3mDxbmpu7DFVe8flfMI
baXkGccqmnfiTMiiXb2q/8lgKgl8dTdOxaGNh1tl+Sc3s6NVbomnQtTHxkCGGRE0AImSO63pHdMJ
3s/kHriyf3e2tw4CAkkTFuBqnoYeZNnr3aZMI9JorI1bl09tEbwN9WPgscipsuc2uNps+5GB4VwP
jpVpfTvWtTFNYBX8wMpsdqKn7/AAgvDnds/SEB/0a2VBmeHn0lAvEgHcTXKP1ya8A9ZTPYH/7EW+
GbTQWAP5QBg1EMMqTX+huf46G7D9oOFWbxCWpplSSK2cKTrKKNoXBev/MMiXUxnt4PKsaD32qAda
pJhMLGfL29pormYjOmdW0/4ChRK56EvyxHvtkbe3ufgxNs37UDcI1DejqH4iYH3RsPknN+kL41Jq
5Wayx1+aN+1n98OS8s0PQ4bF2TPxPjfEGx+NNV40qusom1m+l1trDHdlU3yak37tDYPRLwULpgDX
CeGxg7HLR/cZu4W51QLjHevy2ZnMXSy6PbGVWau8ZOUDBf2alFJwGea0LIVc23n6bPfpLnwoa26u
xG3iMTMnLGt4x7V8T0eWLgON9XJcYG3F0cS7IW436B81I7s2PldKaVAe6iXNg7SrRTN6D9nBpqaU
BTN4Or2jFQhvifbAHrSFdutL9YY0rlWngBr6AgoPST0JoJN5XYp0gRTixiiXJ6Mdn4AmP7tzdpJN
dHCSbsN+amN39mXIWzUWftChe9SGzFida7vWrS6VrBaCNsyJIpgd9onRwFuPORl8B1tKG9WvZR6y
JvrRJfpjTLzwpLQiTnuIbevmaN07sUtHDqFl3zffAAaPlpafPSdaxvN44V96srhLj8RF6yL7mKR5
0Sb3YlvVdzI+1yK7VigK8MQcgvml1ZttzeCd+m5huS6uPvScprh6TvCiyWYfyXjlkQ1ddFxpCOSp
3TZxBmoL2d02zbJrPbq7gI1/kCfu0remH30Y34/MHNtbkzY/Gk2/OW74U4ddTB47wKFfeC/WumM+
Zdh/p6H41JEoTlq3qvvmGVtkmKQPHvo4XfoLVodkKWd714oeCwKwaBjZFDS/gSs9Op3/Qd60544f
sq1eAw64OXHWRes816nz1YY4UGbDfekz6wVp/pfXap+oaQ65ZBvr66vC804xWm1nQE6XbfUY1Ky6
WLBC/ChivHouxVtoITdmm5SF79CY8gYHmwkgse6t/VgFZ6sAPNAPZDUOIBRmm7f9lDXoc90AUddv
Y+AtJyv9LR+ZTyW2qoAVDVW8t637kiX2utG8y0gxkZf2+2BWK860ZVD2ly4x12X6o9Pinzmvie8l
T10RrvFtnyargEfh5duOpDFNp0e3uycODOK+NLHSynHtlflBc8arkyAbzMJtY1Y7vZ22MY0F+eUE
HvtPcRzuY0tsA2M6dzaXNjNhu7uOzPzx4pag9WVMS2QAR0+jneyrNSQqZghac9SsD3lh0PhApJex
ZDiGhS0iJXkC+F/hmCtTGFdJF37VaH+rHtoEdjbadqJgITaSGsyBmfY74WKlsMjmqjhdM5TaS9sj
5k0bv7I0fi1Bq20DyKJIClEbo0OeYO8vqkR7rrltLvysPE+1cah0c1MI+TqXXNVTiVY10jeE+WBx
cy4toZVx9ZjYLDaaMv+BOG0j45qmbb7OFtlyGMNJRr4NHkMns9pETv3mjcVjZUJtsOOcztSC2ZXi
VUaOR8oXe9RA2zGRI3lg4OBgOqHHjAjHcoAr3zYfonAewT3PYA/Jt37I2mzvaPpWtMNDrib5drbE
4bwWCa3RSMp88mINxUvulMdJ9qfOjFcTy4O4yd+9aX6OM/Fkldh1qulczhoR3cjeFyY2p0UW0xIV
NmtRiHKq0Kv8eVvQBlrOruUwcWJ/ZbDOZJyDs2lpGvJUZe17aMJ9R9o1WjfbHK61zN/D7EGL8mNs
ccel+9OhDEwDMnfUOZ35LoBtgtlDTZdQGjibyvYPcVi/4+R5Lhch9I2AM6If5ZnR4wWjOW/7onlt
Kc9r4pJdJzhTAFNpDQnyQ0h/zqNd++1afa9cn04hU4p8csZlG2mPhrPKZPEFJW8dm/cLHy/UjsKJ
V4WV7WBb3zodbeB3vxtDHnLo3clcrA1vekvEQCy2ue24UYj8OBr92tWr7yAhamYy4Ira81td5Qhb
53VK6Hdn9lfHIf0YCgK+ENBRcRgs5Tie1OtVdcWP3ulfPaP9yJr0gotkixd92xU4csqbUbKhRytk
cD+uz/n0lVrB74hA7VZPf/pSRKhiMJV6ZoeHmlbYmuNo5aP+UDUi+2ZzRTgcSRV0UY5FVEdr+g+B
Jp/ywX8URnuA5yJh+VQzFVbx1NZPs8/2ehKLVMPfJ5H2GCNJhFae7kS0aZhk4ypH2m0DQd/kMJYB
UFVcAkw352rDQEVp7ruzLwZ97eWDvaJBf4qtD7QCD3SuFExpQcU2PabzXnr5E3o0jqt+fq97EzdZ
UW6RQKxtJ3/QNecHi/ZkMbb9ajKzr6SZDmP3HQDO4wB/TXvgXGaqGVyy6XYwseeNgrlp1QGt02LW
qD5zhc7F2FjT1WP691aWg10Yt5xoe7KUmv5ccC0fUpsGPRlZO0e9e7BQNWhZpJ+ZOlPVFdN6qJyd
nJluF3gyipj6CFTo77TN79K3XeNBYu00EgJmzk9HUBnZebMhitG7tsCsGIBw1DUzLtGKFh70buAv
PBtnfTflAafatKcDWLirvvUknXPrskxonsbCqNeot8O13QS7zsGy1ITBMx3B5xxaJDQ2cb3vekbm
AZ4MWbOVNV0EiEYIkR9j63PseFdfVMZ2sAheH6yHpiZW2DO118pLIfUFwfOsIV7y81ffBpBst6D/
zbHTVmFbWbu4hEiYghJZ3MPK0tyDNqoAIMhtHQEUJBkaVAspXnCWqIAPgQ7koAK5b9WW825rJuUP
rR62snDh14G2tqqbrekdKvi4XRldT+QlwvAs0NNl3dBPuQZuaZj6CCZdb1tVDc9QNG0Ys7cXsuCl
t/LCag9G03wp0l8sGX7Ww8XqAGhY8qUuOzJTIneXS15CjD+6gVIOnSkdMiYk2zl50qYSUjscloj8
v3hjGRqoyEWUKEER/wzLjHdw1u1tAZShlSXgceCKyzir9mZakY6i6Wsof9OJiCXJq9EBiWzQGPmx
/2EPlKdBhPBOa2owOJKec+RSMhMkXIXTI5rsoUvYY0DOkJMd7SJ5Srv0O+6JGUq9ZuM5/HpslLmp
OdewHn9nrsvt7g2ZHx1AMS9T80WLrdcixKIEBOepUVdyXbMWaV3FDRUYmlO4c/jj2sUYOAw3ckyW
NarwhIutRqK7ULb7rAtXdKq40ZQmFgeW+Uw+x2uIoN26gjA+yjJ/KHN3nQguWbuH0dH4ww/U01+z
tXXcbEfsHxQdzZ+o/vH5p99widAJx4tOeDyDdlBgMchfywFsk2ZP+86wQBxVn9zizjp0paXQ6XCt
eiDGtcG7IfAFmL8E6gPrSuDgZ2Y0K4KNKvSpHExwhBDyNzf6a2T6LVIZqUaHJVQMmGWo+cwv5a3i
+VFEQZCDEUUC7nrId3kmV3qobS1yzlh5I9lOkHYZ+5GlAwLn7TDKZ4RnP/wGrH1ULOYy2VuOvUcz
/eITmISoG7yxh9SdK+ZClr1YsDDcGeCD/GH8oq1SSVk48hNsGgV6giEFUKkn+Q/h9Xt3HlaDLm5D
HH3pQ7aEL/oUxOanUU/nGOLFCvjIL320d4k7vJoRTYmUa6ZDL/rA3cerf2nFm9lb4d7nztu0TrO0
eCczkga+ycBuw9UYQvfiH4udlO6iSuKDzV0x9skWig3tUwb6oYnLG7mLS4Ygi7AfLyy53hymhYvZ
Gb/DsH6MmPoN7o0dyqrS/Y2u1QAp5vopGNNnI+seBAwRPQ4fiy492q1fnoZW3zNh7ukS4Qowr87Z
7rfLUnMOWGZZhTj1nuH0l9P6u2QM0GTBM41QJnlDyzvBOFd9+jOgvidKyn4ckmE79gis9YFvJvaj
A3DFSX7Yfvuu6/ZDqxG9G2bpEzbqxIm/pvw7iBlo5NSNVss4XdpHmYmz5jlrw9QWyH6CBQjxS00u
EP+QaYeg9yem5XFB1io+f7JVSz1Ol2SePTUgidEN/0RPy8moz9QxII3Ji1QX5zkY8AIjaDx6ukCJ
UpbfWB8OEzvFejYuVhE+Rq384fXei48onaQuTBhFBGxmoBipmzVGkaurWfUiq9vXoGKlCDmzekGj
/BDL3l16dbhz5lTJpovvNK/2YsyvGAXWkWjZypKqK1uBVd1DQqyhuGbaCynW1yWeHfUAZWD446P7
p5r69C9f+8unf/lr97/xx/eLmm0ymayeMmUscZ6iuBAgaXgK6wq0uS+y/ADfIj/k7ApYMc+3PMY1
Y6UAqAz1cP/o7w//F18bWZ6kC5+xiByiBLJeUBymcHZWyAJSuC15eXBVJP394f4pKTjtXs4vtd71
LUwzozhg+OUbQM8E6BgS7AkrOp1RrJr0JerXtUbUM+v7h2UmSUC5fzi34sG33HHjuxGHspeN2eH+
gIX0f3/UAFF1fBxnqUd6aFntXbvj973/mn98mKifcv+8nFo1sMNGWQLWpYSrDyPgBrgdw58P96/d
P73/gXSDntf9P/64UR/JFGoE94thCcWt0JlZ8sWS1OWxb9loRuWBDVp5aC34eXh5UBgkYXVgnVod
7h/9/eH+tQxq1t7rPt2yv/ra8JWSBLx3asggvpuc3IBxHELYz5n1zQXfxUQBgBYrGlCgWrsEpuci
Y/iWopHs3YZZlTF8J6070KXyAE8JWn8Buk5M08rzgMHMHJOmjSw2GyF6JYnw94GbP/RROR1qawI5
oHO4Tv0lqUfQHbYclwh3f4x2iUeAmyDdMhA7+03vp/TQ0wRg8yguSLJQPzf9tJ4L5PwB2JE0+a3L
6mCOrnXwumFCQjXf3HhIDoblt8ewIF9zqj7rOKx2fe6DDmGb3gz5panK7tJalceJ6hzZMhS4Z+S6
sPu9rHofW7bgxxjo6rWEF7PIgAwFbC6pSSW3KldrLsWEFTRDZ2jBft5rg/5oDqK59HZ9FgWqkRn/
eWkg/aUOX7wgO07POirpIG/NS2+Y5gWWAO9+cyQx3HmYzfK3zJJozV/pLtjIVllunesocpST/Rq1
o7uXwvRPieFTAWE+08YPgdRw6ZbGd2O02TkvqN8hPp27kJKF/8bu6DMtmHhWE4/xb1hzUnvNz2Gs
8caaRf6gNXP+MEe/CQ6wkR3PCK+ZLsa9nqxbh1cFPhwlrt7isU6y/BJKmV107Znt0ni256BehWXK
SoVxW07E7KYX2Pnpz+UZyTpp1have5TfjKCSjLKq6eTsCAz6bTIimFmxLZzKI3DRmAPsA+RMTdyY
KFWzeYUPk5LRYN4vStrNMJsuGMEXU+6RG6R+E3ZPGts5yhuhIxX2pdtt74rsAjr50iuzmjuRl8LC
NN653+k7xnTPFCBrXb2IbJRQmrBQydjJ8X+FOVdWUjnm+v61P/74/icoKfHCdwVPzHGOdnlppvAX
szfTc786Zz4VuNgWJAI8wc1hhFZfIK8dYs1/GUfYc+NPpzK/9S5+nrLgnJBtQR99HEbxHLVBtmgt
8YqrulpoXvkhDQgcYmYqW823Ye67Y5aaK0vTyUmmUhQOuHMWMDtNLqsqPZRmdGpy6ry4wlwNtTIy
wWxKbDOR3tvLQvZvVmHsevJyIDsaJR46XMIhAlnHp05FJXurgnRcksllLXOXlHBL9M8e9yptdB8H
EMEMG6ZrReQDA60D7S0QBizCbmu/Dv5wdqfkx6BZlKk0nrrTXEWGdEbUh3THapuyZPTWvg23ZIgb
FHpm+ZDJc8saFSxn78GOqZPoCe7WCpIAVb4kSBHecQvyoPw1VBRhMtM/uhIjj8y89YA2caWJo0t0
E5nw5m+b3m5RCUIZ7WC8+REn/zQWTPqCZonBYC+cq49qlGDLaKMZxXgcktldjln/3jnmzZpvswJ7
hHVw7TQjPcUemo0U0I5hJIuyR2ccRThctYsO84KDEAPVTAZY1Wtvfsnm1QhzdrtJsavt+acPforG
tb6ReEuk6s22L5z4z15LFjtuq5cJI5Y2maeqEkinbefRFeG+bOFxiiuYuIkhOTuLwm0/chQfSeFM
m0nS+nXjd14W3h51rHbVRqCkZcdKTTeMo0AUSsz7bobQtbLp89CAxA/zrFvYj3ka0gkFtnHSYyrK
xth3LMLGXHSLpgUnWuTlUhCSsTBpcsyIPCSzQARbwtsNo+FcBEdJFbeKGh0UV5ag1x9x4phZ9Q0/
41OizVx07Cp1TDXbOvae8POMu9A28IrmtjhWwc8+FMZbZzNwsZtDBpl+H3WjucKO9Sa0S0V9VhYo
UKy6+korwTHdH4oy/C0I01pIHbdynV49irPe6OmMA7RiWiQwcoGbKWigtTBZpjV34LCZD6qUbEz9
ONms7AwZ4amvUXrXhCxjIW5+xm7LpB6l+MK3acvIm1oEX27j5EewOUjVaH4WgWMWDyPjhIUxuTvp
QM+j281vdVO+oJj67K34O+6+CKCzN70x+StnDnacu9Y148mCPbIwIHpvRjp+9gHjC9ylaZV6k2R2
1rabn0TmdZuK8XLrWFhJK484uXZ8EOHYrSuH5WPlowtMVGKB/TMktWZj01Hycj+UyKt/+Lb4rsL5
wYkyA9BC7a7jsVnmbOgXdejp63nQeW+3zAodg7KZoUc4lQEbzU7DCeFbq9AsCSUNrY7fpxlXBBS5
CyeoHgm3TdaagfUVt5GxruW09jTytXpQ1Vo6P2tzDN4ESx+UvItdtNE20MVTaFMzG8Aylmh7+qUE
NYDhjPotzb9HLRkWTTzRDnOyMdJ1zrGNRKfAyeFa2AxKlG8eQHa7qS12Z2i/7NBdS6P+6OB4bp2y
fmQs6+1MVzxELKVqO7ylCuppsqkgqDO4sbPeMRlyL4HEIN20pb6PSauAOtdlOw9Ixtq1IcYVKR6v
ZhwOptn9dqr5NSMCmO/tHAiHP3X+FL+m3UNoNV/B2D9XaA8o1MDgDbq/rn1928X+lSkL+KagYvqM
D4zTxiJmEMiYH4jPWhuHRSZUt1A53wUT4AVF6bAeFYkUIqmu0KS9gpQm0Epx1vNPgF9q5Za7iFpl
Gk4ZTyjIaaRwp1W+T/iXLesWD9GkkKha8J03IFI580zgYfhCI+67m0ShVJMQqGro6u6Z/IWVUMBV
XaFXCwVhJXh1YlUMmFWXDR43BWttFbZVKoArhDFKGHgfjFzJT7gwfUm3toK+6gr/WsGBxbWjHSyF
hm1Q56/6Oy82U+hYqSCyiaLMJgosOxRvZJyRjnv/inqYFYbWCJ9NhaXNdQC1sDXSo1NX3KqCEoBt
B8n2j0/RnGxrC8wtwA9rQ5PNclEVf0BxRwXFvX/kMETeYWVYTwqxG90puvcP55qBc6Ygu6ai7c5g
d+9fvz+A9SFxAjovn7U7HV5vrMC9jUL4huqjCKqvo/C+E/NU3oL5Xlfo31JBgCOFA87vZODWARJs
SHDBhgIHS4UQlrCEJwUVDhVemMP9GCrgMC/QqVQcYjjgwIgVljiET3z/UqKQxShL8mXVKo7x0IA0
rmAb48jxdi60Y0Oxj+8PvUIhjyVQZAkdGRscsW41on1foZMHBVFOGYOsUgVWDnowjpCWA15x9IDA
l12FYQZSMhDqApoZ80pxRFsCn1uBm6EbfIoAXGMO07mD7dwpyHOpcM+WAj8nCgGN3FFfdQoLnSlA
tK2jxIsUNNpU+GjCf37RtuabDBXpcaA9ARPD4iKuVcAoAGrm26ynFJSa2UJ5bOFUp0NpbMWdXY0r
sjr2d6C1epZxrEG1VrjrAu51qwDYnSKl5DbeQaHw2PJOyr5/UULP5pJiCB4B1Ma6XK9dBdmW0LYT
hd227j8wYuIGkLtQaO5ePQnByMKgg9tdKYB3Dcn7/rvHCu59/4hQBLnqFPq7gQGOTzt6rHveaaL+
ZShMuMfON1Xg8AKCeKtQ4jpM8dACLl4pzLg2dw9txi8Q4ZwyWMGvsNyfyrxxF7gj4dTCK68UuLy5
I8wDyrkJqjlP9Abjd3pmrV2uXMDn6IQCDRC6dJkmOWOwEn6gMPlQBgP28FGtRxvr0br5A7Xe5FXQ
OJ0PE9Z6rKDrmt5sCLDEP6iA7IZCs0sY7f/fDpG3EHv+T3YI07HJ2vrv7RC7n8PPKML8cP9u+69/
/zfxx1/50w0hbOtvLs4D2zCRg2I9+NMKIRz9b4blWMISrmXLe4Ltn1YIw/iboeK2cCxIi4WES3be
n9YI4f7Ng+br6oYJB4Y/Ef8v3ghhqtiyv0e7WR7hpYR8cudzCHazLPcv1gjd8Rja2oHxpJextksn
4HRaWpDelItzElG3pfmcL0C4HEXbWS/uDDfC8OrpkGSgJHoxvzbAfVZAlAeWVTpBCrM1Hlr4YOi0
taOOZJqKQ9Tb3mvorlsqYbA5+6FjzZ1XNu45V8tPZN08I6XYkFq/kxaa64nm+6D76YDkSyyxSjEt
MFjkYXbSduBum3UwNLtJjM6HS3PDCSTlMvUUY8QdzF3UsqSa8kHuzNzHioTu9TqP6Dl0BxxBEY7J
hiLpseIcXc46EgowtOzTmtg9t12wnhvnpcrDleE1T1Ux7izHB7yktfYxYIs+dsFujk0yT9RIIIdi
pE4cYcUptbldL/XIDzCEACnyZU/CgaX2Lv3wq6nLBTJteHVx2TFLHLrtoDmfrT29cXrXQCnlo2HV
JXYKdaYCiRqqJHuccJIiO1G8ktizME5H9m0oQaxUsn1rXP83Ew2YG4lHTr3paNCmcYtEqBYxNqyS
IUHnigF+jSgh3+ER3sT90CHQCM7wRfs9RnRCPhzrUBTj77uxfei0dy3Sr01hzLcMdBqWkiZ4yiPU
WJLVaVhZ5bmvMXcaZWrt41z/jXBhOMLK/xW3nnOpZcqIcgQ+F+gt/AYIZhXDOXBJYb4tC1lRPLMj
/If33PWPK/Z/5F12LaK8bf793xwVffuXC1llI/LmgB/oCvcvedAZG3ba78Z5yitaet3vdrbZ2etw
TCf60R4/gAD0yM9lkBx/UJivCAFjD5laTMxDo3noPSSjGtt9NBrFdiDY8VFikVk1c29e2XU4XvAs
SHNazJMbHGTZP0aJ3gMFj6c1MJQNa99oO3TiQtw2SZUAB0kPyw4ju45gqOQWgbKizZLUauJIPvXe
IHiXrXVU9Zcia7YhYoS1k3YRvB1WW2XyU/Zz89ZQfHuzfO3Tzr4hXV738/BBER6scJgGJKk7qKjo
YmIx3RrLbaFJIqhG5mYgTEFVT0IIy9k2857+9RNu6Cpx8J+ecUuX6hByXcxf1n+Kvy1dB8iWXuZP
sko6Og+F22WDRGdrns0gW3q+jeklDB7S04ih/hhP2nUs+49WJ7E2AYKzqiYThHhX/7I7AkZk2ucA
oLL6hMcTBZtxjkQUb2J4QpQ+PAQVCwARIItqykEc4nGwl7Xf4ZiNzauIi30XNqjuxk8IPAmwvf4N
17VLUxxdqxBZrB4x05nd7JXsCKLeyAk0ykIceZbyk2aYW7cLJOwP8iuDarzarv+KJt7YsshHa1UK
Cvp8oDCJZrGYZfmD5uuUpgCYsm6mBnFPDUbz1VTU7bpCUb3s3fJHpDeuWrwePLU002fzK3e601Ab
Yic53CYU69usF9USjk/xOgXDyfIJY8t0AtAsrUUeBV4RZ/QmjEu5NGOMB4R5kAQzZctuICUpApO8
SLMQ6DotIPehS6or080E6dpsWUKqGI5ILgV0802t2GOEMb1LJYwCyQDyzj8RM5c1RfRkW71KWcbf
1sTBMgAgExbhrXU1F+kromhtiJUFJtDZn3VbLFUspHLsKgQyreJUu/Rhwx6fie2xdMQLKt0HtpPV
hiDHcTWNFRSLJho2oICTHdg+tFShJH1sRvA7g4Q0og4cdVntKsLSAXpT/E7DUQvJ3m573tJzX07H
imbLLJn5U5mD1Qi6vYXlzffINepB9G8qqbkHfM4QNEXZIZGy7CfX7XZl302HaQpw/djZljf6V4vB
alEbvbboDLbAjMN/Ab1odlmKzIdKMW1b/cx1tYQstjIwZ5+Y6JNJpZfHjsPEoGk4D8oTPkGF8lVS
FhDG5GGcHs0wI5qrA/BA2N92jFAWdJMNfc2TJcpKHmReLsqqq4g47Cvmwkm5yzOUeJ4NpyD1p9U8
uB/g01ClwePdiNLZ8SagcM+zlTfZzVZD+7vICbPcxbrpLfs4SA4mUQmDEZhbmF7Napolt6ckON3p
30RsXdkd/sK8Nuz+9THA2vufjgFb113DQ5aIUM/0TMPwVIjoP5grjaD3/YCF5A2Unb0YQkj4Rl55
NMUxPBh73s+eVcN1JNCDen9Vy87DtLwMNQlNqWDuqLNoQNU/24s55+2V5f0rEH1GVdzeQRmPX3Og
209RdkD+UHbdeGpsf5Ha1cHNNWer1QyKWcy1Bw3aaxaa7aVyy/fRQxJTzWO3H9BSIwGdoPK0k3Hy
gjRaO3IbPugtu1YCbhgpQSXBYgcapGnadWYIhApm/g1pg1SboHMXoSHYW8LZP86G4QBPyyEEw+kN
USgWdcquMPT5/iOhvDaZURBjcP19go8hgFS3smPdWKuuGNMd4+MDaBe1AOXsx4pBErZpTycGvB0+
TQ0UNG+sk1kiEG11ph/kxDHScFLIR5rMVgy5s02LK5ShqWYfq0l/hc7wAR7608FstjWY53q6EwAd
QD/fw/TtbHzxDS79EB31JmfeuZaWbSy9KB8OdTMv4zJm0ssb+Oh4Brb+3uw3kd+C0ROtdR5y7Aju
RIpb5k3UZTTCxyjg5W1HgIXkAcccACCWal5RIxpQwsBZb0cH90BB21sEg9ozJV+FFM62mm6R5oUb
S9Lr6KbW3AzChIEBI9DOEXQW2Ulg5i6qMjt1s2RGqx52Y9/90cz8Gv9n8I1qR2Ur5P9ULaiL8u/3
LnXRmhTPUncdx7AxGau03X+4aAfG21ow1/4Nnx2akj7wjr5DDsTcGs1Ot4zXss52mjaPt97+Fc/e
dLZACDJQBnEzVz91GCxanjJD01OqYPRRq8goDFQWxnjKBsbZ2nzTpibGpuRopI64j5qdTj/cHOGh
C3vtxiYSp6enR1sLKH/E4HuNbJt0WLv2lp5b9ysrz8ZzVXCWmbKeNzMY+pMRdB4rucFHzjJ/OhGc
09ZOZqKSkC815rkfQcBJ9zRCEVk6OQoVDfnRzYYJRhHNi+bU+qsH2mRGzLQbzBkZpBWQETisW945
15gtKHLVVG4lEeVV1Gmbf31cWKqf+MsTb6neRjiGTqST/ZfTIp+hJYkwkLfUmdv1GIvxUpWcnu+I
ePxrjqZ9q1shknVIYUPbksAaHosm6k6lLawlbqb4BpYaAJ+2JuaQgTm+YzAN5avu6zYWvkBb1lbv
XTDX4vDG5Ve4QoUjglpiV3AUVAZ7vwhStmdluzTIItqBFKYnsHumJpOZPAsUB2ni/qjzsDjMfRgu
SSLNTw7qTayWzVMb+M1qhpcNBZH1H+Oyw79+joSn/xdPkrSkEIYhEbz89Ukashq+ojXYN2pE7phQ
fR8i8djMeneow17f8jPfHSNOEDBA4dO7eaRdwSlU9YKojZ6jTvOIO0+aDmybPUJ/h2q9cizgE6Us
K6ZAnli1sWBC5M1n3cuhavtZzbmdO3tm2P0Bp+5ZVvEbinVrVzSnMOtPOqaNTVOGyGEMlghugFPI
yeAJNvKTTZ2941ScnyXyn3o0vX3JbH4mPPXU99lKlC4gVF2hW6gYwTxmI5a9eLqkFodcEvU6m5cG
OQvDtsIrLAChuXvKdMw6CI86yOEoYKExx0EUvmvCtneQd3qScE5RZ20miCJn6ZjBqptC61kXIInN
ZHaOWVOS91lPHCQHXBg9cfIZ/ZWBpSbsBySoIxogvV1WjdCWHi7EBUv6d2fgbTnQ66zHIbcXtYtL
mvQo7P6Zgyc+d8QRP6CArh54jrbTKJquwhrAL3k1HiUIfiQ9E3EKR2DVFM4J2Ux3i2YcHa2P16mt
nMtc4OuLIz08sah678yGY6OB7V0knwZat59uAnOrJWoIBay7y6gJgZBKVlvmVw8DZcxyuCV+ugJP
jvKnY851vwMRNnCFQVIRkFxdolJ7SAfhPtSVxjQ5TJGTEquQp80FgeO+0lHrFFj5ClmIA06qwmZU
bcRSO0B23+sEir6aSWYvcIFMj3hbDrVyVkST/sb6X7wMowJH1s0KWvRE14mxbjIigG8YJjetxiw0
duW1LV8yI4sfkPJdSFSAPmZ7bB0aTp4g2yoEz7EZiWmt2HsOVuQtYVF+SwHkDIw7nEpGX8zMILlg
1fxf7J3Xbutclq2fiAXmcMuknC3L1g3hSIo5Bz19f3TVQfUpoNE49wdVMLz9b2tLDItzzTnGN6KH
EG2ZphR+2eCe+fsjPdSFkcVfSpEVK7KTv3JuKba9MmZX08IZlHDYGdRvqZaA2QztRVGmzI8m/BRG
GyIPGkNxx8E1/5fAeBaz/7yLLUVlOyqZmvbXsPmPHSmqU3CLSY/iUac4GDMrxlTUGeuGjsqeh9L5
qf/lseTqwUiEixwxX5OrhlSMYawWE/EkqIV0Kop5RqVoNXw3tfMewVHI8pMqx/nLLGaU2+dJlIlz
eOA7pdkQycQN4/d8mLpiw6fMF4VcvrSxqS3Ehuf23zqr1C1I8rQZVlEAzjoMu+FgJsF3b/ZnMVWs
FxhkfsFp3vdJgJsGvDIQU7jAPDPJQMBc6ci9SVp1QNQP3ZkOTY2U+s0wh0ELerAMpDKCp6ajzxMC
wO+D4dcYQzbC0zT3QVWgZs3w5pV6lfMPh/lB65QNWALmEJYFmTkPu3ejfK5wkz9fdKnqvTQkRb4a
Zc3JS6JIyQ15CkV0VZ5VtUxATbqpMMYvWXDRrflvi09hNwZmurJUEHLdg3lTFbC6iUZ46qVM3AWz
1isTlW0coGcfzDo5UCneGl0iz2SSk62OHGTVRwSTh5MYe1ZnfGXzbDDswIY20YMBoMK4qSyWuaUM
G2kuZ8IYBX+Ko5sR5ljZGiXTuZWeDnZcZUG0Bx40jScX8UIrJWFDN0pPqvmHUPlp2i9AuYLaNLJg
L1eFhdtC15wIp8jCjKAYtq2AfGVM6GsMwuujB02RB6W4qCeJNQ5ehddRdBSFrG1y+YXougqBaY/e
M0AeGxSxRvJh5D4UdJtP3F6IFonyCJDLIvTXaclHVcUEreySZQpy3cZeeotixArVKCoM6xtGI6FE
xmRqsYcF0NbH+gTC8zHnln8NWipdCr1NFlqhhOsHPfADagrU3C2UkqHKviT1wBM3+BAKAg2Cljsy
lMh+wo6pzBaRTaBmyf5hPtYFktgrmttPGjbSrpr/1FbWxgqfZ/QPClJtHd903iZeCO2FNJvXDN7j
oREbeHWRYjjor1JShkVGJ2Jmcgqt5GzO0O6kYPutJr9BPXzqlamf4lfkguE6ahCyj0umEMXpIXw/
2sh0WqY5myildx8aWMhI5zVdSSzMq/pMM8zKLRFLMekDKKA1xMT6q4BkDtU0z0oYzzq6TozgEc9f
UiyJ3J6pBEDVSqcd83gVavm1DAt8lWIurkvxpVfmhJ9Cebybfbas6h1DnAItuWb6bQGPWonNzZQx
aTZaZGbPhDhVQLN4stvHaQhRhgm97oc4s1hey+k1CbjsKI6iqH2+VSMyLmgLuZtp5A9OrOJbJlIJ
E8n3csyICdDJJZJjbduTSHY0ZrGH0I/psVTrS9cyvE6tSvALzUpJBwArYQW0J+G+U5MJ6PHDLr7l
D2Kk8NHBlTAtwtrzQeRq6UGBy1L0lklG5QxDbxxjraTnUH/Tp5D3UVhaBLQ9EnyC0dO3jFRfqL3a
YM6Q/EfYmi9AwjQF85+1EpAZbU01usZBK3hluEzjtl5W04AbpNGyjY673O3YPxFGoQbLTDAbX6oZ
6+JAIkynJIhKKzyxRTyZkoH0RI8ZHEeNxqna5+mKoOzW7QiSWKtJBq1Pw/MLBAyFePNAlzNCaWmr
4RIWaLlkcxoXSj+tM0Ly7L+yedI+2rSsV2zeMU9MCe54UHi5MMl7XHfoARZlF3+l8ZD6YmqKW7kS
7acAhRy4G/yfAsCbPpFEN1TPPdFaxIiVlQLiT6WYFSWipSXl3ciNJZ6Ad6Cd8lJErrSyJIoEUhB1
J3kYw16Kq/uTZrEnKtms1xvOzBAsDpp15GbBui52wz4tERBUufKbViHaLowHN3XKD+FsHVDLijVN
TWom7bpvWa8oufM3IC9PcC+aaI9R1yyJsjH++aT8/6Ct/22yRIXP9ud/niytvj+i4v8aLP3zN/7P
YEmS/iGqDJUYISmiziTp37MlyWCCpDB6ojdjzkOnf02WVOsfgAkskQRFks8sWfr3ZEmV/mFZmqVz
VcwFCwOp/5fJErOo/6x/5pcQeV/MmJhxKea8y/lve2zEn1WnGYG+l6a4JzK3cAaemjgBnmS4lI8U
RV0a4T/6+1I+2t7XwwjLqdGsU+nRYPSfv/37EjcY7gn4JoaWNtz678tTiBrgXXz5+2NBP4JM0jTy
00F+LJVaQB46f+nQZK0fivyvP/7zZ+T6LEhuI1+Mexr7YFqB6uPL33dyM/JDtTYJnjACIq3GulyX
scHz7O/boCKGgeWMpbO4PSu9JsW6hlAwiwwMDfBSAS2LJFOkOdV+tAYa+FEG08hErdEYOLvIOkDE
y0Bh8Fsz20XNHLkyYtmxUJsqbccYPtdFG+zEqpmST4vnLctW1a8jDFz45aJ+DYFQ8iu5OQoaP6pb
klZVwUBUElbleQrp4QgG7ymMzWs3WSsDIugDs/ZKkeleJw3+dSrQcj0+rQxA2PxtUzd8S0gRGmNp
pEEv1Mu/9ymUOkGV8zsGGWmsIL1Uafhc/32RnlW0EIfHYeybYvmop2WIJnyd1DgR0P1Xc+jUiDsu
LQktkthcth/xI9lEbMBYjA36qOAjAUSswpD9nWqMK4Cklyx7VIRhgJ+aA3aZ4OdraSBbF+WNiUES
pcm/v4RaUvy3P05zoK+bD/FpNKXOh0JZrP++iLOY/O87Y1aU/30nm7K+ZAdKBhLa9r93/vfF+JO6
z1+EJ93MMVMxUzCAwVbK+2njuPfDZCEzL70QBivZuKMNDC9h7FQnZSs1bG3t6iprFyNxxm+ysHBu
wmQoWkyIPjV/L/gSVi879QlOdQQnK4FUfcyzMuFSkX/XdWe+o8luEYH42mNDl90GEpt4aAkbGRo/
0GnpbZK5PLLzt+RXcjH53Ipd9PCo8whrbRLqHrdAvtc8D8qIr/O70Hw67zWwgppxzURwc+RK7Trq
7cGpNjQJIJ2jsUB+QUzj6vkpXqPSpnRUcbmfsbAZPPntKEc+a2x0ccUkDVOlBWihdumOGyoREZAp
1mru6T/xkWYTXAYZoBNmXBIwWju/5Bcl9vVXvcNQOB82jD0a+koVl5T7UNfpsIjZ19IWiqwlTqoU
GT2O2dGuDKcO96X1WX4zMODwHfqXx4mSiyZz6LXb9gLQiiMBKWdOFF2olUPUDvOjaXaJ249NcQLr
35z5OWmztuF9JCuS7zfQ1Uf8NHb5jtOSQUuKILbHSOACc4pBnWLEcRAbqmCb7bFfTI8jFBCSvKaf
TreH+ivOHANRIXLmZFVUzvNLxBHXYsK0ObotqRFA4ixH/GASYWEmTr1mD8UUlOZIm1VeY9Luzgo5
80f5qtzgvUoaa4jNHpvk3OakQAJgaHohX3xFapKYewoSrNDXuTfPpbmEoIGFh+BGZu04LdOLTm6H
3d7yT+Oav1peeohJTxk8o9tY9TuhYsYSu7fAWSQULVhQ5bHJNlmR+i+DdjCUi8Vjl06OeJwqN2td
SD3mi7IV3khJ5cNw2aof6s/4gtUI4tsakD3uJqen6yG7PUFo30Xjh9wOxLJ+ZZVNxtMjdrOdrLBS
LNVXqGDonUO7OyXFpd9Wr+NRvjMTq98wGxGPxMXWb80SgbeNbC8FZuAgCiXUkgtKS30Zix/JX8aG
vh65EeG93niPlYgD/4Xt24Mz4YzwiZh8IR332pPKpO8Xkj/IK1tmN+AZTrLWf60vJGqb5kf9Jpzi
4/FtnVh3psbTLyEwFcpVO3teA4AGvS0PtCA25bHBxNw60g3FcuVYa6Tk+LhA1KmHfMkG8TDlCKkc
NlTT0yZd4SMrvCJdmlwPGe0LL/quGn+gGe9+9zs8qP0Oz7x+U7dAJjFw9TvLxbWUuaD62Dsjpnx7
BHbsQfkvHSAdMO5cshnYEKACZM3Atr40f/OnP72KgPRR2rZvjfLO2hFMDLPtUf9mx5oaZ41YlMyt
kQKv5I/p6RQMRm0ePSkvNxIo9fTqd4lp2jL+bsOFTnyGjbP1LEUux7z5wA7uS5/FD2BhDHwmrG4S
E/n32Zw48dt01bZkH7MsDovQU1cDElj4O452fbw/qfX9YsFqOdz72H+uymPcAiyx62DBuYwaNwj2
orgqX4I1wdF5u0yPwhdoHc7vIDABX3Pv5S9j5PIPyg+aE/a47V6D5woruTir011L8E0+R2GLtd2A
5Rg3WkdMNxtxDMV2QDfrJeaixHkueCG9NDh1ZP15EUGt+HjiZRJ4+onb+5Tt4k/I+tZXeG6DtQYA
lwVE+WHYxkbKjmBCjG9Ff42rXYI18YIdcRR8XoY8KuBLk7A1hHszgaEffTZ+9RdU37dgZyFZno7J
ZPehG74OIjndr5qOvrxeFjWJ23RWFq30SpNSFE/NeDDEX7KbOqzzZGOx2mZeoMJU9LL0J4uXIoAu
tBan8a2EOgpZBOHb5XkJ+rvc/MzwG+5eQISy4TOp6UumrBa6gtLWsyOvodLiEkcPUgiLxUxZZ4xO
UiQRrojwLM4M0p17hGcAvCbkS/iHv+mK/+Gk9oPR44Ox/osLarN19BWihbVfGI6dwvQtUXfgQnm7
rfPcDSsneKvXkCMfPPo2Ig0Nsg0QnIRfvb5FNpxkqxxpeefD1ZCzJc1QuSBW8FiQjvbwYEL2w4K3
h0uR9gDpg1KxS5BagC+ivblq3VnIaNPlxrfpxyxjrtqcjGQEerZJ3q21so7P+mZaqnvl8DwEV3PN
FZ3Z0kZ4MxjHs8QkeEVhsRIPisGNcCMwBG40x1TtaSYSOOpJwRKIZy5fZEzi2pqtcnBOveGl8HGw
+0CcUoJ/fJLTcsgT7T4ZAfHtsI9MG/yO/it+UM6g9k0Isxr5gbwcZyOiXRCOUztmTflFxzFk3/fY
6PT17QdB2qJTAYmC9JDDBaSIhKPi4C0gsaeSPNwRcrUY4pdn4XfaTuqXveqa6U4nzCZ35NIL0xNI
upDwOLaJXF1nFqLr/FLIkw8RIByqW5s+/E9BzNZVOKrVQgIWzqNXpzsI08KOfx7JSY4J+LTB3eXT
gqYKcmN6pwOwxM5NGK8iDq0QB3uxsrGSVwPUuYypmPm6/fhSb+XOes8I9T7xU8CiwSbajLBvqTQc
81aVLm/pLKPGtKftuDA/1RuEtG16nphQz8tp+ysYbr2Hkok4YdF2br+QXWuhePm9PQmL/vT0QhLK
1t2qOQwb5b1annQATT/1fdzjTTIPJa/x9KKNusxpyrhR58bDLnOTNxHT+UtdOCKkrA3HCIn/BHyH
KdAFmH4DroJy1WKvsMLl3CevSHxamIMOqTA56XI4ERbip/Uu3jpwOYNXX+Hz9qfMT8H0XqYNtRLv
goQdGNQLUsFQxaVrBJ0kOp3IrTxNt+FWXzn+/GOPblOCp7VReGVkinhOsWpehhekvVyxpQuMvIU/
l+7ztfEqXZ8/0egRRJjlO1yOa7YBQ4mWzhZlL/zqjuWH6tdEhM+Sf64hV0QoQycbr+i5W4UX4cX4
5sKpF9JVbG8IG7RXSVngTmDIwSZCF2/m80JYElEj/cdssXyFUIlftWqXdX9GLq0VC/ISK3qbPiPo
JPGB/m7p+8a2SKwGKJj8Hp9alWaq33ReuuxEv+gY4Z8futf1Cx1EcAbWjcmQr3yAXUedIn14TXUo
vnlOW7h1Ml95ZdQULYpvXJmLdt+1hAw5cnBlV1Ud2qv4mZEY/WYSd+UnuQ9MAENa0+wAKhEtlA1U
t8f+XJ9reSc9nP6sFAsrWSXvD3L4QAxvqiPpBRDxq0vyxYevFG9A3OWAH2TsZz3W1ZE5K+6eBpQf
v2/sZdEVHmvG/M0BMhF/tcCnIi3zs9quiNHMU+AeeMzt+D4RTrpPDsGNd9QxkXo+nDw89MWC7hoQ
KLZN1q9GeT7z+pxSJVBiUT8uRokUYNl9V/TUhzdGsej6GWnR8lpr0mFYccwzmC/b4YnoHpfgbHAB
22nXylN12ZZB9Jpl+soAl7gkrLCQzPXfFyMiFnhmUZlmfQ+UdE6TtjAgdmTl/n3397O/L6HKf7VE
lQrDhK6Q0qiEBqk7ShvEbt3Igz1iSKPaZ7vMoKVkxzd/N0jjv77LSKXDpTf/l1QlC5wAkc3I/Bqk
3fwXR01p8+X/+NtqCQBW0wfqSG1pxADeEuGtqsPek3MqRVIIZu0d+8xu/gdlc95sKhxqC1MyoUjr
vAeWqD4ntwnyek1wHI/9v2+Vki3+RGaWIx8ZeKDubIsbIoGfh4xVwRF3bNEalkfnEdLTXZBGmzHp
6l3wAV0DSccVuJPzeZcy/EBg3NRLRV31xtos7fyTuAgTeYMdM8/fi+wkCNN+Jw0Xu5ixZdzfxIiQ
bDaTu17Et+oIMQiHBS+q6vtu19uGI1/0i7KbJCTeG8H0cS4guZcNL/vJb9NR8FpqUQslLLW+V94w
mAXbyAl33bv8zgbpueHT72N05rbgtEvdtk5T5Ha++t7tqju7TkLl8TNEZPHhOzeh8dhlbve3CiTf
Ow7Yo3TXL+2nMLnhD7N0DrT6XiyMwZcTl3M/VchoPIxv8k//HR/ZpJbpWfs0Xe0EGAIoRRKdtT3q
+PEz9/MVhQezkXLbkhZIleQ0vwIwmTcy+X4iX7rH1H3vxgl7BYcO5MaelL1588x0wQnem5/iXoWA
MRzi7eApSxsOHpAw9jv8WkjvA+mPZcuv9QWENtYskjrRsWtb5VPm+XdqFpyRlnp4B7KCGYsb+Zzu
srUnULN2vtRO7TpEkWUr+0miVeShywV0AZ9F/B6gUsS2lVCyt/FyRMQ702pg6lqFh4KLX+KlmC64
zVvglwG5JGBogQGWxNw68WQPfrjlqixjJ/+MiZUZvP4WcTgHDrXgfY3OyDr22AYvhgOgYKWvnkSt
7ALAUF7jP9YKuWzIdexu0X4SY69+86qV4jwnJ1/CB20c6xNAjXBpIy/j95f84CycK8w+O7VE/MHz
/cz+WdnQR5E2EgvLBawjmfCEzGAfHDzG1iq0Kds4i1DFYWlhyv8ul+mtDtjhU1MBEkdOCc/Mq66w
+SRXXYcb1QsRi7hIRAn2PaOhLh+EodKEsfmRjghyAYKTxdbaiSvEl+Oyu8YHsv6MW7XGkAkY5lDc
owsWE6Vwp2/Uiaeg94zYCa9twJXpcF4sr/+k4YzKkxDYga2l/vDkb5DiaC+YuLPD53Mw20KIG1zk
Vb0cb5yNamH55SGgIfQuq3ZyRfSa7di9dHMRuHzc1dK32AgkrMGFLygr6UxxfiqJ0g7dWY5duKQy
EvsLewIOyIwhXJK2xjdt44/gl9Qzff/5wZk5NMwE6TS7lS4z8OzDIPTZyczfUXUUYadBsWDv/kXx
x/ZUX5SruVlGsNPsv/M0dijgpOgY0CMAJPMq/kI57rfsI8XQGe7PbdB/4CGPGMbynGh4Ewu9ciCY
sBmCddl9aJ/Z0sjgd9lPupOxb8hegNIaAuHNF1/HFXG8tJkIspeWY2TDzQTInJOdzD1OH+yWvxNy
FD4XHX470QWKOn5KWL43aCjmfkvjNPf5KrqbP3QREAxeuDCSxOY2nPW6EVtxugLCG5tv7ZOLJAKX
bo+CU92Vp6t9NtMpwyEd+ykNiTcSOZCyv5fQjRK3SKnVNv2x2TNwMQCS3kqZIE0WSd4XzYmVfhp0
ly5XfBzuKAxoZeihQx9r0m5wMAUD6b8n/qS119wn4LActGEHe/DJ4zt0YAuavw39r9SHmJXdUcyh
es0WAm2f8LEedhabacNtPgMMA1zqO6Wzs1fCpxfxwWhRzNnPW3a3zpO2zxJv6FxJctL0lCYvASvT
LSwcbKR9vQiHXTPObZbZEhbvx4BnL82hcBsIPn4IzcE+xzwVbzY5RDYLPevlo9o+b/2xWPfL4DIx
FGJ6Yz9PtLXwNnic3fo7OXGThMqFyBJy1p8KjkY/mxZZtLYw8eg2eQtX+NknQCSM+mDlXLMTVtxq
Vw6vdL14EgXaMbIoFTweOfWn4Rl7OmjYsG7cuy1yiF150I/TkRGxDguaVWnbUCzgs1hD3EPgYc8v
d4IcxnmsyBa9zisFcOoLZ55bTrjhzDJPM8mJFZa07PKTp0YzLWKEgAoqDqKlSV24JrvhaNwRLloO
/H/xZ1SXHbccrPTPTnMTxRfnDLI1yZ4mnVAysg27oIyAOEUVYzBOol4kJ/jn73hzYlRPJMrMEc13
VxSRIy4yu9A27LODRXkgLFkjVRRfOsJgg7nxOiqWWeHUsiex+UTSWk0gHRa0sMwfHrUofh/TQkjf
9HjDE4pVlAsLE7MhsdW025fhLP+0nOYLtxsRSdng0RKndxcLqHn9Odh58PgHVRWesY3iQOBGkW0W
+2gPuIG9Px7Ijtvazj8idApMAt5QN2dv033YcaexYMNVisFpI96Tdml8RX0Ggytd1StMmxPjQy6n
YsUOlWMlQKuS/cHwnkvuWoE4wYUK93Ne6BX2t7x3jrd6aUhFqjy92KYQoDbKnSwjI4fH7SGEqDon
IaBp9M3s0HE1fj88tse+hjw49JIMHNeLPnlGvZwgcDQeckyRbIEVEeh8ZlaWyqPXyeXIOJ9Jv5ct
tU+o+TQ/OeFBv4vKZWgckweSZC4FdpU8tpnLYrkOnEfhwCNJZQ+j5nyhEBlh+W16IvSDOBC7G3Y8
NurKe7BPDlAd+tae5dcePP2VCXBEDSVvUsvnvht+pOZimX7Ts7vci1ceijQFO3ZJ38WpCVfFIvYf
2pGTotzUa3gKr+o3wc7Gvt/00FVu8HswO9jh0gINT+/Xlb7iY4iAyOkLssEX3KMqD9jShkRYkYBu
i9eCGxPxOJfEbfih9iJioGU45CBLsM5q6NQH6XPqiVW0n58jh4Jy7tS+aBhDXoHwEBEfusGpYSGZ
29EJu8VihbHFH87NVV9nH8lZ9PR7BdczAl9ko5Khod8NK+mGfPHXqpchuc1+5DDWyVfC+IVapFlg
If9g+VW5LK88JIEAixcObNDN927zQy2OLallF0e2TLkTPnikJ2vIT2tzV75JcFF/iVqZav9pXlt0
ujEidXFBxybhHDrBGotnzo/UubEq0rIkuu4327PnvxsGEzeqPRl6XulWnTtcBy98zbgDKPAGHnxE
cCzBnWVISGz9N2IFtmykViKsOI8+MH1MbPjyetzKv6y6KOAeBBsfwg1XWXvJv1UkKXZeu0Svgavd
TqeWaJwfmFys4HrplPSB4vWT4cfwAxVgHR+rc7jkav3iTZIW0bRbmqUlWN7GrtbBSqV0W0CBkdm2
383Xaq9644YQWh/BYvO0IbRh5ACS88tjmbx4YFVXSi9tk7ApWadb6aA9jxP8JnrkjuJSnJ9Zo2pl
KUt+yoCMGAltLjMCaROa26hk3+O34OGLLVu7/tP65OYEg9nfuFjkb7l1OX42WOXXYA3Thqv/Ot6m
2OWGcjl83/f05bmtL82VRTGmf0L/5uVBmeDJK/X9+Wnd0PpM1yR0sjvPJU09gKyPpi8eNJT/wVa5
B5Ub6Rvzi+pEQHUKVj9eRWcI9Y8X7VTS0LkkMm8Zwpurb+UXqEXprV92Pyn7nnV6SHYkRbxptU3o
JAKHbb5RDQ+0Bds9ZJTIyNuaeYstr0rP2oWEptnRcvRIF8mpwDUPMYwPBtYutg9PWVp+frQ243I8
D2/SwtxCQy3ZLMGumSsHSN5U8cSc+pyN2g5kCimP6iKCW/iJk6G/sEY287php59SDc0XaoIdYk6b
e84miBd2Y6x8VJOlV1egvm0VOfRWW0ACYBzwIj5cNtMi8hnTVUhQffomHd7OAehBNJ/gJdYCaU+B
zufSdXa+MYnzyOEy2wkcRLJrLVc+PB1zidyO6OOShTWhF0W3Yd1RIsvLVPIoEElV+pLW9bq9Dy99
42uDK78Ru0JE+Vwxd5CV2Rwe2PVRmJ7h5Ul3nNur4sqOb8NAYMXGwrjOVoddugfinIoEBgPjnLca
zbtIp5VFP1wi1OLaET6C5fA2/op8vMIWdtWb0PrdV/sKl88iMPNUtU5H8iOamVdzI37SuNJ6T70J
61paROfxdag9rfVpXRTfMRUS74puPlh7YnlbZY22H3yi/GAAQHOTE+6VpMBExPbCop0jj8rRkbct
qUEd7ZS7Fjnilr7PdJmeW8XDnXap3kI6SoygKMbhQWQ0Y2iTnNXk3vOJHqvh7THgEfKtyYHyQOS8
vKWT/rVsCAk/tWdOWxXY2HBovNldYJuSO9EiZxnBLGkL361j/CqvDD0wR2bhQmPEJi0fR+W5k1K3
4bJwws6pzGvTLcrGhz8RsQ1OUUAuiSqGayAkLiarJWBXkSShHKaIQ0fxq7QlJ3zDvEkuy5PONNHY
tf0gawCu01kirCSg0iC4nm0nW7zpAF2V4F1umKP5NdRL/jL7gnTCfOYlO1ZtWE1MM8LvyYdS4TNb
PFZ7VDHY1DzZL9cZNw+lMg+ScKd5pV98dK/aZ7uNeztDKPgh0kqu5+U3+S0mO/tt381xflAx69MX
zbrZEGYEduRXeSFx46VZ41tiwz/d1d8R7e3DeT7m2SiPkGiJ9os7DUvWORCOBDJ0mMRSgOTrWjw+
n3teMerW41sw42dtBpISp43Of4c7aG0ma2iRmgqiymZIR4Jr2jvSk8AW+zE/s67SJ9CX3FxK1oKh
JaFnyJEHaDXm4tm8IZGvngzdHMZEtT12izxcyHMdwUwUlk7noDutzipFOdpjZnRvSr9makoODkm6
jQBqCei5a35QHAd7Hd03DMvVsKYgYF7Ixs/tuQG+8ne0Z7ngslrm1knTFg8Cn5f1RbL8yaSAseOv
CBw5jywXYuNHS/e8tlPRTZgGpwcGHINFU5rp55KNC4EQ3Iv7GIubLe7Cu8w6RnXvyYBulpw9KuAE
vyapQPM7eJp2dgJeTP8TCDq+2S3EzF10iLVdAwcMHgo1KPEBTrhgyd7zcamM4zeq5azc5kQRPIsl
NZr1YVwzxclfk+9Q97jUs23iWJ75TifAsCcWozttpuw0bsM949P2BYm+Cd4Vx8gLe3gGitZ7jciM
hkl8q1A/0oQq+ASe8DN8me885GTNnR9IPYm86+wOSJjHN084lIYsrv0F9OlPdqoocVbGV6HblZdE
/iQTt7CF96MvtDeYt+g2ecJyJyU+s/5xAtHqtbWbTziBEdoypFowOoxe3Kr2mSYzLwOOI9ntFw9Q
xYG2eC1MD3E3ZRrZzokrvsI6OQgsRzKTqSe1TTWAlPViYsUV8h2R4dlPrmvBjq4Pv7ngmxAlD76E
mS+je0qM2rG8FsXSQDmv0tn2pJieHTlBKyk+TsOrFXskb6IWgjFOEowh+d1nQp9nodPecRkLcq2r
XrObdvlKs4UlrSOuBSo7Al+u9GWnhztDYS7GESi9dpDXPB7VV9Ie/OYGkbsU8DM4/VUGFUSkdI6B
IEIQQ86G11KLXcLX5wVBbafcH4gveYOMIRhlLU365ORTtk48x4YV86TK0Fdh5D9B9CJIie76Xvea
dcKRip367YHYIL6S8q16j48xdQgR5//KcgIlMx0ZmDMwGojmNVxalpQbKkNfdcvwlLALJ/AYY711
jCmv0lFYZYfqJT3zULdqZgaCS7jcNwOjmP0ogO4VAwdw/MvkIqqHeD0c9BbRr5P+BDfxNrH3pfBe
Ve/5Il4j//fo6igfNLvbO/3/cl2QwiA58qa+517gCav2+rjwcVQ3kDymHMoqWoEHpeXG54524WHc
5QsZVTBNpXlCBz2Ti4baLn2pX7g1xxcuMhY8ufK1i/KG60M4jJ0trSycyfK2L95FWhivOs2YdjHg
sMj9dGQm6xity7i7/MmVDTHkiJIRMT55RHPsKXeyZTMtYZilLTMXfwo8jeVlcMkfKpJ1DCGv3EnA
5IxVV0IB8TrS4EdmGZDivCzw9YSr38ZowvwBQ6/ZOSlQgOSWlpQyBH8Je2nHgwWqAaMvjh7WrPnw
aiSu2gkhqeyS3uufxyX7HHF1/jAQPvHyXDHz31o3EfRKljrncWs29U8tconwSLeNbXwtVds8m+L8
6RT02kyWaG1VNiNACC5EHAgvnB0+I9GST8qwm7zpXGOnH5AJOeLGPM+p5LVnfMPBISeQebdjMCiE
qxZv9E3/MX0lEvegHf8y51i1+3q024qY18UwvIbdXlI88s6Jk8hP4RtW04LOrrEzFlCHLiK1rcqg
c/HsXKVzKTcyZnYI1CV7+nzc2FQE2aKGgcdEh+GJ163JleTF5U9zU4ZOdCqvKR4CX1ixOoiQ/gmB
2loFYJMl8DfJ4zaoXFSs8ot6DH+kM+aE5stMndZBFnFNfwjrLgvaEq5849/rfT47PatdcxOXypWR
ouAWF+FdP4/vYbyUVrK2wK711VCifAMafqVxp12FcAXzb8Fs8WpMC5aM5lKvI9yYt/DCoqCLsxBN
IyYHj/gh3Ju7YcmcodQda/Y0OCD4j9Ji+EqOLcM34diJNld8eVXeVYY8j0uquuXV/ERxrdH82XQv
DE+e5NQBmyfp155eeI32VJ/ET3WTHCAayrUDRogKDz3K+Pq81wslnEetDY0G+qIXhswaIcce6jf5
TXazS3TnsgsvIs1mxzww8iknN9t+fLCtTugwLMcFOcftjzHY7bWiKeQAvEHpzhBTZcG7xNfnBW0A
0R8dK3hBcs0KJi9y7+rT4nes7W/KAbW26QI/Nwsn2gVmo5cscBkrM7hFN+WlP9NF96NTs5kr5JEH
L0IAGwnJlYblpt1nB30vuJzS+F5yY20efn0uT9ZKO+KvPY4L9ZMcRWWwkYVs5KV2NC2vfXvcuHWj
NSE5p3Q/uEwXQe6I+G5vKm15ys6TK63yBYYs2cc8NBlLdHi0WWjMn3FxoZPnQ3S39t7vdT4t49vv
uWVLNuuWKeXTjTYC0Q4cZ7brkZ1f1WV61kNvq/1W4KNoXy+hTj2qFef5m15MFHrkCXWajbwDoRuX
L8Ibug4MEY3186TIK/1AiZlUL9Za3GQsnzx6qi3XZblOr8XDNT70/6LrvJZbV7Yr+kPuKuTwSgIE
k7JEhReUwhZyDg3g6z3AY3vfurZfWKIoURQJNFavNeeYX3xvIGzuD0sEB4r6niKnobJ/bW80T6Vi
S6iIvEa7l72fMqmZIWOip4Pwu+E/NKJAZ2fbbGk7g+jnEFGe2wd0n4KRGztqghrST6r3Wn8eKZIW
X9UCUg9dc6N8N2eeCbGso29XcvpFPkGl5nkSImI75p3GKYw94uiei2c4XDReyk2FIYfONkLMp/5G
HLPn4YCKyrpO+dk1PmrnePbkgUq9ZunjJXLFZIMY751XRtgA0csb9Z2+7p+JquocXcrzKhGLPNJP
wvng3jWf8YFTa6Gf+oYmhLkN4ULDJj8LLvfI5/zavQtRxKKHu7RvxKrApYKOxLo9vTVMd+lOHaML
ig5xth7oCuDcDj+40j1n2dF5QFj2gMz1oX9vXhWvpY7Od/UnKzZxBGAVdA4f/Y4rCFca64hqyGiQ
odEI31Joqs1NRFrkA1W2fa/OeJC2FeVx+zA/d0/mvTy1QZ4dEmNrU9le2oAF5g4HoTi5z3l0sG4V
BCRcmWl/LN8CYpqHKOaUEhiBeG2H5pE2C1XvHMP/D+bA9VgJ3lrbmy7MuttLenHh0iPqpeO/cV+A
/DuUXz6+xONbHt6AlLGpa+kY810XAN6Gker8i+vNfUuf2TD0fJBRkLNp8pv79jal5mBb02xBeFYa
lbJf/PSf7FSTMUhv3Y/wqaXUhnjcHvrCi5U9THvqyVCeyvo2VfbWt/WdkUvMW8WbeLZtz8z2jNGT
N/ZUwxvQyWn2LQZXyp1NsVtss3sJv25fPaX78lbnxBy29qe450pX6HdF9N6gYdE5uAz2U3KvzOde
7t3yMckfgO4QK94waqUw/dMw/3ulhoBJT5lR0cbCTLzrX6LvKfO1kDbHltOHlTp3/KLay9pv1O2U
BQPRh0TCsNUzIJFvWhW17J6jrK3oLjN3pXnFrAkoKoKom+rUB9v8g+ci12nm+ywto29ZR/u9UP06
kF9JeSCyFEH2ybS2MVTb0cdnbhBIRGgVCaU4dwofh6MLAAyjz9O87/9MAbw9zqBxnS2Yz91rhkQ1
2sfVGZQbCXmxATl/TzwgKApkVKx8uG4qRHw2m7at+j0fYwhg22RZS1h2N/Qto21HoA3XKmgsDzj1
KHKn/s4+OIxNxz1AYKLhuU4zlt5FLDj4TOfHaPH06dgggrCO2rCjIuEFF/mbGiIZhSNEym06HmBF
qlxUGEZQW2vr299ofnZH0HEhTpjB++oxye604qao98QVqzhM2QOJi5AHOd6XM9kf24IZZMVg4jiN
N3r+NVtHw0Esdpkd2jXlnrKEuoxaiCIBb05LM4SSnbJb851kx1rJx7GkaPXOLgGOiOowvsKkGz0L
OxTNwzfj0b1HnjSQF91jBcMmhLF+Q2FU1ju1+oyMA+ZXc0LDcWFhTqzD+GJ9jffXwf6wTvv/zvmv
d8FQIH4pyMH7+0DsRGt3pEUPxy/AAybhAYePDEwtPly/N4eWgXvKvidv2j2AtPGLgcZY2nEm1IKm
nLWE/TGJ5EArha/sGkW9nFXz0LRnRxjsFa/fuj6okbvqdT2t7ev31KXkYXKQhn9+zW1BZTeNG/QG
uvoi1WBcTMmPKlet/fV77fpAkyG1v97MHdaD61d/H7j+3D+/4hjDGj6WjL03Goy3rj9U5I7Oirc+
0fVHCRtkY5Jq2ZG0hvYuGg8ThJ3OAN9EHvNe58WqVuIEreyqXRj1wYwGSEv7njQpa/as0k9esmG+
aaP5YQq7Hnwkn1pV6OadVSZ3eR5/unrxqBviU1PGfmfkBunbjDeSbD4kIvVbztchvJvKSQccQxhD
nb+FAjc40crTLkdPl0XjFCx9F+2KtGKTRwfBJf7JzJHFzrBtsI6qbGkcm23ygE4019NbkWRvxVjJ
w5hQn+I44dJncd20hoTBVTdM+8Jisp3Iz0qptJMRIovCqT07hs+nAp2K98hUxl2HTZdjkNaovC96
TT25JtMHHBN40ZjFO/quhgs8E3/itPMHrpBuky8UHMNoFeRfBfgEKYzyhJFlgr7TRG3RQRvw5wFZ
Yye5EGYwxmapTIe8it/GVCMEnEsMRhLsrszQ6ho+JxCRJCW0LWcfYWImRfLdILx0icg1E0Rei5Ei
phvHm8jS/nQKcmYrRuHfqbtlYV5ex1LZaov9kxbmJ+ElmF4TM8S4DQvYRpkwOWhfyAI6YHoj1IDR
3qirqgfOhAVPKDXwVyFLdqx3RE9yOuMyLn+cqUx9SYD7lDzCT+s71GLtyDYgnSNvMhbpmdjjt2LF
eSbxJWnH8jGsSLsgdPYBCDd5bjoEEzuuyqAsFjpxXV4cO/NrmvdmKY7klrNIVGQS8Zb7HUFmGzXJ
Fz8phrdQietDXfwqKcoHaMpsmqZcYnA0jy6zgBHTQ6LSc2hh3N6mPRTlfl1r8vIzaXBbqLdp3SBS
qBxEC0vPjjyzP2CV94EWWl9uvNzMWk5TylFRHivkviXIazP+o8igt6mRQgZwnXi8vAr30GgpejnV
DrY++NU4YQidF9Tc5IuIgpmiblWXhiPRV6VKH5KoBk1DHJmxmKVO/tvKuD1BOQDGTE/ESbBVpyXn
RyhjBZ0GTlUlp3a1P1gC61+jiH5SeMVBmXNty0hE3mgcsv0aWt+I8bw489FedM6SlGrASDtSlbkW
1HTQmp4BUWtYAjSpxWKg5Z8mcce+1qZvdqJRyIVone36ScnYEoyipK88MlVV6BtGKZe2VHefBoMw
Ub3OTK9lKUvrwiTkAyW/vA85kLxwpBmhRY4HmwN1LoGWu/JXimw4wzYDhqDpnrtaQZWkSFawkXkc
KGnSMJqCcKmybYPottIMdIb4z6c+VwIsyCYX1GrMK3Ct1sniDRgbuocFnGdIs3TBIzBye4y6p35p
0/OQUKgUHVVfWWeYXD+TbjqqmLkRIjo0Qoxob5gORBDGEEkmiXEbGZEm0VuMA3pT2bm6qbQsgLA1
bBMCdwNtMMpdR2gBPTCG/yP4ne92MRI2wNlruywXI7ufakZTPTPEKZsRPw8cwfHK4hM0sSoGn4kr
vCKblQfbKPq7SmMLk03fiq28TxOfNR7Z2Rdz5iPL/uoq9vYwi0Cea7N+5xi0HIVxgR7BtfoqAZoZ
uKQKYtuiRINrto9TIYz3jHajpjOrhBSnRfG4yw1xlBQRGpjpjd05/TEbkw/w6amPie5EtKmNKhLO
kjkyIJ0ibAkhKpFkbh5ctd84AE5Plc6YOG2oHHpVJyW2qdod/tQ7jRxMzSI5g1Bgtj2tvgYSrS5i
eoY4geGGAWbaDUuL/caO70o10m4VbXhrteGlIpWlGkhE6yeFbbxNfyIm8fq2qNmAmgztFxO8rJLR
bGc3Z8u65nlZ3zQRPoowYk7RiOyIFhE27imG1uelLkNy9xyyRFbOm5LRpgwLws8sHApqOvd7sM6+
sPIXd1rtCtbw0TtxiKefclhaX7lV/Jl7yw1AnozQ4OnBF35s2ZqXhUhLNK2IPexvKqmfSM1dtSId
3WC/NEhaWlpkBUs0PCR1F8PLdy9GtYZS5fQpOM1QynWwJQ1n8SKOcpR+2y7C38PEWZapdcid3Rih
NwSGBjs9kRdleJxld+kqAGqgLEM75qCKYQHpc7ghk83kOMkviavHuxh4+hH8GZpjKCeMcdB4ECeL
trDnVATG2e/cgWK6ZPAxWmJAAq1siakQ2yWOwh1Iszs42YibTaPyXWLQBzUm5b3LgV4XM6AU2qMO
lAxDW0hCWhA2LJIwgwKceVLk9Bjt2dwVWYdBhCeZ2OEMqQeG764kN5yrdzd689qmJjseQQSfqav0
sOxGtCuiVjdWS3O5XgizETO9Ly1UGEL05muu0DQonPPSi8U3GtQTlex6lEugnusxhdNbH0Mzyv0K
8DP5K1j70oguf22Gw2YM8Z2H7MIygPxM0NjCIDyRSBYih66hPsNFs9sHXa2FH5sKQ0KihbepQdej
s9j7jVxhNzaDp9h2ZxyIOTNMgRYb5Ugzj+Omsbo6iGBjQ04wb+eJnnF1dHH5b8uB+X5iG4DOKz6b
FqNMBrMADq+Z7hMG7eqUw8dCII9n+lV16C4Ljm+/p6FWpXPCJlG8uHnneKFTMOQk/67pjeJJK9OL
aMgXnFiQo6GT9OHZjCil5g0RppeyS/EtcTEpWhtuoaldCuN21luTC3m9FwMNzFnJcGz1RBa2DF1r
x321HFO+zYPzHebFEwDy5bYYxu4kowOZDYgvrUSeTA2aA1AMxDAFXajWdc5uWXyaIdbzUWGKX6X3
E4nYR30ZXlbODgcrZQ3VXS2hUuIC7WYmjSkhQduC2gsd14L3hvlTYRlv5KMELmSybWqHbHwTeli6
kueo0dQfPTMvVduo3lQroHRI8CB43RvZv3jmSCx1rRpBmSFdiLvHxbYP8NA9NUHUoKlN4DQEShUg
nD09gnXcSTIy+97Pk4kmFiSMGqi/1S4Yxhge1IW2c4Uq7gZev9ebUUtKC5kcIn6fJyfeW3LNGZ3T
wngwemUfzXSTCg3WVGOP/tii/1E6JtuGkgfT1KWHMFngoMv7Jq+SoNTjIE7oXqkxKv4qbbAhJQNm
xXULJNrcJ5FO7UYu04l7G0l1PtgD3Zc2rbxMjO5OqRnS53Hqketikby9tSLGq6aFkVFRf03ZfztK
z49F98ig5xP1HW9Y/RIWi3NozkBDjKdFs/DdqpsaItJpoTgJlkucJsYOBzgcWvVYJwxzjJCjVl3M
s4xNhimNIKkPrRCMfcK46dJPndawz7mvowLD7YyVFHaF7ZDV6tQFcfCLje5K3kwuVwnJ7KdrLHXr
zqgh5XDRdT095HlxjxBh0loMlwjqG5WPmogaHYxp65e4fddED/sw283JmIzosU4zLyIOuWuRKjq6
Ye2Mpv+w3VqeCxeMpct2xTXrYJw+SvNGq8k2wSrsC9thBDTDUEzs11g1n/qczMyB18rblKImLMKM
AjJ7niPni7x5c6/Purvryv6RXMfoXBgsZSVJJWYmSCziDTXpk5JRfojN+p04q5CarnsrtIS5hlLd
JmED54gNt+TM9QoLyHbf8y6QscemJMfSpD8pheKBxrqDWjFv1KCJHGXnVOPW7amcmnI5SzP+sWVB
nnb0FWZ0dsJsNn2KsV3Z1zP5SuptEZOcIsir1XeGWiM5rmmqDex6Wfzd5kFxmaj0SdUF9arsTZvh
4NqN2BI2TEYobtllpIkRUXt2OEQac74YU4FZ0UnIT0k71XfN5tQohV91zjvYH8guOfQ5ld4RecYo
hTqabzMY1hZrwbPC0Ewm3Xsxpd021iW6SZnZgYkwPztZo8YWWhtPls71o48JH7LLgq9mtHNKpBMJ
kKBPM/XWTxKkGm1CVMr4rRA5vxV9yX/60Dd4oCWWslidI98yMYfKMUGmOEfpLiSWEhF59kRuDoiM
gVktn0a1JR3YB+XZ+WrBxIhdNP18B8wp244DSRD3oETod3W7TJmPAt3ERDYibcmR8rykfUo4uM9F
C86APHAmu49dfW5zcE/D2nFDK8jJg8apBqQZy4NeEQAdtoyV57h/oKfwInIV30Yh9nrIByjUlh7I
NHxkQwlszXB8qnmx7XrlHM5MaxWzQAVJu3FGLG1aDxa7oaNqPkiFgVg6X9Jo2LtZSusgho5URAB+
TU52jRwP+WqqwtjGoYqs1l39st0Fc/d0AqqcbO6MsnTB9yzQUI0BRawZB7o1PYyjys67pZgJ9ZRW
aOPc6ha910hEN0u4FssqByd1KYKc7objvPAcqJDh7H457dDSjUpPqhjvyU274R8n1QdoKUHDHR72
sSFmOf3I9AycI2xkbyDJjpBfVIJ29gg9q/FHvUdaMvP+KuvnDvZ0qxNYoYVu/qpY4KtiQSZbv/oU
C7K0oImvZC8R5IBo5aQwd5mIIxn4KA2ANFsza/Obae3zdSTutPEXaZnHdu6zEwQrjg7HYKzTRrh8
kLQ6bCuiWWdoveC2lbp9iNPHCs4Tk43+m/jtX72lOdD0bHpc5uqT0XuKjbe/lLy7Nc2ZHZQrAjES
Bt6iYnNhNbi25nmCI0PHwc1aHZ0uekSrseRNXNm72jXl2srA460hiku0cPAtSFzYkLTyMLTo6wZj
KdltG1upoyYnec4JBjQu7Yq+qQhHbsf2d2bpNd14PhcDuXQpAB5EjKiPpGuGnhGG8rbL4v04LjeL
omWn0kH3Ny31yR36zqvbEO1gmPhmGj7AZaE1umgnfR3vmETtbYyiu1i5zQhO8Sz5ukTkPQIEuYyG
jphr7IhYDlEC8XnGe0NAoIYuxzwQZI5eDhilerTTM4RsWYidbuJrmC96TgIi8QfEvNQoqyB6biKO
erlUCmFCwCPZBb8izaiVVvtemie4n6q/rvqkZFCWUBkntxr5ZZgHyFFH2FFrKAzrudl3GQkJqgif
lBaHCHBWZrJ+ruavuaXvRkKqO7wVQk9OlIUPdEwWxBYyKBXtl4XyJwb1tbVLdnflIFXOgIKUY0Ns
2l5nvKblW7N0Kt9KXDa0jvtMPgYnocWBajMslOzh7zQWG8xZ9veSJGhCEL4PYKJ2miXfcVD1fIgt
8GmTfzZGUd3U5bQTTcqcQ/Txw2x9OdEjFoeanhTkv8H1bal9KD3DFLlOj+Y3W7Jzya3uQ1PY1tW7
LjTewgpvKRaso9Kj88iH+LNXaAqlMAPSKgUbKimrUoaUXdO8ccrRYAoJbNIV473VB7lRdYSnilVq
yNyVL92ST0vLTKO3yNCrkAJ0ZJy6ZKnkMvuJydi8X5DqaxWjsmrdx5ps4VRquFpGZ4FxwpG0QKZc
PYdL4jyZLQMRyfBqpvkV6Yl6CwvQq0j88boRqWZWT+XToitfTq3GX+xtfsyQU1q1nkvXpKupdz9c
394Li96L2UdUWXdVM7R72pnmFE27qEneDdCAWMQHyQU1MTDzgi0PBpaGc4HCZS7x7fcaXLKiCcyI
IsaG1dDqcseli9GEAetZ5mSNqONXqKVw51CKVyHVyRy2Ia7rkZTMXN1NDstbOaufeei+lEuKfyW/
LlYMn8LpFnjqu6N2MlhI7js3E2k2fS5Uz0qUCkFO8zlKg5QPzvKqBdg8E9d0cl1wVil1S7W05W5U
wxsWuvQEDtnYRHVJc8NRn2u3YW9YTAKpJ6Y4c3jj4pU8ZFNPmKLjPjlkTvvhAsCxa7oXpyw9a24M
b6oabKmV/mT0rH+larReHtWBLRQRoFHVauxP0OsKrnP0eCbWvnJSWqgjcL6K1ji2VWntbZQHem4P
QSgoQh2cnHpYsgoVCn4EqiQlqfDJs9UbY1YUpzeglYKXF1ENyTx19zq1xTGqjO+kEO5dktb3i4Kp
U2r6tCOMDyqwg+OlKCnkDcu3UhPQtbIb556ZpVuSGPklEZ4ULPxbdoQN2l7CC+2OqUP4qpel7yw6
Iv2ReUacfraQ/+8d2tHsGuaNNdoXF/FdgdUPz4sxAxUUv6VBJILlWOzcxJ09tD8RjTe/atFKyFpf
AhclBvm80bYJKbvXrn2lFNUusskulICp9jJckyAngppsZqRmOFPINRQHtkBRHAo0CLPGiqHSv4Jk
qCFlnQhdGYb3KBKXtLJNL7fYJcd1+abNS7HXzOwUhiDRZ4n9UB9WkWXfewXcaq6aLKSVSrNZ7+5b
4YBiiAr6HFFs7rqPgUyetoMUpi0SU4fVwivoBkBfsSBYScXLo5RL55lQmDf9Qjti4gq3TVU336ca
9PdG410Vk/Jtgf3Xu8J8d4k1Tp20/kit6VPpxa3WWmeutfeST/ZSh+YRUB/sQrKjjmnHOVisOcDl
28SueB+2cGQEaobyTET8N5xCZuCSxb/HlsWFZNqwH+H6bDXfeUQieaI6yIsB75bH//vLeG4f4PNi
qDJNQg5cs0rvrj8eNbYzM6heNxGjnD02/iXu0PWH1pu/d4vGgolwvf/Pl9df/z8f//vry9jyuv7e
tx0mjDJQhfzlT8Z4JMhjvUa/Xr+63lzjXts1Wvbv3etX1+9dH/37w//2vX+7e/25ENpMPX6rhGbN
hPb519TYMKv5b+b1X/zny+t3r/cXfeIhAe9yp7nVE/uT6p/IWI4uHLd/74sl/O/7xuqzxUeTvNnF
QpbfAp6WmB9ta9DKPOZZv/Bfiv5ghMUmr8muCycdWs6akliMhCDFSmweF1JePdj4SFbWu32z/NcD
2fojtkVmIAfV/u8vXH/selfQFAosGZ+u30pMwzhOGhxcpA+ZgX8Zbs/1566PXG+qouWPs+l8TBMd
4zbpdtxd/+714R4M96HSvmdDMxEMuyPuVpDKXgJF7EThAGVrpRXZDcN8aNUgeWumv0baP/UpA5qx
ndutBWDyeL3Rph5BRFy1C/rGBYUI1BlQkz+TQGtROibdz1QlnowLuNEyMYu7jnEhYfAZsLE9vM3y
mK6gKPB+HC7r3etNUUik24NN0FxLEGKljtgbro+MUakufliXf3JJV/7v7+VdzAV1HqxjCAc7yK7P
cH3uOhIreUSMJ/6dJPj79/75K9en/ednrg9NPZMUVQKW//vk2f+8sutPXx/4l+f+fx/++wy1k3aB
O3SHvz/7L3+zSpx9krUn0nPGLcwslj+nAKRggqqNI/dJGggXNRWfnT3354zWMzgp6BmjUzIMEwmt
y8/MUJu93YQrIjk+kCFcHsAEt2cxSKZKGXN88snHePRTYmxEhG6lqUB5gVjxQld8jq3yaxlxcRwb
BvFtTqnfUrmw4zTZZUMqEJZFT4yZpRay83RLfYIAA4OIPKEgZPYBbZZ+e9/SeHOfKcCq20yypLkN
YFpVUfyoz0KvjsYGsxLD+rFsEX7Cn9waE1CDDoZHWfwZo0T4bY0GiloAnDjAaFp0HnZ51EVW9Uxa
BL2iGDKIipJipEvmUXQz7waPif7RiA7NpD5pdnlHedttp1xBiJCk+5xL8H601JYcPhg8KvsyoP7I
qRz8XNVwn6sVF7MkHG4nlcHSwART1RnTDasaPI/c41hN0FIzTFupQEtsLvXCqQUUx0arDPdjRijp
1KK9r5gthuldHC75tlhcJDRq/2NGmeMvaWN7mguzOpYD8tMQMTrM8sjBAKLY7isZIDA0jMQDkI2D
aEDRA8DZWsTnMABSbcvuS7F3WZ73DBpNJvpZdt8RiYImoEZDHePXDa8Bmkl4MswP29Q/tWzAPNvR
TDNmdW9aaMfjCmFAdTdmyA3tvHnFZVBsXAfOSdtH0aZx6JOqWWJyCYRlP5K+gzyxmg6Nzd4hYgYL
kbw92VLcMidox/65UaiLVXamfQnDhCjSLcPgW5mpZ0nkFfqxIfV7p7oRvd7spBneCc34Kpu1b8vL
Ab6J9yzXxEakA8jAEmNMFpa/dp6c8lBiHI8acROX9NC4nMEUSgTvSa7dRlBGdGUkr5GwHb9BAkPi
prYtM/VN6fU/Vib2ZN5sFX71hnYAJ0y83BfCehqtdrqn96gRsOlnJgowy7TdvQ2PpqEZchSGMuOa
yrKD6rALKl1xssOnzBjNB2C5v6aGiz/JX8iiRkFmleh2jfexI2zC7ZfXeC8ilW3CoqV7I1t1vVb/
zTBw3fhJ4TsNe72+wsSnD7lfp6xqeqEuDFeoWfWSkTYS2K60FY8xluZXmf0djW18qWhvhaFbe7FM
do0E3BbS192FBdlcWXKgmfmirVnPDe+QcHVBq7MyX9SqP+eFiwbOYRE1ComtzjD3ox47+74Ob2AG
t0fDKFlHKpLWJwzmmLCmbnxv8vZDqXkFRY0Itggf6kq97+KJrR/v9yj80aQU1If5R80sQUg2PgGt
o4UngNIDSbahFiIDT83wLU4QVS+lAlOHEOkteZ3bPg5vqgUkNZn2RMeG4pvtGooK5VCSr7mJhpOB
wk5i7OlakEos5ztdQuOrRRGhqS2ar8KibdBBSPR0C/iegb5NpbWH+CXrdjbE/qeib1EZpghleG8R
MPexuKWmB+CnIrqdy1NvJ9G9PXBNjhgLGQYhL5Oufjipq6CGKdFfatnLbCRD0GVsw9XYNgnWCb97
WmiDaoLE0JB3TQOvqxnS+6SvwQeSIb5jasLZPY0jsph54450pswI0RSxkjtzIeS1tnv5PFSSsaV8
brpOQVsa/9H0Qd82NAt2vYnmd1I1lRqeJ2VKjMZlWJ2I0nW37Rq92xU9vJNU88V4x0vUPK0jk60d
aH0YU9cEJYxKxvgoYae5OpWR7EHnoSZFyBEsgthLmWKqgAZUZCiNLcC9B00HLGSK+I4QCTJKCCsG
5yXHXZg6/aGPlDsyXLKAYdXLsBDcQuqW7Agt0Rx6H3OtYi9UIuMoneE7hZRKo638mVKQhLKNS6o0
5SKUpuNdJ6lZmJAym34+KaaDsW2wd2M60MKvdBo8ur1iQEvMFs30NPUaenAjoVssvIWsn1OPuAYY
dHGzisw4cu1qJD2pXgq/LYozfdI7oVwF6AlZrCnZoXNjt8EA6h+A4ZId55YP2l0g70cJcBpymGgj
TO826HOITNNdRt/+KGsGKwXQf21KdUzDREArE2nbCF7taXrPLYbpipXeEDeFPnrGamFpWJiUVt9G
JlL4eZzPQ5vmx2Y3y+Ihr1XW1NL9BMZNM7/H4mu1l8xREjQz9ZPFUKtcQC03FlfmQtg/1nqqWhoj
nKw4t5ITiJ4d1d4yfYXkCUhlroHm8N+nON5VBUu2U2BBbuJnSMGmilTXbQ7ocooGIQIUUJ6OqFgL
uB1jZmxQ6/euDywObLzGNp6rro9Obmy+JTlkw7Ql4GJYCTZyvVFlhpkiKl9iEcfHuGjd42xMb7EA
VNGV+nxUqfaQl3DTCjPyzQI5QYoO6pQ1pXpo3MXT1u5h2GnBVI3lUbHZHDTsI52uUgNl5Xteb7T/
+ep695+XuP5ClyQM5vzrN8Zeo5yb1lfuSPVZZDmQH1sqnoO3HF3kazH1a3JtGVA+LjSc5qw/OprD
lwzSq01llbqnugIASesGJUzEon3XI7T/qovO81rSX28Mh0NBW2+ud2Ph0EFnw+YZfTscs/AjMgbC
W68vSu9Al/v93D3E6xGeGVwPepD5G3DwwMjWTUSjgS6p1pvrV//2PTISuG5aGIxaLaU5uW6fhKgp
aSN9QH2ZEWk+DGzoyvWz/HvTrYXzkJjRVmHivDUahp17dSWzXhGpJE+xZymVYOp6WAnrTWqbSJmu
95MVyro0dGPcXN9bYszQ1dtjjeIFMmvRPo7kSxwsG2KRs94sOUJe0Tf5VipyJVUBiz0ONa6ztjJv
YrtigbA07TgPlX68ftUqQjvW0iJCUaMVG62M2IYsNWoxky0H966v4fqVxVaXbBQkXHFCykyjHvvO
UY/o2MfYIjawgWaiZYh+ozrGBJ+rxnyI9UfGItWxVJ0miFMHKFv3vkjqPPZ6xZaxQcNHWCleGAks
O3anH2tN1Y+dTpbywDWUJB7UBzZpWpsVnQzr0rUJgl55YnkITQEyulUzrZs7gwT2kb0Mc8z7OgyT
QC1sDieXLa/fJ+JXrvuY682wfqXKEDH9otMY+m9Mrg3j32tzGiIw7ctTOarYlwhLKKB61S5C3DRB
4cwN/dVD1S9qMDEfPS7rzfX9v97VaSnmBc0c3u4IgN76GVC5/deNO8FQcdAKbBeXWBE7Z0OkxTqi
UhlUA4qXhoLXXUHCfw/A6905xVNezUvoDZ1DNod8r2s8deOyaiXTJe12sTJ96djjWfftg5zq038U
xtjFRi+mWw0Y4eIeaO4A34y48tKzBj6ZBcSbZz7pR3vlY/mJ2UCktAnJOPLgOfruc/MlnqsToykF
kSpK7bUWhLmcUhBvcTTZ5/hleQcv9jPdMbEIX+LnAq1HYM8QTrfFLxDF9aScAtqeTBBrfEmMAuaN
bhC3Q+HOsJwe665/K1fgGAiSHYv68gRPupWAXneDEkB1jMe98rjc9d8Vd2dkgxsDMQSII2aA7xqn
r0qMo9e/8acsZnHIv9qN8ogZjSFhgRsc4Y11Tr5UdjHYUwl34gik/bSvxAnvVJ/6VM7tFOAI0Qwi
qb8RwwCrqQGNPqvvDwCs/OR+TWfdYDNGaPEs6JSKHbbzdAVNOef5O7rXzqjTABf4+GMhEuSMXn9q
Lmf51nqyfsxb7Ul86MfwiX48tV6HHUuHvbsJ4zM1A8uK9p6+znfhz4Q3/FXCwO6D6KwmBwMD/7CV
LNoWG8md0XiCKRZy8jPw2aVm072p3jgOcMAvTCeYGp3zU/qF47ImVs9XjR1sfwOOUo7eAmMvgIdB
bJqEEdYWeRygKHlPJca6gSTefTijtgimr4hIjsc/br/rZ6Ty5xmft9NwMdwbzd61n0Qe/Auu/f5/
x4xpzr/njDkKWWOmY9pkjYFjN9cMzX9hoNdEB6S5rmLUJOdBIFnxs19xqvbZ13CMHqGc5ugWdkp4
n9jeXAS0Fe2zc7N8c4RQ16LRy1e2C9kG6q4NKZsOIl85qWkUxM4hLO9hdsoahqqni0C4GjN26oZA
Q/L3BtEEZeBl+YXutyt2xTsUjhs8oPv6Mj6QovVcX3o6DluS2v6kR4i1b/mngcElGG/zI9d+dJgK
ByzG+r0ezEwkAvuBxQytwR7ZDHZq5NP49nWMTXOgya3hcXZswbyhLF0M3FH9xb4BwzzRzT5bIwEq
uz/t+GM9F2dwvPEvxgQMDfYvDigi460TuzQPYNp7+oUYUvmhb438VT4xWHhu+NCx2sAq5hHOangN
Alk/UrIDhtnwbD5wyPaMHx8RmzWvSCyc22p3+5/sncdu7Fq2ZX/l4fWZoDdAVTWCJryTFEc60SFk
QvTe8+trUDez7s0EHrJeo3oF5FUe+VAEuffaa805JkYJvLr0hlOevx2SqN9GRJG9ST/Q6nvCVfkF
BdOz3OBBlhrGbmUdvaQLp1F+MxU3OnRbcROu1RO+UPVOICH2KRfrfXsFA4jgOXstIIvgekHZ5CJ3
xhzJfWrgBviIXTvaEh1Fd5I7bDovCIAXRbQfgMkiw6U6cFo7cjbALIF9MsEOMRDuu8V4scenAE7d
lZ4YVkohlc6BFjl08YXewGWLjO80OVQZjlBtIDJs+RMDT7lIX1m2rTbjO0dwHiob+FrbVb+nvfWb
c+Ways2jNt8IOIacBbRw+q3dURKiEHV38dp0/82V/68RZj8Xvi6LkqobumXJS+70Xy58QPYNii55
OMlmf8KzFDrLGsPldTOsN3lRmJIt7+R3bDMomzAa3XAkNQvxe9Eq/5sHsyQt/TV0bnkwkqqieBZJ
ZDL+9S7UYgIJa6sfTpFMr5D/WnEb5u7EUwSiDYcN+4eDzy6GjsEc7Fy254ABLjbLG/6R6PzzcP5/
3sW/ybuQSYEgI+K/zrs4Rnn+aIr2/a+ZF3//rr9nXpjW31RTUQyN0HJF0tUllPjveerWEnlBdiLz
IVHRJFKA/pp6oZiqohmqJiuWzGr8n//RFF0b/s//VJW/qZalaBayV1Oz+Mn/ndQLfs2/XGqWxEUm
s9xTukkip/p/vu6VkBzuFrH5ntZDEVL0lEZfK9CdGMi7Ex1Un6waGkX+GKJkL6mvTAUydhcaL1Us
Z8G3ISmD9iWGeiHccDNU5q+hrNvmO5jUtHifDaUXvvrY9Guqo6bezcoMCWcse2bSlWkSlbUqRkOI
naLUU+ywmjHJjqg1za9IzvvExfASdpuxaiuQsUEtYbw3097/1MJuhA6my4G8L8MemoxgKswgBwF1
cV+QZI2UtxvDQ0eHtNjT/8MhIJrhVJ6DriIOU09NTUZk3dN94C8JIkdESXwXTRNNY2sExDTWRDcV
zJg0BqhVHqgR0j+hlR4yuW3QdBqBqOwxRJwGoYrcTLv3VSZmetQ1+oFgetoV6PtUeRTcoU2tpuG3
xZPYQArROJRmcapF0rsR1gntWL0Ab4YTge2i4hwZb4cwGwAUh+qTSvsMEfxM/7MglhRfOsFMglcX
fvIhN0OHoFO10vDYBn0WMV4xfE7ZIg4ggo3mcBxXSH0s/3eecQhi615ksY2mUKxMEaRSaxgVRI5W
toifmaJYl24OjeGmDCYiMr7QKr/0cAxvgTWk6KXGuaHVUxFgFtc1J9uWzGJ+lKa0dz1MQAAo1uCf
EEMVtiz7yksuwW6JJBLS3Co2ANB2uViYNr9W3iWqrF5zPcW5J4kVkQQlLSWSDyrfuHUGORte3pft
eLU6BLEk8MYxum15EmHg1PypGFwR/8DLa2S1dNUZwcJlHskKgfw1sTDWVVPqOHVk5NAoOQsCprpw
pk6JhB5aUFoJ5rdmDGA3BQspWblCakJpnRXMwlZGVBucG/qIVvs+C3QFp7OsA0pU0XmYkKIZCVO2
WM1grHrZUM11zORKA0ma0jjyxSYLTkHZTYAGowa5py7rjXhCSSw9x2opY3lPtKE6MvQPgqOA+MD4
lWuURJupskwTpbFGkI6N1LabkQ6KJa8KvOCkGU760OGemKrY1eU+2iVzILyhAZuee0NRnqS6wT3s
05lmmDFcRGMKDtwB7Petpp2lUoR5jsMh+kpVmRq65lQ75NCNNXmIPqpeD9ajQCRbJpol4AnVd61l
xCKX4AINBBnubOoFk3biFt0wbZW9WkvVMQoqESxkrpwFRn+OFQnjS1rr8nqIzGKfIbY5jCGxuxa6
HcjEBtOnSs22NdrAZ53QFQwzGk3PGHpO0CnyVvQD7Zc4VRgoQyvSTg2Qexqz03vXpPVJFXr1WnSD
fx36mV62JOXXMu/R7MkNzK+wb65mEXQffSqV206MlOcwQeRAv8wIj2Y68oVE+K4R50tvGbOnjVLF
YFAnbhX0LomnWExBEjPOGvTgub9poiDZkJU5ubWgB4eg8PHIV1jGnlJWyHM9x/k9H9XYrToruOh6
bWAMjX10PEaLapqu77yotujSNhu1K/OrpbC6REZbHxUuRXgdzeypmIguvepjV4vwcqCfpO6NyvaC
H6JjqiFMXmrE/XmOg3SLWiJlbdCJV9Ai9YJRi1JaC9XslJhCTux3LH6jqsif6y5rThKSYvAqErvT
qhMz8F7NLLyK5dwc296APTpME+peMUzKS4hA42phOvRQmuFsVwhiDRQLQ21fwq/BJAN7sIfYx1Ch
xd7Mbd5J7Ug2ZAUcxFdoyCFqoGKZSlyVgWzacjpYzBmpUM1Go3uUVXhHo440okGb889OkmOuEA62
dNNCYOe1DhZCI32zCrET8fps5KjUtn6WjMTvtBy+kljwylBRdhVKzg0BnBpNLXk8CoiqlmS1fG22
Qcf3kmtI4qPxWQ9IepKZI5SoxBOCFFT4hqxguTUL3VEiq6IXoNcnNFWyM0xlePObdDqGNJJcWUad
QlOXw3NMEW3hMNxpJo1lLGAaGkudKBFuJWR0qnFMs8n8ZTZdvB7NWNu35G0fUQ6KP6qKq5+J9Ynn
wGBJzqmjk6EABS7CDotLScdFO8uu5ZvyeqorTpAypHUxw4eWE4LjMTDJt5VcTI6k++3JmEo8eOnU
7cIECS/Jf2QzsW66I+oSgkB6aTPrvX/spKD3JgU7PBuCSX9L9T01IE+lKsFZ+Nhdju1Uy19pMNQn
LUY6UhrQI1CmZWtTRBpYJrTyhGzGl4yTYSskdIzjGWQMUqPKVQxgLPoEODMUBkJusy73UF5LBwGT
0ZaZlvVqGJl+I1FaPgu+0QHECYz1YMXoS9tW3flCAqF+hhrcI9V1UV6GdqmFk0eP3/wOVTHYS5GY
eMIs1E+mOcFI1DoJPWoDCbOXKidgmuAkM3PNbNIJsCG2FHPXXDtx3xESKqTgibqsP0msHOvZjxM3
NYgkmEdklbGqpMQjGLmbiXPn0daPYc8p0biJAqW3I2YHNANLUO5WGjmZxCgvpMXqjBb6KKWYl5TN
HtfpnA4z6ig9XTZc0a0MC7qU3heuJunYW+IB08qMmdlo0xgBQFy7zC1MO1MXqFFGJO2IPM0xo7r2
CGvCwJxzyCwJwFuHQ7ZsIEOxn9jvHCmAvofpi6s0I3QnHX3IXcR9c/DUaKDEPeLeshbTQzR13ROk
dcHWshlTtFTo23aKWk/QRl72aoZ4XLPMNIolbIhA1lzNIj4jyvVuPSd6T1wM3tL3ogagG4s9vodi
VCC4jR3yP6Eqw2uvpyU2IsxCK99s6tcSwTfzJwwOahoTHJioqkxkcDAMstckTeMfx0htJawIQdp5
oYQVZDNK4zAfTJ6k1B6rWW9f8G+WIa2DrmYSV5fDkU0d4owihRRxCLEgn2WV3EVerFoSyuq87ifN
x3AfdMIkHjrDVD+Cucc6lDv/T05B60dxes8ezf9YjlefRbkMSsL2f/3zu80f74N1d97b9396xyUC
s52u3aOenh5Nl/Ktf6TEL1/5f/vJ/3j8/JR/c76RVFPkYPFfn2+wR0R5ETV/Pd78/Zv+cbwxOI3o
nG+Wc4zM2eIfZxvpbxpprzofNnVr2Vj+PNvIy6f4uCrpVEVIEv7P2UbR/2bphkHVb+nyz0/8b51t
TOlfullMHmRDsehoWSpjfFrS/3y4ifRIjVOpCQEb35rCsraTv0CdGzT/b5NaYw3KSJjWI4ZkjL9U
LOF6w/BZNNljoi99LL/nqhUWT2WFWQwvdUAEyhBZl6npsx0CRouRGRYxgUkPFdjBpBxfZaTQAyDe
l1JMDYOOUfoMlMF4HivtMAsjQDrNmJ+GZsaimdHA4kzmX7RuQmxOGZZVaevpFYeBup5Qyc7EDCoN
5tD0bSjKioYy/dtePoxpIrp5na6lIX61JnLNEjMgoyQtadNrauUGIloTzLb0ZCIE5KWmHZo4/WVO
wbwXla2R57I3InVsZdjzWBzeBn0ndHQfpzyvL3JG8iq1PwyOeZv5tNdQtYJOU+hOBSNsvLRb6IyN
ciH33AcmCZDex6+mTX2+DsDcJKxyr+IIfqEYkTPjSRLXSomSstMU5pRwG2cjpiLwq9PPm1aXt7gn
JjcRkakDQbVSeSAonfZXwmwePFusuFlM25CkCfBEkfCk4jk8afy+pi7ntSYN+7Kuc3ykzLekmcJV
J0LVKMk7Q/1JcU/KhFtCuZzIZt0k6vSoh2krkoXspg2tTpN0XL0Yz+oihU3J78JGMF7qtDdW8SDY
Y18g8uoFJpMxtK4EnyVTT2s3M7+OAsbgwEvLsnnJOA8kwgjMNEdIGTHe9EIdeIoyFCSjWWdGNXKd
K4Bfka5mBTNiVdM3cZFh8mtnk1eQ7r8WZ69RGJzNNOydIigJqTHeRLivCfvelZ0W+rnKEbcvfOWi
yzSncsO8+1rIiUkRAI+mJfFbRuRWBa31DA//jmMZqFC9TMHdCM0xKbAW4MVwcmAG7RjBRe9aGKyj
nv7xhj9Nm8L0uY9SBscM/Jq6QJfE8VnOf6MxJazPh0cvE4onmOhWB7/cZJUZbcwI4acSUpDmcldc
ip5Gp9FgedSgijZQEMYkAXojSk+UXJja55ZEbaB4ihwdE4xGTaBIWMXRTbUCg3/OLyekiBQeCeBL
pTA/EtrHqPUOWak3JPOgZ8CQEtCndJRK3mLSjh+6GR5zX/pQw4KzmM/IQYBScK5qmD2VRG2VI1Oa
qTfprDFS6vTId8QRM5xu7fIsuqKSjd2xYy7et9KnmQWgJimNxERDkjGmHAYsDEVCR6fSgp01A8IL
9mNjF2oh2YOf9kACSH2Kes5uc4tiQSWQPJl0jc0uITM7JbG5Avc2BQkKWPwhVr8biKabZ/lTq5MX
ekECmQHEJc21yHC+NF/jni50xZnfDlVza8YhCNpqpqUr5bBomS5MhCGLA9DgXCH2q4iIhUkot4tl
EjgZxpo+BZpIt8JwKEUZYVkR1WvG654IZ4LPsW5Mw60vcsQfNYgjoeFP1COyoAiW0ymWHUMaPmSl
+CUzqGcXbjfMHjGNqfB1dGFcgDVVc2J+eFJASFbpLsRFqWpwcocEPyMquswOzY86/G2o+ug99IwM
pkH+ynE6wG5YqZe2zc/pWA520lRvk0l5lZo9CKM5KTyU+OXKL8Jx1Tc54yHUUlqOVEnM0++KUyTC
hQrVt5NVDBspbxzTH4lk6UaG6wxlOiX8SEcVCLCafNRptQ1KZNZyO3yjrqL1kxSfbUrIA/YV7D31
yFifdq9C52TVVzjF5ihfd5aBrD2D4F0wiYtDCVm9/5wF6XffK3yXOjGrlUDcz0V9yed5TT7yJbVe
Qk4jq1CbXy1VwBKZ+tiT5U3F9TY13Ukvm1uUVhwgo0uT+nhtdSFgyIywkwMaoymzu2e4t3YllD5a
VhPjVWxKPUNa15SB+Bko+sacbNdwFp2837UEdWRMjrq6/Mof4RBc0jAdd7RNTnqrcSOPyj7OzKNM
eGmY4XVUcYPFoSYT1tWDWCmhiBgiYiDdVF5lP72nqR+RFzp9lZG4LYfp91Si36l65S1ISgJyquh1
FKVTGHbaWnorxSEhwCwgAVQFO5VF+IyryABzrTevEbEyfucPTNLwOlciziulmZ/nvP/GUVjRpLEV
379qkojtUMbWIn8Xc1gskh4CJNu4OFtNYHB8nxkch8YK172c6vGhMNDkca9b3hgCy8Urdxatk9kC
ttJlPJACoYd9WX9h0Rptjl612/K7Vm3nRjLGrj4y36MoOvYS4h/Jx8PL2nKjN/IsD+ysftw+VK3e
m3WMnM8QvNEKzoFGDwNdQ5mzcsdgTfahMG+GnGB0WTZ9gN3iHh8On+P+KJMMMO7Eg4y+o0Z7VzuT
eWyk3iq5JRO7aNzM6uVtkyHUs95iUX2agko90mWlupiK3SREzyw91NkkbeoVWEb2DTym+9yab5NR
ADuDjNVM+tkazHfS1X/pIodnRX1wqIg9OSVXAu0DLRRcYRNYLEVwymSqHUGWtinl96pB1EUZUXBa
eTUipmVk0AVuXhkJnCr5d+b35YmHB62WRphlsHEggj4YCvwYBPdo55c1fOimm8qN4WB+boPsi1t1
3gohxx9LpTvASzxlMqVMZayteiBtD/og1dIe/S6TzT5/DEq6tSqGd13UY1vTxbfG1whzxaEWlOpn
NV79irD6WYcv1GUMPCKqqKDRwn1nIGaYdeNAoyxYaYSThudpVmlEBCIYWoWlK5YeXcZWWurSiowI
zhRuGSGPVTvDDqvsQ7bSc6spR8xeH3Kr3YPm19jjFoykdU7SCc5lcnnMFz/ZIPa99UBG3G5Js9AN
BpoENomtl1B/zEl2NGoE20P9Pk/QfaqRXqP6JFUBWezFl1zp24ZwCLlFtEEeX6eVr9JEe0TnEhMr
BOGVsOFq9EpxDte9qPRrlGQ5kC/zI+++2xDidNHQ3qQ/DJo5LT5Hfzcln7g91mGCD1kKjLcmR7cY
aF/AJECw+8Yjgvg99AK5nD1H3Jj5dqpZv9HP+I4i8owhlyvrUtsMmhCg0s0vU9py0vONe5SX+1xB
S0mBcAxKDQVaYpk2z1KBCkQ+h2CdGko/Llhb7j9mYlAQLV6NOvgI+vamx8LOXOpKsVJ2EPcVbOMS
lzVNUa8KmRxCpuRvwiuEKX+OZdWWGmFbsIIXArhcIfSi7E0oExjSHQ4soC/mpujpghBq4dPU4wS5
R7r7jMCY6JNAvLXSot3KWFrGTHzppnpbmfo2GRYo3vg6Z5CaKU79jQl9CFyzjOASvcGsa8R5tNYa
dRPcaWvIwQpavKqcBAB/6tS3poggmtQBP5Re01rAptpDZbdUGHH9ulXlu5W0xzgQPozQfNJImsYn
RZTUsIhPZqTqS1BXCQihKczNnDzLCcGHiq69SHVe2gPJln7fHOUmlta0ZyMPAe4mV4mxSljo1IhW
QYRjSgchAdU5HoDdMsiNm2DNJRORc7dsMmJM2LigY0KuBlB7P//UzM4i0HmRpyyfNgOh+vtnft6P
qip0zA4sxM9X/7z5+YTMc09WwfLT/nzz85k/3zVkoiOlKdr8y8f/8ut/vvjngf3L1zDk2NOaz9fI
GFvJ/fk6dlhc4T//ZN2HnfPnr6o0aWMqQ0ixTvJp0T0XBgkqPz/4541kibBUl7/wzzdIBv/6boep
f0ejGpTEROfGfKdbw+/4+Sr1n7/0j4+pO5E6lWMy0qRGRYXVLW/mrIMiEi0QS19kcP3zwZ+v+Xmj
1ajHmN9mdqO/FOHMlOqfv//Pd/sEwUfXYqSoUuoIAPn/+EX0a5J1xTP0YzL68Q8xY6JKXrRRPx8z
+jGxBzrwdjJGvtegqfsjEe8nDC/MRtRrP//shOCSg1vMunU1hAfh2KgndqtZO3KeiOMb5m4d1N3K
d9mpdwD2xt/DVXlm0H4u7Aow9p7KBRnxLVvnvl2+zq9UpARsFZ9MpWAo2FTSu+hFIn0IbIh5gBkT
o6jiFGQDPH3EZ+sE63x+7Y5jaVzTF/OijPPqEx0GQWn1dAD5k9koh8VVD+t28LoH9y9nFfjdMiTG
O94aErF12Geb6H1g4clcMVvrxOztAF/yz/YzJ4aUxtAEUMUp+jv0fIQeIVuLo3w0Rx/Ort2slVeW
EtzVHkm/WB5W/q/yJdnDViFCmKkEfBA0TOSZQ4NhSzumNJE96QUjUYjADGKA6upIA0jju6Rn8wKY
PapWybrtPJEZZsBhNjxnu+IpaL3iaeFtAxfF0nfI8XdD2NrK8htpKSM6enMiterIW8lYmaCUH/Ch
Zh3NFT+mH7ece/RdtM7WiJcaYYMsiSMrrBhow3WyYx0lZBzVvkI0W0FZ15Hdxq5uqy8+DLWX8SkW
b8L7BQNK6zvzRiPNbJ8+Z3cW6PQSraRNYackm1dXgtxXOCThU5kOKrmVTJG7Qqn1bnlvhnUGRQre
0IcKD5+fZm3nwHRvRXIJwY/LOGlAgNscMR2c9/E7dMRN7U5v6rl0PzmYMnM6toMzveVgdu5IlQ+E
NWjXV0IdzoSwHBCHjChcMDWoisPxcJX69gUue70xnQtgBj68UsH38DcSJ2irF//L3JJc5rQbFVy9
uSWtZK1foqO+1b/yD/6fhNpH/QrZ6CO6gWPxv4TOa19VBobxyr8ELoK2FeUXT4CyIX0pu4egf3Zk
7urOQ7zkryD6LuyKBeF6W8GFjcVh1Inu/u9P62ZezAsOmcVE5o7q1g92FqwUeSVrF5pIpC4bHv7X
dLVGJoYYKHCLG1GB91awPTFxFOdenM7B05uGaZKhsr03YBueSQtPSbrVNjohUkhy/BWKExM2rz3a
6EvX0tPEnOSGWuj0UJ6eon4r2I+WOIePEuJ34cTnCEqwTYBUd3uJHWKbpP28Wgjh3HjXMVynGLId
JplsZXRzmgHUf0KSQSU8CNI7TwTRl7ifV8Qm3gaMRnuy26o1sd0jz1RxpMtN0rFHekhLM+mO++If
H6Wh4QU7gIIMgKb8iUw7EVE2Q2Tor6tgNxPidePnxudqXT1gGXAt2+2GYUk+OKNd/moOnFBkgFVr
+iz0egii52L7PMaH0aud3pO1VUQcZX3GS6ewhExn8ziS6ESM8QaDjR16D5XoPVjdxKZEpNy4f1wp
j8ReW3bKGXVlTE79+pms6w26qxd6PuzfhKURA5rZmW22zgQJ7yic4BkIK+SKdO2W25kXk6tsDywr
IDKQePTHVuLTww11Jpq+/FzmRz/YGvQ4dkG2F3faJ5K8kQzF+Qq8xN90xKnoqBW20Sm8BORbGHZx
HFfBnSYJ2qtXhFErWuP3yE12eKSiHeec4krBxDNXrDFS9dnVw2thfGACTFzxOG/DcO8VpA2D3z7d
i/IiX7vvHETcdK4FrwO2uyHnSEfXb/GsFZZdvTen6Al5KZgWuNn1Xf5KUMZJv6h0aWVVvRut6U/O
jlSSMSF7JQGg84G8BEt977+0JdD1WAHtIBp2dQfARSrNdySeY2X1gWZSR5tJqo5WecmN2MtXMpnM
iI8s/Ih8C5CHTlS7Cs8E6xCjVjrZo1jXDCHI1PsYHrm2ZcSF0Y4ljCE9GXJcLMWaZ8UNdhjCplv4
1l2HdW+ceXbmPYEcdrJkypmOMa84G8k5HGMPZxc/nysdRoXa/y6OEi8RiQhvSe/kAOKBEayyHXch
fmtGuvOBeyRyxfxJ2UDVvkkOWnDVPLT4Qp5i+jUEXi0z8RVfn63hw4289MMD1sGKeC9iCJUPNku2
wMoe95AmWBwAVhV3QHvwCJE1dE61Dq4Etqbe+DFRqeJLIg2U7Q981/La06op3rMdupcNKE7xi4EV
QyP9GHr9Rl2uvRKBXveLMEZ/edkjSrxYfqJxmb7cG3bB9+BKLCx31BMPUXyQObIalj/6yNIz+tso
3HC/bWPUgduGBB+HtJUN+R0//wXDdv5AtLYPXK+5jSJz5xVoKTc54Wuz/Wt+IR/oFkDIVzfYmngm
SFEbChsq4KivUXyQV2Q+ZvWsUeySd8YjwFuIIYkCnFAPsDYwlBI7FtZklwy37MHOwDLyiuZiIYDC
RUBkeeY6Z3vzd9VKdPE4bris4i/zWyfECINlzR7lcQk13CvVmg3KYyflDxxXRA2S5QohB4bvh/zA
j8FynlqfBsB6mTkW4DS0nc/gqGbtHO22KhuRh/mPhN4db3d6tXZg/oIrxGNA3koA94xY5uu8jR5a
B9W5KZEwn0rcNHhvwhcLhTTXwCl54eD90b6KN27UR+iQtxbslH11JwTWZvFkzcClDLXmw9gPpHcE
Ky/Yd+/6rtxyG7wF7/5d2ENB2gcewQA8g3bvscXuiuZCYhhd+fQivwd75nbMgjFfkbC7LEzO8t9o
eBAz0l8XWIgAB1aMuRADnnhxmhtkUJ5C4g2WF5HMMv7e2HlZLtNq3dM1IocPfVaEFEFZLV535vDb
9B3758xaF/DckEuLjIuQ8Uu5x4llc2gQlnQxyqG5uKMop+BZdOXZZsouap/uybZzBKLkUkf3Dz2Z
BgRtZxujezbMdTk846snUwOht7gNeGn1eKup+xjZ6hP0W/uxNnVb2OwdcY3aFdq6ZRHR46HsJu8F
SCwvuYIyetXd63Poxdal3Bju2vfoZjm+h+XK5ip/UpwIzb07XEfSz85B9UHIdfZZCS91Gtjjl8Jp
EhndUcDOIu6wUQnkjBvBRepKXBuZCylhLsiT41rOSLIDPIXYHZ35pjXeU3xd1HsklksAF+YXtUxd
cYvSiu2KNtVoPNPi1PwD2lgVrt5ayD/ll3qyWybNHBOxj5mLv9E/+hurv6sIgrmBgh3LjrQh9u0c
Iy3eKB+sbewnFNKSAWtyXFJNO1657ApWprY8ypXqBsaoGmmMbSlUufHOrDwhlIhd9yBI6QZMC9JT
ycLhUIJSUJc9i8cTU3DtqYI7wrqtER1GBel+zvveZxyzROMi05K0db8kNrqzfFsCDNmuyGyk4m7z
qwzq266f53JTeupDfQjlBgHbY1grJmXE7/LMfW68Jm67FQka39IxYWw98XjmFd2VVfYkAf/EBte6
NIlreNTSOqnpQK9GWtAB6BDWCruA/84qxh0PexwdPs4L6h0Z0h+zCDpBiJHzrczdKo+7UT3TUplT
vJKe8OTHp4Ao9WNyN958Ffjlaew9nr7+CxTKH88Hax8mly5xVR7zmj2hLLY82+lZ4OBBZjOJkpQu
tB/FYVup2Kl54mx8D4ngcvt3yS/iWGKP+3mCgMffUq1e1GGjBQcNtbatH6ed6PYdiZaHIrmMe5AX
4fKKtdUuS4ENPAT1EEduljv3SLQFyRUpi0jFBcC3Io+S/fkN30p3qi/TDRQvs3CxeOrJNYYdnzg0
VcQb+iMIax2PQKdI2yr6UWmeJ+GXP/42I7sg0YWagYSLeyuuqAhfWzrMlOBgXhpbxo+B9dryDGtJ
S6bAmNZBd6ZAnfeo87nmtTONRoMUuSXkmbxKh4zS6ugvzx6XUnFLn4XkhaHObqqAg26J0WUnGC6p
R3BpQSwchzA8p6UjbfpyU2dXPdyNsNn9lzQGE8cRzs5RLyzli8JqJpNWSSRk8bF4KsUU/7OXKpdO
OlPOLIHm5Y7FjuDyxwDqm5YsKo3Js4x1pXoJFMy0eAmBP4bIe0iz9W0RVR9PzZkhbQAy1WBtswmj
UyDUJUSlbIxsXwXEfzhj9805ASKc+UwvBIgWrUZk08zoFLhVGs1vJ48dsSRLwfMtdxIO8GJHGEYI
hIL1ebn8yOgEbZlba8YxSeZon2X4FG9zYyN5OmL8+DARDEYRxj6iOUx6pmtQeWl4oB2dW5xbDwnY
LNArsNmesgRKHgcSoYLq2tvUiPwvTgHNUGvzAswfVINEGetkX7IvV8mFMFBibEnL6gFXJfuQdVB9
N41LjQtX3LFlSzKct4/hrtLb+iiha3CWebAryZr9kMGlkwzebcSL5uoMvw7Ahlm9Al6qHZ3v6cFi
I2JDj71B8dimGR2jH1OjzUS9LNw0r8280NroUMFfa8nNwi8fc8qDLQl/UrGNxhceNGsOHlal3AX0
QtiKKJhY6+b0OhK88cL2wP60as/cNya5vnrlnYn1pX6t6Id71B3tM6FIrOjVioS69+S9PdzLbbG6
l18KMdqfOGJ0mDF2+1WqrOAriUNp9B6xME1HXoRXg5qGS/QXbYFmVV84y26iY3aNyRagx05nluPd
u/CMKmZ81nmS3hWnP4+6G39SdhH2zTZmHF5K8rQcjPjVzdzWH/0ra2nukD3MtSdxEY/1uuk5GjFN
YopMlcrb/Jwdkx1/0Kp91jZL82BdD96y8dJ1/0CKxnLDSS8hYzMvN8PT+NXVNiVNJPerQNzAFdNo
RnBVV27W3EeuyhKWvGfJ9D1Md8TVzpXZLE8oXQneww2kbiPzkDDPvZDQMhyXjWR85t7iN3FyX1c3
lrHi2q254WCjncHamaxZh/yZm5c7MvWYldMvYE0fWYNWMuXTsAltsubGrXQAQM1VNj1wJ3+hocXb
QGSz78C6IbrWoxf1Ld6kK7c7vyXj0HBpIUx84bzIHtE1uxr7Ym24lHf68efxBP05/hTd+UAE9HJs
psgvCXM/+905j3/Pxq4hv3jg7A1fhcxBMz4VtBAoi5eBaXdTKKis1/iNM7nhETSubeQHDSbhI0HA
92mUTneVXSodFsjcg6zI65CPFy6t9sxJVXqlvNTt9jeQaIgeincWt7zixro+0yv5SYueI29J76ai
5cmJGEjZ0ieNo6hpqEVpVjPRT30OLuGKo8VC8sBycdd/N+R8M+Bj/cPAdqRo0qyXh0HihSvfxsHj
0N4roIAdwJVrycFrV2w5ZoiJqyTnWj9H2TcAz1d+eTt4Flc023G1yELi1l28dIErvghegf+GrVo7
tJfAWHVPwykNPfLw6nBFNasqF0Dv4m+d3od+Mbm/HlxAW3/N3yBDrbNZskgZnbe9k7zXh1pelS+A
F4VPH5CcYmcIF3oXG/elZ4ij2j6dF/RyBxKPX6tPCIeH4SXc+6/1bWDD5NAJGxrgk7kKrzYs2+fa
eMURShrK+7gDKkc7cZV5DgJEoJ5kLxHN7bDZV7iv3/1vgqutA/wLqSSBY5VEzwP6ft3hTiz0l8hy
DFJa+kPZvw3v7Gf8mnu21qiF2t+v5XdGFPmia+PMpgrfZcNQ1U7u6fMLyq/g0FypRro7qdjdoilH
VenwnXmxQXFBm7GljqU70DymZhXix0EK58yoWR/Kfm09UZvvM5cTJnNRp6OHKf/GsuXxQorJKThN
w5bY1EneY/uK5wNSEdnjMMH2nD9TC2R3eVq/GEzDuFKJulsOdBRhyzq9iug+E3PgVI+YjB6PUNDj
lKz5qCjvBa4htJIMNJqjONNrduMDIjgu7sy4lb47qBfwqOUrPd8SMCQLD3Wo2eyz/03deexIrmRb
9otYoFFz6oquPbSaECEyqTVpRvLr32JUVdd7jUbPetDARd7Q7lRmR+yz9ovX38b2gat+0WkAD6dM
cqg3vyUSyL8qNoKGGlwa1cxFopo969MbFbrSYVb8HJaAE774j4qMjwRn+d/VDE9YYqxU/ey792N3
cpY41EnuAJDuMXd+AmTkxT95sZHaidcYqPgH4d/yxl3/TW3Et4Jxj8ekh8lkuGFBO5PjL/URiGj7
ELMXFlZwNbhEP7jhCY6JSXYFzuydOh0hPC4wr0S8ZEsULOsj5tzMDNPuWTXPYU/5fN2/9q/8b6m4
7e1X/6EpH/DjOcESc94HbU/ideW+x1MyCySz9dv+VbL8zPWWMIxV40am4ZWfugKPjMd6yQFsxvzC
isrLUL4ma+NhjlnVCX9xAtunu4WWDZcHv7lt/0VyyQgXEp7hht33UtA1TjjPY3dM8vmqXdmGqg2L
qoPihMYPQRS2qtG+oGoTGBhg4vQgd+N+OSEfvKNOsZDSCINss2TR7Iiow4DEQrX5XQGLC8vtI7l6
/YgzycZJr+MXZ0u+EmuxrDENCQB8uftY9IhLw/fhOf4mdSEuppbLAglIoN65exTTJBanP+DFw/fE
eiTETCn60RPq6D9+sbqNb4UIJD/jQMk9MbKMhhXuyCNFDR6txSE0P3TRBZLmoPaCXfpVwAz5EjSx
sVmgNBOKXRYcSO1XY4JWJNCtjXzVFU/aPZIK11+lT7BKkmyrJbcOR70rJzlp8NbcRhbD3tvhop6t
7XRsmhVx9Y6HzPzqH9GSnSl4NFRrCEC9d6J77CL4kOo/qRAhhaBmRYyA1Xj2EpErourYEowIcy/S
27DYZeOG9Df3d0RUmbOm5G4dldpCJm0CwhKUEYClJVWlP8p+BfqD0io6poc37ZGaKEtGkMWMnax4
W1wgrC3Vn4hyzt/FlaFhLLTa4UNLWIWPN2cUYUpGipQdSZLC90ldzNfyhoD4xpVRez19DYmzyL89
KjQZFL6Npn+NK+89+WCkh6Vhwck+j1/8JZYVCMnUpdjh1XDLUU89OSS1aw/kYXU2vyzjZLDAfcSY
pCbjcgdmL2FKkrANL2l2c+2AP8aAFKuWwZkht3g09/KxeKGTjJtJs1YvOGJ98PN1dIZI2X9BG/Qf
4fPyENNl36Kzu3CDU2ny2HyqmorilhPC2lUQYuFg6ayXdATthmLkY4W1QTcFevZit6/FFNBqoxlK
/po98bMUdhqCC6yxbIjzAVdD2jSXtiMlIdLqBi3WHcRAPuD3FD4Jm3HPhDuZhOI0tQF/yi8PEcVR
+5XujAfQ5r3S/vaoY3AboMKUHKm1j85H6e+caF9bByLnzjwV9qvG0s971kJU8cEU7RF1j/q03DzJ
knmwZJNaI35BIsFdiWKe4YtNjhFwf5slads21iDSbtja80cCE7CC5u+MLe+e98pf5gNTcD9TT+fq
NhRIm+XccLy9+cwLspJxPmqWlPGJ7xZYKNqb0thSTeRjUq7qWR/XlnhKMSS2oH1m64rHO/6pxx9O
6qDe+XVeZ0lXgN2tQA0TZ5knTitHxHEBqTKR7APONfe8JUG/nhYY356R1yz9HFcyY7LmjHO+LPBN
/i6F6sFIMvkVk10bF8ruQLGHvLjmKlKi/ODu5G8CZGbfA9dQ6W8cdU6xscleKPvzCW+fyjqm1yHO
PrvcoG7NSsnOR0ot4N/TzbQxyKaquVCV6MtBlCruQZkROXJR2ec5qzDSNAoaTM3yxNPxRtqChwYT
1gAIjS33FpwiP8RpC4r7colYFbiVQpsV7l7rHkEaBM2HjwfhDi/lHfoEWe117a9F2f7iRXtBDU3u
qJNQqhy87XLTeltHvHGv8CklV+yHlyjh95V5BahivAWLtBql24oj454kPakZYORGVVveKMfKEB+J
LH91rA+cfl6ejb/EZ/zIaeX36YwvFzRa80scO/MYXEYOh5uekZZoz0PEd/gRLocKxpjW8HLYHK0B
/HyhEG04dZwC3iMcOI5/BlEdrTlyfon3y02wXCRQsQMW3jEtJC4gOehKi5f2jT515/BIsoH1BIsR
h8nt4A2b6aI+eGH5SJdAI2Pa8bocDv/NHXN7G4cyj33l8lAXZtKEwt6ja994KmzrwCNfmKfePgx0
BWwG/2gC6xv0b1xE/tjyYCRrHtTG3gwNzbon92SR/3g7LiwPCK/BD3LZOUIOc4GcbqQTNPeRsQda
iBn3jM0zMsmlf4AMlOiXCUMe5bXw90W9nsPdSFfX34gnJz9RPNEyigmP3PO8eIjqWUPKuZ3cu7Rf
46ANiJXjUdxKxIN7dz5zGfhZeDnLvYgwhfIzKEaSU6SvVNwJd7hXkXU+qz92C+R2xVnmXfBzXAbh
QXgEcIVDxqp1LzGKSfOZX4j1s/LP9Ou4P7iUI9PnRdCIgFei5x7nBNzHVONRpwnon9Ty9Lmkfbwr
3vZ8prHBY5HV6344cZP1d8MDDdKoxcB+g/VT/wQYhqpH3WO/QNiCSiegxYZXj7+Lyo0ZfwJL4t3x
HNvxlshxHHYM3+v+ui4EQ/qHh9nfsJz4w73s31NkYh3joHCQrAuSNt3YQaHtjAuOE/G8YwKq0g+0
xrG5RjGWiW1k73T7lWvM25ThE8+e2z3yKYe7KLjwL032xOWh2Lty1WqM1nDf0uZaTizEIyQ6xpbk
CYXjXB9+T/+q2FLBwbeHe9Jrnq3x8M8zjGBb6/doKjk/mG6RC2ftWgHXfRkPaN04solZLKrBuPpY
UN8DHrhy6Tqt2ztsrz1cTpgHgum2Z8qFuxBNAYY4hrblhDELFhc7Lh0navFQAW8w73IEn5xYViA+
b+3tkkiV25r3nSIThxx85JxCPOdR/ucD2UFXX+2oyf1wfFxXbsuQvp211CdVfvK/mvuQYyJx4mZM
jpxY0jzeEse/CIJcxEXr2NmGFPNXUbXkpugjExjHxfPMGBDCB24CSSlzDXjVw3sHYEQYMDVVkpWt
6FwY+Nb6YJcoqa0GOa2U36wDVs81DjUFdHz1kDhvPIz+Kf5GpVo8LPcrrgokqd4BayvGDRdzBba8
jDRjZZG1Veop84GanfURcweG+9B4/j52nrVz5HKmGSZlJaPKB2iLuWI4eh1SuE3NPVZitxGAQ8OF
cjnhDgy8de2v7ZeY3IG1HHkXHUbUU5uJh2I6SfMeSX/zRJ0NJYfvnYSGM1xJhejezcOAx2B5fqx1
A9zD2NTI7+4gQVXDmS9wqZvm1MJWlxufxjkalmv4whnVjQvKrpTKvbHhCahYQ4yV3+0dm/mHfet9
Lfe1ec+1pNCq0xCl7dkAt6BQD4RWw3G13w7dDsEllVxWoJIyKXKuwl/O2zR5R9Zhw/BZ/UnxsQ5A
3w+L0MfifFPIvW0FRb/JIubvNpV15DbkKJYJMQnfHbX5Biw79pvOB+lukx78+NpHCMB3kc7Ds+2Z
94vAPDGQdfLSQ6U+tW8UKyxj1p8G2wccLx6KattxTglv/DecgOpugwZxuZMAjOtrqN02QcoFv66O
0zOfzOhKZy9qTjI+TSX+M28wJJeuF6WEeBsnxAjrvD2yVhmUnJgDRZpsUthbW5+UEXzaNEHd7Lkx
uRTcsij+KUmVSTBdeQJtan0EWS4mHPDxntmMYDlzt9PEU96Jb7G0LzEHXpT32hefezEWM7CgnxwO
oYaaumYnL3V2+6OWPeT0zKblKPjJCmd1PnU2jCcyB1tC5EVs7a5GH5LkennuNbSf71REeHm32/Dk
8ZfpOLFv52yn68rgbqTpPy0LyLJn51TSDqwkCJRnZiHLHbfNYN/zWCJOD7uXhoUeq2J5NPhTwMUS
6Krf3PD0QELznke3xw+ZcYV5iwHDyAEhduCpAGs9NxsHf6T+yGzJapZcMDQww8m095HaM2+rUzqP
NjXgFRoxcCjlCfMaCjmcbq28D4m4WFh+FyMe1vouf+ee4ZHinbESzfhF8A5+l3MWI1YOLlEEOSk/
cNFYeQpEK86a/ZEfY7nsPhGEsECx32n2gR8HLU7eTLwMIBXNWrGuxI1lbEgurYfOmNgc04M1YQMv
xquy91Es49NlErJd87ToIznqHR0c26dsvzQZuKz8VhExmINm/OILNjtGctKRgU/rBfIo/cwl3uNP
EYJkAUtIPjMdv0DhUubjS8ndHylo2QeeGeppufn5gCaAlgyRGEfvfrPI31EbJVknX122b5QnlD9R
FuF3sMgM+g7V3wGlBcVkNueWChPmNnO77jXh7bwRkPu6g7aJaxeLh+1jaR1BRziaTT9yMpfPtbak
WyRtJ+XPs8A2zdwdh7YxUAmnREiOus5eDiSm7N2jDdsyMlNcKzOUnBheJkHtWNimjeYRgK159BdX
Pz1FRFUyks7A2kfaM0ZR9BOAAgyUQAlmB13FNLo1hloSpy23WpthO4WP2zEawgjbGgOj51KZ+poJ
TNqLPoWz1hEKjiLutomj7cTMFYHe+6wcla+jsHMZrGDmcY17H+C2p8bySKQW0Jy3QOXc2f5pi+hT
hWwytcnuHM9FMLjblLgmijzYa4imV6r3gbO64nH0zAoGLr/5++uh40y7MPNuv19qM7MgyNEff79X
YAi4H6nclMtYUGmM/bHonP6omoRTNshzYiCizP7XP0Y0I5L8/byPXcSgRg1GtOHBba26OUZZ/O9/
zC6w7YqtRE0N4Yb+8J8fSJ30m+HdYQtnnybQ8g+TmzCT/vP570cSiwDohsVhWhh8yS+D7/fDXK8Q
NOKDkkLtnE9ag7JTy9ppM1pjy/STyzOSoPff9CHetr/v1tNQhLZN1mNFvnz4+8V//uLy2yg7+c5/
vlhn4UG25GB9R62nxY0Umh1v4vcfDGjAsf++nd8Pf79o182rr9NJHE2mlaJCB8VssdNhbvWvf9Ty
6f/2td/v/n7NGOK9mTpJYLrYS+EACe4iapC6NPV2gVu7caSxAjQvrW50oMpjF1gi4wVRpza6tO21
4aAy989D6jlbO3eroAOZr6jMzIjFbG8pb6dUBsrxL2CRlswv/AItmBMRNMcq9PutamwaIzOatpQS
WupKBASyjG7lYj9vMuov6mWQLu6oeYLmJiTvmGxajGfBGeMgMixcT3VX92zIktFkfH9rNM0TKVHO
FP8yTehZzHcvJnr+6H0V3UJ4wae6FeWTTisETyxsHwq1A++cwqCoaYRQJLFa534yxB284iowLYSv
jQpX/Uh4MqE5DOwWOiAMP4eUgPocZA8zxrYksdjSKjk8dOgqa6pWXoaLeV0MB5y09ESYNOHaZhOO
A11Dj1wLh619lyvqULW19Rnu2xYjZzqawFjhm9ACWN207jmLMMWasuZnHDQ2aKzIoLyobVTTTE+1
jG49mxCzh+6arkKMxTVZId559LHrbgd0lJMqvY2S1Ed9HedehSKkEGQYOBa9VHp/QE+fONhbVSn5
c+W6yUHMaJAqqsweBUJHwQTHZfJDVpy0tlEWldcX0yd3KEeiTR14McOKG1kw0TZ+MB8IvNCVKP7N
VWzGb80EKA/2SYR3RGUFeQWZjgqQLTJmsE2sueuc4DEuacAMFKsc6CUkSKQMyazQtDEUP1dDeWHy
+hETuo3DKMTBo4SI1IsJWhflkQ93EIx5KzU30GP1Xg28Y03LEAVq3nnoR/uqs3e5Q3wsR7zCrQSx
Zx1n74zEt4Fuf/mpb5+jgQ2usBk0rZPoVThkhuiYh4NmTKchliMe62V58k3JoARmxdK1q00ulvBe
VOE2UmV+YRxMVUpCoZPmpTTq+1kNKKRo9DKCMp+Ea781homUQGpBPSQVDxCusV6QG1F0r8pbZzr+
a7KUEO2tD5n7VIwYJiVVfxhqG+R2XZ1srb24rq32GdZwTmSLnVINWhUe3nWjufeDSNj3kgmbsMhL
lpuIPCdxJdUc96esZ4VvGbNtqWX9NFhqaRHo494hHoFKU+LE6yJmwEgWMq1+il0cvSHbbtIZz8bK
VQzvpcM7no10geY+26WC/XeyftzIVXvVMtjH2MfVlJlxNHFeiKqc6H8KP20Tw3ctU5dORnjtPBUN
mCRL+Oe2bs7M0/Qn5lZAiYu/5tQxQFNTOGMLoNeAIAm/U9sWaaClEjMzJo8K0Rz1+aF3GJ7tutY4
logjGPM7eNJFxWZMJEl1utiROt2RCakBjDyQKBjqQVE5QShydoK2e1Zt+aGcnJG2QQSzmcO2yYiv
Bl/f2lpuYNI8fXlZjbFsEm+9mJE3IBOqEV0wEn9b/l4zxV4lAI91iD84pqH1aGcFH5R9xO9lsplD
hr0VWfEiWkQG4jZMwDa2e9AG4i3bwCPKiNxjgcMnUz7htMmGGIZC1B2Ers0HZZbTvRXH+7S2T9wi
xVceGhcP/1ujr8ZnTN8Cd2DMzVF01lRH2TBu361u3Fter53mBJkGWHgGwMYZ6J3XPU96Ph5M3Tw3
XBpKjqi/o9hfT4P5x1bkN0xcgTL0iYqEmK4j/V0VpSRCiT3fbMt8bX3RUfmYk0OLBRGlRQpRWJCR
EzKE5dRQibVWjodK4KZZxXSRIWTiPrSpTMZ09MZ5nJh/PU6RpYIkxIAETlJ5nAlkwCwsHsbm/dCk
T6Hwmx2LcXYw0mcnqvRrH9ZnP5rNk0E/y8kS46mfJE0dpFhdC+AQo+hx8n9Ar0JrVsnfKcaB2jDj
52oTMXJ6qLwPLZnl2a+rS9hMeQDjLmF6QP8EE002H9LP8ur2rNd4KmYixndYkufRyZhycRHazLLp
SbXTMjfeiqJ+4S5d141Ww13vSc8lZGPNt/Nt0ml0ASP70cLhMZ9tZ8tI6Z90DM9pZ5jIaYt8PdeE
nZVK4L6T7eagflaNRRvIy4RzGkL51KdGd4iY0KHxsJRImB2O2jS5JFmzs9zib+cK5gMENqYGne1Q
qcXgMAMOarz2RaS2sWWPgZI15keuPDT2xFZrGc7OVqRHbmvtCj1/EdJEo9FN95ob0RQz5bwt8PT2
q6pk8BE/cWMEdd6wtAyWNHZKN4YzHol38LXfx6q/tUVHjSAbTZDa8owDSxT0SSypQatH4PzdLXXX
nLwq0IwiWRV95G5cx8bWPpuQuGhY+oZGeDBGmZNaaO2xtxlI6pwFzNYb+RPjPzc1jWdwx1ctdXAP
mwumIAjomxrwrs2wJMbAVFBSrfwp02qbp/aW+N36DHVmn7nZH0pLUCp3vUNChL7HT3Dxhx/O+Bo9
CMaQo7LFq1z3SgTcGzxr030tu2d/sZ+QuB+shEOyNUfedzITbVbegFTGoU7VGtHB0SlpZqVrH/An
n/xdNpIcConUpI9RmlY9tTmv4ZnRxRBYboXKPJUXph7HrPzL4D6uKY79Wc9vTSu9dZRgE1ZKjt9h
4mUGqHKZ4ptnF2gbhnco3ohZJ7IB4zTN6alv2vHcYnaEbvgnsh0C86jtX2LtQdno0TO/a+DBy58E
84pHn86SXiUDOAHPu0SR/I46Nwy0g2nXeyzbHAYBR8oAc3VoYNfAnCxOcYvxq51136KXQWsQbjQe
RfDWm99whF9MA8n7ponH+MPtui08n35rC0m7WYRsQXMG8ukymQn0u5oWqpeaOyV8GoQuSQ5pOHR4
Et7FSAPSN0zV2H1vE/+gjOGdDefBwewE/BBECQhJPKdbOM72ufbz0yjmnmnzpcakV48jnKxDig5u
ykcO0mDA16ZAb/oW7cHOZP7Zwb2iOdu4vN8wjmgugAko62O35FMh8AB1bcVY30wBGDjzab2ODOJk
MVhLlUKomYzsy6vC9AwPBnVQmgWOY1NyHW0ID0qv9srdxKBwwso+iRHDC3cSrzgd3OZBOReRty+M
rbNPeqg3UwbSDYMlZ5wo7k2lf5c5XEpAEaiaDBNUaUyfU1f1xhH3VMz6vICk2eM/CursUlpdSgW8
p1bn1PY2j7pjKmXz0iFb3NX016E7PAD+onxh1VyynIBO6nTpG4HR6tzi5J7kWCmlA+kwAHr8Xe0D
hgTGAdgj7iQg7gcApEvwTeXM7eQTqWkddIxhIwfm08LL8RLO7I8JUukmttqTYsiYoqX4aK3mViye
AFCP+vXy8DgZpLIi4uTajrVocglJtWJXOuO0A8puM49NGKGxMuWY0KmKOkiYWh8Vse/WLPQ/RQue
cNQVtgHYEpwS/HJ8HtLaiFjGTG7wxQQ0V4M4hLLw1maFV5bDMlkqJi1MUJPbsHsy9dy7NJLKbmVU
+ypZxhAQfIIDFKcxnK+6DqLKAA6xJ5+GG7REBUjXswjTRmtGzoggjIT6KLI2ux8SPw3igeY6hnLt
HgwiEGVnMs96mAEYlw5VsyRc+/Z4cBTjR547kPRBQzjmuYzZrzJqUkDiLTGbhCeBZ+YTo99T9OLh
0LGeM2yM0kq8RW/QE0F7EdRvHHfOzh2eIAzBlex5hh5eJzdb5gVon4R2/qzr1EUcS4i72mMY1iK0
WVnwqLZj5zEpb8KCsNxohwwwDeoQDFPcQ6K0xZ9mcpOjP1cJlROs15z6MGt42BR9rnZzJY4hALSV
73blsaWMVkYcrO5Ft97k4i4GqI0+kxjaYI2VpyMjm9BmaKlu76qye9M0EN+mIX1ilrQ9tBNydLII
Sk4Jqv9+7o8z8y9df9UMGV08Pb0ZltKeSHdN9s7vue2atdWdpJNQsfHoNQ7aQ1W60JtJFNyBrqYe
sn3nPV300r2SDG3KzPxWWeyga8bXPbWKkrYD9lNF/ybD8YWyg0365LHK2d2+ctuGAQq/PoeDqWhI
5IeM5P7ogg1dWU187Oj0a60eBlmTSWYiuZyMNAfaXJQr7MmXLFSXpOUmwsmInuFA6FzmKEOFyfSJ
UMXBLXrzzlLyICmPSFyeL/GkIW3H+/DK/clyCk4T2xVse4nTCLcd7cdgsuDkieRtTNhW9ZinkbuF
B5oQdrFaLncLfLRD9toJltHJiZxVHVkeP9C+V6YysTVoP3Rlgz1OEh7RuqaTM79BL3uOU1qFs6Qt
7wHHRP5Pqz+ccGrXyuYjTjAVMseIJiVa865G/h8DOxVxLEm7iuw6AjDUXCUD3Z9c+h644H6pCPn1
FNdINTTMhnoTf8E2vs/n6WWeJ0bIfArAQ1Vcy657nuNyr+VR9Jjbr52U32PqI6KNSSVryhzYLuCY
bFC7NTr92I0F0yEoSLA3Q6/gHaWXXeL2DDz2o51BMhSmf4JvhmWL7TCvkMqHzi/kfaarP6ZijMSz
mQqRiW+vOjfLHvHxfnPUS11V9s9sPZZJdl+MLbYb5UwbKB2XpjOdoM6n3JpZl5ENCc+O/q9sfLnv
fXp5cGskO/3sBxCUQC8LFI3wWz61mc6CwHpITsyeaWj4tiJ7ZcGSuyENUUriqnmCM/udVPlP7UYN
Vd3mrhXhcC7RUkp2VXf2fvxOF7jkWvQj+/nlc/DEeNUHDZc8ThLciipozBAdwBavL+NOtHLvZgU5
jep3JSv4ehDjWUocr43IJOCPL3MBPduXLq2Let6P0DXW4zQxdjAAjkicQ2EsNZdlMFG1FDGmvqYg
PjQgtYGjxkZ9Y8aX1gU+rmhnrbfS9/+YhVbt0qH7Kh2uuJGEdTDNzs3MBRXp1N11GlGRS25Xe4zS
WNB0h6FsGNFHMD5akEB85ra46jw+VrzpRhetR2ZTKpCxwYLNqICWTeFVgnpNaFP2ffHXDoHdDw4z
qFina6w0oa9/agVyIhFBuJ9y+sgJzTjNAr7ftV+lYAoK47Wpa6pDa1UsrxapXCjj16Hr3kY5z7fc
vvMLJo1x28oDmB8l2kWgSppGxNxRS/f5G1re3fdZG+9i1Q2r/ycIt0vy3VZd9bf/n9C2XxDbf4hu
/3+B3rz/K8j6UP4kn+X/wFjDeVt+59+cN+sfrm8BpDZ8nwq448GN+xfqzfP+ocMotyxdeDBpf79V
Vu0vq1r8w7V9V9ephgjLsTyg6v/CWJvuP1y+4QOP871/Eq7/Dbr7l08BjLx/gu/+D74FRJALn/2/
IdNBvZnC48/5tmkQnxq8wf/Obx8gvybAjjUQb9vZGgIcmhehYlLcwinOVgDp1jkBxLVLiQGdlJqx
NdGAmATtUCs1NuZoBeQ2ChkAVss4wjvMTMBzpPpFgvvZdwVcpMz4clx4U1Yp7qHbWkeZJZ+NG8dU
gGLUk2wmp6qiuJgXA3rSAiWTctAV8Hxu54omacNyfOjHt34AnqIzR1cPpjxNKsId02g3WdFgmuCy
wJlFdfbzksdgkmc5+RlzI6j4ck+/2MDz6KsiXGya9AtHbNh0uFmtuxHv8JDNu+5BP+K+0PpWB8aY
4CgskNgNmJ71pumtQwPrjxhf7Ml2PyptjHdTgdq+bvMT9agVP8IMXqQCLULGOEjBJF63bduKIQgL
Q2XHfk/zYk3BvYapWv+V1MDFjjZLfhoqqkU89/7GiCmfpYUbsO+ma0ejbYprLqd4pG2LbTGlKrHN
KbBhQMJMclUXB11+xoP/B2o2E2/uuciRfJbipke5ETSsDtiVNS92U27qOtsDTozhF4z91UqHcztI
JmKT+A6rYUQyFQxIK+5vseWAHsucZl9F+qP2WMSCaKyDSGXC7G77cjh6sdhSAvGv0C/1+2b4m/Y3
3zCiVwUdZFNA4t7ATv0eLNc9KmdY04Vi2fST+WrBUyhm92FK6O5NheXcmvw+g9HkSpEivslZ02am
0Do4Koei1x40E7eupsp+nIbuuZxRRvjYPlJAVlGQuMVDJRn2iYWYUU+QoKbgkDbCNe87DwkplCO2
yTr/Dis/x5yoDmDg6CsBXnPTuVq3x171OQGP4peteR/HzCkMsoAZMkUlsRxvuqQp3r1UY+UcDGZU
qDcIGKaqO4QuJSXDqc9ibLd+F1LTNxtMnNHcGPakTpOuoiulNX87hNPAAKXzqLKqfmV7nJgv8/Jo
2NR5ZZE+QcOQkTUjqMr7zYyL80wgTrF1QjA7qH2vJS9ZXT2CIC+pwjOaanTdTstdJpl0KHiOPxlr
kZXNjh1Qty2kz6YG4bawGGmI56uDV4SyxqcBTZwfsnvOkTEdUo1Yf9D0zWRoQccmD1avuUECleux
ZKZ6KGh9G657FlW2AxWD+3ORq42ChH1O9O4zmR32qInxLZVCtBk+DDDL6YSuw0sYLMn6+kHzIvuc
N/euSr1rlqLRStMc7yOpg053/2RRArC9kNgNklwICwKv1kdfGmL+rJviwJ+Lb/h119jUpqAEBW1w
vZFDxqw08H5Mm5xMpwVQojfNajAHghasKVKHbNWi3q5wp7MH524qdUZ9rQo30ap3dipZq55OLZDK
t3RqTungMQ2HLmjw5u8y9ywIGM4F0yTEkmONEjPq7wd7+JPpET6lRo8iJJngOGkjA6hk2D3tkxxo
50NzMTldFr7YDMwNcJVMrEepRxndNRJAxqLp2jcSO4yMHkEBQMDFuDeugN259ZI92JG3pSy/l316
0UwQY6ZTA26ReKTpTALXokKwVuBdNKiz4O44jOW4R9TOSFTkUOsuoVOU7rSWOIqvBoiBQCMvVs7S
nuDauOpJaKUwH/TafcdGMKT1VpyU9povYNhiyF41i+oR4YnEBxvD9jmDmeg3EcsfnMuM2U1/pNGk
9yVrhMPMme6/xWq0t5i21yQkEk5y23xGjXGVSUyAmVVwM2sXzYqtbeIM1IVK/oiqUve+XwJQm72n
QmqAlbXee6yQ3ke0tAIcqO7CeXgYE4bGIgcgl2h7BXAfUxrCMyTqKbEZBRXf+xuJBD2RMTzX/VL6
Sf54/dgHGNytamU321QbbWjFw9tcIH+enTeq65dKzx8oQj30evNjefi2JLLod67yzmHOlgcCuD9O
403o3c4TOm30eiTG12qJbBIIcDwE0QxZOaUdUutX1SX1bRDucxmL+eIJMPmgeLXAbN5L3aKiLrSz
mWH+k1Xz59ikdTCL+I85V+M5df+SKYHe8A9gyhsEEOZhqsW2TMVw75rweynEmWE6P2AQwcBKFm4H
HCE5C+m0b2fgmE2XgAFQ9i31J3uFBwSyx5zJ7rkFethRXsFDbj0yjRuB7DQ0Xb85fYh3mU25KB8o
Hg4aJgz63Jw7b/4MrTI9ZnX24ri6uvrAw6OaCqhdj/VDMRIqZx7TbxarAZ0uGi6RfWmb8l4ZMbLz
jlgXM/BqVbYYn3Z6/af2S/3cZgarf2KEZErMebdOe5yYFIA7nl7ohcMY8YwhsAfqDjlMnBS+3M6x
zWktQr86mbr6mk16YPhNv5hOux0s/0tS9t32jWcHbmrQjSsspgaq8k6znaOI2G8Tf/7J5PCVToOF
uJ255QZb3hOL0jGNTPbxIj5hHv04pfCmtVBHVkpHaz3MAvJK3zzpGSEOMTvkEhNQnUBXM9LB3xjl
jEXRMgHb53d1wV6oTd3SStWZERdPMY6ma39iOevrMb20C8PO0ZzD2BaoUdJ4ggneYUKTAhUaxV9j
bOvAq52L2+vQ+10cF2i0gvWsVxkeg1esqmYx7TMzovhYO0Rfpu4G6cBGGsUZg+69R7+5pIk3vXUt
pE3MiwHqRRmOvAhgiZ9OJPx3EfVMhoilde1Brx1caXyGDZ0qxx3cSyT1eGV1mgjwlfTXutX/iMge
zw2tiI2dY3lgcyTpU9X4Ncbd7c9II3RXierZsZqPvjZpznVsI5FlOoymH6eqzx+TvmVm0HrwBC3C
WiteydQtFMgw8Kac4R9ZWlTJ6E1nNRYfhjZ/JR2sQpGWV3z+0PXazK2IxHoxemHQTWGIPd9Jv32p
7/RQCyqvQMIE+mwDicPaeT0wnFTm2yGCVaBX83esaPwYRHrMxQ7I+Rgqrd2CFb7GQK/OmqCemBEq
ZvGuDRjbT0XLwpZFqJtyhiom6rx+Mq15UHAoR8I9C6YaK61mRkbqcDaZXq0YrGKLGA7SThTUcYOV
VgfeoxGDQDd/8cwG8kdxiTX/Mcl6atZJLymQTlurUTBqulORevMRsDijJjMSm5Gk0qcEwUI/gmND
B6N2OJ/upBAMWsLnx7WEiUmo+5jWgUnpEe0c+vASV0V9zSydYgguhRNR/srGmRyeE3DmUxjbDa4U
OgKM8tFwUbqMpce0rflf7J3HcuxYlmV/pSznSIMWg5rABVwLOvUERvKR0Frj62tdj+x4kWHZbf0B
ZRbGcDqfSwBXnLP32jXyDGtC9OKoMrDRkuDQ1Yh7NZOUgoZWjRyr8x8jPXyMfIoIU1/39GRFHKCt
18TRFRhYbT/qdqb4YYi49jVKkX/9fr+TNbayTeoHbRABf7Vul9gkGUx5bIzUlM8rFRGtNUMfka8N
I5QQ8ec8auW10cnnqtPLHbNItbvf+k+//qf7xp70MCdBI3d/bFqnNUJgs1z8X5/l/u/8SsFnb45d
ikKcIL3f/9pIMpiJv39vWcMvQztFfvb7L3+5+ftNEX0yu5Vd0zYVn+X+QwLO6QZBQTy4zWLqj+f9
//2USgC9xSDtcsEl8D5VJmCRP7+lPz7B/amSEq9vpknOHy98v6+ocxRZVmKjEQPF5tDOqtpC29yh
a1atYai7/6EQZ8D9VpNSw0dvNf3lD0g1SLAUZ1mqAzFW2lYUzmdOqdBJYg6ziB+9//DjHPZYAmab
FOWdGOr+8uN+n6ONIZ2sRHWzPJ69tks3qsC4dVKVgyDB0tSS7cwaXU1pwOYV4d1Z+qSKAxpmnKGt
SCZ1sjHbyYZBvLS49bf7dN3GbNR33mSxbtmrlZF7IK134PBZARolOIo+4IQX145qJIjK5Jrdb5hj
Dg9xbvdRhAm4CHr0pjz77x+TeMWCevZf7itMau/IzyjHkzcriVhZgPoSFt7kEIm41d/39/3orKdC
xVFMUm5nley4qW4t7g9yQvMhVHI8iERjAQ0PKurv97+QGbGkPl1v7m+4FN/1/dbfflWnqVvP+p4z
+nCX/Yl3kDYt+CIh3/ot3Pot7goho5Nhh7rebKZqVwu52l2Ddv/1j/s47/AMuF6yvUzreXcBRXGJ
yXDIkIHq6xfZcb2UzkcTPtSrYZ0cctc6vow7Yta207paNkv8OqBWrc3QLWJjfZl3L8PaoznjmvSq
V2VKze3gEPk4b/2b1ye77JDaC8+/1SvjCtBwfQApvICpsKCb5M27ZomQbvUmXuzA4Ax65JLUy5fY
XhwEWOolt5YvtrQ2z9MXd3RLXhDOwM2gzFH8UqCbJDcubC87vPi3NqV8ADGrg4+0AMq3ZRV85b1h
BeTFPZ6bc/uHajk+YGU3L0j1c/thST+qqJelc8tm6NJ8F5Qs+XTDa1Qd9fzM14L2sJkvhfHF1zNB
D5jnrWO8pqyj6fqfc2fAXYnoX91VDWTdFXosWVoTmNljlZiIxL6Y9A8AJ81buoQsck68tk/2UbBK
WakPl2HNIVHwxdLwjg9pskFo2v/AjqNmYYlU8YWMx3qA3uklh86mEu6CWqsnugMuXmwmBQRsfKyZ
/ohGKJNrB0RbLPjV0dflTCYnQV1UCNw2W+nnEPHssKcNmZFSSCG7XJjO0WbD/EUnT0UwMbAd3ijv
hF5zr1EuygEv2LJObkMLvQCad7OL0rWVn1j8ixcbTwqdrdQtXmd9zfiRdAteHaqvRMzP1gwwTrla
upTPM/PakTa2E2GEZLnRLfJpZSIdoV5Nv86+2edqa9vnlIBN4jj4n/5SrFSP8U69CqoRnbp0Obde
8jxNANG0M+akcgGWke7GQ35UlUV/DHcSnxTClYu/G/ITCkD7UwbkhMqdhpEXfsqXFOzNsOy/q3CR
v/PtZNOz/8Co6DoqFvSPbjWvw8d+GSWL6XPTPMrr1cjIeoAFUR9bURz/LgtMGdtsoQH6ST/z7BgP
qB2SZ5RyNXKGpDrKD50LoG0pu84PgfAwNThe8+JUHkNM3Kf8KS0P0vZH58Kphrd+OwLIUDcWdKCt
wYhR+gCERs7oPkT4RW57pmmIagm92Wk/44/GOydlNf4QwZsGmaTWln7NMl51NyiNsKoX9bMSb+3W
I+msxOdKT/rZLK+OELOWj0rmBdW1yd94eFu70An5PvQzwG1Q6hx1hT02sD/EdClg9DPnI4esW7zM
O/nL44/dK7WSd/KqoEezeU9hlq84kdJ5k/84GHuQPz8oJeC9M68N3dymKPjD4S/xpHLdEBCqXPXy
yMkVhMvQEi9Jd3S2b/l8DJ/5cDwlF0TIgbWahxYkBbQSWJ9ErRH9xt5spindk5sNPYCtCtLivS6h
jrlN6o+EZ7ztPjiTm3qrKktHOoTBkZMyBZFPV0pfcydgXN7M3m526f1bEkQV+6kqH53yq9N+IYLC
mQPIe1vUWxlPGoWtes1TRvFBqj9hsOo8gUEEcr3O1EPP4r4HT5srnjJMG6X70PxLr7EExPJbXZMJ
yMP4XuVvsow2rrio5dG+zcquQuQvcUQG0oS5vpUcNXq87dmLQ93kKcLi1wtS8OIZmUNQsxBbcu1R
CzTcmmsyWdsux70jf3mhf9mKO0Fg3nbzxXm3zxxhFZxkx2j7ES3sc+ueovDB8KYvrmAQ0AxPXCYM
C0O9oYdqbTLnPOirD+2KdQITCaJIsJVzxujJLQ6H5fW7fiXGbsbYN04lXsNTdt0X4+rIpkh0RRh1
8x+DX1a8lUP+TJ1pot+3QE7PJw2cjxLs5E36rinUvXOpNChkv+R1ucK5WW/0hDX5iSb9zTzjTLsP
TVHnaRQMspW24yTknYy76RX0yonvgLobVQxv1l87ZWkGK/88rQfVDR4ZOaMDBw5IJ9+W1T3xFnT+
sWEt+hV6old7XE9rwnSmL0YfhlKyifhcic206G+UneKJmUMPltACF8C9SWJ+ZrCkxSNOVKp8Mc1e
PoPl2dHBJL+BmZSzngTI1st/pPeCyV1a9zsOFmUc9WwqOB5X2RYeIo/P4vc3/SYdv9GRyF98dd2S
dzEpS64kLkfx9PELlRSGXSPaIkDmCuavDNX3l9cyT7IWxcEqFx/WO5kIrvRkXXE3vGL5fLeuTH8c
R8vjCwo/hi9ueGiNajGL4ABAsEFvkHmYiV3mQIuZUMeLQ1Cw9NSHHCnODS2/lCpnJBIqgBfr+Tpz
RDm1eK+wjhbZgY09pwOh1hwOfAQeS0kS5PjIC/nrgzOP6cJaoFjeVQfmL/vMUXKuXPUzM3Gznheg
068Zz8d84L1Y72zDDiVPHA5A+ZYMCponn6Wj9KTsOEj89xI/j4svvgTzJryopIQwkfCNc5PPz8fi
5GcK7XfiOjX2Jdl8fEjlyvRCYrVRPKfP6o3DWByYnv2bdYRCguySMcpzYoYsvivryOxnXLnK8OgH
MF3DfK9y/BYqeYLThlecPaYy/LNYRknw4pzhZGFPyiMZKqmzrhlFm9c3HswaJeOUdrI9Q2WwzedN
dODAM/ikzwyDyo4rj37JgU/GGPDK5G4cEbW62jufBrkDcyjfLPS6FcksvJT1/lY3h4gJ9Z0fVDwn
bC7L4JHTPttOwQrRrcQJTSSyOEAa+RAfubFvmCe37UrHJipOVno+vAHL4xvO6qUGv0k8ahQnKXkU
nGbpD2+LyZ+XYCs+b7p6U/qX5ovL2rc8jgo0e6bsCQUWXjPG1SPusGjLKko68MgJ8qd9E2epvkoV
T+VEP2gyaDf00aeRxYK+Bqz1Qy3eZrUXPFgwIOnjjjfqByGF1+5JyAAZU6v3WgL2YwwXvoLiEF3i
CTKY16EXh4GLSS0nRGEravqc9S22UJUj6ZZwKyw6vt1RekDaCiuVr9gAXeU0B4ofPbWSsGn4d3W3
1ntzn4bRZsYEmG1ba01TCzB22VxqjDjmY0n7IFUxBSsL4/hh39iku8ifGRpGMcipoG0WA3kp1tNl
ql5zWMUQyt8FeVKmGrAIAG8lEkANuMxtu7X8+SC+fCW/L9HW0XB7IZxUq9Ysm8oV06rd75GWKwcz
OzNEWZQlhq9xBxzbiUQRoFzQEXljOh14miHC1xkLl+qBxJGVvy6cY1k8G0eyW0CrpDREFM/3CYY/
OeNK78VpYBfHEgoFr/QUNAood3AVBBxeWJnLA9SHY8jpyopYB3cog/Vh8GflyvF5CI6ECGlI8rJv
m73+M1Or9RSzo+QEDlYa1ymYu3PFmkacYAdy+3jx2xfnrBA7ufxuZZvRWQ4XVJ/NW09mPSt/w1XI
kjXWxJwQ2r3FDs1g3m1iHe3TmjkQlXton1p+vY72SZEXyeD2ztLUVp7nMci19YP0RFocZ1rxynjF
GTDiEaOmPa4750hCPW8rKo96tAT66xVoGhkFGFaQQVIAIyXHxBYuVivjQsYG62nySpIfh37PG2bH
wbnlhTgr2O8wvQqgs1q69iOyZ+qOLNKZMZpuo5yg2bM2SFmnsBAemKAW2nGccPots0PzNTY/gIdN
6Up3DwkeenFjpz4q79WSi9Iiv5LBmP3GHkWAzdKYARnnJaYTnyp7Ko+Xioo0dp6N9ekQ+dTo4Vul
AvT6CMBDs5WJnFsag419TjweGLBFJSrgYa73fBX2NnuHBDhaO90gqHYVdm7YLoD8pujcz9GV/MfF
SObdIt6wsK1XnIBtnbJ5OsgsSLRj89ZyuUM8t4m0ctsHc0PLIsWjiGnfLU849r+45Ip4xUUcI3aX
eW5BpuB6pM3AQs7BqUg83noEU0O9aaIeD2qC6tBX+8M0Ze2dfIX9SCKIyeXghrrXJsciXgbShqjb
7DgcKT7S7GyucrSYM5jmbrWj00L3JFzLFBBZumTSguQGuUe/tELJXa9MWmID5VpzCxSoG6AtjjWN
2pOtXeS3ShKn0MilTG5U98t2QvdSSbAU1hnEdu4IL6CF8u55oNNtYHV/xRKHL2/UjlIFLn43sfN+
LgbXOE35GtuszsgP8nl8HQ2s1e2iIUEZj+s3Okh3euuMhVJ6MYY0/kL3iKCLfC1D9e6ubXhGTEJD
nY+C+6nMNwGrZ3NpFStTXiOSenxwFs06PN0XJiq7NnBhUOQR7Dw4hpd9B0/ThQnPQQkV7XUZiv1j
gaQnCTY9dQFm3QylcZcfYo1liAfr7FdAkf6hA/q8z5kGwdxBB3cgNj+SMF8Kr30XasWSBMedHFvQ
x9qBZs/VeGgoDOvLGG90y5UEGqyp3i3Gn+qdaCeONTunEIYha1jXqRfGg39FjaX9Qo2WPfvvusSQ
QfwDOJUbUrvcNR6cLnDLT7T6fb4tK2+gGQmg0tWI+XKOyrt/cB7aSlkU5KlwWvabGFO69s5h1vtt
5NnqwW8ZX8Yd4w+nAgB5lqoS+SYbInaN9lTTaK/3U3+NjEswPM7pq96vinDywvBN4w1Q0XWhwGR6
hU0L0cFBAW1zTr/I0Oyu+dvwXqVs5QX5mFFyj/90GR2mJVAWZ9ccmJUBMPetW3/y//CcntWn9kIj
BmMzuAqK0WZ/hlSL7MHXlzC5RsaLeCUdMxVO96qi0obw4IMRg5i8mIAhSECUaBs0ySuAQAfIAt60
E0o+NO/++7weD8YhZHQDVR4ojIQoDVkefNjeMdjMjyBysEw5YU4s323st3h8AvMd9QIOcwg0O/SP
rJXZ7y3m8AMb0kWmQLgst/qieHfWypoxk8l8VT0H9tI+mk8UWVYqpWH5qBvsMHaQhsFTAUzBl0en
ncIdfVRnjca1ZH+1CdcKaxRoJpJbpzgDBNh7H7Cgd87Sfj9lW9oY5jXYw4Z+UrtNBZPKww9lUJg7
M5rqb8lx3MPe0DbAfrQNNvQHIiyg5IYMZ7h8XHJxzsqSijejQsI/Gw9FTq/zA74vWQn5on7Nt3BK
YhhQlSeL+AVPaOd2pacfui1awupy80+ALQ7WWaKk4FrnYlXs5ckdb+iNpVXIKlQ9ZD8j2zuA28vx
MVphDsSUML+ab8F794Q0Tw53MI/xiG8YfY4cLDBpwPRgcFeC9le+KA+w+AvYZ6dC3Rf2qgbfRoYL
SEJ4aYCpENZHa1pbg7SpEQIHLLa84ghjRYyJ2M4Z808lBN+ttWpe4xdGUYh3RC16+AtabRvFjN/k
0aPDEPDyrnovo0czWnIVKw+VfplKkaMw61tb+WHVZdcb1ghyjWcLgzqbf/LvqIbK7htbJ6Y/VghS
LzYxpHyfnBo6Ay1h8f8CmKHEomgZH+wVlphVAPJmC+UmYczch6ObUlfhvQTbDJi8jSUO3s6iOwyv
FhIE1rT2S3YAdW/YWLQnr35Bo1DAs0sRgpMIUEp7mlnsqmjp0GqzEQYRROl2V91eTkcVUy+NGSSn
5NtCh2i3ebdRR+GgHxSu1viJ5SY79Ok1wQU/rVjqlyvLIYXiSqlf3uZiz46SZBXxIoAapTXVDOk4
rT84C1SIk8wCHm2bKX4HkpQu8EOdws3wi9YfuyZ4fRZ9Ezd4Snv2nhaUNbIekFi40XNngSfZ6McC
ppsYvYMnQH6MV+vxNfmJXjrS+NyC8vtS+TKoniydDUkcPliFCWTwIZnegXWB29BQTDCOA2nm40BF
vQawv13GONQFrDgOBPnSFqcBpTYHygEqZZRwVbnpljYT+iDKByiAWCEwyqPogOEZv5akei8aD/q2
sbG3LPJvcwWoC1qG8KWs/fKjuMJRxBRvJnuBGJuXzik8gx9T8k36YjNXDahVMUq6/q84V1bJNrO7
Q6MZ2oKvMYckt4veUCRSKdLE7iV87hWvw5MOyfgBkxHkjsmp3spnSqpfbXxlpSV5mX7p2mWgn5xi
pzSUhKFDFPOGoSPZOb3rg4rrt8NJebHh27kELrC9h+LHF9rf2hfzjZR0l5Y4mHXctECUxk0QX5IO
9Rpge3bu33wD7AJ/spNafBtw3Fr9oD2MrCeeLADj/TH5UNn3knfBKYKKFzJ4tvDrFU2CgvbyS/lZ
fhZfztHY1ezsqWuckQugFtCqW8oF3YG1dMcVS5XvGMMIQOToAkRwz9kRbZB+255xHstrQH1h1+5k
5cc/tARulC/lSqzKzv5jrm2CFki3wAAqIzJ6/7tqIASZYjBgSkrBcapPdtS6361LCMy8CUDgZtZK
tVbSisAPtujisLBl9PrPFnY+1EE4M5uQptt+3LSbES3CQnyPJGfA3Wd5e3ROAN2AuxanxHoFYWSv
4dWhMHURb9wenFPwTr8qJENAfpNv1NieP2gAmWK0fQ5fWEKhHwYntyBVoyLsA1stOD4ocAz7PeBZ
XKbUxc8aI3niOhQ/yQVQ2cdDpTJexl8qhd937aF48rdgxayXaDc+ciZ+V/GlR4Vbxc96sLMeHnWJ
z/ZVLcgncS2Bc4eQIJ2SHaZBZmROBf8ClBugpNfDbhSETCSL7jkJNxClVfkVmN+CjFbco+Cr1Ws7
+Jtk2LbOo1VIh1YKLoFoAAX35J/7zUETvaB6Yg0pA4gOhkKDgwasfxB9n6mTLARePa2PgQ7Q/T6n
ivYlOh4vES2scJpzWqNC1aXWlCTjeQDo/edfMnHr9696gP81lh9bOYcVI7pz98fff9z/aatjq2DU
N0LUlhXjwL8/PlFrZRsMu0gGP9CK2Kn7j0D8er/PL0WmVWgbHw6aoZXJdlj4iX//07898v4HQ+Q6
/f4nRQ16N02am2HYiP/qcEWjdoMhsSLNjx/BPTfrftOgYa+s7jfteyyVhfkY6hvI1D//ef/n2/x9
nxOIgK3fv9//TZbWYL6nYP23+3//+setMAthSIhn/f2XRA81FDJMTb//YGstL3L/vRhYlyll6Szv
D/nLy98/NopQAHIiIiwhK8xWuaaz0ulXKKMofokarogW60ss5DUxq3FfbQzDCtd09omt10hqzeh5
RTG1q1l7VO6hZcOtAeTViTCzRNO3Ei6eJZput4bi2rZM7SYJaFEg4d1tiZsiGc1qvSlHR9nKlNEk
sDwdlHutHhYaLQtHghYeiqC1SSJrEy1vjkMMtFMU216fKQoV415f9xiG5BpZQeJbzkYzkMmGyUsq
gt3MBh8gSW8DiW/lXeuT9MBb9PFJcxThZYhvuCb3mc/yTCY4jvy4WAGj6QABZ20JgDvOXoOAdQpV
joHNm2E7W6kBtlPA1gyHFKh9TQ4ceXUYQ9a6AhhPI8lu/iDnemd1gA6MWNrpWf1URtKHTP5dboAa
Dz6HnsBgLWffzIBDWt58j81L8IdJBVF6Jpl6Vofu3Zwp6pC2N4rYvZH8PaRmmE/qEhhNgjqSHQDd
V2YRqHhBgFiv1Cno4HSXjmF6Gkj4m9oRy16p/kJJcpQDi3ROJKwqqYBj8qUou2BIv3IRGYibiUWA
iBHMup8wtz9pI+f7TiZosBCRg0TcQ8nezOTKUYRiO92qyHTb/MUirVBpFZga0w4xyTbL6LPM/oH0
4Af89pcJC3ZE6iGEFAIJ6QjVUK9JRcxIJKoHk7UYw71fo2rU1afO8Xr70RShigWOsc4g8ci09wE1
T7IX+Zo+G0R/CpmMihp/6qy20tEZ3VkBwKwvhpKqB8n2e41UxzLuwNYT8zjOOqs95nhAjCIGciIP
shXBkFJNRGQ4E5DSkto6ifhIRwRJluO1EsGSs0iYJGkS6MtrVtbUQZ2OaipplBaplEqAHy7spP1A
XuWoFznOf8sbRZSlAWjeJtty1llYYhub8GzEv4psoauWvAyy4am0mV2n1hD0nGbc9gkxR+iBYAKC
wJdqwvzktDxFjfw2l5DkKtWWlr3GfjJTn8dOKbZNNr/jVWRIURW0Mg1JvxbIdbSBb+z16T5B1SPf
04rAuzskfnImrRSlffZJAm1JBPXpSs8iInSWx6dx7Pc92aG1CWTW7rOA3LXjZAU3K8x3maJBOnYo
f2iD+jA+1yKONBXBpDG9zFJtYapF+pMmwksrQ/2ovmTN+amSjGzTgq9rrHom2WmvGoq/Hiqe3Jkm
Ji9CNFsDpoJUkZcaGjsFM/4s+2sUvv4J8eveIWBVuSetsnlIS/MJNXmNEBP17VQFx7k3Pswc+cJY
sI6mIzZnTgWDB4qRNRW/YsgIk69150QubAInToifz0qVsP6ocQbrgf/ja0N8GLpXQ2GYI3l3Z6Sm
uVI0utvhpIBTqh141tlPjcOwdQZmcdu+1iKOFjanTDqtTkotamfyrQKRJ+aDaI3JsjWxvEYdu4tM
HQA4o+ilY02zI7XB1pbPqZJB6TTmUylJz6EIy61om0emA9ZToiJDni6h7fQqQTd2Xfw+DcpLHyL/
Uus28GSJHXMUGpgTSOhtEzADvgiIaACv2woQZ6AwGqm+WUi8b0TOb/Hd1+Uvv6XPY9CAzHaaiASu
9IhUEgv2B2nBnQlDQRUBwpaIEi5iOi4iXNghZbgQccOGCB6WGHsguOCERC55CUknNsrmqcqHE9/5
aa7VTcWCduxiuqaS/BLYFL0S59HHX5WJ3OOyvEQ60CwpZ2KorVl2/Sz60cebVoww1TUTc0QRXlRd
S5AGp1TkZRCOjmAWoDBdSEaPosskMlhPsOL16ZdU2GDq5/ZHNylvVSK/mRznRLi2Wi38tOs53iIN
HvcWqc8T43cqYqDLBHc/Y9Jktbemi35aHJ8XBUBYPQeo1XUHu7eYBZE9FOvMJmo6SsmVjpvqNREx
1A151NpFoxJC/qgbZN9GpqqLX6ZOu6AK39L204TKtNBlIADFJMPAw/uJUH+nZlfJr8kuqZoT6mqh
KqWgrhSQ6VS/JpqBsAG/zZ6lsPs08CjDvBOtLlGr00lAy9KUmAuCuAEnPEUimluiN4nsUyUSFzYK
fU+yupcD+VUpNKzRgrkiYr5zeAWDCP4uW4ogNtrekUxwTYSDI8UFd+wPkL+cyY100g9ElHg+qg2a
auNFrmVW7CJwvBTR42adPMqz+lVgni2abgcoYhRR5aXB6kmEl1sKPq5YBJprJJtPLbvPUISdFyL2
vBcB6LkuotBJH9R2UkdQsE+7SabNEPjkipdkqAOf8Y8BJUfC27OlpU1fTkp1Sm4oGWVksEs9Bf3E
PmVd4S/DvnN4t/RJchHdjkqMQntJ+FxDnFKvQ1EzG0oAtrqTfUybSjSOy8jHJFsrJG2gE1w1Xfml
JObmfy1leRu10+NUfv/3Pz5+ZVFOv6uto68WN9j9T9tf//0PTZNV4/5V/WHSWn60H//68+kj45GP
33n+3TTf3//hUf/HVKb80zRwgVmqgrUM65jzp6nMkf+pKYZGjLSNw8Xm5z/+61+mMs38p4lc3bR1
VdYVGQv7b1OZ/k/H1kzHwY5u2BjL9H/8zUT2/zKVqbLKG/h3Uxl2N1NxsLZpJl414Xr7q6nMmmqN
9GqC7UIFnMQs1H94ZMrdoGvttpWfu8qod4VGZDqTK/UuqaJz1Ig773+5/5CyqUdiogz/unOUQmB1
f/6b+x/u9+UdOzOUm9TpWF0aYi8Hq6fYyUFAM/f++x83bQ1VR+rQaTd9c4OCkZ4lGzhL6PXut+4/
oAfRm2BWmdZSpZ1Jes4pSDSiuS5uAk1w5tX9ZiVeJdFjwHuKxhxVADhamxWK2HCQtpUunMFc/Vil
k2cjzVFAZeXoGvSIWtDyGjlxZCrj7LBIEZthobijSjXFMomsRnPsZoRdLyOHQEjdUddJGHxg24Ig
NpZPtaKByE+sL+ms6TJgbDM8TSo9HYx860Sf/U0o0fzLOh3AY0k6t9xfcLBCYJ9EQh1WXnYMNS4X
lNUdnamwJ4Osq2NPVgPKFTobx2CM9i0NTgcM1FLOw9eyhrU9BvFatxnZ9WI+WkEa7SWtu45p40V6
aywIPahm4r0Ifgx7tkIs3rqBmQs8xFrN9BfZTB+boQUKQCpkFIGNzHIyZpQsu7JGoCplMUzrUmms
bedmB3Cr4xn7ADXC13wmpaOs6T35sbacZOcw9RixlcyWNsDOYJg1jZBoO1ClYDiwZopXbUsfRZ6f
pPBhaOO3dIS7G8EH0xHcVD7N80TrlbUD9WKJi5OEqhmDvU2lrYMrp4LCySxF38hR7ap2dE78DhW7
kiLgRZeaKoKLahPZFYf2Ucd+TnCD8iPlSNfySHV2VVpetKSurmqyM/raov8LB2AyS8JtLGTrpJC7
wUQqZK4o3aKU5gcLP/A6BA4sTbbkRamzD1pAniNwKrfTxjcVUg2Z95GyHhXmqdw3PwfxLOZ0xBD+
mvtVuymjnoQKe36PfBU+O4iv+4Uy35q0yJjTx4ucl0gxjEBfhpHoSIb6V9CaxNVoVrJMLU4bPyaM
L8pVD2W813RMQC3APAWuZZ3BO8PULAruI1lleDWGik4KxiYyeqhthnTVzcRONoFgfLeYPeQetHZN
AATl8bI2x0Mkwerxr46abKEkLHMb2K9ZGzc16j/TjkrxNBfXlmIIhcfRlTqV60dB6QPOZUtk+lJB
Rqn4ZbXQJDUi2QFaTj3AtR7RRYwJWxaDxiVME5NvIzdzqHRdqkDsp6VeVspeCpLHWtbyVQR8SZ43
FTSxSO0qkgMyImULmVxlorQaHWPEGFGqBBD5ydmBjrUbopUcUcSegoI6Z0WomOS4qobWkrN4GUX1
a290wV5PWclB3gR34fpJjhJXWGPaaVgrbae4BWk/tjEjYVT1kDMrWTUSRsbZ2aQaRi7qLp4pU0rj
BLoWKNYA1rw2qOgR0WvqahJvrMoLoHBaILyCELcy/TFTzHfcZKyP15EhL9lEvJuNo6CWCwcsfz2M
7zUxDJr13RlEypg2ZeGy9nM0EHqBQrN5odBCPKFG5F1AabidMeRIubyHdYUhE+FWSZtNp+A3Za7T
t7RnEVPHMrCV0HFYaGGTx45P1dkalF/VtA2y+jUJ7s1MLd4wgHipzqUBRsqtwvxsihcpKiIj+4Fe
qkVQiE90C7iVhTbWxqWT9V8pNf8ioJgbjZexj9rTlOp42+o62DbOzR+d4LmxgMCWUzRuZoXEd84x
uQP0PKesTkMVMcgUBZPX02lmY8zmFIft0MtfasJvmRx8BNKijsD4jkm09GsgchnYNz98mAKMJmrI
yNnLJqs34prbdBU0JWdjqKFUgb3r6Oazho+F00QiuC8IUlF/AI9Osc2m0gDrFoiJldOdnYdqa7Y0
Lyaf4F4Qfv4egECfD5ZrDJO56gf7Wx8ZXnpzSgkX4zovt93Uk+Vj0u70mansOns19B8pg2GksNBf
kHW/9Qua40X5Yxc5zFW/30i10oFrSB/HDA/yKNW1lyd9uozT0LwYoegqQdVPJH87K4yb3a+yCuaN
P2vPIDL65ZgohDY1Q74sckddcVaTKswwVeqQ0IV5yHqIbfKwJB/piUKvajBoY7DzHra5YF9kIGUO
c/w5l7gNEw38nY+4xlTf+75612rMubrSAbLuaCjJSUjCRpx/AkD8ALBD9YnAP2k8Z32Jzl12dnFY
NXvNOcsWpagJdO2WndhbXcjD1g47ZpkQkE4WeoZBYUNvoUim2gw8H78jJCHaNIbOIjmYs4tUgodk
18xKXUUVZxXNNgSqugzbeueM+wZmB6Y401/WYXydxrhfNGITDxOONciynNk7DdrkUUcZd75RoXI3
KKThU+cUZuOs1ec8pKVaJOFjlTEXzergE0MOCSnJGTSG5McI+nyVDVoKGxUYSSx36rZ56fWS+Mvp
WHYlA800eZQrXuAIGBDaSLXTLbF+yX9yxyS4zqjrVR4KFDiTStBM5ymZH2uzadeJGU8HfJQUeSrK
5GzPH/BFYn6cjX0SEgfsE21slsHa0Krn2inpFssmbLJ134g8z0Zmj0RyatvjdMZ8SY5B3kQe27UH
STI2jkG+GTCitVi+7IqJzm2Q0UqQT1Zu3LhyXmU7JbCmLEevJiXGYT3zx4+EhUTSxPbKUh9Kw15S
pCS3O6Qzp/cGpZCwaJAIYACphmKbzY68K8QPLVTfM6b0pQz4a+xya2UkDOpzkl4Bt3Dmhc57H2Yo
j5JiMwaGhmpQHhnr9Ao9YGY8yvAg3dCf3mS7jwHIAUuzQ4PIKDlTVzCAP36jZHt4bqwys+xBTmLS
Q6hcBLEZbCPqh5VNF8UqYJI5v3z4HCvKM+g2HCVajINtu6wnNoMkfTLmNzDvq3PQ9sY6ENBlU9LR
yg5s/xIqdUuqcYQgVsDC9Qm4XIpyU6XXGRvNFbALmAEpRShWy0aPBUWM3/FQYLQXDg8176s1vo0H
zYHgPODeQG3ToyXwI9zSg8aqOtEezNgIlpJpkdAh2MJySNp2zms2MsmuWVtgzJC48jzTGM5Yt9k1
psomEetZavOP1AKpEtbRcXCicWfhMfHGJt4FZmishzE8j9jdd5Ou1ugQoCaEcapuigpYv/CJ6F0K
8jC1H/KmnTG63abwWTD/ELX0xeIPF4nTihE23FpORkZK79OKo20ejj5hTQKIbqqQMAGJLTCgsSZ0
VNLl2vIxvpuKJlbS626UjrOTGGjJ1YFxD1+8WLsHJU40eRK5U9QzK0NqVwnOx21l4m+ykA6YlQJG
30dm2kZ9tZQF0DT0O8QfYNV2oaaSR4repPGf4pnFcqNTfOMikTXA88CBNkMoPwPOgI8foKeHZTw0
VHC6iUJyYuntBqcugKI2XLe1+WoHDSCg3AKG4aAxJ2V33v0Pe+exFL22bel3qb4q5JfUqA7pDd7T
UQA/yHu3pKevb4l9DvvuOFE3br86ijSQJJnSMnOO8Q3As+5G4NfK46bdzRkdcq1HHco6qss5pcLi
rR7uaRp8jTHjRaSXV9QccDmaGYRt61ECQ4Pn9BDXmrkaMFwe+9ai7Zi4736sEZHtRAFVKL55fQrq
dTyikCi5nIwwe5r93uCNk6aR+y+sA6OtbyaIIdwYM7JOWM3wNaSBtqFbFYSIliY9+u5kdlrw3hUd
AQBvh7CzpiPxvtedXQLDpWMAgbxqyJQDBMTLiFXh0/XjNHJsHBqFzhpMryoCQmV6q9U4EKEBboAq
13tN95tjkJG/yqIPd0jRTofcv2soNx8rdRjDz0x4E9LlOd+adfFkWYaFrmE2iBdFpRRrVgn3NWpA
FDrtzmLjZo+RtRVZ9cqKgiocyZACFUjX2RDXK8obTT5761AWjzWD7da1SJuahlMc1/fDGGW7shfD
SYOFPs2ecSAKVMyZdmzj7p3VwxPVsJjLqj05vlz5PTLDHKCIQpqbgFEo3VWQqyPHPvaTQ4pXRuSb
08tNIfDeV3lmHrW0FAdRPgObwpXCWP5zUdtjfmvWaIF86UOIV2eh2Wj10cVbvZOZQAkQlgaWWTRT
Nad7hZA717VmFfbZGWscQ4eLvc/w0VrTt+Tq9hLKXh0fUdBRVPOn2Ns3PmrCPo937Kwu42CMj9MN
jGBE3h0vJ6zwoZxCd9slXXTq89k9dNTKtSLRj9iy4Z5H4ikUlkEJFL6SVC1Npz65wKGOdbEqgDqh
a6/IhOin5BBiLbwoW/+pjukahIaF2UCd5lOko6buSZHz3VcRm28Uc6lzTdU5ManEWpbC2c6nDFyV
MzokLlQz0bYzIqJGZ0ktHDQp1XiuUwpjkf2WFz6ByCUO69r7zgGYHZeDrkeswALHuh3zmXNU7V3t
sPzrkFX901C2cjtqzl8P1S5uXSsa0D2rQ+AKNBTgOM46gTBqkb6ZLeOWibSlXxN2EIF5SOvqd/zg
PkxZIPBSwxirz063zot6OMau3R+zGWPoReoCWKQk4eZ2t6UGTDSBVhOh9RwzGB2DWbePcZ07P7dS
3JxhWjNaMw+hJ3FaFDyFHl8UGmACLJLaugvHft+iWO2oth9ru77xizDa6W4t6DWh/qt9/zio534P
y2NZgvY81FBS+OpH6jIPjm6S3BWGK7ZyKtOjFd+adj7xF4Pp06a4Ak/XQ8JYpkygGBqvag3oceTq
zMw+iUhdjc6raLruaDcEF9CrfhkpaDI3KKZ+ia4EatsXodiB9Vr11Ary1IuwYTcRJzOdAbZi9ZES
VPVzCNQsaUSsdpO6IzZKHfBromFBLUK5PmfYQHwh0UEfl4M239YWjvplWvt9GA1l5XANTbmjH3V1
mPvqoehslCUehLAphq3agvg1AtKzZ8FJlcwMvjPn6D7MSyLn0vEEODcvt32RQGyUWc1WPSOReziE
GnE2pg9/U9KEzTFwWIBVbpZDrukfel/eO51oaYAYj7Vv9UycADcan5Z9Ep/KBmXWYEIra1rzKFmU
7tqE0r1WY1jizFvZtMnWVmrYZySULZHVT+lkha+yuAO9V/TK1V+UIV4nI363hx4pZea0p2AOYH00
4r6qWBro3qqKKi71guzbAPv6gebGn67RdoE/eMe4Qp9S23O5dmWCAiBN8c+yinhAvXlyRBhcpDYb
A4nX9dSYb7NOnkPq969Fi14cmDrpAdZzW1FHt80AzLwVl6dUr/mw6LGOCXqg3iMOybGdL3y8cEFy
f4+Je9pKS+yike1ZEJXybo5xpRTFe5DnxmdRl0eKAs+TmVt3TYZDwkkKG0i/GR1HDyAhlIerKq7/
6L43rwGqoxYBtEKtMBlOY+mTVm5ioNA7nLI53Ivcg+gfVx/GmFmn6lpmuX3HDsRcNyWYfDCtazti
RCynuTokJjvfsDIAv4Y9Ua8h6wmam7jsR9Hv2N2um7qo92nQNOcxAIEc2smdM75PMkrfTBu3gd4h
qJYWuS7uu/echYZ/xayI17FzAEE4GrZY3zxI5VqromI6d+SBbGdAyzsxtf45KhEkJy2cgya31n4I
8Am33rGqHMw8VTrthPXdRNgmXCcZdzPLETYgnrbJ2uChnCdWsToLjETY8rJu22ljdaBXI2/8yLS4
vXaK9jkqPXsVGWrCVRkOvQ/FmKol60A1CS9O4ClO830I5YQeoLEKfGMkXZDhPx3c+eg1fbctteRh
eYi10HS8qTO/p67FYZr6AQI8bYfMpFXWqyrtoGqznTrQdVr7rcPF57dba8IcWxqcgJmhQ+NDCZeq
kbsZ/HEfWtH2x/Ws/NKT2dywqwdWre6BOKLoWpnuYyfrcGsCkDguB+JDGEAIyi7RcqC1Ysapo5s2
LkGcqKcsZvpjy/YMK0/EWiHXJU5Vs2VxvcR6LGkhy8GULRpdTl9dH9AUuvCDLxwqCMdl0RO0/NPL
rcxIEKkWxtOy0ynZ1sCTMHZSooiDD7V3DeOPUXvRropzEl5cf6+5lQ/3nICpcqBg6FNWCQyTcstU
QGsO+fIGmbmscv1+z79HUaTfccGQfRpEjB/ajTSwLA603QnvAfkP/+trmKRxmmzv5HkJqsZgRoY2
9pusvIvC5BgZI3DPIkEwGKQP7mzR7hVUj2MzBy4bqMga6E5Jzd8aatvggNLZDANizVxExBO+Ys5W
8ipgJqm295o0tZSWnzdH1163qcYCmYNVn0IPLo1HkZ3y0bj2KzXUhDe9JW6SgWTLHtpGVgPoFYm4
S8Pkm6JWuuP7TqXcVpGu2OIx3d5qeEyTfM+eLdxMHsAC2hoIgvkKlOgm3cTIXjZea0zbJnnMYuur
n4D86zGy/zFEC20G130od6lPvE7UBt228WHLU1xkeCRatmaKForsxreUEoLqa8iPqS4OG8sJiP7q
JUAhA0+15ZESVcV82MSH0E5rUx/1bNxvMXXZIxx4W3fX/SwIvPXRjGXnnOYiLQ3+fX9+dkZxTIj+
NGV6XftAlxrXcNZVG9GPK9cVRV5MpDqLm9TltwHjXZREnfWTgfWin++lgbefxSu905jqdYvPIaut
6mymJFULLTGuS6xrOfRQXccwaPHhuAaxdbVrwgfB3himfn3pUivNtORLot2LyEQ7S/oBK6vJ3+LR
d/ZmHkzYMJX9eb4yWu00WR66qE67p9B/v6kJvNcq42VoKfuqZWwxvuvsrolp19u7fI5fQlZFdy2d
U1o0CdXzLqfgzHIwzsJ7NgKJddlNAJfCOFKAMkKlA2a82XGg1uQPrhki1JGboQU8J9UXXU825r4E
UQIkWNs1P0XtzVvRPRV+RpRULh5p/TyhZDBwn4C+I+nichSUQnw3QOfhVVd1CJa3HzWc0QnMuCgQ
hzYyzD3A/sssYTYrtJSWvb71GvncJzGhBcb04HnZ1nAnf10xZjGrYToanLWc4Kulluwo5htEl2N2
jLQk2GeOe2eaNATiASiBDmlzNtxLl1Jc26J/zFC7EP9D/lOeBbdpcNlPGpZipHgbna6JHozDenLt
Yj1pSHDH0dloTorJ0ehwIdLqyX0L2J/1pfndH0BfV2ZBAFiolRkL49cwuomg2WDQGy6oGqKzZHlw
QeGEAhYyeM9xsU+0IMByC+ybCk8G1wPVZa75sHQGleDoac2b09jf8rOgS3iRhcWlNunOOQ+j5yL5
ZKeKf9cB4duRJjpjvNFdky1bdTPFFohzn6oVtmiZt9VDiyFBE/N97ege+yX8K6GN7Cl+K3tE/nJ0
A0xSLwlEPcoD1rZrJxh8Kb3zPkNTn7prvcIKOoyUBGzAFkxdlrEm7Tlpav4VqNyN+VImBE0lqYUP
1vyIraLawClHsziXT0VOqdzo8QnERnRq+qbcdlKyVKaaWEzGw0w5vJm2YcA1V/X2QxD7KAXEcM7L
9CG1e3uFIq5YuwOLn9z3tlGCHsSMi/fQkBdDpVyeUTMT3hwTcVnfkSa0H1n1tJ0FIKHAXh0zYdkq
d00ltJdo4IV2p+tBdx/Z5nM5+a8FPkSqbpG/6xjS28i9MoP4O0xsgpDGEM07QR5s0BJ6RgWzUcQK
KgkRa7dePnD1s/aAdXdUOsViY6baoR+pG/tTAl7XAnWN3g3znuGHmF2wA2Sx9tESM+QERN4abbhN
Yti2Qhr2xmts8sKGHeuPTy72ddSQOQJ13qWsYLK5JqNamNeY8gaDK61OHmv2Z7T6qxIBG82KNjSe
RNYhxp+9w+xV57BwDnYsVQEvLdd22UCbB6IwZlvWNNctRkdwLGSxWRGo5+ZyZnfHB5He15X1bTbz
ns4a718guBIdavHIJ/+szi6jhxQPUD+eSFWgA1S7fAxkJVFgqerLgDABkFJveqqSXOPumSYCUYWW
eZ1QHERRpYEC73DxzOQPWPhxsozo9ygqL5jgyWfIS7EF2uXE6FhsUwOzuG0aAGWdKKyNJOtPq+ty
O2T+ZxeQOhzNlUL9zYdBXVAtNaJAicv8RiWesB1w0KGnzBOtS6mXDABifs0QE7xkDzr1cLBTXZBz
TEpREZBW79JzqAoi+cQb1U0c7iAGSJi4kONBGL7+EJeCdlAm2EOwSAytz3jqTulE6ihjzXqWuF90
ekS+CDfeH7EzCuK5MlK6QLKqkhGS/nwk6xyQW2Ym73TYQD52WGep3jtrAMb3TZmCehDp3TBxiumS
hl3BJY0+eio2ELCgbhUpsklSmG1RHvMc9ZtXo/qQER3IqNLXpGMgT00iBlVByjY2vriDikLf6Bg2
AsZNoBiwrCt1luu1zPesfl/qzOHUNOG51YNxGdPgHLPi3f5MnMy6MqsB1BY6UESo9gGM/2oehbtB
kuAC22nLjSM9F/hi+80YI1a1Ljw0KzgLQ7oLkjFjZwxUXqO533i5/1FSohIzreBkbKj2eFf0cl2E
YZQOkbuWmbfrBjvCP4yC+fcg1DI4Uels/3js9642q2QztmOg64vWwIaLGLvoFBxpuRn/ZKk5MeL0
MSD7Nc95ipmNlD2lyf7bzzeBSf8bYFG1/PryM3+7+fNy6uVLVUxwTS4PQ72EhxzPmA0kvOrJ5bD8
7u/dnzfx+/f+9tL/+PGfvzeNEL5CgxBvGSTohtVfGVU1h0QzypnIb1l7qQcNNzL2+YzLLA/NR322
4p0I9QIdYPdJUWza912VwsLxyn3B6npTJe6nO4GcGZ7jumQ2JPA0mqLySojmmIGsULL3t4jw1CKC
ionIz9lrgKspD7ED8Uef1dA/bxZ13h5rjw1O1/dvgdqqsH7660BaG4qQ5T6qA9/YLDdJfMGBvdxs
dZEcc6XMG+xDmZ/++fzyeqKgYv3zKhCu2r+9vmsm/3ql5Td9e2Zt6ZasnJmDfx5Sb+b3bf281u/9
//Qz/+kxG97lQbS7WhXQHYVcGik1YuOdrPVyN1LnafvvZ5dby2PLs8vd5bC8wO/d//S7/+mlkIaN
rNv4LhrVHKHRRl2JvkHIf0sNUN3/jw9aVcOe4/d5QjvqY/z7S8v95Wm3ZvfTe4dRtQ6anlOafjU3
g5KskZ+by1PLwSHxS6u1w++v/+NPLHdhQVr/H2z+IzX7b1Rohk1H4P+lQlNRu38XoP31C38J0FCZ
GQjQQJ3blkDNNn613f/5X5qPwsw2XYOVouEL01UKs38Rza3/7eiu4Qnb8nwFNP8lmttI1lzh0wAA
gW4L9Vv/A/GZgfTiv4rPdN+yHHCTpmX7OlBDy/qv4rMp77qhELF3rK30Gck4mKLIIXNbW/W1XxLC
AZ/RnOBqaFjmYliMUUU7XUzmO3G28UZTIVvE1alFwXCuvLdIxXBZ66RN48eYcBXsG9/UP+L9pHK7
BEwBlCQ2eV407DVCDoj4ssj6kpVHHUpvzohI9Kt+fAwaHadckTZb9oEPpq5bt5OA5NSivGV3jeQq
jmFJaiOE6gAF5+jd2xUCnqaj0ZcC5Qkb78wMfBE0BJU5KrLMUvhWJ6DOHDbWRisF+dMGIYhFSnBv
lrnPkZ/o16WZmzidCeJNwvnKEcY6cXFRBZVt3daF+yVcFgltNHzFDiKHuXHOsd/Jg+0hXVbxayJr
QZDQaaezZGkn22YqGLvXMba0KyRk6wEA7Mqh4x0UhnxMcZhVln1p2n3+YfnuqWzjfUjR6lYGhX4w
+u5AikyNZDed10FpJruAkGkCm/RtOMDfaMiY81TYXAaZFa3q9UgmdcxauvZlvB6ASVgTdfymEuSO
kR9LcXKaT01q7e3sMHXhGotUu5P0rVXsHVlO8CgIwvOi6cNV0XiTCskTKi6PbJIrCqpUCEjSkyTq
2Q05c2bcw+umSJtFWD8D50+tYvha0kyOgYrmG5eQvgFf6KSC+8r0pmsb89i7RPoZ812vIv5Y0iQq
V89wvGSXxeJE1LBpDkxTNI43Auoga1P727LwYQRjdyq05pxIzT/jPdi6T2lXhLvZl5eZBNgzZ9GH
PdYD+yT9aKuAQlLarmynJJnIobQal1+QoEAshAiXU+AGOz2hdCuIPIxnJP4DKYgGdeGDSctlJAmS
dV2YbRILvYuMFG/cQboVY0EaBvGnKAmKETZNJD0M/hjEde4tRa1NVSRjqsIZOxXTWGnilsV7uBqU
59wJCXNkdn6Dsy1RVnaXaTiX+HIgEJdjdyCG40CZ2T/NcCgmpA5lGbB1uiYuMLx1k70FYMGIIPem
nGC72rBhbngvjmbNp6nxsG+Rt0bA+22jwikHzDvnxPi2G8lWQuuDjVNg/kKUAngDvVclSHlyjRFf
EE2kNVmMp9yu+kPlN2Rad3hvXWBSNo35VSRyF1P2pyYRXflD/hpO3YiHISNUvrHYk5EH7gvww2ZA
blmFnzyuA866CSZATvYlPVVE99r1qMI8c1I9af9MSaRjiKUoOhDbktnEfxroET3XHfcIObYuBqQL
ZyKGwPaoFBgh8UspjLFuap2909VbKcDCuQNxo31G2PiYhaCG0pcuY/dPNmkoCSmd3mIwHoSt4qvE
MtaMDFzGNLkXc61fIFY8OS0i7jrgrEmKN2N2Yja1UHIiqs25aWYbvWxvKYN824FOel9+CmMs4r4k
hcDRvzwEEG6pkZMbgEAPpnovk/yT900nNRWHqiQoqWB1vfHYTjmipGCIt7ccJ7ku+zYiTe9VIpNL
g1ZDOkaC6zB7G6lHjzmDNnLFDuZHBhAj6yCXN1SWVndNyU5uDvp07bgyvdLuwhokd1HEB5PWs92O
A1sx93OIopk6cgKyy60LQLHYzqZUaWkwCyOJImfaTW6aFnSzn6XVxiYioGCTtFb28tHVPFAx167f
EFVFVuKK4AB91Qcp0UgazfGa7LQuf6EHmW6ZqNAEJnRsdRp9dj2fWxPEUUb9Dn3mHyckYVymMP8J
t9zmZGJQ7mneXMn5Y0v+y7oDs0WQwXP+hcAp26VFMx8aYH5Qbon1LqezH5Pi1MfFZyl98rhEekW+
y3TRGZ221gcgL7CK4oi3XA4jGIuGlkeRm5j5TYc6lfY1Y/XYxpKyRyl1uEzjF1E2JGJKeqRtbIVP
zLmUSuKbufFRY3QGndVpOidJxJhU5B+ENz1qenAyRkjKoYMTIDSRlWnDcy17qDYk8xpJcMwaQ2xQ
g52irA3viSy6q4fC2c7SajaW7aSboa+V8nOgMAVofCIDF04xOk7R6uY1jMPhiYJjcOwTDHqtKeQa
xRu1hoqIwwC9xZUuOoIlTOLhbEprq1AAIy7t+SZIm27j9/UZ1Q2nj4OLnsye6YagP4jwE5lxMUiF
jioU3XLhHz0bnSyhZx3ecZKCTB9SrKhJTie+ytxFZrdnPU+gGrG4E8aJpa1Ut7DIikhFSrRJdxwo
mrgDviPLpbM/uPA3KhDSNM+ZEzxZofLJHr3Jy9iJ18SYUZxVlbSNwMJFEYeaQK/D5XRNtFjdzOfW
zIZKOyizK7ucGHypU48USuK+OuduaJ+sBm5UiHffJep57cgyuR4z+PWhdTVX/ng0iegioAX6Spzj
34v3Q0Ah1NU6FK0+Zjxm9pqeIljbiqYmqxYY0UDMJUxJZmQVa1dGtwja4eFQi0wpfZxEl++xK6M2
j/HseI3wd1TXdhqdI9o/uPxA1HcHJ2ICjmHgkkvJieDh0opM75KGv7lv7rUYn2NkWUpGEz4ElA3W
zPD1zg2qYTVGkhjrnkIZBj7KqMbZCWr0WEniXBLyR7Wr2taVJs+IEYjDG5xDn5bOxh2BTPMu8+s2
ZhmA1metYRwPM+3ei6PwoHceVRDNhVzez9m5b6cdHje6hhkJFLWsIdspRdCC1AXknfT3HRAeEVbm
PpyFMYNZbCiYh5OzDiq3ReXZoQ5RG5i+8f6Y3YR90DwsqezLo8stW+3NBBJ0oSMez9rhfuk6ez0N
x7pE6GP6GkVO0zXJLCMBOuc0O7qV9ZakOISTAjOtVSHKYhDb6ximl+bScpgzJAWO7b+n+Qii0Rk+
tTnAdb4QiXUKCxszQwZA7YgiDWrhvYI7uRIeuR2hNBWxD1qgTwv45qRNdq2Hm54sVsRsqWAeSB1c
WZpygYXatDG67qNjDU6/ABzT8iYlllYuR7dblUFsH2XvYFUaUrAq7WOTu1hw0TKFWvMYpCot+d+N
ewMqWoJwZLe08cPKO8OWB5uhNCyLpupXzbLc+j3kGC6osuJ/Xjwd6tD++9ZkWtoBMFgzBDEIL4Rv
pX9nBTpJk0GQHgbGk4KIMVAWabIqUOhtSgcNR8f6dWvY1c3ydkcsMYtO6B9tPgv1P/ECKop+Obhh
JGDfuM+LqsVWxY+hCrNiH6jLXsYN2i32MsytzXDAjIsKXkGpbVT8KbVJbrY2H29KJDFiOBDOuvFs
DAYEWmUlwW6tgdlTN2nU0++Y0WwuX+siuPOQCyIQXo7LA4Zd3swuVMHClK+LepDzEx6B0hH+Hhb5
36IItPV87ao6ykx9ZfXb8XRU23O520zpl06gyOb3obQCT2z7Peusoqh+PgZn+ViWz6o1nbNDPtrW
fEDeMR8jegcIVKCqeHNSMEuZaITUoV0O3neNTuIiGktyn3V4VilKITTDCGHkIFcei519QJuWUsm/
Dn6TjkcKn+WWEvJjjiL3iHZPO2ajOudirs8a7+4iGloO3iCaje62X5k+j9iExnreRdCjl8710tJe
DgvD+ufWUtfBfGdvpNa9LtrE5SCMguFy6RePA2Mf1jdGdRhYi97Ejfsr2vzhjvBMRH3YhO98MU7b
5clBKU+sGtZpV0uTzs1MTbVXbHJdiZCWccL9NzF7uWVMHiWSRpVuhi58ir3xr9b18l0srekhtXJa
C+L+p0cdLOUX6OEiNtzdzwk6w+b/PV/bkYCdigSuv/WvqQYjBvQPWBdAciwnslzKkfZUt/uGBYG3
fCA/mrulbLUU0mRFDS1P+ujAduLnI1j+y+X/tQmc/ZHhLI8xbBf00KIDVqx1NTS02nTrDwVW7Mqy
gC/XGbcGO2JhY+lwzIa1twWrRZ/t11YlGpoDoRBdAjCwfNSKPiYTnZhWc8bX4XvdF/mBngdYUWbj
9NIQNbrJvBAvBdoy5nEfaPEE2+33IH1odqhgTi01ad8mCt1FEnrRlHtdlJKejnM3RPhdAfnVWn1F
rf6mcdm7aRFsEORZYWLgrzDdg93ad2VX3pNKwYwJ78WeTfKuWLwb6Ptmv7iUw2VSFJ+GoOWPDeki
0zBxjmP8nOtPSQSpB7HHC5LuF1MELpU0LgEjT66QbGTkDMlbHaZZWSeoZ2EbkayE2cC0WFpYBCax
82xYvRO70W57QScDFVm6DbN+P6IyJqt+eEgqszoRjXxJE8rbh1n0WBuTgNubbHQ7NdDO09M0dObX
UO8OvSeokKtW4CQJCvQeEouuAYWIk/ehUSfYUKfeI+wa75yePsXkDYxf9mXWfErz1pvvqgy2TKAk
dHWeniNHfrAhwUGtaVdaH8IwsVEQkE61DjxsR2mew6kIaFGFDYIUr7lPQue6yG4mL0UmHc/4MaJF
/Pre9ixWaDvCSuzTs0eVf4WjYO8k1Z3XHEgk2tUIcVaG55Z8XN1NKkgqjSSxCXaebYIxv+zLmq5q
Mlzq8ikQ2Pu60L1EO7DqmoZLwoDOgeE9Ys28FlX1iA4dczo9ddgnaERT5EYdtiepsCrvrTM8tK73
NvAhzBHcm37EvOG7zn2TpUcv1+/qrAPvNlmbqpk/U5M99ZAog9fY3tqBIMwF6x4RxeYFxrenXlpr
OZiPUxBQ0vZbDCXOV9NY9D0tYjrNSMCp6m/yathEJZwDeerI4kWU8o26FDRz50cIBS5SUzrnOiEx
xymxr0U2TchYbBIH6E6lGvCVBvAK5AbuXFymH7OZ3hH2QzZm6l5mE6Q/Ly3O2Lf3VjEdac2f6Hlu
0yFFr2zT/e2NK+ISHudG3KeG/+q7fbCiS72ay9k50FemS1ZD7qlANurwMFJ606xJd43bv5Rlfse7
vDAGf6JSD1OkgI8U2FmGrqsg7RRyBJUShQRj5y7iea3xNYTjjcxsFo7pRt8bA+1Za0BvCN8CviwY
T0Righw5/yaW7cs8BZB3A+CeZF02YRRcjC3oWRNFSu55OP+aUFx0MgVzGtfxjuzT1wYhxjowSqYC
ANbjF2YOsQ08rPFRPaAL6Rn8tH7jmEAvupnhwO0N4vyy7qZvPUL8VBCVwuGErJU1DIxuYTy0XjEg
KR4zYnrydWI2dBYbGA58ajXrZBgX+TCeepRWayz7+4kW1kVrdxI6h17vvIGKdlJ8Z7UTrwa3esGC
i7p58DelYXx1kPTI+BquKpZYF+AbkPhlfrbqK1+sQvqNGDOhA8V3UxpNCHEHWAnDzkolNaI88vd6
6gIdEBpyq1o7Y9A8o6klAmjUkxuCPkC9NtaudcSdHzUE0kONQN2PwyIjDxej+TcrC3ir/UD3MrsR
9C6PMn/CbXnLvng+Gza8az9nZe323zRVwI3XFCQa6106jb6bG/21iMmon0G89hiSUWpqF9IjfKe3
/tgZtsY5meXGC8c1CWwriU8utrxLB9KfDIjvgj9ibu2kxunDa1c6KmURFI9EKt+06MZx3UFP0Tvb
OLKAfWLWQIYVUAicinOL7vVA8/hc9vodPfwPF9vepQmCiXQ8zb3qMuda9yF50TvAVEXfh8Sl/ZAO
kOYiygKonAFOeN8kzuEaRZezIk6yXycizlbkOgLUqF5aKtZnhrV1LPk2nbD5puyB5EhWa8tOq70e
BPc1Y9Cx8OvvKBtXHX78C5qmXxFVFPD7314ylWutOHs6QeOhnd2SnpaukdBh3cn1c9f013ZNjq5N
AYGBbJvjGXbj7qUfvC+m9AG7G3oEHw25kdPdTv6kjjttRjrnZ3dkbkxYk/XIZM3Wa6lebZPWZinL
lMaF1LpItCQFrwQibKlCGwYtxM+wLj3/xhh6Ipw0RhlWtahD9NFkGPRi1qPah+gbZEqTB9dKBYs1
8V2TOvmVW4xAUHMUHT0ihBV/ycjETcbGetV5FXFh9mitB3vT9JdlIFeGbb81UhSsM/txV+Kf1Ocv
JRjDCOZvfXSXsIuxBXu8tbLDS2lSP1+NcBHqMnotdXTkRGr7yI6jYQQZMbfTbeAELpr2GCeSxJQ8
oz64sK1ru59jJGugzlIkyKVukAhlundolgSW3TTZ187esurxrLneR+Q7lwjwmHBtVA2F/VCkSNiL
JBUUSxnQwn64CeAL9U21H2MsamYurxDb2JcWZzVS092cjNPZtkaH6cvst9ExBUS1lkR1IsZj9++C
8jMysC1zGT7HzibvWhDIeP7Cqr+wHeMuVC5jY2tlYuuI8TO10oeyv2xJHbsY6CSssz7yV0Nvsmfy
SWjLZypwronNr9uBX4hvJiw4xqwfKZPBotchoOuOQyhE497GxClH+aT8Yc8p9W10D5xTy0EM7qpO
C3DTRfVgM7ABu4D0ciE6JNIJxSFE2eWGWnC8SwB7IwBl8g+/cxlUp2C09Z0ITKQvvasGQ7lHkn7J
NLdKo96/gnaBOksW98nwEXenwKwdFOnojkQVOKvAsh6bDv5LBeuoE+k7nlP4UcB19lM2vM6G/GDd
tMGVgrCD+HXwZ7dBUq6tgXVLE99aGe+nFeMfGdkHKpVnLfdsnHoK32O/O84ExI4QNDbKh1lnexV3
2Vdvi7uyBlbXtd3asZKPyrQ/Zioe66rDai1ttpq9cvB62iXuYvzgJZFesgezynfCMJwCXCPf+tho
vcvXGdmw68rVCNjmgpLpnUWG1aqpUaHn1qYz/EPgEstlZkm9nWdVShrzp8Ywy00v2opipnVwLXRz
mdNjlCcHN3Lta2FExGp6iXZR5r67RqQKmjnDRKIcqOwGOvQ6BErJJq3PketfpOhw1hRUWgQA78Uw
FGtd/6yrLgAJhPajisxt7wITr3T/fawK0EmgkfMVVSckTLoygqiCeW9MZ1FfjTNFC78pH/JMNOyv
JvJtlKehmzLEVVVYdahGua8rj4Op/BpPGRnix2apI+RxgqVB3f89xFXEcOEw0mNuPcoJUjG6U4tc
cT1C6sYraDovGC97No/zDf74sVF/qJDFLT0RuWXBw19QD/0ehnGcQcV7yapUfzSRTtbuBxs6gk76
3Jy/epQyNpVSHnvKXYhob0CYUUBKKbzZWSUxIltRqoCyLgSFt7Sal9Yyb+AM+qrYLY/r7mti2tMh
zt3xaCkNKPYA6s4TsusxRMMAeKan4UZnZLmLLRnRTVmBo1R2sVgVOSIdH+S+YjkT1qSX0u7CE1jM
IASUr8FRByo3fz9knR6vZ3MGkK029rYy8snAukNswkotzh6c0Wy2jgzG43Koq0IeZxwkSexq+0Bt
nJOEAMxIHZZbv49hhr0hnJy2mYARXKgdeBhM+C/BcyB/Vvd/HywaAoscBG56Miq3SrdpUrfaaxi3
jrOsImb3gGZR4yAiJqmaL16Vs2oUhGD50K85WQJ6rae7pSX8nquJ9ljVMzEA6patDsst9RO16XV7
y8eL1XZ4sbroxrP+L2lnslw3kmbpV2mrdSMbcMDhwKJqceeR5KU4SNrASJHCPDlmPH19YER3RcYi
y8o6LYMmUtQdcB0+/P8530GdIdsOMpTdJd7JFBZv0dXOmg2bOGETFqdq+VOf4IdRdD77xsMwkw4O
quyBBE2l0/uvnyUhM+fXnyyQaCuzcylwFt2nZdu4ryQ2G8+IiKcIejLo6vevb75+jEu4PaZ8YvAF
IO4vX/T/+9PfvmXD22zTCk3u1+szytFmyG6shjeM58P+48vXj6e2DY5jeeuaGekrx4SU6JPkznIi
vsVXJMid5EvKJmGtXDxV1fIanWm2Tu7y5evbry9u3UIN1o9pxUpM2m53UnjGlqvylxexfOt6UoFH
X17H199MDIQ4YMscDancBt6TU+t7H6fVusNgw5kLq7L5moccVmYFAjGOiARKiDOVk4KdO9rBAZEL
dlLnDkoYjLiSkrbRU81GXH2xBJmdo5e8pWP2zh4Ip/U0EJWYuxurjD+lLJ7LllGSkhoblVZNdCw6
InfCrTKnXK6xIIg3mDhLoOgjV63JtxaFCswBzrnlRNOOhdynPQ+njWjz29yMnDf3c+DEbE7CM0Vf
zU+OOraeS6v/NDLegdt7zSpMDK4C+jg6pYzcHo3aYphRvfnNMGBB1y641i8lxP/5p9T0P4A3v+gd
6ziM2r99+x9PZc7//2XO/TX+pcum/N3+y9/af5YL96f5+y8tr+avz/7nq1twQf/x9bvhZ7l8s/0i
C926Tz09fjakd/9f7cT/5C//BBD9d6IRuEDmvxKNXN/i4p+wRdYf/+JP1Yjr/sO3XXBFtpCuZ8tF
uPGnckRZ/yDv0LOAFrk4J6X9X9giR/3DkZ4SnkLN4dnCRM7R0NOJ/v3fHPsfJjIUJIEm0kmHTuz/
SDmCOuWfoUVK+WAFTLQxyBIsd9GV/Hp7jIuw+fd/s/53qxLTaEdjPnTgG2HNLCh30WJjXolfsBt/
dk/GkaCOZCWP9OP+cqEeygwiSPG/ii4nFa9ol4fjDf7tyT3LZXGwgDDBZrL+9uRlQbkIlNJ8sEci
fEkuaM/ZcIcfzW33tAHGeu25n9bw//u0iHn++p47pPo91qj5oL+DQIny+87YbyFjo10ImjN9Rqj8
//qdLuinP97/gr+Sjqf++Y0un8JfrjI+CB14Pc/Ysv+eb5ZakRqDqnYRFiQv//q5HOr7f386MBSo
ipQQQHUsS/ztujYZXXsO2foQgv1lR0aKDaeJcSlr2IVXX+MmjWAeMJO4PjiVyU6Tq098PTxGpu5S
pFdqUvCejMDbMXIR006YZwekwRQHcrmxEGzSMjEhWSrzlf68RbgFuJop5yCbOB89uSAjH/zKHlRx
wC5HVdPOydcB2R2kNQEgyXAfGLXY5MlwdVymLCRJLLVjg2a9JgGW/20a8xi1aISdUjyygydDeMGO
jAT46BmQgu3md0EbR6jrINY5+jX16TsYMRRXj1qZMSnaVlnw7UoJf1wRqHtgv2VuA0XYSViSdBc1
1sHVb3QwGXn2G+hhjCrF9Iymaz1gQeQkKE801UE12c1VwZDiGH6ib3ocRPvLhggvAmId/MIG9ddd
4wrah+ifYQRumqa5GnKx+XGgVC1Xdk4sGsHANlILF/lg0C9tCNieZQ8D8L1bjDDuZEMs7ZEEeAin
YBFQTqn0TxPg7AoTPopmUoto2RNESIHGHb1xY5eHGlxrIT5tg383QHYCihjTKeGhRMiO1fPA6xfz
jfTifTVQKdTdEGy5bPQUpu+FcULpmVOvnvH7kPWSwxosYjwCyB22hF7/VJwNkhhgaDd9pvP4HGEm
lyHKfz0+TwOepiyo9n1BISpV86dt589h9VHkzRsNh2wzUTulCNKgQiNXA+sTGqTqZ4CRwVDuThSe
s7Pd/pnCyac5lNCV8WQsj5Pb47M5yfupfHBrH/lAg3ermXEjANTwYK54bvQYSqYr4FiguzHFpGW5
degpzzHFVcUmAsZwRQkaYQUyMBIz8oar5lViM7jm70bwHo+jV8KzLp1PQ3liD+tx7eQQ1VPjAcss
2O0k/t2kvIO8CZxVZLSX1LbIbrFnAggy/Z0K+IKmbD78kiq6EakRIxgRnim/bcz2p5mhgc84zwcC
IK2PTNyyMLzUHi8EvAMOkoLKgNmH28RMxDXz1aGGtLqOal6zaoqbb+lHZ2aYZJZ1KRMf4ZHhZ1vb
RK9KNeTYZua2gJe3G2rGT50iw4jwU0OXBGdoIjNP6yW4iH/Q06ZePmgfD9FUB2+e7z3wWHB0Wub4
gIvBbnxfGbBjorpFljRc6SEj1cORtQzfQvgIDuryl5XguRy97BZO8Fb7sIGa5HiPqQaYNWa8u8Cw
KvxeKbRRuXRJ3PS4jJtxKp5o+gJsg0BrZ+1PkMAhtSnyRsoKhpryDbhSgJ96YfIEyEgK2X1mNFBW
2DUOfZfvuH3PSqjk2HHQoukCQSjVD3ExWvC6mqtXtfRbtAR9xeX7Gnm4KSjfs/V2w+qnELyPDBP6
PkkWpzIJo3K540pI3eR8mWTt+ksw+Dhxz9aOIKwRenQniHILw37ltTRw5hTPvjbMz9xqv4khuUsp
Ds4Od6q1fLGlTQwEdMvOIW7Jd4fnXnGNG6l/qrjQ8Na6G9yHcEUte+8VIaQmgzJo/xL0eoEaQ0bK
2xxLVA1LmvlzTeWABkSXH5fhhL4Ee5VgMgvbmMp//JzZL7oWzs70II7K3L1JyrscUrDVptQCy+ml
rSo0jyafPKDY3Vww5X99nqkJkoeTCLrRayfxp3VZREk74E3hnsQWxcAOnc+2YaJCyUkQNuZHADCb
QgSPXsWloAD6TAfpU2cDc7Hvkw5GhK8NzYcX1o78kErnLXbim+5JI9PFsyFQgWrEdLAEFi86g2Ju
KRSVrz7svLqfnrUPPdwI7umAUvqJgeSFyfjc5XRdVPytm8H4ymUwDs6nKHmd3bDMMVj+dCwBzm77
kMIYZdzPMpmehWQ0Mpcd2ebfBmqUlpnfQAH/9mdFdiD9DLHcxw6f6DxyufDd7pweMrHp5RTsARJz
OJ/2jpHTE26uncmlyEc+nS65NBGXdVwm9xEtaoVjhMsahTgeE0h3g4uBjvUHmP541RnRZrMfgtPT
4jNWBnNnEj9h3+m7fT23L5gJxp750/B5a6HHMW0EDN34GkTK9DzVLDHC6elFcTflKRSdtJ+/3qBl
ZBIHLYkry4CXVfuzhl9T+KraA2tseE6gh6yjcYn/umlRp3Hr5SLa6oQP3A8mHH5NflNOQ75K9TOy
Q/qRBOjgY9m7ak4vE8s4VZ6t5cfB3kc1uVnY3p3O3nEFVutkmdVkYOJNBfQOPhnfIMdrsk/x0QUY
48phSG/eoKdDWTWQAiqKjoNqbslE46Gkr4kQx91bkbzoquAWivS0toCE6IKbQozDg1NGd13QXOtC
wqqlf5EtK1+ENdJO2ptjlHQ8SvyXbn/mIww2SU8Qd0qUvQdJe1Sg1yWmxzQpi3U7+r9B3O1zzQoQ
5WaFJACogLfksiBM21AX3xozSRIGd+zJiymSue307CuCDNzY3DLLGntg8WKz6HI28RSATTprQpPC
fAs7877lyLbJ3Bp97uh91zVsmk4spHpCgmvVb3OLFjSM0HjdYoPbmtCBNyyqH43EtwVZAV6vxQI4
XlL+K1tkTlMA2VD04nWAh4FncJ8BDTSCpDsPSdudE7dmlMpdjz7uMhuU3p0OV0scO0T4yh+uYijX
5cBTjeLnYA3oc0H4RhXubD13ZLrV23IIfRjz4y2aI4M51nkbg5bMQIyTSFwbDrwZSAzP5k1Bfudy
Zm6+g0/01M/AbwQiCgIesnejTGnIuVSbFUXZhX1uMmlrQf+ZmMGSjgSCaufUCF5RjzA2qQsb78oC
AVG3zg3enSlLyf4zfhoci1loJ67G1B9i1E1h3VAoHjyO3eLR6CER+61Hs0quvAYZZGGMO5UsFMQh
rAhqHDD9drN3MByNRKe+twfAos2cvoQGk08/CmNrz7h4nPUoe/Pg+RaiBORFmMApkirY3G6DU7q2
YP99CUh7b/g1q6o4oRxeeT0dlB5R5dT2T17bOSsPrx2rA2CJyPRwqHmnyWZN184AYKj5YLbD79eP
F4D+1raF10pubfcEP2mJOwzeypoF6I8XEWMQ6yd5cKZ7YcwXZN8/rRwJY20O4dqx6cJYEaiRqAQk
ZMc+rq8YFyQ8bYM4aCrDVKbg8h3mqs3WvgntcqRfJpJW70sOoas0cp4mO360Uf9uFi32SQvEcbq1
rK3tA4awSrY/VW9rDP7enbMYmGKqLKy9SR2Q5JxE1RaR+liq98BzJEL1XOwrknzm8aNX3FRBZFXX
OMmOTMBsClpUf15LfkQUVuahFeVjkZFJjZLlV8OtuS2rD5R2hDL00S9HYHmbZghACUVEemWE77Dj
RblJ/ihdqVSOH7PZI/8roMYaUcm8DT46Xqbc2vBphtm8+K8RxUQRK0TbHrjouHSTjT/uAqV7YN1s
xaaLNVDXFF0B9dARBWKO3l5OEtYqsoiqxEYdX0aDaBX5EWZ82BggE5TWxVWmc7bFQB+vG7D0Yylj
DPxBjdQ+fk/bPgNrG3MCSQhlglu39eUMQKRGXg4HN1gF+OlQKbt6p8KGld5qbOCR5jNmglUXChC1
nL7WflarfTrItxyZDZst3KjkJOTxxDRA/0+GmA1YwumGueyuhvb3qFmIhzF951SEj1cgTK5qh70w
CNPFLMb5IWRFnygqekOyae0KAEgpCSgTL1KIet3igdtoRO5rCwdbnBprO7K4VsHcU8WmT2LStE/6
4Alif7T3LXQJumPbIprFTZowH0H59yNipnD1JpRZ7YsTp+9RMRSsbUd6p9ANIW7RlnDu3FJ+dBxY
0adm/l5L0SKlZtF31Afeu9+FM6cnvJLU6EvSn2rB5+o6jY9RAY4kmrJ1YyYJKpDuNXP7R1WBjaEh
znUJomPoYbTMRNAS4jRtemUN20gld0bY/Zaa4GCI9Bxsp+TZNjPgG2IYjuxR72SR0dqg7x4DPN1Z
oq/PDVuL1toZJgr/cUR7wp7SRWSKMzJpOg4b4EojtyMVFuOBO8XNPlTBztZjv84a73ubgkLQjvEt
rtQjFlBEiUbe7GE0uqvF4exEhPmF9OZrjY++mqpmHyTgEGVMoG7wjZj7QsrHJi31OgpSzNEQRxJA
jyYo1yAFoIFBhzOHkgRLtcWR797V3EYby3B3g0+XMvTbehNN9H1GGurOq4+K9Q1D7DfXntojOyuy
MIE+YqCJSPWEb0RaqLywEc73/ch9jUUR80nIiZySQdQhtnMbOgOp7aGrNsWTFM496LB3R2fTRuE+
Ra9/R5cNGCbhZ0HmDnuIie8ejTsmRe4zqzHL7RAUnN29JtpwdRnu7bDF/Q7GyQlBRAwwJT18KKvW
JbTBaVpCL5bbLdHDwe3czYycfiUg9S+nTYanjxxyDPVuUNLY48VgpGWOubGkubdrABoSgl/EiVGj
2+RQDON+5oxhAlI7dWN/nA32+jAlpx0fVQRliArEofBMuXYVtYeGegNoe2zHzDWAC9sCYq7vpedy
qK5tBmDQd6e9oKas4irdRA70LjPaVeNobtzC/lFY1VZbfXoCzf+ujOjnkGxT6qbmfHLY1awoeb+V
DnktzWidICCdajO4dCLfzh5cStq91EjymznXn+k0HR2WYKQJBfr5xJyY/xm/1AsPLmn05hRG67IA
4VZWt5IomQqmDmIvDl+5WbOcOOuit1jT2OasGpewyKhvNvdW6U6MWP1hDrjNiyqjVlDgN1YxPb5U
1fgZRh+Gy2OHy4rogRJ0QJm+JzY6BezPIPOcal7zNN8Kh8phOk+HAKIKRjdkJ7Z1oad11oW57+UL
cQPFfnZlRC4iIWQeJbB4YnwGeK7ygh4yoIiyi+cdXpVPuAuPfR59U0XwUiRhsnYz+lSwtOiNZ0yq
yjjbJoLgPHL0MZbla9VCOsoKt0QKsxXUo9AmIDfxFQkyqTefq9leZ0jr91xdMoXtWxPT7XZRjGiz
RJZUWbsuszF9ObyazPUOjnQuPrYOggeTqxFQSUn42NjV2g+VkfEqw8nA6QDxhOyhPZAAaG1pvssz
dPEF9ZMxIu5jJIsobXoH1lL+4CKapQDTtVvsbqh6+sLfdGzsyZJgEgwqY+vW/UML/pfqEJN4Z7ov
LpuknYV1D1I6Ym6nc8+2Zx7jB8P0+sMUwSFGy0g0NBaPZK+KkgJdxeUSTcgeSaH0yualrZElew5H
8DfAQZ6yAAEnVPMsT4uDW5YkdXvquaITv1vOd6ms9XaqXwUVjLWbwAMpmN6SxNsH5uQDzOYd1NVd
p7gdoymLLmjNwUc5BqxH8ZgNzXdVkP9Id4cUlHwiWU37TCgdYdMx5FWVzjuQgfRoLbqMi6RoipnC
IojCsKKbjR0Rf5kiQESRMnJqi8hnpSR4mHIA0hOkWtry2BXov+zKrEJQmKhLVw8DdCmNDwDI17lM
x60LLQHRR2Uce5k8qtDIj6WQN7u27XPBJmiB/sSwC8h9KHfGmDTccwk7VhWQGDxR+bXDMKdnHKKr
MBdM0my/R41+GprqXqhIbexA+2tyas4ZIm7oTIpYVelfIfBpCBbZsRfiHlOzPI+zABlSD/sqZ3XN
UevrPqLgVJ+ZcDjYL2u126GIGjimJRGnJh+d8lo2EVtdEqsop9FcHub6tZxzopcc9poRM/s4c4S3
MBqshYv+VKngwSeLFjn9AkvkRqpEdtEg8Mpxnu7HYXhFcIDLRQBLywBuVD6Oh1IRClAPX/Ni8twv
Lx4OFpy8hqqrLsP9EPQ0rAR6RO0szFr5GpSzvRVjsNau/qhy40eWMs4aOmOnOWVVyKS/HZYLKKQ+
Wg3bCqv0dhV4ojCdnA2MVX9fqESve+ZeKwokNi7/xZONsQLIwwBOm2YrvZRkFRw7o3PKJvxsMr/B
pcnJCWbFHEZgFJBbEiptXJkCU4ni9kELZE1pwYGygbRsGtAtSDGY+q7BNMD4ajs8/abjER4PhmM7
MHIyA1T61PxyA4dynRQvfkj9Niu2DTifTapDjkakilrDJdxw4h73o9ZY6y2apwPFR2iQ3CtW9rtw
iZVLo6TbScm2POhaIugtxjyDewQWrD5kV1MUzHhl2kB8ahv3PQko7jheimIBsY0ifXAqA87SJsZl
thFm9eZrE/JyqLMDS5F1Cn+6xm+BMWavMiZgGMi4Ukq4KzKh828DDgSjwBFI7LNpiq6Wzg9lw5jj
rbDL6oYbZJmL4XCA8GfkYLWffhCNgmXKr5M9HUyEbDlqlnUvIfyAjy3xlbBjW1xe+CPGtY0SkoyC
/CL9iPKcZPx5CNGkqiHeiMJ4UgUuHmxdpLmZUbSlf8nKqBG1apdKkF8uExBKubnAZbM8Mp4WtIdT
uwVwtklF+msYxk3qT/ktnt7mBr0oVZSrS6gAm3L0QqyiseHn+HQGkpNnurSdhECvliLgTG28HOr7
AT8IW2KMHflQPg8t6Ymhph2AZPK1srplb41vTFvu/WBQgG7NY7bo8Pr8yfiAKXOeZ3xaeTar9RTJ
Wz3Fu7ayEYUazk6S6QDmmbTG+q2Wx0mnITVSjuSNDN7dABFx4t2xudr5jt7OviQeNyZvJnS9V3u0
z24G4kVN8wo9Pjotythk0OQN9/vAu/BK/ZZqDHyJz3RKbZS0422p+w9fUFKOrezOTbEZp8ASwwTk
Xfk4uhfbxbZDic7YtpJA6UKx5rU62FVucwmrAFBZZz0ZxIwIrwk3/XLIiAxrY8roFhbRUerSojIQ
4QpP7Vfk1Rj96jfc4TRtOuPGDvWtIrZq6qbXJPQu9AlujcVkN2BeiNE2z0K/jSk99qEqD27MW9Nj
+UZh8DUe7afZcJ4QOgFoGa4GPUeI6GgywiqpyHzI3xp3/uYYxQ9H84PUIM2r6czNJA32Wn61dY3q
MasiclFYLNNZGlvwbwRIWN9bNAIrjDSXnLGwKu3yl22Yi82d+UzbfJleyP77WZMisW0dwo5a1juR
YjtFJo9wk7ySGnCehB6Ja4l5gRb4SWNgzzhfmYHDKlInDeeYIV+FY3RdAFgWx9qM/tAGKRHyKfTz
ruN/swMSxpHqcU5EXxfgPR0bj5gIgGatpM3iJhoNdSvijT5O3JJrPwiQe5oanKGXq3WVJMOt7OuD
UuNPkRATHdv3DfWlbQJDYF254wMHSWA5ErYXZOZYuNe0IXpkatTrLN3vptvHG5GzdQIANMA6uova
oWeN1jY6O07uZtix6cSR4aYsM5ELmPfrkJeFVBGg8DH+k11kxO86nca7RjLtxwasqZwwpQTE0HrG
TrFplSLKwS+/Wb3t3SQi6fUUjliS3Kk6ClHVOzdo/duQ7838c+j998KzHwzBbS4Juh17ZosWqBC5
fYYeeb5EA8uB8IRxmoh3NkYzlekMh2rMqLcTzGVfB9vWPsgAJCFKlLsMEvJK5Tcva/kIkTIC7CEj
PnU57XdsS5SlnnorfNR1RwEVtvEGydzXhqXGMLoCDpidpXFrikTjq1MPY1KUl4GOw801j71tvhBm
Gu8abbqIkOLXpKvDk0HGyQ4YKTxGMzqX9OpWpnafZT04mLwfKAvEex24wTln74KTblXXuO10nj72
qq/vXK87lm2m9zPRVHvH2ifebFyxeD9F0/iBj4reEEX/M5s9fZbkpBpj7m8KgxZMwGm+G2dWk6Zk
0Q35IETgMlNxzTxV+hQA9ZOW+Iji8IgLNTwYrzUBf1ZLqUB7OPWpX9XLPvVrLQwNHiARjygAWA1G
9y5cnBDA6O5sgwJwTlEVOvO1xqe6MWQBqb5ST0AmGu5nAOPS93cxEZgsUrQRTT68r4kexQJBIUNw
ayXZenUUv38NXfgHHPHNTAKIrpcdKKbr1WD8ziyHjZCN1zcnUh1T0iZP+7sYwAIYmpZ2YIBipup/
OqO683qTgsJyn3Ne+W1rPnfCHJG/UFeuq99dGG29gIf1myhZJ1Vp49KO9l+jAbLVk7+8xnLZbtVA
FlqP0gUka3ZE1BHrpCyxapX0xCYKoQjc3Ip2L8KNwxiXPGTFahYlFWh+e951mDNAeklxEon/5g+0
SePAQYrnTYckZQeQQMJcmVa3TEQ4xQKHegeE91vnfLMpLJ5UOVOgy7ZMP+2WmLglo4+jmult/ZlV
eW46Wt964Mhu/E76YTrh6eg2BfYCVynuQTuf2Z/wIgXnDTETht5iVAFoPB84e7FzNI2tN5q/Y6sC
CBT56oQGyGrdj7mJ/JNNvOUKVQDYb9WOd19/6pre2jBQCbJ3x3jnB3G26byCaHa2ArHJEtGG/XBw
bJRlA7tjfFZesTGm6hleXnq00oMab8Lgnk3aHEtlhPiTbLXyNHnM1qH1io/uTL8yO1m9wZ0cUaYQ
vmndV6YdAl4BmrCwlKMk5NTD+njQxvgAHgVLInj8+9bMPjOHVWZ0dUdJwSMJWmTf68Tea9Pf25nz
g5yJ8TbLiaMkKYNUZnbhnHwUpqJNCuwPoQ2Qvi74KXuDaGte/rrKyUgMO0rZGbtGdS2izTx3Pqr/
NrnzfdSg9dyjXo7r1yINqEZxmDJO0PKxLljJ94lXzj3ZJWepOdtVIUrklEMri/allAuTu7ZbIuYh
EKvS/TXQgJci456tYgRmXrgryNr9QZTCA8x1XPHyHpKQyYKHejWygXLSBoMTHk+/QQqeE6IJGYHD
Q885ggCM5gcSxj2l/4+giq9GW5ATaRO7JyLE/4QFzCD6vqy+wWvYGsZPQkuU3W44AT2Vdd/Bj24+
ffryGwPwvEO9t2oVZhSbUouT9GyQaa1uHMSWu1bJn2LxwJnI6XlRHPcLSudWXF8qvC/0CPvmWFfp
XV5hKS9E3bEhaXalTQPLCvo3YwCDP3aUYv0021PXei6mqjwOsVgLdqzr0YYzavr0P2MbzHqDb4HC
2J1Kp+QgbZJq2N0sVfCxvziVE227YVtUTvAsOJ7hnEaNHkRPlqNJ5EL9xjZwco4B/5UakglM0sA1
Q2priX8KC+86WaiIqtx6y1o88mOWWfuB0bjJGLy7AELH4jXT+9yg+ekU6cVOp4Xa120QTc8nQW1p
76TF9yKi2emLkeIQXf5dNO4gxg5nUfvHJiyDvStbdkdC7MfEYPDNpHMnYKTo2II5SYzORG0SY9YK
F+3E4nlWFEqnYvhWkdu1cZF2H9nYYDKn1+epGQSjA/izdvdd6T8MZJniesRnW3juAUh6CrC+v0+d
AdXknHtrKq7bYg4opnAeCmuQB1gW7isVWhw7gAqevr6UrOIn2yoiQdgB+s0//yhMBpiFk8ekPkzK
BNS3uz/+Kf1D/urrd+tWz/b3r0eIzackgKWDWIGTRVycWnzAK83nSD2eh03yNt7ZSfBshhVC9eL6
VMSevs8GG91oEdp7TjakyvfCR4Ey+zeSkxLIkyh3x6jyD5gmUgP43JiE97h5jLdHdy41wFE/uJsU
g6UQ70WrPtPbFBrWEQ18vqum4L5qBnJe/PmB9xCfzAoLQiIJnYixNpo9ATqiqta+B2g3FPh+YrrH
+A9SBDCfUjKP5aajELbBy0h5vm8WC/rsGd8C7Btp5l+MwTkWEs52UlU/0ihtqSQMP5LcIuU0wJrn
Rv1+8JwcdQBuhMy3ryEK8t2U8Rna8fw8VkO3o68P5QGM5znPxz3sC8IJqpzDSy77a10mBYqW8VCV
nPUEW6Y8KXaxb591HKTsrNPHPC/1jjiF51EgzFhM1zO6L+bmcXFtdq9o+y9uWn2bUoM2rWgf3IUE
MbgDmpNGn6lJQWWc+37bQhw4GcJgirFS52ij+1tLc1xOWESfEoyaqvI3pUU26TJ7xcSyyWO1G2RQ
8fEiAO6olNar0krOZr7c6Q7yPN8e48fCLu/6ASlqROUQp0Pjn+jiH2tyObaDgFoKMJiGfbhJcnhM
oYnJwsWpH/lIwYYY8I9SdnPXzeygwqa9s01BOtYMiJIymr9vaKtRfZDdMyoduPDztItiUZGKoMnW
Nv0DtpSWE+mpNKbPqfDSVwQVK/y2p548hGPRoP2II7rNdTGRdiGp5RV9229dH38LKUWgpCdyzbO8
xucW0fqCL0VMH54UMpkwd1XVxxzZaleBm6lQv2+SxUgMGuvBSRYZUh/J5OyMcpfl2oXk7ebEYw6/
BcjBroTE7dO7U3P5O7HlixymX11Ekr2KnYtU8kzvbUNhiGKkZddLZekVWV60DbviiUEM7IjIQnbQ
mT600ex8cx88nFy3LsbALEAZ5SYUYJhbiMDLwN3A/lGgUlwa2IQEZXS3Tho9KrdKr66B7wx7qTKK
ZhzIDxBZvHNCuegYNQYJCn3gH2u7AUEveRsM//wY+q59LgHmcAbxxQUD5ZIMLuxrElTeDv+avCsD
OuxJdG1qgpnRQ4mtFon5oKyAxMHaLgChmthBDawZbdmEjxZ1yI20ZP9IBbbbEExhPOL0BXTEdt4j
0eNbC+UBLXQbP9WO4awNXZtPuPOmdeio/BnJDn4OVbIBjmBX+TTKj1bAgcrhDoMhFuiXgWMM/JpU
v/iLVVaSg/lCqBndArMrXtqaJlIF9+rF8jywFQN9YVNX2ZryZfLSLA8qJh29UAtFNGel4Usw0V9q
2aQ+o+WGN5343jMTEwX5plLPyKvKtYVjA2qLD7u7FFS4kUd5GkXi17eEK4o7GZTmdoy/QwZ2yfWg
tx74Bq3F2niIEimPsdsMdwF09Ds4TcPdUFT2pYvoYy4/b+sBDwgAGvpUSl4bqz3rRB2szvVe2tR7
xgaxyMjes3GIN126tBcMK8V8E0KixIWWRSBjnJAAIHd0LK5SMu7KIdbbpsPR7PV8EMZYWhu0br/o
V067WGtig3rX2dYlvVFtWtNVsC+hMJLa27TN34xpJjLEKh8Sd8H0V3cDppN9VqfqYeYV45K4FGFy
8pM6e8wl0zEdYBg1gc981kOG5Wx7AHOjzukgQJU3dASdCqWEU8hFsIOJqYw0BXBjq6EsogtQ/VU6
Pd2TIfBOiHZswsC6xzZMzq0u533dDHRrZPqg4/jQ6SE5jYvmC5DDvOp7+smjnV2C0sPHOINBhcFK
YZ+dHdspFoEWfFc5H2iyNdt80h9ekFBwS+/EMmuHWUUqcA7urStyzkda0htdzrV0SWCiodCyl91a
0TeXWrM0uFFN18/dz4vPFiFYhUBAUOWJbB/YOYxauwTw7WdA0Vq8Hhdbuu41YbPJocmHbT51Z8sB
eF1QAr5XZXKh83VutMZXF0ClrbxYHJkQSNyplOSF3RsweBCxzruhjymeqynk34JrcBT8aJlF8tAR
XZ44I5aqiX1INPecHBIai07y3LhW/RBOo1jZFMWYtue9XdYTCEG0o/HLPPfzY0gZAVcV2pbCNoNr
Ew0LZD1aw5PzT0ji1kVpO/T+M6aSUK/TrlakUlIT4E3Oxyxq5wc1W6SYzlfPtNK7xnN309A5lyzu
2ecBsoUw4sarLo4wjZjEFobGci4T93QFEara9quRVJ9Tpp8jhMyMrOnerWiWj9Kyr8bMjBs1pH8S
D5XB5JUULUtqtZ1OoEs1FAWSCZuEP9wjtBgV07FvuvmJtR8joBvB1p/61xIi/YlwVQx2XQHmd3SG
s0Pg6l6o+9bpAKxFNGy6SuQnI+pNZv3uMiIvO3pTPxCQW9YXdmZ34RzA62K80VonqdyMyieOdRZq
I/esSdE7tSOeIEv3zb5yiACa2g5ecJqdpDL0dphQ4pXhD9AVyN4pGe+nrn6YxpylQRPIyhr6XQiO
QZHtLcWfg1b6zheGuf5Pzs5rt3Fti7K/0uh3opnDK5WoaMuSLdkvhCNzzvz6HnSjgVMqo4zuh1uo
W3XKosjNHdaac0y1isNlWpgAHCOlWOBBRNWpe5vGTFg88/JYKZyAYQmXJCPhdBdSX5mPfU8v1hV3
7GwGBmO7AzQAuSEut32l330fHLmTdpnoJFUWo2PE0HliDQVBq63QpOpHQSfFrGi0eNHwfQjWMvaa
gRw3TiFgRCLn6EKUUYYLHuYaOccJzPFCUIDzJbpKWce1qBIixpt1CbrxNgyfFM+NN0D2wUHL+tbS
690QahCswvBegzk+J61InymF2qyNAA86R9ZY2npZI23Hlv5gPi3+33/2/Us7/a07WsjStHKgWJ1U
2jzRDcUp9crxNEPcImMzBYJYw6XqFskaV7K4Daa/+P6dnNLmTy0QBUWPF9Hcm2Ctj2290mQiVOYo
FfQN5AdUouaxvXbI3c/evFgHc+k+vYJceLd2Eu1C/yJhuqfwu2BbpT5xXFCPBQNBXXRHc9i7r4RW
1N2xKlYWWkLBnsoqw6xSlz6p5c9eu8xXZIk68Spd6O/8wV120vmnyOglzhv4I5/kY1AdxmeDOKKI
INuZdp9adkn5+tHYBctxL4DHd55KghsJpmSDf5eEM+tMi1B8M9byIVRmyil6g1dAKir0X3HVz4to
nn7k54hCW7E38rvWn+tH70lNCGV6a/M9E0I1OacWFa3MdCtViyG2FXneeMuYzIk9ymj4f5StGWaW
uQowY5fxMty58QopjPxQvGWi3ThJvDeNsyC889UR5y2VR+hNSHuoMXUfxRphSU0r8hVAdX9QkWmV
s3yTr0iGS07sutV0PRA9gFyRueOIh6RZp0/hk/CClIBSEraHRbZqtIXypL7F8laGudPPRv+z3iuP
JG0yVB3cy6rheDQT7XZb7NC3xWRPv7SvCYnCR39u3vPlhpn63q+6S95v2qt/bp6kZanMkNruCSvK
R3s4saohIVpx4pQWyEXag2rY+ayMUWHY6SOpGKhJhDOG2J5kp3bREvxaH8a7qpuHO2AbcNxx1+B0
iTWShWbVZjx1DvaXbEmzRwgXdLe2BhwF0GObdJc8SXfaOe1mqn5sZCdG4btX8V/abYNJdGmdxKNx
loe5zMAR1sQasb28Nhu8ASO14XAm7JKtuadwzEHyHK7jfhoBHieOwfEuNOzaZfpZ7otn4dhvYhT6
q2Q9LtTt45SO4u8TvswlqGYIaqgmv1dseV/LObW/g/TRU+63tTm4yOiuZI17wQ5xYQJOlHWWL6Rg
1akrlBg1i+rBWvuIr6uZsSZcV1TW4aMJlpCTLGGMFJl5VefNuVimB87haAmGmSBu/Kd40lXPeSIV
LZZyXu1km8zGU/8orMIDOR5r47FM77VgTbSS680v0lG+d6H+LCLS+i51bUef5RY7Prh9iiXUVpee
yrpjV8/VPLuWW5cy4KVZqnPhIQBlho7Nrh3fX6Im8Q/9a7wp98Z9vnqFjlTtlFW+QJVbzM15f4le
MIScjCMal+xKUiO1aA9Q/hK+l2/O6i9CYWob8USFw3ChHETlvnYkGKl298JUprzR55sE9SjAV1S/
SW9WDgo3BqWmk56sNy2aFS8QhWa0TPKVeq63ZofcwZHeqheRpDne6IWwL9Yi6B/UvTOAVFfYXCeA
j927bhN3vGruktPk6EGKO9qiE53izhHO1IrCmkdKOUg8q0v5vbqGrwR+FAtjpR1Hwy4vcGnNE+fE
8UsiNjR2kp14Uo7W0Q/XlMFckgvnwoE7xGE9xO9pV28CaYQrthukis06TOGb7E6/dkvjBaToFjql
k39VS9+dhW/F1GmyrWRr0D3hh8MlsjFQuplDnw76xkN8jKl1LfE6w5U/0v3Amn8XAktl04TTxkmY
gDDPoAb68sS9il63YUm0jQ90nANIMvPQIa1RZjCHyjOehYK1hkEDQpeUaQtpHi560Du2q6y583b+
5L9O/FlxVr1zYu0X5AygTqQZCz5lUTnSvY/6eBVGc33b7IKSh81gSqXZtDRN2gfbvMuPIlTUbO6y
ZAVb2MYGGA5icVlqFgB1H4kbJ9NZxPDKvDbeCyeZvuMDiT/UuigFk7OyqtSFtB8cjHeqQ8+0njHr
vnsHcw+PtZ2Li3onnOAe7cY7gSYqO4a9tfO0vfvZmbNwJyw5JeLDUM6siBJ7t6t2Nu6NZ+/EkvBs
rJUPYVc5vH8wShBT0vLihfad8gmGfW8HKEVn4p21wMww85/1L2+LTNyj+WrLzxKFfkywDFV6pI50
IKEjWNHItTaVh05hhgBYJNzLWpinMpmXX6K3gOLyIvJIH6S1dFc0r+EuubgMbfbg6JU7u55xakMm
k835P1lNyMMkfnYK5kOxW6lr0GXQTaCTfVn1E+mfMCOJg6jVfc+1TLaRuUcMBNMh6tp585ysq9yh
pYSmApyQuBb2tGBRWQ9zBbEMDRBnJERuJQKeWHjzupuBskSafVRAdSzrJ2sviat8iwlSM+xi1e/0
FclWZ+lOuBIc47B1l++DT28Px8H8EFvwB7Z4P0gQiZbN3EhW6ITZBKnvqVNv6XEmfMXikehakoTk
dNZvkfn6C/JOn63rlPGyKzDxk43MK/RKnR85rvuhHaBFyPekpZXuiJ7Frt8sEZ0eAuN96TItzIWj
fvLao45lfhvPqxX55RiAVsUeANJbepHPwxV8lflG6cffmNv0kKiL6tl/yocF+RwYkTy73ipvwgN3
d4nd3J9zw4zujhsxEqZczYNz5DuWdQwJcZfWMm20mrImT4l32lYuYrDRwZOutWhHqJYjrUZEGtfa
ASVqmYS/2foHyJion1cznTh1cU5o3VctOi61L5la0Cp9qhAMztpH4RkaCi44kqSTO3MbKPSbFunw
EG9jWMaOxdnfhhLhqG+qdWzuECZm/TAbltW7u1YIiA6WzUNIxkK3rB4FHBjAEIjZwbPFzdtiUBwA
iNJ+dro7rdnp/go3hrwzvjLGdmBrmm3s6clrx4blXjgN7DeCmfZUHjtk8m8pmssFySz9vQCqjN7S
nA4kJkoVNBDVqFW+Mp2kdsrxjhFWQb1aS+ncF4FZ0V2zmy2YaRMrEqluD/z3hmCnuA3axfBAzIcR
LSdtJXxCPJPY5/2lAnZO23BmD/QjO4Uwe9TVfV3PK/PMQVJo9mzY8s/yobZOdUjk6Up7CZO1dGSC
Qv4kB48UBdOH6i64S/FUbrpi4Z2aS1SsIhovGnMUxqG5sTbZuOTvJI74LPpPGjnH+FSWnIpRBugw
yw9FtKE4x3YOFVJw8F7NF3nPJBF/hsf2Bdu875An9pLtirW/abb1swpOZTXQEUZTelIy3ybDEw+U
Pzp+MifTyHCslzpZmSiKkm2mzIb0LiV1CR33zHTvvPGUfeQvuY9zw+boR4arp316GiE7dvqFtytR
P/GWDVe8i9iwiPBBJYdwcBJ85za45LsSFsKGMuk5XQXNtjrR7XQvgmCP+/Er2+mn7BpCwHLMs8f2
a5M+4UGdKZBS8Obtc4BAPCysIzBkeFl5Sgy2Y0FEIQqUWfzIPq4mNcm3M0qj+5663oXrxByKeYDl
ixhqTGG2+UDHzc0vWnsU7pMTTpkeKgyvGacOpKJviD3HTxa2AmPEliAdapTuVrygWzlVnDo2AkRp
eu0H06kQTFNXBHR01Pbo6MOnYemyR31j4AublnjkTYjhZ07BPH0Jinn52ewgGfPKsDyhqkOQ/5Qy
VW9ch33LPDlG4Hbn2hKy4tJcB3tzl+MFI9nGnxl7/46dg/fCOxNvW7LtsMCoq1q08xNZiHm4nPy2
E7F7UVpncDeo6SRtox0MMFdb6urUKVTHxcGXk6y8oOOZn2j/ei8SExY7qnCOsSTdRiDDn1wS/bKP
Z+El71/E7Ei+fHGl6uwJa3fJDipYIVFASM32rC/PvQpe7KEhopZkuGOd0nYjHse2PngYrKoR23gO
NGvZFvbJuX+E7tS+WMa83Ki+TZX9YyB67oyhhe4kUPXxnlBSYVlcRIfH6D64SIo61rutz8ZPhjO1
NGXHf+QFhevZLtVNcvRWiGxN5s9NvI532Wtr2t42PnuHnCOUxV6pQbDzSSHgQX2jP8NBlA2rucAm
Y+1QLHt2hFh8E9ynD1y2dC++iEflTDGDj8UdxRnhGa9PiyIZOfuWiKk3T9jGL9TuOCjEn5W7RUAy
ddnP3gezcSJsUFTVB/OCYfct/CqdkJbeGs73u7szMWu6nPnYI9vZ3nrAy0hdL9915LTNtHm18D8I
G+O4LbZObaOSuZIHRPwwyb92c6VUwHrdXCl9EHEOAI5Dw9y7Ux+E52QpvpNlmns2kD/hPmI+RPjJ
La9fwcqq7+UXq1ZXELE0I9C+W/vtXFm47+62unjlNkTMu5Z3wtwgrJjElznUKIJRxGUBjI+ZiDeU
m/2FhF7QbGuDD8RAKzF3+6W2so7lsX5EzHkxh3mG/xHhJ+8qitDlsPNf2VWHX8x+UjzXiVB5Gyjw
efZnm6OyXLJtQp/NKl9fmqOv7OIP7crofAhe3RUUVBfO7dzaGgcJf+EHvQVEF9b45FPAXBgAPpiN
X8DNOZDulAX8P3KwO1vf0jqZ+3uGVV8twnUFKJYjvnSaJptJJMYZDjDlfT4dYk06DCvqed5heJSu
V4AnUBop+9C0xXPOwli8xGjZZ/1SPTBwpvDzo7z1P7G/mg9T7tpXeG7fWQSEk7RMn9PzkKwy1omj
u+rXxok5ipfC+KDrtlN2AzGMtvEMmVOLZ+OJH9Y/kwXRjGs1sineQqXy1+yI3U+U4xzX0d6GnypH
DHZGKspJ299jrxIfmOU9YD82tUg8MOfskL0iR7d2U31ToOuzcB+8k8/7ZLuX+JMx3F7ZQg8b9Jji
MbhjOpKZcrCc2bS7qkt10Z6rC9Oj/yBuMRLcF8vuwtlV3ac7IpG36+hIGMWVDI0l2D2i7Zg8mSy1
Z/bWj+1L59CNueSPCNSE+YCOdEOKHXa7Kwd2F/Tljph1uZhXS5GWH82+J2vDaHorj4VAWWZGaCBT
Rnc2r0O/tebtwX3v+ktYLYVkpYmrTOVsaaPqd4wDeFOOfpPDh0McfC7JFp+nF6g/FN02/3KXmuyM
xJ+zA2iWRLl7K/7DbKVth0N+xyyI5tDagC+8gI580Db9ijsg7pRFRUPwEY+xbxPdSEmi1/ACrQMW
Sppbh2n7jJfwLWVb5i/6hfhRmKuoWjCBXwQm8km4YOeOsc9fqyt2CpmDp3QUHgNt5mk1CWxtQz4k
IujOit0NCEN38/27qCdSTotya16NIiT6klca8T6Gphcvcnl4StQBUO4CYLJ4ZX0x2gbffw6WDCRh
XTBUrGhbSa25CEvWcTxP7jwIMUwpY3wVYqVaGvUE4NErWDyilvJbz4w2OA7p+IW4SwL2XqiUUYh2
zX0khgXMfa7Hz1uszgMvQzf9EiK7mTV0NvB4jwoyuGqnSj3bpR7s/PcvvVnuGzXXV5HuxxPqnRal
yoYyLonStj6tT1LX250lNGZDAndGERZ9wgJqKCeV71/08TE2BG9Fc4EiJgJjAu3KgO2Db14QWZaO
n7MxR/eIBZHCs4r3FCUHJdph/BC18CxE9x4Viy73TEQDEtbn8tCp8occiZWdhhzmdFBufN9NUND+
K5JmnhWcuYAyNzMLd3fhDZ9K7u7d2pXZwnoN5rFrqMsVr4qI/5gH0aiyg16ZvL9uZHnsj0bVRKsR
qwWVGRpnbv6kVhdgpygV+H1g9gVqkepDCMOzFeensq8eamGMmCPVGfFwr52eU0IdLkMuKKtaFR0q
60sQuvfR4Dm5IB8g9s6s1n0AeH8yXA5HhqzZkT5wYikVRybT06W5s+hq8ylvRm0ZeaiB3H587Eb5
jsfBBiZTXepE+YcptD7AoWZeiv27KWvCxnJ9HH2+4yrlrkr7ChosB2MDcOq6NNi6Gr3TiYN/KAVM
J5gxCEIg/rcVvWAWqFMXszL2Zmz1W3KMdKCOFAOLhHKQMKory5LfCRZVFiboYTtAnDH3JBjE3mVs
tC+1Q/gouLx1URMvtZjtQiMCVPPUQ1j4nIYl8//QkP6AIf2P/5JrQAD9CXQxES8Zmm6puDP50Bug
i97HctoKZul0KnyIzAJTMPFiicBcV0ltQwtelWq4yWGngagYHv/n//hf/5dhdP83OOdvvsv06Zak
iKZOh0i94bsYvdbXWmaUYFK7L7dX52LlUToIqWIIk0DJLXWqXSJe6X9/rjSlSP3BseFrS7JiWKZG
c0uVpwv7D8dGrPS8l3uppNOSAHTGKVbqq8Do7gcdL/wooqZPyj02vL1uoeeknczJNlPWKqkOv1zK
9B3/vhRDVlTVsriimycgRZo4IA8l9VQEiwCgFSyE8EkAOKrIO//Oy+lPTkAYhm9P96x9JI9hBDm6
zFpv+GU4kCL217XIElpUxVQ12bq9Fi1wJVnIAnrlxCYxPbDAT1iBeMhffbxormCqvzwJ5acBKGPx
MLCYiLqq3zyJiI7dmOdC6ZCdxR6gSx4NRUMnyU6LZFvEm9x+Q6pf8twFGJPCyp2pRc/WHjkALpOY
7EaXhGyKaCJWWoDM7PVVjX/kknsw1DiuyvLJRAOSDyhT64THmze0wAvIERyIEIctArM+/vuh/vRM
ZUUxsMiaE/XqZlwPnpqzKnmVYyYshDp4GFsvul9enu9BejtyFJl3RxPhbxmG/Ocg7nE6D7Ull05b
amfYNMc2MbadQfG75o3JKcEaXXoc8xYcg8VvOnPdh9oe/wfRuV181H1GVFzl993OVc0dz36Vm+qn
VU/MkvwlLsiEHQBo5HqxEiv3Xmz8r6xMyuW/b5b8Fz2Ll1GRdU0mtEWyJHUaIv95GaHn9pInKxwH
LLamnpFBK9DRONFqGRKe6VgGiZMYyrqH9iROZWVzmZbxkzdl3/gRhBG9//Qs+dOMysdqYi4oHrSC
sfPu3cQsf3lHfpw7FJXGHYuXIevff/+fy1UqS8+MgMtlZM0aCaoNhqvZOGGnpIRcdFrqk6f/pde2
oULt0kMAR00G6LxY/3YtP709ChO3qKKoRxh6MwQ8hCWSADTUiTS6J0YRDbCQqcH61IQKmQAWjfep
bmmxe7QxOj/5+Pez+/H1VSxNVkU4bzoD8ebZ4Tf5P2OwR1A0LyWZIjPhGtU4PJpNGNqyQrLv9Obh
y4oAgkwPp5VPoUldacLJ9NjksLH3n+4ERBkR+8/qEOy2EVFw9fZ5nMPuIf28sGrs/cO59d03OBFb
bJQUTMN2M1GW6glD9e8vJv18Z03dYDWWVSKA//xiERpUBpBYOhXsw4YSu67gCkS1tuxBzdQhWuIR
qGxM4TyE/PLvT/9pXWSETcQzEeCecrMmqD1cdjVhTRgmTo9AaaIb6aa2XbiSPOMx1EgmL7v6l+/8
06ylihCTVPg+kOxucHJR36TtEHelM/Y8SwQ3L7qZvfz7m/32GTffjIxCGZ8oAxaR337Uy5VqJr9M
vj+OSV4GSbF4L2hy345JK4TVIte8FAUM544WwMAsYvUMMC1Lj/03JkgNFlrR7PHLHDE10YxHPxzH
u9gttiTI7FsRf6gpA5YdYrpUBhUDf/BfgtwjIh0FcKswkgn8evRz1uZhAkZ5xkMeuG8TcMx0UWn8
+8ZJ06v852yviKJmKiZzj4Vk/2ZNUbW8UQRgQY6HON2uWcZhVCcLGRHULEx4zYwqfsTdTcsB3I0n
FHRNcra+uZXO/30p1k9XYpgWm1VNlozbSafQDdEccqVwivRL8Gi2+zL1a6Mmq0sfjn1Zu1sFYIWv
bP/9uX/vTlBNmgjrDN2UFfP7Dv1n4rU8iUyoKC6ccfTnhsw7WXGzZ1ne4kdj0i1JIvj3J04j/uae
8/1gsWKc1xT1dndsVQEZjAORyawF8CNQZrOVveZl+PT/8TmqLEo8YGZzdfrm//lmOmc4xSqNzDGp
3YyuvBKgfQeF+8te01R++j7/+ZybSQ0iuO4iHMkckBS1YKlzNN+c8nVb6JEFSJlKX/EhDrJ1RlwN
83b+rIZrowjPfH1qDW3TLgVr0lwpyUJBjyUpvrgM2QnZo59wxSlBeiolKLVDwVaoAG4aj5qRavXY
74kPWMEPFaYwOBS90H0ai4AHy/VOEOPnsuxyzA8VEsYrb0ngdZb4ya5T6dBJJIvOLE9FAJ/V5HGM
7/jMhXXHgRLPZIc8kl5+3ry3poi8IPLJ2yvwiwEUee2MOcdTWm1eTxxdbD5LBkoJsI855qaunmdr
ZEjSGR/jxvT85y7RidtuoOtovXr0cv9LhIk3j1w62BCiqWGOkrEsNe0qLgn1uOfQXKxcKqyZRQO8
1bHbhBHiAbP3n4JxPHvB3b9HivTDwsSG0tCYDESUYdrtbimOR0HhmJY5YQIQQPa7UxunR6WTT2Zp
vVGNIMJniI7YeS5WEt5Xlq8Caeqw+u+yQNsMqXrCvH7VpGIh+fnjKMQvkk7wmKzUcP5jeTUOPoWd
Qp8HovdUtnrKw3WbGabEVe+KH2WFv9qIjtja6FKp/lPW0joVAIIq1lvcdSettg5j3ZxkQkyq1l2q
ITmXQmIdysJfqNgIa5V/EMYB4QnN3O/wcobHRFZ3eEmOct2esMx55Uc4pGtFkT4GT1q5gnGABxPZ
Sim/Nqm0yntajwG33SVpUQ3IhKAbUJQj4go8C7PpOmW1i+aV0Zx8Xfr4/netvquy6oj6dl61ECpk
5Hx1bG0merJGW7ApxdcqbB2X7A1VUq+KnK7xWWziIN2PvnzvaeqdF8GG8MtHYcz2uF1g7vj+I9Dm
59LPiTP0YfK4nvBQp9VebYwPqPtU883ykmFHvI8ISs3S9B5rXPbAGZQx5WK4+mWE/LBQyBa0VIpP
GqpM42YycROopXI5oI4GQ5Z5JbkykEtnukUdMim1ZZBYHwECdiQZJXIWkcceVT1NUFfpnF+uZVrO
byZQRTZUcBMWLA/r9ohClaVtuzzJHHAgyNM3kSAEk1EtWZjo5WDhAzhXMnEm5N1rb9TvUiaeqhJl
je8TIJC1Od1EU/DWXd3/sohJf586FE5ooq7LkgkV83ZuL72hFXzQ446HZYB6V24ilaXxgrjc27p9
+UwACnRCQ46dyoCz5QvdumlI3Pz3LZrgyLe3CL4t65lpavzv9qxYD5FJclQDXtZ8hAiQrPD/JcLi
mxuCqcPuw37YpjHiRCVblxNNo5485yoBNQRRhTga9Xct2cbYCSjL9/fw/kbyPQTkTxhLZDWayRbK
WbckKlgX7pU25rsEtQxxDraWmo1Ll/wELBvxL4vnTzMV5yOyvEWN2oYs3+zDqqjO4whPFYTW5lDL
Fq338hUGlU2W47no0nPcgCEvlBFYTPb679v69w5anVZTyQAJTTSidrPPjNocd5MUYkcxaTfhV5r3
w3CmWrcM9GLXycnDKCAe+veH/jCm2LWDuzYMNkaKqN9847zKssZrG1LEIiSfaAnzqHod9QboR3in
ueikUzxy/WsSGkdU1B///vjvLeCfb5sqKnxtWVIlXdduN2ZeEOepClzdGTXCPIClMjoI8BkwSFFa
vQtj/dhiDqC9rdGTFkBbdFQnila1e9G8lI1ybqa/NoPobqjw8ue9ScUkex2GB6XZg/HbhBkWfaP8
7Wn9PU1w4Rw62LRrGpc/TWn/2f8UGnVrvUm4cEz3voIbeDQ/Qkz4ICh/OR38NDAUin46t4mdkHbz
UT5SYdesrciJIrgGpN+knrFKtGZPMsWIZYwTZW1d/v1g/t4w8/UgpitAzqfJ5nbbpeaANQUzQgnE
j7fy12yQziAZ5mIuPX7f8shNFqps/DIe/96+qiJHckWcNut88M1LoFUUMWrXiByhaTZD3DqqGt0F
urj799eTfrqnmki5SzEhC8q3ZVy2XaRs8bMdL9WOessZPuNFo+DGUpk9F4Kyi1R5GYra0oQtoFbM
sqWC06ohywNRIJAqDQ4cacuEgP8yD/wwCXEPJJH9uymLOifCP4dWL8h9GobYfkt8QGPgnxStZw5w
dzUxOE37LBHgSOo0jCjpt6GmTSvt7fs4TX2GBiSMlebms1lAagvKUeRYGnAJFaMfFRBYCwQeMq9n
3bqG6UZkHmWsiUSSKh6rtImqOPHufEzwdte64wz44P4beGtKGAFNXmpFwnvcJxHEGlYCL7B57SmY
SXI5xxmHKCRv0qVbpQ8xiVHkwkKQ+YaO1bmKgR43CT6xeHK0nb9ZBkJhLrQOeNH3fw4Qz4KdBPQJ
EzmlVnBwXfdSV9qmbEEyjJk4meK9pW8qxQz2MUiO4I26Hsq3HrifkLUOIC6i16XiFcDzMp+OAb8M
uOkl/evGmtZUmpFMS70dcGMIw9UnmMsZOuHFDdHL+UQQD5ukRI1WAERxtWaTpZBIME194M5ZKHl1
/++L+PHlInKA9oUlg8W/mUgStWDz4GWxg6cTSRVfW4yks2nUvxzafqg3MoItnXMvk7pOre/PEYzb
TUnzgmjKTqHphDbRbEB2ME9XxMOwhTrDPEAPzrOpFe3oN/KudNtdZ46/XcjfO5WpQi/RJjIpfnL3
/7yQMRSxEYNmdaQK7gV5eghjCNf1CEEertpk5ayq+K0stMNkhE/Mt//3G85dUFnQVVMUbytyvAZ6
G/nMZkPkfkz3u0RflpTuL5O1/PchmSIYMyN9Bsr38u1b21dRKo0ZM4Ye0WKw4PzbMSn2pWwco0GC
8sCcFSq1E7QkPnU1oxwgOSlfw1IuoYhHGB44OTijxZZ3at8FqnVJYObILmEDPfLASkLg9Ps0/NNs
QzqDKtF2+KEsY+qlCcKvjVB2NhuhqzdCnr9yK0kmlneD+Ous/+N9khVYd2AvzL86NzE3ydCpfjlD
fydIDUjkKH9tKJuChDRR1sTBWxO/qYBfOgFcVceOVCeFKUUA8++BYUxvwO10wIOiyatKCuEkN+uc
1cgAnrwicjAZ49IB9G8CfoBAWUCtDNB+YZLK6ureZzfBluBomdVKNJ8NUz0naGuyz97DuhIkrVOx
XQpZIEFN+0Q58EtrSSjbe22vWe5+qOWz2VPMyBkMopK/qnX0ZCn1KcmzV6sXdzmgertCOamWz6Wp
LQpPQF3LfolSNSVI6zxKxYMCrSm3ggk8/BlkNNt9k4iyTNZ3eIwfWpKtIHGXW79RwFuISzr8ZIoZ
AE/1C0Hyi4JhT0Jt24tgLeWdz3AgMDyAtfPy/XtDTxbfdzkvqKj42Vso/raqqj8+e4MKK/Mf3r7b
rX3pVlNJIWFlK8pNCmzJjNpNR5NzPr0QZdehD/IHR5OakgPMm86dDi3pTBr3a+iV741fEQSnngXy
qLEMMWEXZXGCxXE/qmXHttSaRaX/Hr5JFsiRxkeUoA/3OLycDBZZNHGmjFhHGS3oHy2Dy8y1atYq
6B6nuVgx+CsRAj54qRy3TouTIPMe6op+liH8sgz8tMGQRJVjJAZvazrG/TkrxkbThwEAEUeoJVvq
0wevdzdiuJC84jErh1cxR6vjxkcrG37Z28g/LEESk+G0aaZZq9zu92WJt1rFvu2MrvQBru0K7P+J
zLpFYaWnMH9pJMVRnOFTn4xlGsId/ypmxi5zlVezrU9pAVDPzOn65VOlalX1CCiI9F1S78FSZdUn
MknX/35Xf5pdqWlJOvt99mN/HbtbaKt96WWZ04Uo2ox0XTTUd5LuVEbpesyjjdgZS8XHoYVKc0i5
OHQkdic2p7hGHWH4WGf8u9gY38NevSam+EGCXBGaj1IyvEaV+MuZ6sfHK0m0JenFcKa7XX1VwQqD
0qwyBzvdodC7EtHQk1fnW1EMjkTeksvaL4bQWw2m9muu0A8baz57qjzLkkba2s3YYsrr6kotGFuE
p8xkRrPUqzvempWWkQ4annDWb/xR/Mhj8YM69RRCvko796DJzQlrvh3VJjJm4NOKmO7//SR/Ouxy
cRxnFPZgnNxuZt3ELVWA8zxJUpqv4MaWw6hdQ43p0vMNYtS0nZhSW/I07aB71kbtvadfruCHcxVP
RrQUU+eAZd5uA3NDDeokpbpUDO1pej6dbjleBcS8vqpWexLF6ClL9F0fmYcAPxk6jyxUrmE1ftSG
dxRS9ZoC2RdUXLOG9Mvb+cNyLCmoaixFZU36qzvfwrdMR+rQKKEbztXZp6YV57hiAAVecTSb9Ldm
8E+DRSFmS9YkGXXL7UTEyHAzuRpTh+rAsvRQw8MzsSGvznPdP4X+wB/2v7zO0zO+WXnp14uaotCB
VmVrmqH+c3DPx64vRZfiFY7ly4iOsccbbtR7ArV+K3wbPz3t/37WzXizhDAKVXUqlFnwsarAxWAq
QerihCMFrwVheF1gImtUlRUpj4cxzwxMOObWHCxeWn2OZf08EX0T1Vh69PPKfFiLmXoBVJ/QySed
BNxSPK5yqQnA8IjrSsjPWGJ9EPpKTbEWisTW2OZNef4mHyPRTGg/wubLP9VUcgaFfaHWgl0Jx3Xl
S+siNRZp1t4NwYcnGwtCxlHSGRsTDzYlF7nPnDobVmJhbfOyPVgJ0BdhWJVjdRC64hwB8GkErKYY
QON2n7TDWmlwqRXNFymS57biKr300KcQTBJ3PGkxnRLZItIow6Q9CwwQNnFPDPmbufYjjmeZasF8
ccUrUTbPUaU7JcgyYVCGGSBtq5+3IiE5CkSaZYEf7ZtwafFVlioqSdx46kZHE2SEXrFMepTSYvKa
I82isliRg1VvR2+IYaGmrCN6QZJPxggEL7BSlVEGiuQFG95gnKC0Wlah1yHcrDvYdICiuiEkIKKJ
HpqETaJiqYBBiDjlR0zUfWSJsBK0g98b/gqyEJJxKtg2IQxXt0BnHVrKKiUWyBTyIxg9PDqM+tFM
j6DO50rOfswQ+3WVshRqUOMi/MIt2UFW9GlhDzKC6my65lYzy882yI5emR6FqkZL4aJ5UrG0Z+/k
WF7kGN9iGmVPYb+GZWgbOrhbGgcXAziSm2PyBlJs+Y6v8bMidy8SatUADlB8bVkL62lI/G/Szqs3
ciXL1n9lcN7Zl94A0/OQjumUklK26oXQqVLRBoMmaH/9/ajuGZxTI1Rd4ALdQlfLpCMjduy91rdG
t74PJu/kuxMmUp7ksg4ASQ/Rt5IYDvcwSs5D2r1KLx43ZTeFv14uP71/DM8zWBwsZCs/HVjduq3V
5LIgmW20aVxW5GS4myoSL1AJ2ZO77ebgxEv8zTr4WZFC/4PTK2IKtEo/PayTTDBU4gkXGeMfQw8u
ZS7o55e/WYk+3Y4cKkyLiS1jxOCnx7ERBwGvD8r9MAX7bujwREGCF7h16aZI5HRAN5P7oDFvUmJx
auP3lcJnKz6bqufyHtOF/fngGFSiFtXgMFHAw1HUKE479O+D5p75vy8IBTj0+asonq8s/tskRfEK
EvGsNwCSfZqPHYE8SjV3uUmklu+eImEywXKAJUcE0QyQM1fCIE0+a6N9XJTfZayuXRIf4YqfgqkH
pkDaVO80OBRKuvkxQSExBmIxdJtJuo9WBwYuZ7nspmVGWGhrs4FWmkyL00mf3qxy3pczgTuJtzYC
7yISHSH/d7PNEeb0GPDJ9Vp5Vnqtq/vGl2jYbUwDuprflk9TQgbD/zXmGz9znzlK5cIF2jCBz8ru
G3hLkHupRL5G2oBwYZnYJawbFhy9jRGnNGr67IYw4JqsggycAl2oVnhqY2Z9TJcBjKMBQriI0pDI
D1IIEKironrHSAWYVIfNPfZg+RFGDLFNpIGyH6txqHcTmn+vUjF4hwCHtgGHgtmj17vHVsdEWTTx
qhvx2PbZ85xX0DfEIhLH85lGPMCCFfz1PfjZfulaHNED9G5cqss9+pf9MtVbR5R5X0I/ZMZkPgm3
OE2DHuYGcTX/Xw/18xGtr+ANS5CP+8SDpFjCFy7psYNJXA9K+83L+rRKdjlXoUtBjsZx7u+vS6/N
StZ2w+vK921Cml5cbpNR7pa6PTOmL0ZMvBhOdnDDv3mZn1U9dGloSVFqcQ77qUR2G2QFZcHyMjL2
hYAuBJYXpS5eEpyMis+Xf//6jf38ER06+Uuw6f/qNgCnRt0Cx3DfZA0GsOYRqsybEU0vsmjeFXsI
VKftrx/yY+n4uc5a9LH0OlErez+Lf+a2gupPgsI+G4tkbRNy2KNxxGwZEDSqN6tZuQ8tbCay4Ibi
wfcf6xyKYzNRIzTDMuqTeMzVPQnWpxazKz5ToahI0zkMJqQNjiahTpA84gnnlCN6o9EVYYqbD27l
ueu5mcM4qtTa87nfBlxpZA3Q2z71cHQ33CunNIUvxfC2XRvRQ1NgjFMw4URg7aUwn8agviu1clpF
dGIRNG8SlUATDrR8Y5KfQG92wHW8uM/rFmgSAkBCwuSa02e5huP/JfOhTjjA8X79rn561XLNWoyC
GE2jQf37VTuMEVlpSSD2Q129F9NzAG0kj+YD+LqLaW9Vt8nwO86/a2R+dgHBA6KRSUPX/l8ng7bX
pqQyXbGHUP2ezXx8wdy+TYV6E4sGY2yqe7g/j79+sZ/t/kyeULzry5eP6vovK48eNDmCZMiHOVuI
BFezDtBpLVt/I51j5hu3hawfl/rk14/72Yr3l8f9+fyczXbRS0cXGJvH0C+4xgjmvgym8dLI/vLr
xwo+6VCTQuwiEuNYyqrwU6tcDT6BHoQy7a0yu45jP2xSZOsx3VizKRQxLtUPhzA3pk9zOOkJXnYf
ZgZ9Q4MPOopab+W0eyv+XkjoR6473maxdQ+rchQRgFOrQOSnGd9jFy9WawPLi5wvGRrJrWkiyxuJ
3WthDCYZ4BxnflIdSJM5f2BthN0LeWqXlAdqWmzRuE1a3Nokt718mEtcP9OJfcJ2F1xyiRup1jhv
GOCvV5y8aBhLan2tfCRmo8USQt85MsK4d8i4Uy1pegRDIqUiO3340s/2QAgcxx5DOSFyr0vkxpCc
B+CXZJqwBSsYE/k6NmEI59Z4bxfJcamb68Z68amIx5Zrg0iFbZyML3Y8E4OlHjPZXYh7qLZerp1G
IsoH8LOplvzQ5mbaOok6kjGrLk6TkBaF+ZWE3t9sMZ/dNMESQM3ggbv1Z1FnUVQtusuKvnrF6Upa
Lz04CqXbL07lnBj4vigiyn6z0pufXbwBmgzcEB6j4p+vJ86XMbmFLBBu4V1MgPfIbiNzY7TrGhJu
uqRDGcsIrk2DvRtlRBqK6DKmWbaPM/HQdIw1K5OxryC1w8x+lFH1it6ecKt+XtAS+QkWL7yEDqA6
2Kxt0WMBNhxoEL++Lz5xCth4LNB5mCw39Cp/ui9ibSrQVBYwjyKxQz+Fw12n4z02xsUWvCryt6pV
iqlPm+Cv51pC2F4QIMyeJB3yGCOiFqiw71iFVflAqh76LaxOIakFOHHhtxPpUTz31i5yLeDxFcRL
RRJ8XuhLNLRO7mvaJ/tfv6iP/tJPeyLVvmMsxZRP+2e5Yv6yogXu5AtlWsV+NLNtTVMdlJr/qCRR
Fo057owgqjZSgA4XpvGYwFfgDF9i743JBlFlHqY5xwColX7i/2Yd+kyIgWib0dFSJXj/qzEbj85c
RT2LbeUn5y4t3oi8v08kxmjHxoisyDhp4Hi3zvgI/PE2GdWNw+hr1UecPFXrPQ87kZTvKueDglKP
zE28T6QVeAN/oiv9E6E1qH1s7cdv3lP9kxUUbQRSAQRuDHZ+nmrqWRS7tI0E+uyGIKUcv183sWxE
+pHkZzQivLvjLNPDkByDAfSAzPL5JtBhNwzJd32qzVsGaEy3C4hBVrTkc3Y1qjdjeotnbpep+JN8
yHI7lOoWOircE5IVg4oeR+lytzhpr20yuKrkdnKzTVDHHT+9slgBqCylty/ywCZtt+Qs5VtHaZKQ
YyX0hZfJF9yU5AhADUhfQYOi7xeuafSOT/H60tZWgtYw0LZ6XaE81ayr76QvJTKkldXZxmqoqJV8
zT/nwTdvYAl2s+577OibyKGaKfs9QrZN7X6FWPoeR/FxjGE/xZmziS15v+wnvfdEDObXpShUhfXS
Ns2j0XXfTWZ9zM1f+tQ0mP7zhy1dPSbU/MPQH4JKMSBPTlDr+02cDj9uIt26BOwGsZ3lId1CLOlN
TWRK4N0Th8zxESIgS2wP86tS+7lYuKOT/rWU07ffXAufXQoI0iwd0QqH2p+nahPDhKJVltiPmSzA
Qlor8L5XEbdjyHmO9ycN7ntbI8RzWb/w2eTC+I2y5JOiBYOgj87cWXb0nxu8xF3XtVgKtEDy8Q1F
9ex6IIb7oOa9QU66D6Z6O+MjXaWwln93F3+y+tMqYaZDG5cK8efue8mMvRtEWu7zjhDJqsz2toRh
5gG631g19iqJGensOw8O98BORAnw0HYfVZLc50T5oVlml6irzYM1LRGAfQCEkFwu3Tn03RjdQMvc
EJj0mPoEh1JbhFQ11IRN869d7P/8zeTZfrguv8mK4NU4UT/9878epeA//7n8zv/8zN9/479uSG6T
rfyhfvlT4bu8vIn39ucf+ttf5tH//ew2b+rtb//YluhqpvvuvZmu721XqP92iy4/+f/6zf94//gr
j1P1/s8/3r7zEUAjxvb8Tf3x728dvv/zD1bgpUn0P37U5RH+/e3lJfzzj4tsVPIf67dGouB9++RX
399a9c8/NM/5B25Il/GLS4OJgzsXyvD+8S3f/gcSFKYPumG7WLAsNqFy+bP//MNy/4Gek4mRw+aE
wNPlt1rZfXzL+gc/ytSEw7KjG4Fj/fHfb8Pdv3a4f31+8bv897//6uG1aO+z1f11K8Q0x1WKzojS
10CIZf19K/TysRZN0Wb7FClm6I7Vk+NPUajD5i8rs7vPLI/InGw4lsIoQl3FBp1R3briHK5WuZi7
o0MeNFpN91ppdUDiqwnAe9bKM1hpxt+z7dzRNPXjqr9zISPGSLYfJEBkcsgHcW67qnqxmpuAIO48
1eevTARKgJNDfTFVWZ0gYWJBzCAsqtTw7kl/CPDMReLBy7tNHpOfznGTBdnUph3GFvPkcEAhbhau
KOnq0cZMiAeukKhCNmnHbyrQbhLf0HjmtE/s0kU3OEY0+4xpeNWbZkPYx/glBWqg1crZVpT+YSZc
iQ4UN2OdeP3BKiRFfdwR5/6hYJoq1NyzemoR10DIUdB0fDpBrm4kT2VMQ8kpwkLMgtOzvEzz/RQl
9qH367fAw16DGSw06rHYidTxz5k7J2HTabth2FZEcF4sK30JkOZuPRdXKyTccyDOvZ9Pp5ZiMuLN
ekaEzXruAg8MiD1wkQNoTt9sOD6+a4NPtDwPp7dsiflckycEJHlV9xtCkBNadsO1Q1m+9cwHJvDr
NLYFwagGnAi7lWCizsR9Bs8ALO71wCnv4m58jQbGdWIsQDiJhYjcYCcISGyFmNgOYFICg37K2Bt3
9thfy6Y3LqLDEOKKIgnBxsxIFTQfyBtyh62SGqnUDSe8SfnmsfVSwrZtLDJRhxkkncs77OWI9GsD
Ep79nfuo3ueZsPfe5Oq3aRAVm4hQmTbXomZLSPfoJ+2tbwpz7UFtZ4dc1k3HHBkEK6gqfDg7Theh
DfB25wZ6A/YRXkac5VCpxFRstKzu9iqnqalVTnIySCaRrf5npenTfopr617XjnEPJI/oOsggXUCA
AX+URM7U2iod3qwFMhkRLJHsvZVCPI2Wctb1YY70gXVH9qy/uPqJSbOKr42l5+dq+UJ66Ylg03Sf
EKB40vOC656klKC1jiLK5dELrnPhmTd+Opo31LVi01IjbVI7e8jTapdyZR39CAPNkE1HH2zvHXlX
a7f23fvRmgh9S5B+u4QVMNdrOBdWZbEN9JSGSk37pLKn8Y4cNXj3mucdtR6wkA3FDje3t0lmrQNd
Pj2XEzHPBEIVa48YgTCDLOjSHl5lUTaH5mIisyaX/A2QRUaVdavHYSy7E+3XP8mKAn9QQ3twyCYr
/azYSIKg1n6thbPX4FScrwOKyrqu4PPpguaPsbz8CakGCv9mP2pQhRRqhVAtF2sVqRQvhGtvWgPi
xdTnINOG/EWHiH8XSPPBjeFxRJZ1Y8b+c4IwlEZXsmmJwF71bixfhTRCr2nLdckKfMO98+KoOGXl
wp9jFPM9iXSM9+AVsmFmJ05eOAk0C+5nKYuN00UEVCjGXFnGrLrT6b7jwveJfSVUQLdZJhpZuVQc
I7CJNK1vMisJUa98tUFtbKQvs6Nek3v6pAWgUe20u5EmXaupafxD0JG1q1vqmPjptHHA8pRjCWbF
ljSg8Tq0w9gf9Tl49QOVhvMCH8kcgRA1QuViM33zNfklzaDe6N6uq63qJhaqvLjBOGIwJGyv8Krk
jGmR/jrnLrBWhgcP3XHXSCa6W+U15r2d67dmrcpbf/Du5xlgI4DxmAWc1kUdRCvh196fA/y+WjoH
Ms2e44FAEV9U/rbcSBDGh6mNnFVn5Omhh2uyoRkfbOnepGGaJIyuTC3bZ5X2p5PJ4YFUjVtZOBgB
kYm7tCfWWdHILfsQ2LLGui+n7kWfWPmNd91LzNuKq3+b6Kl+aQOM+6XvkXKHTDWMA+Bbcdew3/cM
5ZvWXNu19xanUfBsRVN0sRsDvJqFmr+Khn1HG3Y1ZAK0odDQuSOj3LlzthNM/O7mBPNqhq711rO0
JzJwTkQbdE/S27Ymk4uV4YGfNrJ+pysmqmnQEZVsdsj3ZHJ2StyTmj6ne5Hb06n289ciNR7idNRO
PozBPi/yx2b6VvXRbZeYi3FDexVed6oqkK8zsJdjbg5QJhForQnDm7eC2Qw5cHVzMRNxxHvCP4bp
66yXX0FOQPKkb73rqPQPsVPCCownOFWpSvcBV/xGRUFzH3DUsa3vMZGJz3VcO/tZj+9Sn6ZUl/sM
+KfcXA9Teh31vA7Lhv+WGWAxGNmCQeXGqIL+ZCPr36d1+RolDuD3XABLy5N+3fuEc45U0mEfVd0O
kLQZuom5J+xHPnYFFLyyJfjDNWRw6zPn1pkz7rzGU2uHuMVzUFcKPjY1L4FXw9YbxXyIS33YoEgk
vXgq48uA3ZD0MA5QBgHHHNKe8BuOxzQz7uZUxOvGdp0rPTU7JgzVlQjlVQQQrEPKH7JTVxuzgI85
1OYPc5reRJcbz5Nx0omhfcazfKUweptLOOj11AbQatunuA8SuHp6157nGqZ27jPPnQYSNobXqiUd
zQo2bl3JdRtU+Y1pGxB7lo3Em7JD4gPZnzI483bd6PuG1hPTOUUyJUJOcjXrapvQ67sLioLeu/lm
1qgK80E3DoVeW2czt9JdVrNTI1LGjNiW/r5Rnb5qDFjq+NZIJ/LZ1juTQ5WQuKFBEslTY1rZQQra
LV0+kexa+Htu91UZwb0trkU0R6d6jLJQGRgOmzo3wK4CQlR9cLJqGfZDA7vUGZqjZ93Gna1fGYOM
bRWfbCM9YgiThypXFlRD7dSP0bzDc8GJu63aeyJqyLyKokUa1hHKI5bjVeue+zI5ujXYgqxCHIEP
/72ea6oCyOvrDnI3VqNtxYHwGjPnUa3mPDYGgEXl6uvSqPWdr+JQ86Q6i+wrKQXlwVfT90Z35LYM
yKlKsAwnqZ/djDPpCujzKp4PIUr0ZgGp9X4RhXzOqz6PxdeB0c/O1Oc1wRM+uElTv6Q0BXH/MnUi
kU6HotVaW+Ii0BrgaK1l124ttXjHaFysZx+ClvS7297tKB4zkBcQnPbRgNKtbQj0BX/jr5reTM6u
I987stZ34PR3Lo2tVWvb5aHliHtnadrLQKrDya4flKfJBwz5SxmR65IxiXHNRGns9Bro+JB35Wtf
bxFzxqM23xlO/s3LKDts0Ek1jpAbn7pwU8VVEyYznDYv+FI6Vy2xh1s7st9wVnahmPe6v5DNjKy9
N0xsWkohICiKXc3h56zTSmIodCr66QfumuSsothblfHMpgChAqaoolFXivykjGrTpdG0LY0KA2aT
qTtBqTXaQ7yNs44EjFmcBe8iyeFoRmw7LvaJRYKyDrFhxazJ2NFBfBZm2660fNb3Qjrz2vRyUHK9
rk7gJ9Bf0tu2CxnvJ396stGnhJYZPZIJkDL711NyXofbhNptVTbzoaw6rM6Ke17xjFwTqHh3NCO/
efXqir+wqfqsvq3scmvFw31gpkDUqyMyY4nO3o42AeLHI8F2cqmw68wlgmbo5k1Di3gVuf14FTYE
5EUa2znVwe8Fe2c1X5fph54m041MmbTE43gnyTEhWdc4tKNtHbQx2KIKhwGoUYQ3g2y3fZsjwmXe
Tqydi1HQSs95CVU0JRxslSjPvii/79jt3Dnk1AVNTbMwOyaat2t9xljZsqO0ef8imowopqUY4vmu
KonnslfVQ5t2wPCizrydYd9GJEudvWUY1hUVAY1m9eCNUUyKX5rt6Drf58LObvj+kYkgBpucrC4t
NwUo0bnZGkNPq8Ke6vVHUTZ4w3jOEtCIRAGBhFFZcNIH8RUbNX5graSt02X1oS/1cuMRnHl20OWQ
huduA2+qtr5bT9uAwdkejSsdnz7fZjW50ulYOA+N5dcblzQDGPeshw45SSYjwOEKpsO4NKCvPr6Z
9gwmjKFazaKawjLC/h044hoHGvcuy3Hi6iRSxUiApx4tSk2xveucElK2ufg75uCgWRS+XUpNrQGr
R/wj96Pgqqw1Ow0Ty9x7yr9BEzas+csgRPV+609+uZXd196kwnI4B6xAl2wze/zh+ZW/YcKB9ELl
3zCIcUNaDP69ir4scSLaGisNEOLWmolmblKIXeQ4s90TvaSJYxH0BzMGR0g/wrzIyiAdUNZJtLc0
k0sgAedXxNlrlhPXFbU+qdjLMsBHt22L58ytIeXPpgNr0m8Oqs6hl5JUqhhJkX0C4tM04wsj+/LR
qMpXJnbHFHP1PqZg3Jgja300jQkxTeOD0N0+lEoHSRpZPYcrdrqRA4teVN5edOnj3NLdTnOYhLT2
8CEEo7/xHgjW7Yj1m1lF806wgbsgEN2oIS5Q68Mim14IuzEuESrqddFGAOuXy7Ix5coYrP4o8vym
mqoXApldLj9YYX5ppaeqnL60AtRrb0/ylBHitPNb8gGGGYFZneav+PztVR9Aucy7ud31vnvjmFp5
dAbJjRJJb1e4WYxCNGdMYtcHo3a+G37TY0kuIyzMWNDLtND2YxwN7KuttZl6yQirJdyLA3fqT6RF
KPEwTYAQh96AUpSZ2560vG0S99/A8/BxF8HKqcEcKQ6faE+YkgWi9omVIYpXH7jVUoF+cZi0eNfU
nr6p8hIwe04ktEyEtZvIIGYiDdi2ZQhlG0GyST3d2+cVvtvcINnWSOWNZluY46lW7BTlvmET9blq
nW8pcQ2RXjMoHGIzxEgJ7ioMDEDjSb5MV1i3dxGxzMTpfWvnA77ydD+3Y3ADuwnhXlkGN3WkHaox
b/fNmFmbzrPGq2GOLp/hNJymquVYrliEKzJzSnOObsh2+8rJlR8gz5O0NfXiI3s5VKaj7hp5V6ZD
yC6ubiP2o9Besq3qiveFplXYWRs4iSDZB/wvyuVexB1f7PQmJ3s5HkmPbOd3P4P1N9bE6I4Vh7Bs
8s8kExqPbuxafCJzAU6NRnvO2ZTdo7wmUXNgTAcUvfDpy6s4CV0/B7It2gP5h6MEAGAOXnFIS5IV
114JQtnwWhj800wkHHoaMhZEGoooS0O0RCOVOjzLySnRgKoKLsW4USKJnhOjDTu9yncxUdQbw6La
kSXUsGA+M8lj6kMAJCcCFXZBsUwKYh21zwx2aKKF7SJaXxvLFjg2pn6OguzJbdR4rujd92hb5qm5
m4SaToIY8hnp4yPTGdFCYUZv4txw7ggzVfp3atSBSWtLP+c5Hym6dNd3D10cSWoiwaKaQH0Nsrx+
kchYCZ9cs12SAIVvbStbkjPSxuz3BCcdRZkMB2327w3RGneSNJa248A6yLvKEDujVcFWzsLZaGwH
B8Bu66azT8zmoAaXkNoFKan/YsB4SNm5jdPDZNx0HIdv0nx4LZTWPtdYxbS+/FNhzn/AtvMaZQCu
4yj5+rFjZQWZAi1aVsOoy52ctaeeRsxsuM1DkrO+WI11k5szNhaACCGLnHlgWaFkv7dipoKJRet+
IujeCnhtzaQgYolQpL15O+j2sJZtFIeSi5zUHj2pjy5RbUBSjMd5ylccRPR9oHFRs1czgeXVjpql
c2q200OQDSq0Eg9jwxR6I/VePBjTfoiUs7Jjyrk6Yy6fG/EPd/amu6Jw9+TDtteREtCciPTqqi/Z
4s9RUMpLK493/ljQm7IhPpXZj8xu9BsHYyHZ5PWKAat5yAxCoYPRpInR6snF3dpB5x/qERKNS9pJ
VIciGbRDi7TvRIZ4iQYvULt4rMlslVLb1373gCaL59/k5DaLZo+eqgz7hCkw6mYIylOS3hSDg+2B
QKUVmVbTGniK/WfHuKG2D5UztK8GkSE2ECC1YiW/tcWY7IssosQnHA2fcXCjy+/+qMJxJH6nabFf
kjD4BX6BCn36M+R70gqI2d3uWmFc9TlH39xxmqGyGe7qr749I9yyGpjcVnm0o0iehdCca5Ikm6zV
X5JeWV9j7TWKtA7MvXNEEBYdsHrEp8wvCCwkpMpt7QONXPBOmU/iT8o6zy6ubTRNoxkj9Hstw1tF
oHF/GYz+kBUD3VzLzx/KjvSguQQa5lTjto+4ZuXSrLWG9uqkDc1Mot6oaRMPcj0xBNIuWSx0KPz5
/ejiss0c95tpJcOR9Nzy1rYl3cjhkeRO79YeSAP0nHPAvmwaA9CPdoSe75Lr4gU2mBMXhmkvxozU
OT+i30jopCg9HiQrCKRBubiOh3xca3Gs7Yl3i1eIdEnHzSNIt/0QrUwFucapyKf56Fj0c1euAA4y
Vk8lQSoFI35SwcSubpqcNGeCsD1u9VnSKyeH+Y7sxytzLuTern3pxq5/RrmOBCtakK3+t96RwUOe
GcFDZdMhGOlN+Pbd4GrT2jC0YGk5Z4gm3QOhrZga/Kh+SKCaaBR3N0Ocv7RIKI4slwQL0me4pz+y
liOM1mEexWGk1qOtz0xLTta+zAdC4nTrOBkTbBcLDV1aQ74fzC94k+kXdqiFC5W+uF61h7r3XDvf
+n4elg4H80hd/+GS/E7LkvaHH1M5J2NwQHZeH2VFsrg7UNi2ZXGfjRJCu/JwIGFNKCb7QqkTH2J9
yWxIkmyV9LIlakmDYI+3YR3VpnvoNTNYd51xdGL8fipoYAv1WQNiZNX4Xkl9xF7BkDlft2VLxFPq
rodKY8+ZjLtRWGLna+Wbr5lL0mccpqY8suNgByAvnSaDTyws8XN7YiDXecF+5Lo0FWJvQLTuXTyd
JNq+WY+dbgGGp22cF1eNNCIrJxfNWL7o38eU1qDIp73p9dVRpc6DTgtlp6Loq1aP2taWLJMdgVcU
9zNiHDquGj+klZl+9LtkP+FqWjf1gMmh12+pQKzdYDfd0WvRz/ud1pDBosm909VbV7F9eW2XrAK6
V6s0I3NtdrvbLqaqHhN/58BUpG1Ewq0lh2MXx8NxRHru87bRuyUBwGuSO44VpKI6WmgJ4o9i2KJ6
5l7azs3DYa7v7cjkwFsQE6aJWG4/nmfeQ9aHXcoZu1DFWgeHqAWSCbi8yWzEniP8IOQs456SmsVV
ms7aSDEtxTpJ8d8Ui/bRbaf6mE3zEIopP9Q1CbwfX2LKdURQ+mGqaQ4OA0RpEtv6SoGx7vMXhtDf
KylT1qL4LFpXHcuUo6PlFD882c3bLu5ajsW+R5+GlHbs9wDXJy8cxvob/Gp2UUjgWn7OmuDLHL1+
hNGas2fvIQIjhPTao7d8iXNA09hEzI1VltVR13ySMQTAInu5RD6+0PJVq4D5y0ZDfn20HZmHUdef
czNrjqQRDluZDH+qJECHbeYPHnXQmnKvXSTLzCVsecCIjFJWDBwaek6EIO12Q5lfS1RG2IyJjmpx
h7qdC402kbue6/04C3Ge/NEKKXWtMebinbY5h6zVaObDNp2pMLQy+DOui+/SnkNVeY9zVrwDl93p
EGMZ3jDIYJd0uVYO5My1IM3iZGcm+nOke/3RtIlXm/rpK8L9fgXzmiqwCNtRu4MRZBymasBcAblw
nYDzn/SxQ9A+ooea+CBqEsKs2d50ut4ykbe7oz/eceWyBUrnptPq8ujamUAmF53k0CVrI6vmkP4E
F08cP/d2bz7JGRtlknt7h0UA9pjX7VCMEq5QTU8BgoDNx4xkbmVzQrDOY13OJI/rF81HKOpLtcmI
81s5XqsdK2NJTxjNna551lEvp2dzGN0tsGvyM3zQ3aUfh7k2sGaDKXudXDPh9HgEyGxvrJwuNx2r
iWxpxiecZVx/bSeBWiTi8RaRltiScmiBr0Hh1NVHjBv1cWqrZsdR8/qv69IcFSuoRWqD7T7ZaX/T
TN4j9CVHPZMIekUGGq3mrn4DMTDQuQi6VVm6t6QdOuu5y3+M+rSxAzVtXI1AGA3CBDhe/0BbWMNp
ryAAEPbOXMe29lXpmUeNX05MtFl2y2fswiVYNmO08ZKiiIsSTzY9xJ3bcW7/RpkSuGQDtK2xSTX7
PBT2lY7juuggk2t28Oab1VcdOQ7P6dTnFMDuw9jezfH4FR8RS4FXccAZ+letrF7ab35yEYbbbbXo
rC+58H23HKrNp0ZvH+Dq4UenLTP118rvNsIcNwlbAvGxSJg74roWm3Atgqe8SbZAhp8SfvToJcZ2
sLJ87wRpxfZbDfth1haofVzX1oHpRncUiclb7EK9WbUdE6GOinemQ1bXYVLS0WbIvHZVCsf9PCiO
g7UxEaI4SfzKo7E2mSSJjWOKYMOBldyefJfMMX51YrLpvsfX3CTNtCsN6GdtfrG1lTmzhU/pQ0z7
ifIltlFt9qvYGuZNQoz8Ss4B4W6urh89oAzVhBW77cbvmcMAkKywhBydJQSVkSmvnozgCvX1oZnt
fdI4QQiDfmO4athbU7HG2WHvjWXtKZA/4Si2j11djXTRTG3vaWTemMXOzYJy3w/s21Vdc0yygu8i
IULbjGdqZmEOHPJpfdEfWGsIdoASBDep671SEGOriOpbnwXj2JHHSoXtGPu4ifUwNawWq8X0hckE
R4wMhogzxdwbkZ6R6NHF21aS9NaLwT4GVS3IJtLPfQRFiHqSHl6nh4iijrOTREdRU1aPHlkN7ji+
CCPoAXpNz9Xya1HcsuHVfDqwi6kQyM4oolud9edju/v4Ui1ru51m5TZz/LtaT06jmfD6ItmuGruq
j61VPNSOwxIbWRTEMjE2vR1vWetqziom58KiBwWyhvxsH+uI9z2JZ27tUtyiWgDoF1H0QW266Dp/
IoiPRIDeVmrOQzfnRs9xbftDBWSFOZoqGw7Nyy69PPOP/zUUb31KqLzXjmRhSO2VAaZc66V4Hu+t
sli7vLFV1eJEofCtKGdozxIoYZYtQcOEQNo9cZ7elf1q2OIDuwYys3ccSuejo3cMAQwDM5vwboLR
GNd99n/JO4/l2JFsy34RyiDc4cA0EAhJMoJaTGBXEVprfH0vsOpV5buZVtk97gntMpMqEID78XP2
Xnt4NVX+rQ/tyUPuungajAPOeIjVDdciW4vqRPquxfJsFQzV0KBvNcrTU1oazilQQ3Fs8NYLjM77
3hhfpGTPYDknES9I6ce7KQT9DPp6XtUEkDgOEZwZDp3MDdi6MgKLIm1wT5BmPmshj0LSx5wWa/+1
b9PA6o9aC/RFexIxqsb1TnGs4ByGNuQj8dCiw9mrVgVe1aUL3TKmCGqYL32bTfsg2U26zXCSsARh
1S/zkITc3s0dAsmzRUfoLPTIn61GPFhNXjORINovtyeQWnmHEGB8CocRI2eN/YIa1JFN4+cu0Uci
Lj6hitBNICgRB4kkyDx7dXiS6r7CkjDMt6OoDt1rqvfmcWln5RWjxTsXDoUv9F/tWFM9AUX3WOmC
fTzQzBsDXA4cATep0zYXOqJNEHNkaZ1DYGKSJNRgOo39tM8ynFZqbcxZqgx36VO90gmLKLpnnSBb
MqONIZlsO3S2K4OVkdz5I8nPgd+SmZYQrbyheZtfy1yHkUeAbWPVwV6mbQYFlixcOnYCW7i263Op
H3Wn3RVhS7sgd97jzEmPZF7DhZ0vEBrbcxM7dBNQ3PTxeOlIqPUoTLKm/xYkxXedt3hjO+QMwmyA
+9Mwfx6H+qOwzQ9ixzOrk2e9gmKtJ98LMNc35UxsPGy+8ThJYgU5sLdewckaP3zkacNDaY5HTjwG
u+QmcXXyiGLL9Nkfi62bThqbgRq2VM4vLohPYsB/6oZ2aA2TMLQKLUydeQUU3GtC+PYWGnSzN3Ki
VUJYpIqB7aGd+0M6BARxyF8BtDsmbeFRcpb0Ghulv1t+NkAX3tyC9kqbH802ItZyX7tZCMcfCeEo
CrFbLPnLrVroeGQ2bJCw0r3Hy4KAfwOz2/GGuDpaiO99XkC408G0ekJC+3UKNOBKpV7nKhI9JpDz
gbBfuAlWaw6k4LYyOR8hDAiTrVwn84GbX+IxCw9m96APSHc0AmbmNKbAEyEPlVfo4TeLgnUdp/yw
3dTd6nwyJmqzxOG8zzrSGYYA0S/uHHunhSMPeH4ELzkyIcKrE8xjSKfpkbT48IgEa/ZQMrR3fTJc
Q9XuKpTEuWv8pH0vr06PWSeob7uFSJ8hrLT9GNOu64HXMFK7GBywZY5hug3DPQtUcnBKiIwcpd/y
/riSBoJmpDdhTck+dl00SXpZ7QNZ7AMaQ6xWVCnEtmQEZcMCCFw1+GqZz/iL1jhvkpeahnwfgWqL
GI9X4NvltmzW9ErHXrxOqu5gWurXcLvgZ6L/1+QBpiNB5ntpJwzLly1JMwzQdkEiPszmyVJWc+xH
NArxlMCCVxPKH9Qfvr4CNg2aXCUwZjst7hFXODuVZg0DZSQMuXNIhcZ2lMJeAUnmSmIMmcpwjO8Z
OnbzyLxxZNxViPOkr6c1FDplvE9UFp5tvXxTk73NbYwQrIKqHhiQxAmid8a49CxYNDTBsKlN8+/u
2Mwbff3DZOVi7pjnG7MIxCFuyW2JI/Mn+Rt2rZ81OZHkGKVPWVUb57kktajWON8NKbZvIhI0tjmU
21vkYM2G1G8vSZo1Qa1+4JTHJq1ntVfFi2+IeZvF0NXw3ui7hqR2qZG5mI+FFy/5fU6jYGvFw3fV
yMelawYgR/22qpJjcIGuk9M0ZWxE39HL3P6oN0SIiak5la0JYwu3TNcXLkoZSDnByPRQkmkliNSZ
Uq4dTP4HrQldL+LuqFJ5YjCaeXVAgq/QAH0YxVFOeuWhswQxpsDFh63xg9Gv5WE1s7ZtgpllMaer
niT5dnrghNOc8KmRK2nGO+EsH3VMSnoZ1B1Nr+nNLm9Dt8XjXZGMPJIP7IxK3yG5x5xfDu+If/J1
RhfgKHfPDIK1fdYAH+VbdpkzPTQFtsEyJnmkXX/KaOtiVwNnqwUqp67MFK2gY2JhLcc7cE2yzj0x
v7G3Ipg/Sz2aDlZh31oOycccIZBqp1jOTTyOTlqSQBtGl3SsN0HQiUOPPC/PhpuwcIyNJQZyTbhb
q7oat7pWMmhmbrENF/ZfGimbiqjXUAvfG/O+6Irlec1b4o4SI6X1aJrGLk4gjreYz+lO6vR61UgG
mO7erHHvW2bik59jux8K+w1zZO85LehmfQK0nHC4l2bkTS3pMnq+3g0tEYpxZnqSUMtm7BZf15On
3jZeARftcgKLNgEyUccoI5655wwd4g6JBsd07g9EZFZ7b0VOdGZMdTsiPITzasc7EFU43YPXyC2D
bd+pXRJO8dkWzSnNJeE6dPG71kYY08MJSKj/F63ZLgYTo3weiSkSUeqjy7rWoLcCNRHuaXDbOKIh
DzCticHLY3BvI0S0an5P7qZe/LAyHte5Kp6rrmbKO7gfoLfMXeQSTxZlMzI4Y21DwkpdOFoU8Ac2
qxpsgEAU9ycQUH5Vn3GpM3pkX3YZhVHPxy+BtBMKD0AhWUifU5fdaSzWJ3GihmbtixgFrxV6rfdD
d67sZ2AgREitlbtaq+uvD//8VHFwsmdhb2VclSdtrlOaHHiW85xUTmttLHx9MP79r//b/5YnzJ07
Dp6Lm4ktaL7iFJRDcRoS8jH1iXPmDARo5zTOo86RMC2DGbVRtw+adDyBkxhPX/+K/v2vr0//6r99
fcl/vuOvvkQIstLp9vTbVhgpK01NTHHbRJcIMr8fGsvk6SXO+HkOlq3W0p6JFqLBoSqLUfwM+7C5
xEk8+oGdqo2oSX114CpXtl7sBHJkz+arxIDMtLMAdRBPlhjVyTEHGoJk6mG6p1s4DuSRl5RrbW3u
ppmapHej6TJqZBxG+RqdNpMhY3ZMKmlzSEa1G9HHZ7D5G4iN/Q4di9cvB5ptwceHkRrurcg+WTOh
a+gsc307AxysiS4lEWhjGt/CxMJlH7REFGPy0YyEVRLE5ciZkOa7cSoD891h6TgG9raYrI/KDK5z
GJDszhF+HWJr/fjdrGzjHMQkIZJhZgD/2WbzSKBGdGncxKJnaCF+HFAUmXAEzLWitAPtpc8/9dbN
H0fjvTOAPY1xtF304DmsSb9Jiaey2q46lWkKs49gMuJUTEFE4j6terELRk7241T+XOaEPIaZbVBv
X7QZVw7RHmQNO9kd5YLvcCLaRIZK/djoH3L4BIP2gIrI2vKinkfSkzilQ+swIJOZZvyjpUFBZGg8
7SZ3yLFfOk+FFoEoxOi2BbDSkdo6XKwlf3f68XHKKRx0GVPx5G6GpgdqnQjDswMDbQ9HXZ5wgsjT
0DvyJErnKYM3R83LiW7Kp25tF01bNc3Obmqau6zvtVPtqh6kiz0yGP5ZSx7cruYHlq2lncopoZF1
H9KBrVXXnMvpYjKr3rBo9o2fsdFs4zyNNjNxWLjY8/tlhiIONI7xujlsm4HAMc2Y1MnOa/gwc177
rSzEMWHcksa0U0mx26esgvx19NLzfN67DbGf5CkcncjF8e+WfpfmI6lpnPGGskqZH6xpvxD8fLfk
WhghGSdCLa8cFDF3u4YfumN0qILmVFUpmu/JOHy9fqO5wEKghTLpd0zLIaXMNifv/FWl6VVO1jUZ
0b1FLyJABeTAIkOWQGOZpvRDn1DvmLSfvn6QK28sm9ekjbScI1vbdfQMhqixD+g2SPJe6MViFApR
8znBqdPMfT65JBxGA9aoWe4tqc8MrUym6uU5jSXL2V1SJKcy7/m9Az194ixDzOSaDE4KJiyNxSxE
48rpP3Vxzwwg1DkLCtWiTsWFOFeUb1lKtHd860jjtZtk4Vlu8K2tjBsrsfddpt6XInubGryFMTQd
NQbvVgCSC2dN/zgA5NcXnWjfCN6HZGQmLIHkGfxg2wdvRt3rOwUl36vj+T2tqpmJP/2oIdFSP0gC
3lg90h9LWf/Sc7VvojR56BEybPQaxv+Y7cdUxA9FxGSrX7IXheP6Vsuo1zk++IqJFKNpJ7nkaXLQ
tSDaaaWIbpPOdo9TEet7N6frMoqbcnK1Qx83TBwbl5ZQLdF4RxejNzjOfLPNLL0plm8F+qK5Vg8T
rZyQiWOFqGPXztF9tp6iRoW931zQLThMHpg74ivKxicno8+R9Yny2nXqUFbu9wT3AWquvvANJ5tP
5nr7dZJWvdty2cNigaLX9ufIrKjvCc3zdCpSD190vA+K9i4KbeZWVfKaVJhY3TEpADrQyV9Uxy6W
z+HC6mey/hl27iUhOuDeZuowT36GecVbZhdgZiJDln922WjArezG08nqp/GfH9yK9NrRpG9Qxc1t
YQwDEaT2nWMhCsoIoMyW5BR0ps4YobofDHns1oHG14e+QqAidY0wWyd4mciQ3OA7qEhtiHvfGqaf
Oeg7z3GROhMsdqZkKtN1B0lJNTXDpyKnUMQ5MYJmYtRi9zA0xfphKQdahMQpsubHxckw45el4mvz
dmBXs83+bJJHveTNTzNOC5qrfA8KAA5W65pm6+YnBuMOQ7V4EQ2R9NwaQBMtZp5Dc+ugb3on/Wzm
3NH6RTC9NusEu3Tg7+pj+hO5VHQcnEq/DC3qdwWEKQtj7QW9Yr4EIB/NkfxnTYBhUSnMpdZu2TUn
5gB6UnqVUxBoGvTRedE+Z/r1nCTE2W5j++J2jLSLxWh+OZVfeJkcQk+MBruK9Tb2DIp1HTGWHJ34
Akjihv55tkeRUVCX9bc5f33jFuVDoOT3qbUeQxEt71pZnl01Tr9yK751r6NcovcmZ6a9aDJmglOh
TnaSdsvU7gVTpJcsctwNCR38GcsAyEHHc80qfjN7990aZfNzbl8VkQVZoV/DTticlka5FYX1GSjE
qEmJATNpnMQPBpOzYYFgy8KLsjWiMKLnHfxKF4GOmljfaEYGGJZLcTsrJKKNsbikRiIBd8vG+TDA
MFfttdPlg13H/VY2YXpsHWfn5PUzPSoGV9nqFsiXHcq4bzK5iimOnorGoI0ey23MUJ8ng5WNoJRv
JkiZM6T3HJKP1e+osqujDBGVpGX5WKKRqwK9RV/cgmS364cR2ahwreGH0zkwMJj3PlVRdUqobHH+
Pthz35HLtvj1bBSnJDYCtAIIu+a6CnHAGJiieB/tSFXH0KEHa86/XCu7KcJkX6aj+DTr6OhAywT8
Xdq7GOqC5/aWvPSOYRxZCvu9QGHxiOeLcy6epl8yPBiLVh2w6sqtCpf+HEYSx0xvXBuJVJtwn+Ok
bPvG7Mv9TPjK7RBZy7W3+2ifmhEtYNptt46t33fIpZEvt8UtYFamqwnN1KHRAbRlvfHemku8i1NT
ndQ6pvj6kHMmPKWvY9RVt0WaVLd5E9u+U9Fd/eenNPL3bSdIEKNWmcUyXp0ueotmPF45LmwWVPMB
8qvcWu6AnqqOKz/T6tUm4mpeGnVeoEnFejelpLt0+FUDuzt2qn1TaklvQrle84rOjUgNcVOn2rPs
TdenD1D4XfRpKIiGlj2/MA4aOKMu6CEFamnJOLgHJMLbg8qxrVJErtlyaiMZ3A3oAaxsPMXRnF6d
x9FOkRCRgOA5ZY9Awp0yrykMvx2RY2LeoCQ2Bb2kCtNMyWJ8IATT8Z1A+7toBvk7MRfDIKFGDkhL
4jkwD/7mne+jIItBkCUHglwx8SyteTt0+ik2O/eey7Xr6U2dUmEVHTymxrfF3LKLM/lfQL5RGoSI
2bM5zlC0JC8DgDT2+cw8xWmsHZCv5ETs2MS1jJX1LyuUlUWmVzYqgyveHmwYCaeZEh7FQGY/EcLS
4v2AUmql6PBLwyR93dAXn35SdDCr4D0rrPG2devkaPbWpQoWouH+/cHJixYAYf8UGjVzLUGdNKCA
02dlQ/Tv28qvdOOhV27wN1wF8TvbjMvoWAbzLqEci0v5G/ZojDBELGYXHrpR/SRw0XjHnQ1AwSI5
E9ONTYdjiN+Wt2pu0fwA8t7SxrceUDsSpJxl5bEXmfXA/LW9KLHs0CxgYBE59hea3Y88uJhxevWk
zxD4UiiG6EvC65Qm9pZr3/qlbf/IjKY9IQ6O7k1siEguog/ChdEUTUv+YsRTsRWloHEqoHoh/wzu
lNEfnWmuz0hCr52JT0+09bFj7kx91hovjmB+/gdb7V86VP/sTwXSSQkIN9z+M/GmsPqgjNAFHHqT
5PIiH3w7aPfVWPJyE3OmlJRQ7Zu6Ow86UtZo2CXcA/vR6gENiPkuKFz9Bvyvr+aMuMvVwJbARTvI
ULp+zrzR+ykrMG+OX0/L/JxP8d2k5xDKcG5vtSB/xyI+PGqjOKPh+e+vjd/7ly/OXimkyIX/FF9Z
zLhYi2FB9m4TEYy8lPYp7EIr/gD5hgUyLGseJd4IplegwesWvLMWa9+dmjzyoaQIbrLqIBKZEZnN
sJX56bDBMqU/N64ct6rJaXVzW23apUS8wsT2Eloq+8O/UhndQcbr7uY+IePeTLsfA0ukrc/FKwEQ
zc7ZI/6ZTrhyjbulbIttGOrqPajyYy6YxhWT/qJ3yXtsDvEz1U2/J17aOQjVmw8ZQvANWiSEmONs
I1HXXun62I9YJdJNn8TCbzhzeGUJXLJmbnKYM/toW1ueHONsRtfGIX2rDg3nkU3vhLS898Y6i24q
147uOMyyIAR4KZtkCs5tXbwOrT38Ghh2BaL7KPt5DZFACmrKh25Ax5AqEHGG7MRjRS9/X+VTcXI4
UG81AyNpXiPnU/1gv4EDvRjNIn+xtB7ofgZn254w1MZBsOl6J3xKAkGkjiHtO2x2OC60/IDpMmaf
oAcZ7di3m92iYVEZd+1Ste/Y3hCOt0eeXfy7o9vdmFAaCjGwHY1N9UbWs7txESmgxRKnJJL5obOa
eQ8wRTsMiQmLtOwsP6PMiILSeP/vd6H155VIKgWmAQS1roPrWR3if4ChMOCJNQtP7sGlYXrQkS5b
tDZv1fCaDeY1VgEh4WFj+zQTCc80UuhacUrCsIg58Ttj5zfrzDHWze+5pM8rmN3tlc6cXCeSdcjn
ebu42DvMFqdAv6rql87ZKOBDXj7Tg2wbx7dKwEFdEL0jbEO0QXfUE/lyq3d8ZeaMIMeYVf7Ny173
KaZG4GNXhz/NFQM1Ba43mHoKjNfvuBJN1trSmyo6LKq8AHQxL+Yck6KRafFdKPtzXpj5oQiLp9J0
kclDxn/iRHPRxp4DZtP21xYYbD8ogsBmGd5qQWavzUoLmQye5WpA/R3mA8rBVQi5TN8M3H8bC7TN
ECbJMw9RtXWZiaVNe2db0cks5YF2dLrLQIttGlXLbWbmxKrLfcv8a7swzvqbS8AL/otrYAuyCvB7
0H38ncOsBr3CEQwMYzArYLNZ6Nz2jcW8zHyzVdfdL6Edneow/qEE2g0RV69jDAAUyOhuBXb6Ye5W
71l66QbjMZtTVMy5aT3lKiQlvSANiE3kLOtmeHXj9wCZwnUYh+9EMOsHs57xuWlCf7ESBVTH5klr
E/wqc3nprAD5PmPsqMxeCgZvlyVuXrWwg38VpMmp1Zr+0VWnICiqp56O0LbOp+rQ9+U1q/Tx0jBC
vpnC+cPR2wGZab5rqxl1uLRf2jmRl44Ymgvr5VsmYn1rmwa3KeiJB/RD1g2sgTuz7iVHwxx7yKjd
9riKvCUU0o+JUr20jGq23WxC9Udbwpp9bDOO/INO4pEE+fRQSePB6avy3NfNg2V1zs2EIOoh5zBY
uQuKY/SSe2atZ62E62l0YG+dXuKmWJx9D0e1A+t7WkY9Zslz7qXRp3vNJocp6kLhjxqCVGyKYUUs
faUq58aUrYZoCfnLhLRsR//jp5pd3cdNnW6wgBXe2GfBNcuNCx2HbJ8MWeNXDkritggbP+b47utG
Xm8nRyG+M7R0F5tpcdXj/oDkFPlezLk8WGh2SyOE5xmNyRlNd7uxNZrmMnIC36gNc0+gAUvBC8UV
9V9GR0+LMD6336VR0flaZqRcy/CuK6vdLxEiFJyR1H4giZAgQVIYEs4NzRJ91pl5Rbd5ayDZuow5
zVGBw9RBmLMhn6W5Nlnv+raSlj/NNFzi2QDINBRoARVqiznWn/CZl/dZNMXeaPOdUWBTqy/OC0qx
jaU496EwtW/yfmbAUwXa839fWYDi/vmxUiawLMMRhgC8+FuJHBkajaFBaXumqTAzmR1BnQ8CD0W3
uZkX8XPgEP1QVEmwJekr8yslitMYGR9DoULoCTTutASuRAlI69pqZnTsXbY1cDZP0nXiQwOyYDeo
0ThYlv3aFbo3VXN+K0vZXrpZQ7pXD6QiRVl355Lm5kqn5IB3naI0IhB+ju8pSPFWGJCl4wLVb8Bw
HoxNsneGrtvk3cD3hbRTJlVk7EJWemuXiB8GCQ52xCp9K0XO2Lw0DCbD5TfG5nSqHVINo6hC3c/9
GEtD3ZlZV3uWHbe7aIQ8NBtYt/O5e81HU13HNPYt3GarTw9i1SnX+vaHmttj7KK+NbSraX6nfTEc
tJJpeZnsFoqIO0WFy04yjgfgIehPyIodWZD9ceC3hKYtmUsFy8Gyw2tXJEhuOIIxmpuPcC/k9ssH
LxURs7T1sqBaDjkdm01mj+4LNtrblOjKG03cFwuaKwpv6xRJFzsgmegH7PMRzgTXImwryjcLKaGX
tKA0R5h0gw7TM7SKYgOjV0NyHTKPUp0J+dHJsHRWUduqhEBcjd5FPiU4b+h8Ofl2CNBiJmm5HIjf
re9i9CAL2ApfhJjxUEkmYZL/cFOEAW5ibgwIcmdT4VX8umP/BdL5V5X9G9fnt0///8T86Gh5//Bw
/wnzc/utmbNvxc//Bfj55zf9B/CjcyrRAeNB8oGh/x/Aj3L/IVz49kQI6mvIE5vv//B93H9QU0Of
gzxr2RwBYQ39D99H/QPSprV2BJRQutL/n/g+xu9caVfHHaTrDlGGjAjs3ylYhd4nTR6ly6Fa+nGl
iuMNFS2RBXSVZi1Hxc8sPQVG6dW1yxM+jcEpS9EOccKgw27/dAnSFQUuJEsl/h8u5V8c7Vai0v+u
wCg3WW6ZGfMy/5wCxNE96jQGRwetxb+rBLmDg1F4shsvpOUwVcubl1mAgc/p5eaKosq2/u58ub4L
v/8RDgRXCzou4Lo/cRo7ku6GWjKOn7s63usDsz0G6yRhV1wUFTxV5B3moXUXNPav70lZYFcd4B9q
r3rKn5gF44ZK87FkO0TSTdcbk6lX6dlH1n0IrQo8IC6s5hG+kf9+9VaO2Z/+dIo2k1S3tRvDG/xb
4d73sxMPM6IXaalt4Pavg8oq37SsQxawkCQTy6GTx2cVJWvbu5HbVXppL++xzqvstOwKE5Bidr3W
SzroCLQa5oNo8vl9h1SSXmyN+fNg6E8oJ5tT7KKyGYJ3LpJFhHB3VgW/povi+84dRjonMt5M4NVw
9DM2783ZM2t2qxgW9mY5GAq3BSp41DVWgl6KOI0NTqVl51QPprBMTm1GCoNDbIMoGf1ZaWix4CdZ
+oIxQXhOkd5OceMHOqJ3trXMM4YZm7SZeM0cgMCTxVH01SMOm6s2hZW/lHxNltu8M0XrZ6l0PBWb
nId58VngIHvPqg+FEZvxUL1F67pPcp149EWmW+mONPKjemvJ9UquX90wU7KTKyoc9F4LDvWEihQ0
ciO9Fk2HZ6ThuVKWb2i6u41am1NN9hYWCqpPRBGWBYISzww/OWUlx5FqcMNIMtrTZP8IR/FWMuLd
1OsNHphMlMGO6ei2LQQ2pPGMqwmIKZyyqx+ZDvqHLlG6xW/qkl534dsRjgmJz9isOfWzuUFFQMZt
QY+NkxespDWOU+0QuHjPRWndqIQTOGfTa21HSMzbLNqAXt8X7pKhumKA234YyFEiBxeUtkEePO+7
sWIOOTqerFAipFTHNCzNX7bSCPrk8LPh0O7NAVqSr6cUitAnqRub1uGX8DiEjnyqBVYaR42vON4+
ZBHdgUPC/5B+NDAcrdpSXpC7T72FzaGOpEdVtAp1sRSE+mHmh8DICc/jQDe6hSjFrOoV/eDH1/9B
/Zh7A/iPSYpHdvEWdmTOFB7KQ5supp/C5hqigUgZW2s2xdg+C70dt3MiKApTH1JYtltJjakoMPWl
aH5rrp2qeKxrSlJVhTew5Z/R0FP1ysiLeiwttuOS3tfEu9SBe2aawODxqI4aLWvF4tEAuWUAX98F
BjdiMUI6NOwakBGqFSYTBDsw/RlLg2UZY/nXK0AqjI2qmB8FZiYvdLlTk0byYA4MbNb3fRnE52iT
xtmMDDLHp3HJ8fCjTYHBw9+SQpJoActCuMGU1KYPIylewbSdtEgdCyqlbWA3O3pq+saxqivDPZOB
o7N1ZXA7xPyE2RF0/UBz9aBiNtqgQt9d6CsrjrLkaq38o3F5TwbsoaaOh26KBg5njDbbia8PAX7C
hjKVRGJXE2PhaghIGXEm0iCJY7S+Y+yLVxEbFtu8fG4a22Pl+BX2DY3WL8/rOEKakq1XaRKfyMIs
GIUgQSFkc5VI2zexSx4vUWbPiLLB6GZ8Y17Mh0brsm3durylDvPEr2W81KGCtrmZ7nRB168byxvw
DLhLBm4l3mYVhWh+1sWvxoPjaZCIQu0FX82PXqL5JdHypqmRLTeGp/AwS7d/4bBZ86QQef713lQ9
90fpZh8zoomt5uxLK9nXLa7uquchGfHJbFDgUx3bIAKQ6d7qhvjeMC9cFdGmDzN0wwirYanmcU4u
lPTwUlbprkh5tL/eEYyxOk6myF8m7ZecoodmYo2YmS05gr96yrCkxwfHqODzh7y6gtjPwhxovmf8
dOLF93ke4JngPcJ09FlWX7epzX3ccVGqMhf4uLZT+bwAYRX4Zpcx/TAssAxfv4gqhSd6OskeCW7N
zb7P9PildeoLc3Tpfd0m7A0m/tnwYTHb2CsWHo2hlRvD/ZaM0amsw7evW2SBA+BlevjZlo4HDk4n
JQ/frIH6UcUPAFbpClXFh5vhcByN9NPU2YCqls0DgBy6BjPlETeyi5RkKwyx9NsQwsu0voEU9Py9
2xTEEBw1aK7oLTe5viUOG4dVPm87w/wRWrqOJDZiwMC9bwU5CwHWNF4DF9RBBYFaoue0ILA7GhO7
QnD8ujEBq3Gnhekns3h9q0UFii6A3eXSfu/iAO422an10D9+3UWWy7IC+vqbFaUXkF6+CtgldJO3
s15v8HbFnXCevZlNBMd9HWFULueN02OCLhvubUS4JKHa5YeZIWeZwnTXDPb7ioB2TRaVfF2iy2bZ
5jkUcLq0p6KWDn8D/6/Kq1Ma1j9wuLrkmmW4KOM2OI217+QsxQv5HbrLNdW69QcNdMuL+MVef/OM
jgRy0CW3io+KbRW98LxJhuBp0HlXZE56WMmQnL2BJVmHXckiz/NOTOWuyxhnhSH7TlInW0NbLoYo
Kg+Q9U9CabiJq/p5NcgEjtV4qk8rv0bFuenMEGJQ/2FH1bYRqYXSjLlm7Krt145tEAm8RXb1K4na
XStXmxvsI09CUxCBfAZ5RYyBk3981QHaxH0/6WyTvCfM003W++KOTiAyHgXk1ppeu5pNJUk59c5t
+ol86b0S6ppLzZMghuZy8IiaoApK0s9iegIZXGNDxHM5cXPNCqEl3rwBy6vPVss2aO9zovo2fcVC
Zi75sdBnYucTrgHXzEKPPcSAmdbSQ6t8JIecNjV2oUWnkK4b5wciRahh3r8eC65pbJrMGlH80/Zn
P/0qQYwYyVadA8NkHatabosOngjaFniNCSC0YG+b1i6KeMzDsX4cuuUFtsbEA4384s5KCz8mJG8j
VpKdmiTVvVsfBBxJ9FUOnjFupB6mCtETZN6mt411N9faTw4lYK8zHpU+6NJ95phnPMM8g2J6DTNY
D9W6rH7xn+BXZCvs7sMNWe1qi2807+yWzD0Lf+zXtWh7Pd1WecDiQ1qyp6kRBz/1lSX5E5LpRDLT
4H09siYmaATBNcFPPMtayA8Tav7JbJrYVMFCCv0H6bnjSITe2i9XEJya9phEv2zDwVrqevqCFtI0
SNULhfZSjtg6V2aLdLl/yljLKTY+OW/gswbB0bAFz4X5BlADIF6ODCK8b6MWNohO731Z6/hJtLu8
y5442C87a+ZFFiCKItTRrcmqzEjYXlWcu24WBzfneqYMazeYvFYeDMlByA4JZOaGgYD2o+37B7MG
NV3HPOaW4rom8nVlCAzWcmf27+26sCeJcY4d5CZiIsWpH18YQ0GkGj7BC1LSrkwwa+rPPIKk4IDE
6Cj0NkEWfTrr788HhCkoH20dgGhm59e+yT6SpLhW2vds9RabwZpj97WPlldAGvpBOdwidvqBec/Z
FshH8Bd0pzzBWJCUuonIVpxn/CI6XoVdaHCvtlZOrkBJiZiWH1+3nzsgxG+1LbJp317qb/kS+jyU
tzAtuI3Weq6c8utXGRSb79kInO1rMU4M5+mrBvlaxGGNMp9J9HvcWHxbalD3pA3UbBJYeSv7vn12
m5wdjnQVRhTOU5XHV3plH0nFqcbcD2q6m6Jnq1rF0JQZbsjunOvF/yHszJbjRpIs+kUww7685r6R
TIpJSswXmEiJ2BEI7MDXzwmox6q62qbnoVRUKpkrEPBwv/fcBARF9rnUvp7bmrgEuYZb2rnoqcEr
m4hE1gNEykn+hciNs5uCO2+ydwwaXLR7SkhXD09Jl3wlRnYHRsJ66RbPMrTXQwpqzz4ZU33FDbdj
5sT1D1UibMiG0VeG/lmVqLNa/mcG+JHEEc71iGrDhyHlGe9hzwJb1/0hbpx7VnAhJU7rJQ+yZzTe
sP2S/I53e4Bmsbbgr9mNsdYH/9YlwW2EO8HEwT0zf7gvV8dZY+Nqut1jMSQnSQnOhgJJaOpcbTu/
Jw1VjfDmXxQoG09V8XkR3kCcUwzy3schvgRRf+1V3RAUNvUn6BNfpF9UiWxDuO45tpI28oYMdQkI
MnGh80ERIC81TphRFf9R4vw0y99dwiIxC/dc0szN9pWW/V6OfU/595NQcV7VPfIEuxCmrr6jiim7
5qWQ9YNXqutLhi2yTH6oeoFZzi1HyMWnQT1sudmmUJ+NP8wPCRntK2fsP0R7z5gU4JZRy3j8nHWQ
4IM0mne1E1+ZITKvyi9DzNoju/JOCxGkHh3PhFi9PRkMhI03n0QOGFNisFinX2qLRM6CWtBecPA2
f45jdR2Wtn3QJ15WAaW2yAqGGlhEjWcczbjjU0qkyex+U2reiVPodg3ZBjCAv1oLDHLfT9upVvvc
IcZ1EvXxii3fKdHGb0MMP3RoL5VeJA8oNc/0EykEhb+T7qwdNE2+W4nz2uqIMoPg0cuZdricX8KA
k5O7+a/S8YADcOTunjKdJUb2t2R2sf3EQ7+3jxjNKYzVLiURiIpCIDTDBqTPdpxBjJuewpOEa5do
ic1SVKoegNGwXRcORgfbiP5sOpVymEY0ZR4FoVElb5kT/vDEdOks2vy+RmlBBtmrywUS0ac2sv/i
IjkTgiIKHDDSttZCMrenn3rpKjA7eoiBRkKhOMSR9VTmwVcfYvXJhhyuiZPtgg9ToJbGbEe9FIU7
XE7ENnblhYv1JfKpxJo5h6yF1AbkBSe744pVgt6KT4YI3ZovSR3nHuhmjDYeOJ0qWBH/8MLJKE5/
hjhelWNizbEbgFpJV3gwmV6NDAY3YEnovQJCOqHMqE/DFY+a0Ld94Ru7QHMfXaXG/+uPShl99JKM
ebSIs7GqImgDi1FWH5DJFZ5zEEkZ72zZv1pqfrS8iNCkWDnU6neXG7tQqXg8I9maJPqc8j55ghnv
7vSp60+9Uit6Do16RvkwsOeJAe1ikF/+YNC5xcAXoz/HM7/88ecufjEEGSmVOAWWW7Um5hd1RIla
FCKkl+PfH2a5y193/uvB+mkuGUzxx3Lb8tflp79uC5ZH/uvGv+7zf972j0dNmPfCbqynf729YnmT
vYPAdvXX8ywvr/G8cNMyhvvzD8u/hnp+itNJ0DXU6ua8PHjWBnbx9w8l+CVQkB4tIaeTgUcrtlwt
g5cII29r1AAC1jXUhJMFnaU5Z8oWsfwdtd4zpme5C42iPAVhY+5B/e4XS7ke35kAtzs+S1wRHUi+
sQnHdR6j5+6A+JK147fuidftnJYblz8kmoaNFQESciIk5nTBoMOEuFybBlF1lKf+afmJ5dQ7JZW+
hg1gHBwD4WEV2jsxRfj368o8Ke/gCfv7sznhldZcdphNLT8zrr9VyIbjCNcU8HDH7gtZvsvMb2vk
BZZpPd1z3vIGdbYihTYAbXLLgwj6Q4hEb++W0BwTGzoirJvXXHODX920TSfrVNeT3ESkMq0jOFSG
WRVbxy1gGyG87gVbeWyGs7729TDbSxMvXkisuBlq1S4gya+NH50mpJlSahbXaPPEuWpx0icUEBhk
6Sfe0qx/rnrh4cAt4TTkGEXr4DHUxdZLmKFHpwEM1ZqwEJI0B+YpjTED1PM1PNPxQ+YOlwSv0gb+
5GcTZtfKst0VKVDduu1ntjQQWE2YoevOmRFdhdHTSDCz1UVXdIzNRhPdAYXAS4ek9jzkaAM66Zc7
y/J/m5P96Zeevdak5tF3Kn4FTYfKRrafsG76sR+3OHdtKsRqD3Ph6qTdY1OhkRUAhyGDsF1xWXgl
Gp2qg8vAmOChbIdND5sCnNQwbobuV24APcAMYTEnY4oHRnULbYU8Wg4IP/cOIjRyHLQDWalId+rc
Ek9j4UmWairAKQLmVycA4iojOxQLhhwSLVEZeKOEV27MOkYT7roULZl91h2A/FOOtzGyO3wnDeL2
wX9xVIxMUEw/zJiMnLK3KuYE0SrxGybiJLyuh8im51tMj32hGQcvnTCySWMHGpJ4ltbj+aJ3KYF2
20zig6AF1tVb05ER9KapkB7TvV1BIbwbmLPowCBID17MhDb0QH1sDr1B33a4VK3lEw3k68ReMYmz
UIIWLptMSOC/eAXsV4wQBj2CQRCwm7JnHimTEAHfEPuIU/co4k4ZYSGbKK5bXgaUpiQ7zlFCOlVg
isds9i59u4H0TYVPiin9OH2d2jA29dY5BtLbWMpjgRzwk63hAT3y3ebSuM+oxIiB0bddmIHfzOgh
pjVPhd2Odmq8I/7ozGDUf+zpXXMAkURZ65KPMNmZen9wMKR6A24/p2mxAjjG3XeUpCuyn/Qh3JUN
iGqjMXBnWcOb28ZX2givbohKwGKxcGN5FW7wUBjeDSWEwJcDkNZInhptmG4a3Ho2rrRU3PTcaeI7
QCVy87zuWjWg8KGGrHO76jEw9v6xDCQOyPRgDLgY5snqVrRQH702SAl26DlbauTT0QgK1fqgNfSB
5+qhN6wz4DgOBvjij3acYnyKmJMYYOLMiESSJrxouWCdScZVOWrPYI1+Gl1FQ7aJOGxDmjbGYzkS
w9kS10BjdphXcJ+5NPf9oZbe92n08ifT8XeqO1e6c3OUQv4ugmLbqz3vbE7AVOkiFPO4DYNErtIZ
mdYcutfaqgCldoq8GN/aqngIUpiSU6d6j4HxNPT9w5QOCPRZuC1Il/jFZ07UHIhP6h/9JtrOCGmB
f83JtsM11vQ2qC1eQOw0+zDT9UuZp/GDOUzHdNSSY1tk1wEkPGunAajOBfL7bPW286Il7M5SIE1Y
S656C6m0i3LM3ZOLDt95xSDhh+xeRNNvtQ6OoDm8TVNwpZLbBL3rMkZ3Jhjn+zlpfobzg1OkNyns
PUvdLRmGNTFR60QQJMxwj8gD83vb0+8F79261inoxQlcytrqAaE5FCSZiPDNWvKlwqpQMQoKpwOZ
kyRPEE8QskcsmPXFCdTxqr8RaII9y7vqIVucjIuY74zPeRN/4j/dJiFJFoC9/A5vMlW8hIUmQWDB
sVxLH3+LpFaxu880HulNSGGC0AgunXQ+bNXL0Ogw0lpnUqJt0IwwJXtUKuJKVLfWNe5lYT4x23JX
TXsMeyzQTAgddUgbUboj/EIDVixIuSCKeIhCrtII5ivB1RIOfr4dPe2KAO/Jt62HWGa3SWPZCARs
qX5j9+ZHbFIGm7I+YDd9A6n5DON0F7V89SQN09Zy4PUZlOVNjBC0kecMloRXdQe7b0/qMy9qcUhm
84cxVlcjjy4mRAQTBDISHBrtswArbLebJC+ePT2/1BG1GrQDWG1oNuRqNhQZNKZNZaczKQ7eN4s9
16rnvMxnLB4kfaR1/aYp5Dz9iNK239RXox4q8bBMsbL5dMbM+iH1f9gZKkLhE79W9++h734CC7wB
YAjIoBhH7zXn6+jG6h030W4gndc3Xp0w/nDI7w58iLC5w8QLVpGRe8dodk8V4oUAlISRQbd07eGB
HjzWJ+X9NHigFsLxfZx6sbFonea+3GZgaOwx+kk/5dv0bYpy9ozAZjZ0POFQR6ucvN14Dr5pBRMK
lqVWUS3YqmIqKWHk8sFPOSsbfJTGL36Wc3RqBYiB8ZA3NUmjEnxEN9NM0jBu0RVL6SzZPg7M2SBE
isn9g6URgf3QjuZlwGuPU4DsRUNm30Zn+k1P7DulykZW1WednP2Uw7DkcgVe3D8S7ptt7eI8FsVh
JNeWrI3zPEsIR0bWs7P1nycaHN7gxOywh0NX29YWJ4Fc54Z3tScUNx1bSZqixSXEu0F3xDm7tNeM
oIaHuVVy4Tb1yXDPH6mro83kNjPO3fAuR/m7Anrltk2wro3IhWC0lTASz+OkE4tQshqUqB5drdq0
/vjRZPLDbbjqlzYHoZ4xYnVoKleXwhi3Bl1un5CwWHiXsRm+4h6zNxF968Yx4TqUMEoyJ3ofNI61
AeZqiOMK0jHqFA2cV+E780bvcDN0XtygkpFHzUtfrYn9kSyUSc9mexGX1UYb2VKREvRmDxaqFoPO
cap9o8P97GpgQ9OcCz3WIQSLGd88ZGYjNb5NFEmq8wKXCJB/H7IdREcupm44pBqRMmNm71n9Pg0j
fHMiDU931b93pYXtoYCKUY/dXTBAjUe+0uQqxPyujxhk25JrejX1F3so9vCZGTzaJNWI70gYmbCl
xfcuoHGakQe5g1QLjoN2GxdXsJ0Wx/zQvU8xcQk6Nm0PK9l6RviwLhPtNcptPpNcvmpgXdwkfi30
doPMa0SxRbBWO3Tn1HT2g2uiWzWfspC+iadHFSO8BFobe2h77r+CgL4KXKgBkIMf3ySax6HwXwm4
dq3sw56pr6n1XI+u1FSwF86KBJSh3A8wHWyzeu+7J+zDjm98yJnJK//Br1hRrwPNhypY4553+hed
6fvKr4adAa+UGS9dMYlojIgw2rD2Cv/XVv2az7Xb/Ne/ER2ztinv65w2Oh6DzodfyQGi8xQuD68e
LSH5RlYGRqGfNWF6//urZlyxGiEWUXcJmF2NgCh4OuEEB/UQXcmcE3nb5GE15OGo5NVfTavEwP06
z1f1uJGcVib/V3cOeY4u9j2iSMFTqFc1WiUp2h3Y6ZsvNrWgMUfvLCizncEFqYrdTcXPFhFqy8/q
3/ivwtcQcORYGM6W2ylSMWdu65SGhf4xHGqhrWDILv+vGO+yq0COs681Dka4aAG/r+5SEfyiflan
Y8BzpUCT6544VwFv7mzaT6xDa6jSyET1L/XCyhZsdMUjYNx5rlKT3ly/a/kNwsoRaq37IqCFU3Li
QEEh64ib1PMpf1YMslO9VqeR+XYuwrtFAKh68qrutpV6AwyurWw8MkseJcQbfle9LvW0mno7ChKk
3juPgTY4Yrelfjv29SfcZyTW0zHhnwEBrdXHo96e+gj/960GvCoTKVxE30zObCYIdk8YrInR3rJ+
72TK0cZtDROwySMSiJ/VfQTzft390Nm22IIWB3eFS7/cPYH7RZjQOuThMlBAvtmuDfpYdCiweO7U
TTBNgfWCOOIueIc2c8cOhfBi28g/1UPpKOcKg1dD050gnI9BKP0pR5QKOBaP+fyk7qFeUyl+g4v7
14uKuFG9YBCBR/VUPMUD7n1W6hkuDxENPJ16OHfoiAF8tBSzMp2+BfNhiGHtE7bjlhBq6x+6YIiF
geI6mjQWa+TsrcVUr4RcX5KssulNJh2RlXwhn79ZnFXpoBmrWXOrfRzpGpf76boM8Ks2/eJye9NG
DtfCkbs5Lm5RasLOL3QsLIgXB+ihborXtKUXrZccin7cPqRhOO6RI3xVQYMClGn2LPREAWJX7uBg
V6kN5CHpRUY/Qc0PXGzMZ3YLH0U/FgzcvadFBmFLDtS+eOQiSbNMDUVsebMFthGzgHJTN5NgI9+U
x3I+xGYRH62ofAH2cAtnH7UO+ERJjUO7IT81on9W/xWBNLeVkokpKViDaMhMoXj0OwjbTLC4iKyH
OP7SsaPsEu+TsFe5rp3pO96RnkkNLWo9UdY1KjbHQm5g1d6rNafvVumRxQHHLGfDgPaVQeF9ctqX
LKIemh2a7C7O/40FU0vYWEg0/eiNpXPE1lhj+UCMCdAJQl9F7elH+m1pdwMt454qt0rb1NAuCY5h
VqUmMDTsMMxB6jUT6zDhXTgEtYA2VbH6WTSFp2K6th3c5DQHC5NT2LpqZKa3KCiaEtx/nWCaitg9
mgOvv/wtfMGw1srf0U9sdQ1hr8tw/zjUxkEvGCCZiQ4kJdzKtvpeVgZxeHaWbsIqWdUW+CiDQUvr
d2Jtd/oLCe1Mycz8HoqO7rUsfbIiJOdcmBwk1ozVMpykdj6UKGRXJSCAtYmub9WG1n4OWyaxOZfh
gKYK0Ie95YpyZ4491K3cPla1fq5Be/BP5HoMapjpmOKytPDzYyF4mYvySiAVW+kV4RCc18kI1UoP
6WUbagw9GOjecvESYWTgRGUU6XvxuOlKF0ts4GztMex2BTuZCdPavmwY+pVF1VBhMXfu1CFfaaQ6
zIOT7hx5cSfHAiDKt4o5iJwD6kYN0xBgjeGB3FhizBrnSfdOgdDe5nD8hAlvbJOAdCb11HJEf+Fm
Gmg1EwwcyL7yqFNfk7y0Rs4AOB1g7eMvtoJqX6m4A5ysyNyUHKwsH9I5GTZN5J8L2J/0vty3fPTB
6Q00TjuSqPqAumVOnkJwxnvE5f3aSx0ASVRUKMJusL5xorNGp8muHTVjUTLsS0feipJWczzAzjOn
8GTZZr4Z+mMOCneTfHdCAVSc7gZWItzAJLLth/GTilNsp3Qy92gazi0UrXA0f+gGw4l4wIzrqBCy
cc523VBerVh8Mu+OVyhvAkKEqlMXymvXxBfDTb/8/CEIKI1kXtvkKtN1VudC2HFsa8X4itYFQpXL
GmBksEB7NhGG3l4C40hOtbmF98s7KQm7UJK+fhmnqoHiopIqBK+HIm/dzMndHawH8qC+eTkSEbyL
CCVSqsGGQynlMhTEkO3U9Nh2QUYxgjqneXLqoAGqcdEyNKhz5nKUH/eMgmkdKuWC+ptui6szO9/A
Pu4Z9jC44QTGl/sIDeWNrLCHtNT2OiPHrEfN7gLOMEYFG2bmM3TZLvSYCOAmWLVil4XXUe9o4BLG
AgGE7oFFVaaeZGASXYbG97wS94YkkixGB6RUXlw6qB4ZlkFqpDvECVy4HGa5n+/CQv+t5meLMGfu
WYd50rNjoZtQeSoRaZnq6/HADm38BLMHG8xlZj9G9N+s3j/LNCO7qrhaFcdCGcTv2hCD92KobcJY
2OVkF9DUxTDW6Rsn5ILfzkF3aVplRRy/x1HzHqs2kNOj5ElirCK+0sggQrkZMz2ikndYj9XInsTK
1mmMy4EIvHmHsesXAjHyylJoYhAq91pEBjMVuL9x6+GALwTvsCSuodD8XeWYFzvrv82MvmkdcoC4
PZv1RH1JdlhSRhT1VkhgA76wXioctSeGbJtEdOPKNVB6CGyIgGHtJ0s499Q1P6uu+dBTZsjWTA1Q
kgWV9HwFAZZ6GRGV4P0ZMxLTe4rhRCOqIx0XTU8L+75GMu8rnZYaM3U1uwe7g8DGTKpgOFdHDcS6
YJ86fHK1x0zba7/K1L/9EU8Nzc+y+tKG50QcS7s7A0tEF6tGfnniPsymcdKVrLNRMoss9jZEi9I3
qYCv602NaCQq72pi56oh+wiHaTtNyZcaCrp+9daYwwtQH5o17Df6iaOXRjDOpMp95rgh8hJTl0aC
9TI761CJVCL4UQ/zj2FkARIps08ZxCzCRhUR75zu/7sueMlW/jdfm264AH5MpNU4i9Gdoxr+m52v
NjnR0MC2pAmjoZiIqmAoyuQXImeJgRZsG+LQQ9HQRrQ14GYEqi7ahbTjQyo1pu5KHqW3LHwjF3al
VZIJR4Mg+kNTSkYP/5pi8x2XvznhqA73/M5nIk9gPvZm3LoPk8UORwdHkHfs33Dn0NCijSchHbMB
/TZHfG7//Y07/ykn//O2Lc8xeO+BymT+2xtHxiWKKgXuxjbtkLNwjLPxEHiIRzUuzbCLHrLqS0yk
2eD4cghANCwcTUpzIVJOCHZyqAIoVwT6u0nJfGBOscRl6RdFyE/ZqAJsDvDe4uzr/V3n8OktV1Ea
bPi2SUbLuaxhDnnp65ATAQlyqCVfqmyK1XFK5Cx9f4vv44/WXgkcyIVC8CunK1XW+1CzYqsVrnCB
2yGtPPq6TMCgn6vfMpmfai23/58PzfoPqxJHC2/UtFwfG2Dwzw+N5OzM6zULXkBiIYCrwtvMjNJT
JdEyyx3rl9ZkLLaIKRd5BFOXo7Bpx6lLCxuWiycClzWIbI9Sg69s7hZxzDxQes0zi4fnToJtXH7O
WjzNPZbcdazHz7RJ3/+o2WzrtTeZ485skZS4IRqgDWf1c9uPXFTjIyi5iHjIlToD//sx4/3nMWM5
LBq4MHyUjLb7D6dW1MnMDDDUHXS9MXcJEbChHxHIwmWi0CLmW32Ccpu1AncUPUE/OS8iPc3iq0wI
SyLYkwOFeMknp5ovlvSwspKuCAEwKfpjUyGxXAqGUU7PI0oDoS4qkV3cJ59PpgyCW5mTYOhhnyMm
ly1Wo53DYmBGFMx/pENOGiOZY1uBtTEiEqLZwuwhQh7mR5SOKDzy8QAy6JDO06JDSgdbnpymOrq+
RFuorm12bAR7J7EJCOR9+VFfwSVhDGTRPkrYgoOYQv2Z3fUQ7VE0vWZIE2avcfEDcHVlXEUCl5NJ
9OR842YabNBx0wCz4Wg72h8r0r8Fjv89kdrUPXWe/vsC5lkmphVL9wMAVPo/vhOn06wKeFl9SAk0
3PQUq/vWT8eNSWB8UQ6P7uwCAwPsuikluB1CY+BqxV9ck6sOYTNMhddJHXyV0lmVsjyTAg8GKnJJ
tOWXtKT8Xpts/kvmV38WpcY44lpeNb0kftUwf+rD/MtLIvyj3W5okpsZ5F9Qv1F7aC80Prig1iYz
FFRlWU1eYSM8kgu6OzFl+A9lyPfhvkul47RDekNaHyfbeMq3hae9hm08g0juhqfAG7fkRp8JmtZ3
WW9u/Lp0zqUxOGcHuWuWWcWhZkwC/KC79MV4CoO+5pbSOIaDCWZMPjX06g7WmINepkAIKWJ01ORo
ZzcVVHEn14stSxvmDXFXGnxPujQ7WfCUMmyRs1ktCnTH+qVW/DqnRlJFmlvnX3kQ7VrYHivHpgpc
lFTLv5sUclatPet99FUW2N1SMuPM5tdSUEZFdXU1Jph12UWrxWehhFu159zmsL6ofXEEpcdL6yN8
vVdWyrvamrKLtqCX0BvCsPhjCJwfoV5tMqdD0tvjrJ2Dek8b8iJnKi6Y6QNbY8Dps3hXwiAqfsJr
Y8o0J/uy+/FZFsXZ1GNXcQH6dWJRhc/BL3JE36Ia9rFSqrbxTxF1H5qpHkuhpAOb1CgsEdBHoPTZ
2rbPOFJmcEArvSO2ImMnSvTppXa9W6ah4FWqLlVxNjmO92Vviaj84ucwcyJnFep/9G2d2neUPSed
XnTsI2upYGP04b2bF9PqUAI6O2bslOl0D0tertnACmL2hPbeVt5m9Pyy6de+2gpTyW4bhJG7prOe
/VD8CNUqhK+VDI1WviXS/LGc4HFdxaCDx+c47VEAELLJvMO8VmASTqJmj9/QeIiY6CV+/d2Phqtj
aSw27HugNqV7/NprX6sp5bDzI+JmW2R4+rdRim/kzlyhrvEBMkpu2R4HDRd/0kYHqCPhTaN5vgkB
iIOaJi9KbbuBvSEGN2gFzJT3hpI/Co1fTMdjnAyXLvpJp1/TlsM2JtnCqLl6MDPKLR8cJgr/FFDj
mTDfrT1XiCTK8sdQwDTyVWDMwOCayfhrB6L8DJjMcTSxJvQjuabmcJwmfzjg3afR4xUuKQx9uMOQ
Rsuiy74JsGirnFDzvT3HV4e95VHL3HwDYokBoD8QXj9/OEABXrKZXnLWX7QYL9iMiaX1Xv1YshzV
hY4xgI5Tgt5Tjwt88UTZVmASdkmb2LsybuBWmVa/ZYfubzKMFV2X791WI/nS7YqNCEbVJSW/fbYZ
3LUVwh5EmuXBaxyiuVEnwSe0pwTMO2EpmMjDE6qyk5VVcpeRgTfPibupR91akRL6YNI138eELsSk
jhwLHOqnOZgf4tLOtlhgroCYwKPYxMYUEOpne9YRdIGXwVbN7jXaDU7zNZLFtXE0egwCzvsJSZp1
8jx8sMtPjA2NLCxOmqk/k+Fl7pCvHSrdMjexa93cQMynoH2Dee7SX0KKMpDCQgat+pHAo7wD/SDi
bESvKDVsrPUZycN4kOGsnRMv9U71/LX8pVG3LD/hqGMIWkM9JTYz3XIddxAA+g8z4vWDbXvBOexm
bMul9T2RQYbpH1AyZMhNYJBrZjNSOUcNvmT2PwcxzI+R56Wwf3MD50iH3DyXEF01MiIFvO41bUTn
HPcmsN7G2S+vcnkVltfwNqzmCxInGnhR1ogfEkYq/mRAuMOZLQbL2Rd+vyfgMT7CcmG+I7NLTiLl
2kl4Ol0k51LX20OV0zg3GB5uLQMdb4NC8OwXb7JDXkfa8zHzavdcqSIkNAR6urEZ95jNnu2obQ+D
4+89g5ZKRt3JoGV8C1J9NxMVPprmL2tICdnsVOCOBE05xsanRJy+KyB3nuOKuBUUMtFOuKS+jL1x
xHTOMIcu4XkwbQ/oHmND1uKXkNR0YmESTHY6cpYQ01HhromyKOmlp+dhenba6bFsOF3iwLiaeMd9
OiboByE4HAAFA4c7+ckJUu5nN0e4u9PQ2CNy6veNkZ+iboIRV7jskhf2/5Kb04UW/AOGKOt0Mq4l
CqcTAvv0SCIk2mOcC/QIjaw9sS3MMJmcfFZqLjygI5bHiJDyHgZsGWvTI6IoT+LHBIU4xQotUDZj
yaqkNCsb47QogLMGJwpMFZRZWknMGTg4S4FAlDhStC0d4Kz/irD3K13dZVm1SuXNQF79K4/dV9gk
r0t1UfSTICLb3g8m47yobX70EWpHn3EfSu787uM+z+ax3ejKz0DID20ju6XLs12k0fk4EkOKoWpy
iE2rs49JcUaVPLs0c6BwFNKM62pORkxrg6s9oo/aLa9yEUyrFtEcFvj6N4gaT0ZsPBo2dESGKoTA
BIy/mttSJ9UTl48hKvYkFsXUswQ4aR27M9o0Bg3vNZmpz+ryuWjIMb+g6q9Z+3kX5Eil3+aQ7i8p
JvdBSYN1ZOeU6fVtlsVd6WGV+hyCyZePsYlR4rhpsAQkmCBDMZODRNd8iKYNV31KaZdHqgakOSK/
NCHVZYsJ0cqYw1UEPsr8lNJXXEFhZdyL9DmTiM60TrK14pbFJEPQrb66L9r+Pmbn7iXEVNIjKLJh
b3TDbW6T/kguULZKrPihzgex05vd4tlaBMJjjY2g1tmL9ujst57EWYaQ8suqIjQlDX3OwmJ/CwzK
XyVucTJanK+pUB7UwDyMmnys9eAWOTOzSvPK7hZviDvcHJS7RZ58zTLnXGUE1Wm3bKTj4Lp4B+rp
3gPYXIH22JqTvEoyo8rJxWjiHJYNtKfUxl3jPaGWeBpIhdz1DSqu1quP+dJNU35AUtzrsL7qOf2b
IpqwRLh0V8WJFPLNnFsvuWpoVspdo6X0Y8CInIe4o2ixLo6Jboqdft/gfOH/yUCvcvKIOGAQuk51
me1kSBfNBKkZWhkDGVxUUfi7jwfqYnVEzLFFL5Iykny06pEielgtzZYxZH/i9fl3L2j3aVL/wJp2
jJiv4CsmCk5PoRCnvOjmWHTIVeyR6qmMqItcDANWR55sXhT3hiCKJte+L08QOSGCHs4COESQgJ3m
pkw7NusDq638rmrPpX8QEsTaAujdqPq8kfVLxugakwy1b0HTJk3Z1seauCQ1gcH+4H3LJ+tRau1D
4nGihzVK56YObnqUIKplfgseggJTrzDOpI+O6cIe4qXpnXMbHCjQ0fidtCFzCxUPl/DA1xM5iYkO
gTsadJ/XUON+0dxCzz8oE1hBfmDrur/9HmZv75IVS3QJ4lxlRQp1i5dmM6dbtogaDxF48YPfR7+0
6EHgOadb/apb4VelzcRGoJ8U2Hc2o0d4DRbM6wB4i30nZAk/9sjs7sVTzryV1Qery5hvEy36MFTU
tKpSuWBviSq8z4O8H4hdfgfe/mWYmAXUedsa8bPrFwcCpX9nYXY0VAOkoPNL9aYfs6n+1dM5tdRr
HKl/K68DEhvMLS8xQDlUsvsoZkFQbF0dC8tELubaOhuNw6Bx6gShTcKoNmzinqjTtJP23gGIi4sl
/Vo6Ij5Kh0gLGxiYRbyxGbovN2uxClgxXvzM/+mPwSM9qK2ql2J4tjqcVqW14hNQbj8R3Usyz7dz
R9RyM58ztWH/s5ZFfNGDSO/BmP30o/h3GbuSbnSFk7orN6EXljuS2qeYnTwicZbDBt8ESLLRGiiq
rX0lOjY4ynPXwIFb9xIYPaYVtR9XWxJnYntNTcaTZPFapTxPgvzxxV+fWj+hSmEYVA6PZX9UxVy1
oxjSo2jzldcHt8U4tTgwDHVQyUl7LU2kSdiplwbc0rc2VdXsNZhS2gH3DUAFdKURll8Kv0LpqUBM
ZZDEOpw/zLW6ESrLCItsGQAs/hxdhVyFqL8Mr0dKq3YdcB0Jot4N+rF2HepeKvse+hje52c3eOzm
dl8Is1wZaE+OSWMgxnJ9pjhJfkqmuOTS8trZLl+Gc4bNdzRsQvqsBrJc6rrsxxD+Y9LVHvvZ/dZW
BDE7ylWmtcAvG+tzUqtsxh50aAmr02qE5+zXmlXmEgdMK8Med1WMpFUnbmprWxuz5VtcHLF6MnEl
KoMtdtoxJzaGUFVkD8AU18tLsFNW3CGU73as40/n5NZG+6kZS66urEhpwWZR2rj2PRq0ekNxAOp0
K8PpakwGAgxcFxCYSnJkdKBr8OMizBqnxSA6RAfb6dgatRusnlr5tAw4l02u2ePbs7xLp2XM2em+
14V4t1qN6Lr5sRk4URfXbegxr3Tk2O2sjy4Yb2TTkjtsY1ADtQgCXB/wLbq/BDaIXVt4lwq8KQM1
GvnVRNa4CD9sEdN70E2VJnBYMB1Tp00Ppv2WR46+LoYeY4nq+DjQqjhk/PJCb/rkBXgPRpZQ8p6/
RKah//QyTjoBkia/pgkqIZ+qSSiL4eJZXpwnMagqVrRbYMv3ZeQ2EeBH4O30PgfGJdXn576AEYQU
nsZYkCmVApzCICXmU7XEVMs5irsPL5yfRnTbg/BurRzf7Lzcepl7G0Iy7YSz99X+taNVgWoMz5bi
OoSRJraFcnmpcbMrMcvy4pf9pKbDaxi0iHhPkdHySQSCc7nCcRD8ufKlVX1tOqbHTDN3yo25nF2g
7He2hENamkiXslc74q2IVB6DDg1d2K5yVd7JluV5OeVIXqWEV0MNNSjqiDuB1kkHXJf7fHoDG4YX
k4PLSq+Jo/8qO85LTYt3vcvKGRTQDlTn2PfQuuoBsg91Sfaz6EODrLyMMP+MpA2osUiiXOWJ6mbt
AmP2ZZn0Lt8hUgtm9VB/ZM0wv65IqvGYTTTejUETVxZVIwmdlel/2Duv5bix9Qq/iuvc4xTCBrBR
ZfuicyQpZvEGRYkkcs54en8bsi3N+DyCq2ZUDM1msxsN/GGtb3USuxz66+M4ZiCwmdlruvbZi/61
9YdvjMNYOCSkCUE6d3h7lAwwlqNBq6HcLu+LZYagsWBh5cMdMp/cT7p7r2pmRJvJZtlcLAus1n73
ZfuweIk8rM1E3BCKN8NmHiVZQxhwnsNRQ9IAtjynHmb2yGMVDA1XaWqvWTVy9wkjqCqFaKGHPu4B
nhwGiWAM1DhjnC+BOiBL4l8pG9l8WvAU6EGPxB7deVJ5eznxGikn34aaKQo0FA+ovSmEVKQKVzyJ
5BMrd3qn6jGrGDekP22VXxA2hJp9qUrLoPRcnuU4FC8DdaccGfgsVkXjyQUrxaPU2Us2GlexBLw5
ra/fnScRfKldXxSiT5mrm7KP98t92WqrO5dsUuO6eqTx/8oBI29GzT1JXnnyvjEWZ+o8zlmfsd0+
bcgzUzOgEdXJMm8eAwPBKTsJtXVBf+asdao9NrjlLsZ7WJGuslMrTKRm7LwkL0tW32Fvfm1obufK
e8L6wOKCWQaKevOapOHr8h6qDGPYuWONYcUttkExbWWLw0QxapQlzhkLDn8Z3C1GWqkM+MrN62of
KUMKXEzeHm8JZYZ6Z8o+fWNwpM/0wcuZomOhbQBpTyiUxthUT8bzsuKYM6AEpfMwhU/dJ6mJhL0J
rj2+e4Mv5y2npV55jC7gM7BeysnHcPO3KBvuIm/CbhmQ40lzA2CxstAeL/5JTXJaMUuunFmTXyYF
E8hcsOnluFepc4Wgb1AH6wR6bd2q6ZQqW9iRRZupaXeLq1DVc5FCIVgZ9lflQFxkIzaIwFTEjIzJ
uN4in8KtqR3IXVs7uIK2OdTBDZNO3uS8sVj7nOxRfDMD9mW6RtSTwOw8lOJgBcXXIhhAYs/OlATZ
wQrazVtNPjCK8uwumjsKlMB5wwtzUE8ZZ7pX3Zt2qp2JlLdWNNld6FIdq+W3OuvFJQj6mC41qQJr
NYzph5pBDh015OLg5vrxHMDSgeTAcS0TrME6Xh9Vp5eMfjt8orNvHweHJMblTwj7kbF3Dli1IBnF
Dh+WDcZybI7Sf1y4FsT+Sa6RqH/hExcwAZJS79aJbb55E+1SyvsqKpiny2C+HzUWZxX0Ir4PW4A2
pDTxqwaN5iAGxtMicJvTQlRgmat7CK/Ea/LSNlAbJ6/EH9tBX9QwEnNYLMUKTqi7PJf4aMMv9Yyq
3xZaNR2ZcnQ0pv5rJp0Jc8P2rFzZNjkHTJCBYwO2VWN+ncbU2OR19tGl0VVVTjNhe0gUgWvGEa7i
nGOHtcqzbjCG8fGIZsZAFMv8UnUYcF0GHY4qJGxTGPA75vNyziCNCxBJjKApwT+5wsdy9utxx1h8
y8Ol0WOZ/ssWT2UzdiTONZJZLjmn5MoxJi3AC6+pNhIsFXS7pIcq8gVjItY7yuGQ1S1xEcFGA2Oy
NntOJNkX0lGGu7577AyQkKoDE8pwa7c9JFWU5A5oL9QY/U8njvfqcF/OiUkc8eu6eLfsQxwd13/q
slKiBFvKTD2USPntn5DET3OXXWIRhmspc//EThPEruZs1Ax8QRbIyN7RR90sqAJDmeJDeIubwsYs
lVFDLu+f0HIxcDDmXWVpBiV/Di6q9hIu+9AymG/GIfHXTVSj4nOfpqopkXE/LcOEZY6hNSSFd735
sMAx6nRCbZs0qD3xA/UJp1HphfTQlnsK04LAKI6cmYuNY8pg1zzOgkt3kuDMymSHXeNrEgCQEg3r
aWXbDyEb8FWuzYex5RjIcy7sutcbuyI5dArzkrnFVevAXLOmJK7zc3Gp+1WCvMTjOSejeCtpUu0y
uoQ4daXsuRTM+Lq8wazIIYq+WjoixvDlOu05wRc+Y8iQ85DlV1yuo5alwik0OvZoZLWzfQfBiw5C
XeqG8rnllKwmKxnhOhyNh4rOyPUQ/SEe/loa6HZuHiyre+6HkbxGXp8EtuZ+YSz5rEs0trYDpOpx
GEPac8S3Aw2G6ySfSVkcp1SnBARlLlwl9VWDetRl36coezdDThFs53r4lDrnOiRbpos4Q8OkE1Vb
USLkGlLnHPn6hKROfMuU4oNwpJsKajP7muhGSDRY9YwOLlPiqZJwjtzmXclwdttzaQkmR5D+wvSt
Ykq60T1/s0guWkfSedrBxaFIWVce52N//nQpbNHm4HrJ3TyH0EU1qs/Za1bhxrBrKEC1y/2NMekC
BnB5isjtIh4KHbR0U0B72vi8+0VKrottLSqGxujf47ZZdxEP2a3fLJOFrI0kd62u5GontpB3IocF
SGVzp5rQvjShb5cBCi91RVXyssBVoqS6akX/oK6bFRp0BvfdGUIVNnLVwsdsh1yDt3kTpD+L7mU5
hS7nszx+ixwFHi3RUgoI2ASiRMwHnH6sVoQOXV12rzva/DcttLdGVn4Lq89edu9lxV5dEseCrp6S
LUJVtyYO9ym1kksjlDiJE82CCqEYLyFPrpm/vqnuLg+8g4zII0GoY+UOQx64k/PF7EOFBwBq76Jf
3onSO2uav8+M5McC5cg0znCQdCmW0DrUSvQR+PLRa6nAfIsKTHI6V9MvFyjAoukY5vBE0McrikOG
e+NqGXOWrHrW+An3Xu9GhwUMtSi9iLOzAq4Di3BALf8SBxGtDJJPJE9URn7nr0SVfC5gIdvhiuIV
1oYr8EsXi8+4SZ8UwEhdNvUCpDko2A9ZNFdElB/Lug61335qypdZUgdB3SlhuyhuA1NOpRnqW9SW
DZvdUL356rZ4xKJ5XBbAhsvGjgHNSnjeHSzAWx+53xZTBqfaAM176z+o9mkcKe8LgEysJBnm9a4i
WFEdZkri14ns6iSeuZ5z7XMZDpuOshOPPeOpbs2GBCGrzetuNCjh81qisVZwnT5AJ8N+DlNRt+sR
v62Xg5TFaE8+hEN6NFlTLOLvuxD1rHr2ObjR9bCAzNrywpjworRKuBcOS+239G6FdhNlvornTThK
SFTC94n/q0b4iDDbAtCERDfajyLZt7HzYpicklGb/giVpDY0arK9TVak1CFWLe8lPe0p6suX1pDV
hvXO2nPaG7RmCOEVSkx1aaNCIuH3EysRfVcz355Qhy1DrHmnxutF89gINNdLe9Mq0tiyRu0688MW
OVxw+yMlcuqsKZyE6mzUdDTiCpg38BiskSxT1X2mfNtV9lklBRFIQ+Je3oK7v4bFjFTAoj8TdnWC
1slpNHff1RsizpCmmfhqVBW9COCShkrLnaPv1W1c01Bk6g8NVQXQdrfawamzfOuPEkqI0Xxb+F3J
zOU6kjt085IO0ITdx7p16yANbwor5L3sa7t8wjhtsrJalx3GTdN5VNPxuXA/cq1+V0Qr1TOy+HjC
03Ko0upOMUWKyL7MDD0YIlMzjmSV1t4D2NJXXIT4MDmTc7rjvHKXzfrjwj5M1cP3tMuoE/BZJXiI
yS9nvtN72d4HE180Z4aY78uUxRg5c4TNTCNaPxXM+TGeRsgAAYqrp3Cak5KH3N9LJeYpCt9igYII
hlbLSvPnVF+26ouEUjWeyzt3VnQ91YMtsydmFCeL6oXk55+Wmp+qZ1mW8zUr5cktWdfNzs9sqLDJ
INHVs69J0eJcQeTR+E29PJZNMBSx3COne5YBDschrwb59jk7m8qlPuQ1FdU9Fj4u6Kzx1LdNSrQR
l8aqUpWVepqXiliN05f+enR50y+0InXrCTocanFK5qUDbMEr4DxOzqSR0TBxBcdzlLSQ97oxRiRR
EnY3acq3yWTb0kjJpB+ma3jDl/zdJjSckZVDwQ2nhmdiVqW2VON7WJe3zohfTak85w7FdV3J++VK
0qPyAXekU8qz349LKhEO0e8OwMJszuDDBzDbOEV11yTvvqtzzXLtJwzoxkJ4tEUnKqadQrF1yHFW
ZhB9+XAwVrYenY0StmGUl69t8TBZ9uNCkFJFr2PNb2nunXHgKfwggYcE1L+0N3oTfi8166P8JnaJ
KIBul7ygqqpYLjaaxA06TTskkdJXpaqaXpg3DbAEKPj9Mc6HIzapWyT6z83gjSvc9Y/5cB9mbJKx
RDxWpmmxSIw5dSVvS32r5UIjLX0VNfZTUVfDr2mcYTAMsG2cjWZg/VJB/j/R+HEqP//jH+8fmHI3
UdPW0c/2L3BigyvTHxq4zXv7/m+fOfT66eY94yevUdOo/8oy+hc/999QYyn/aejCMCDLumgq0QX+
49+Gz6b9j39onvFPRwjbMv7EGdv/1JFruTCL+e2e6UEh/h+csf5PwyXbD1AOealA2eU//vPf/yIG
+8WhDj6Lu18asL+Iw0zj/6Q22DYWOh6ZY1meAB38V5En6z56/LJJjmlf4OEY2jfm0Dde1hJNnyNw
QQ8LdbKfcS8m8hBH+TEY8WrZLagrzvXWSpRs99zpLqkthQKYbz2/LY7YLd/TsQD+ZXSfY+ZzyUBg
RN4slLEhGL56riCXZirhuDPDc5W6usljfYWEbKIVmVzMW6HW36Co0FE7JqZJeNmI3FGvXfzQIY1G
a33VJpfD0Q7OeBdRkN91wURibtm8ZVUwqDOdu5tiinnELWH3E81jyDZLPDhKGbSUY8T9oLCZU+b2
UM4zCp6xK9HvEbRMx0CAEmNK7xZoBjMTLc93MUNvDzjrDVfb5G60cewg52720Rih6Ut1yCdZ8FPD
w3ESWWuxLbaiQ1v530Mrjm68oiccxg+iTWvoESmZ/nSJqVaRZXHugWJ5FJklIvbqJF/VsaZt2URa
LLKQ3CZj023qyOXBVU2I9Sc8SBaMq2hK2yskx+vkUZfbSX+dcLceiqTcZ3403KXh/CCBynJVSpIH
qf8Y++LYh3n/WbN/mRv/+4BjRmEQR7infodnqjI29IhVFJEtXGBbiUZAIIljPue+FGh9p0ejzJlN
ojTqSUBg5KM8RX7vA8bqz3IYxrt5mbJb4bQviKI+zqRx2rOWYo+oFOAV+JvUrG1U1GAdi/Vy60nR
SwriGsaITNP0LH10l0vxpXOHcUYao9TZMA4U+0w6YhLvSxhHU50g5DNrLA78kbplnBiJhGdXBihw
2uhnH9rxuVX/6CpnYfkHK3ryx6fLd5fbLd/9V58u3/BFrO+54l2WzzSHbQduMTgRMUkZRNn+5Xcs
91cu31k+nDPh7arAuV9+ePlneRjQ7LGzz91LZTXZ6fejWG6x3Cdp1rQLbWVtfn/t9+1+/9rla8un
4B+NrdSJk1l+4vc3lk+DOOipgNWz8cfj+3VLbX62nRRvQ5CQBv77hn98uNxw+TUzjQ+YG6A8ZkaG
jSz0y/JPY5gtkfOyXTuEG1yGAAe4wMG56ScUJ7YHg8oKRmIeL07SJ3/8o00iubgqZ9PRqmJNCV5v
MA/R/w+Y5uEzutXwffmZ5audnKeVRabRtg/EyR6al1pPiy2Xy6BGilU1B1zNoVZd0QgSHutRBRt6
xlqgHbTL8pEVZpJBIqbIFoXMOXXH0+AN87FG77ZtK+TkCc5Z3Tg42WxdCI+0Lviq+Ig99UWwdjet
kmIxfWEdZ+2X77Nbc9Cb9djYtemcazZPtWMGu74cxCUIHHFZPmpTpALNhHeSxov5Nf40DqzZjG1S
yTVcPDrP4e+vuSFTy06vT6O6xVT7P2u8SZs0sQ74CxE4ZblzDocyZWKWYLJVz/s8hha8rVLWDFrY
ucYkhrMeLBt7RgBEROFyq+Uf3UmNX59aMiQrfkheTQez7hSn72z/sr2VgbpCQoBGzu0OpvTsc2Py
/8QsLCP2sDXYsfki/4lPGVolXc8OHASxgW7ynJets6dIITWmIpx9KjJsmh1gEmsuxovruONlikO6
26xAnT6NF3jNxM3E7ChLo/bYR3ELs74b+hmIA2f6ExSBm/AuGpCxaT76S73HrzriTQmnPLzE6h+G
stapYYesjzbMG0vbyMZCmEeg3haWKELuKCmuTGIdC53p7O/1Ab5C3ZAlPjDcumiTMV/w682XJs5A
25T+icjy//76PLAtJtUg3i03i9WRv3z0oxInyyMchHScQZPhLkJ+wtPBS5B7A00MhM/bXBDBW7ZI
wHRZo+Pvsdz1dXrxPR5JMGvxgTTTHOdmD+A84bxxwbFGSHI2HETROiX4zQR4QokOxNICe19a9vNy
YNUWm0gnZGwKuSa9VqLIrnPTs+IWU71bPhVa0+wmwRqk1wk4afFsbpC/d1TgIBQY96yiOKBFy+7q
Lm23CBcguCEJgIDatGsrLtNjl0wNOacNxEFah1vXzqA0W+lLpOXpwfJj4B2hcTAVFo0kObp5Znfo
6xXgjDid/DT58UC68tDvZgjoKPGZYaBJ4TZD0xan5aNfX/z9+fKDsa7i3Zfv/+3my6cmLw8UrO52
+dWuya63jGit//YDf9z1rw9RXT818OF2xe9Hsvy+5dfPSxw85m/UjA68zz8exB+3r1HCrc0gD+jI
DBYqjJzBVqh/pMab9veniQnz7m9fW77b9SKkLQvTVO5NJPPr2tcdNn7ujdVVW20CwVr4xARNzo8q
D360PgR6Pat+OLP7Zox1jyQzRugB3nIfz682E7eR5/XIyok3EGhXJARMEsdY7IVpgAPyE3dTjshA
e7NAR0D+GiamEslQOh2z0njRvProAM2LwGwIzLUrMzQCVAflfQ/JLMyn+9YYxhX9DH+zFt5q5daA
e4XK3Io2ZWF0+PSyFdOBYesEmbEWsog4S8wxrY59AdzRHiAENq5fbAzj5MXMceZBVkfCwtD29Q5z
Fe6+cDBQ0kBuiW19HXICbLUQfx/grqzO9Ktrgpqo2ubRANGb+y9IWZT63WkPDmzzDcYNFmmzvImL
epdg8l6Tu/uWlVmvYJnIC0d5gBdtbhrbQDyMGXMj+6i7dBmXWk6EK113go1R0PHGOutS2sK8b7wj
WucG8tMcqXnYMWkxieoDubp+pUTYVrA2ozDdmDDw1+xeTApJC9AREGgCT2CMVMT5IH+jyW1amAHe
SJZAM7ykBhUYCJkR65P7TeN1wCEdH5AbRSQVBAwC7IYUzxCDJVTS97JvkBLZe/pXmk3rI7KLcJfp
bA/HeBOI8joxyd5DnHh1AsA+jq8wQ8B0E4KfT36a1fiYk3QTaXittD55LAFz4M2Ly107O28ESwWQ
tmoELRye1GLO3WSz2UCb9JY/ux3RbEQB7AetaNaZ3r02Dhs9b3R/DK5eA1nEbkCrxVR9XAHwBgUw
sFMwFck/GFWYHUtukGdvph6HG+/qyuGO6C1EapjrjsbEzG9IDv0AAyyNbZIq2pd59j/Dzjsg1yJa
grEKaVrO0ZuJ5mDMda3zgGHp2Zj79NpyOLaRpxNk5NE0pKOCLRSr1C5PomBqAwAbA0uAr/XLFRBj
2Ajr5ynk5vl7kfvRptFhR9pMsKYMQ2/sXPSyC6+5nrKO5xm0nHHd5igFvYh1ilV7ZwuFpIBZBHXT
emMrNX2DQboipry+RgPHknSwsHiMHe2WA1QSIV1r/UPWnTB3GyuPC9y6wKG/sn0m+o5Q52TvyQu1
bluJEW1/DAPCJ/U5gkBuWdxQJ4AKH0uGKIiTziYJxksyuBYTFm8fMqqPPbkzYJsZlfss0InCBA0O
JP5aB6An8Jad6OQWoLpzF7dtXoF1P9Vmm24Lo7h1Jx6jDdojt4MVgVxilwVxd+is4QDip7N8qmxQ
/htLP/TMNZ49u31yrOh9xIeGhgi3OW47a592N5BTCP5uOa3YUUIFIqEbod7UNtNku2x6vScCq5/j
pCGgu0yJYKtxKoNXdRBkezOicKowfNwAcfyMHpC8VXGOk1tHGa6rkI1BpAOVLFGbswoHchJB1vKC
Vx/xy3FoxtcBvNmWPMWbMHLlRYGbZJvf2rrUt23ahhtjIBbZIfT9fQzrFAlWy9okNjfZxOOOy8ZC
XJQRl+0BqYpDfWcHybOdutrWDFX8Yhlqa9Pj+ekmGLRWrO0h7UdYIiCwRzJA+eI3V1XipMGwRhNG
arebIvJrG+cUOSEquwDfiz7Nm67UrjP2EZ/TfqJBglDZ2S38f9/x5LkgjqtM2SuFKAbX/WQTsYfy
YJUH8k6jks9RWqxH1HgseRxNegebc4gWmxGFFPg5Q6eUR6ZzKhFoYoD8MlHpHSI3A30eBLCqUQnv
8i6+NXpCGfChVKFpgBxIsx28O5ArvBqxjeDJisqPwL7E7Q+pBt5iVN7raHyjYwX90xsxCFvOVTIs
MGmjXzzMaECVY4sj2EKb5MZrM87AQAqHe210bO8dG17P6Y+thxNpSJh5ze73vCcBJhJszHFpEHii
oKFtFb8aed1uUx9pCfXTTJK1ok+FW020jNgzZcqVIDFq6e56TXwE3QlMrP/Q8KSvgjvwhv7ZnwLm
k4H4ChlhMJwmkM+C74Ha7cSZaghXpJ3X9bFOQ9p0TbyZWk00srGlQUYpm1bfETUxs2vbrzIKunXG
E73ivIpdQ7WjoTlcQy3EIZ9GjzVGFmg02ML6IV5FevYT+wFyLLaLBm4ulmNZfBhy1psS+lRsfwsQ
I1uJtRHpUO+nvsPMYkTMTeucsR/bVCPXbzgKLpbMbvVI3udDcg30eygEVx2+cIWsOwxWATjGHLBA
oYvv5GQ8DzYvgwPcyxujTZwGz/bcE0vDaHzf5/clnWdl+4j57bJAsgh1NJHoMQ1A3K4fb6fceRNZ
1+Lm8A4x/muIUz/NuChYzhCs4VXRGVgXEkNmmZu+WFfEDgydc9c0wFI0K4QfxppETEa5uysxuW8l
YbWs9r8lOW8/0gzZM+fNR5oHhyFKxb4d7Z/OHOr3QvuEWnjomsDDJwWii2DnDfyQvVUZh9LuX+uY
wkJOd4MZUPlnwXuOPmCNdqpfZWFAiTyvi5ZJfCl2PO1wUjEXbeYy+hwq8d2BS4Jok9N4XPrJdo65
ue+f04K5FtsJXkTNBeiGG5kLY84ugtNuaRfvbSZxpjhdhOk8/O4C5saTDXZxZLAFm+kRoDdhE09l
xkpsLjEJianbdY58nZ3SOBQheUHmfFsUvK6ALNcBbcM6sse3FnU9FKspPjQtY4TxPqoA/gT5Tweo
W40bh4T5p1I7THrO+BdHtd2S9ggf5sQA/aaXcXRswh6NdgIVqxLTfNMDGlmMzzkzmlxP7slNf4Od
Gh+ittxM/VTv26m2mcQFTzJmu7+UXGYiwRfUXKCNmO40Vb3vbHsVjCpWDxUp94bc5YN9tbxe36fk
++48G2QRjlGFRtixZuf8odesGckirJv5heB0hZKnBRr1Zp22pXc7yQnxim2dezc5RFbCfnkAZlDV
3rwfe9/bNLV/56XjLdJKGyvXbswQ6wCDFDs5YyfNsvCl6wIB51w85J3+PIW1RSQlLXzcEXFZWOfA
OtmWPhzfkmT2URPXPM01K2ohz+Y45OfRtDMM6dWr53JRzWz3U2uLz8DktOk7OAXLkBVZ2BTxNszM
Ypf6N4UnhtspY9ShKaR3Ieg+QxkdIc0iN5UHdq6UETImuMMZ2kv9DaKPvomi2NikspjvulnctBWi
RreS06YoZ+dcleHTgSyet9LZEjVkHbUB8aMIjK2eeURT1qpld+19oegpGSiBNddJn/raP5iuCG4H
y9ok8EabrHYeok58mZner8YIt6TZTiP2oQiDQ6w3F+q6IjF+hBRNnT8mhGPWSFAqFzU+TekOIMU4
XzvEUBXv/hM0I+YO/OlTPO6HzmXx7lFdmxkKmbmhnrbQCiKVk7Z9KuZ63BLVGB1xxF91LXjKiwoG
wAzZC0JOuHEd4r7t6QGSV8SVttK3tsfKxzKIpW6wIu5EYv7smMxsbHMG+2mZz3jczmSbehujtsjG
0m9TRbubjJyrbgcLrOOiiKK/DcqbviHw2dVqCmu7EFurrC6mtA9djMc1mL3NNEJTHQDkrewk5jis
7nozvNc9kW1kTMoZZgi8ChfHyPuTaOZu3YzzNjNVMKjSB7ge9BACeWlecCr7GpsZRqUvjd9sjXZQ
LwUdDnD0G5zdMJvK+NbJUDnPaHOTwL7DS3u2s/ZqEDHNfLy78jwRDeTfmqEwd04r4bE2NkFBzXMJ
wCEpxXNlwSxNW6/f5Fpynxod/sJysrfp1ohI8wjf0iHEgeum/QZ0It53z2e0sZ/G4T4iUu1QwmjW
ZeWe545YeqIYMrJ95X5KzJ1uAanqXHPYWQZ9jFMD+EIuddN1+U3ajONWYRLKcqKbw69yaJjyh7uh
N189qFAAYbJwW1oQIHJIgr1yMYoikFtPMz9KR3MhEYQQKhn+lzVV8mwjyy2P9cjduWF51lATHTKf
XSQZ8c89s+sXJ2zL02jJGSkJaqI8/7DSh65Kpo0VsBJuZXIfmWW0nWpoUBkXh00ZfCqbN8AuMoXy
bt3F5bjR3czeEklC81Wn0RasUs6rmGe7Io8OY8ZF0YnxoWhqhNUe2N5nW7oeB+5fhJ8EklzleO22
G4uD3zBccDh1+FWfrPsQAYXwbwNXXJNY9juOZPvoj8Mjy11y1Bu59ieVQOppj64XNBtHL2imm6PC
unmInAR0T9iJhzmczrII21Uv/IxLq3mZU8fF2Ce69dTUBh20aVPmMyIN5OzuaSuPog2+fL1PD1FO
DGEdRfh2OuABLuWGmL1T1YFhEw7n4J5r4RbJNYtcDxdcV8BfbqAFNiFNTxabxjnr6yO7BtYUukZf
6AIGb7tdNcWPhmPlXMLb+xFn/jYg623VdA6zOBQzKx5rT5DJpvG5vHfuqe+afOdih9rZOUKLlAPK
sMqDa4KVDzx7gh4usu00YPWpQYagpiCDwptNtAcQbHFcsfq3P13g+OdyCL5H8QHNLJrrUMS7sLPf
WiBhEOl6WgxEiZHrvk9BiTw27aiD4bR29XTjMW8mQiOGxoQ8Uxept+YZo7Uhz2Wah0M/Oo81XJ2N
0aFJK1sdpACn/lLPvgfBSKmSy+fArzue45xpjaeRpdvRPOs5eMWuVBHS4bfSmI/UbyyPdB2HWvVm
MbI2muc6ZRkrOryvc6RNvESvycTiOKi1H/g9KLJH69IYVbWlIyHcbiezyr3XUpCmTN9PbT6WjAEn
nzGE+PTm4BkFLSzAcMTgoEFRJj74nfDqbBfq8TM66CBug2sd5sVdlCZA76jNt3n9nLMr53rCIMfV
0l0rqp2d6lw/xtxYJRnurIrctH0/ZI9W4HfbEcIrkrT8pbGYAc/IXeZk/qAVnG0MTDlLo3JKv2Fv
J6HBiLnO31kDJXSrM4MYMf52nvNNVEiE8Hz0Wf9Ya4O7dRE4gyMsZyB9AuVr0G+td6j82V6rHOBv
EQ3pbBGvgtH6MaUzOxrCu+9m85S74z6S5rWGgbxXChIqeXpVlXiBXpjl5DNT0WIlRHvfqjcp80g4
r6m2zlNxGtogOg+Ibn7Mfa0ONTjpxjCxprN8D9AIirFOwy4Zij3m7YPEN4Xdyp0UvDGD6Ogae91l
UR6L58EJ0KshHUKNPH/Ng9VsW03wxgdSXv30g35vhcMDYjXEAeOHPXfYwCftVMvq1R+xIuYFrrgQ
7gz6OO8rw6G5Kyv7bbZS48BlE0tO2kzYf/tbDouWhGacvNJCMBNlAexrdXVEUn+ns5hdKVB4E1xq
WYJBhE8Y+QAcutJgFJ1803XxSBYCh1fTkGOcui8VQeK7WORQTw0srwE98PzDEIUB+74+h7UHlsem
VQxqYeKJy7epcOILdiywbYSODENxW6poPR64CygwCJkep6+1ZZXbsDSIUVSaacNkasuMRUMe4nmH
rMMgSgr0KXCno1W7lNb6Jg7EB0bjxzrtblPNtIlKHN9z1O4rg8DArWMBeWubK+PJjRY06UED4tP8
iCtIi5VlobTKYSCyezWiDoO53uhHZ/ygxiSx3mHbaHf9eZbFsetrpoClR1M+QCknaNy2adqijvJZ
ZfO0aQ+BLXI/535GpCnsG9OlIq+ahslLfmd6LJ5DoUH0rQceGmfsUvbyxrMK42DH/Pmpbn0kQZfv
jDr9aBNW4GHV+RvXhuw2dT6LK8pLsLSEmIwaiQQpJzTy3iAOOLhz0GpmO7RMV92Z6mNRUx8ag9yX
MtjzBgITNnQnT3mtCbnbyQgzGaoQDo1qepraBlYB2Vo7vMTHNqrik+jjDTlB7KAKiagbX8SqAOC2
6nMjugjt2sQ9W5U6uxVxc5lyhoe1mxR7l9HxyeoVz9N6KfzB3gKlYv/g1DcR5SsE/LPoNLFuteFO
iwxyDiwqkrxNvnldzDVzqOttN7Tdpsk0+KMGAbwW1tPC8O7aVP/u2ErmHBa7vi+8i+U8pVgKVmmj
2qNYAhDVO/jR/Z5gqHc6q+usH81Zk7dD5d2MhP4yFtTe2pJZWM+kYD/JzFpbaXPVnBATlRdX28kG
6F6EIKXsHLL/RzQBdbSHo9lw3WwsD48H5pXeEz8jRXkIiweLpN1u0hmSk1dfIk3cgkN0t8hifDTK
E5w8pgyadi+tw4BMblUbDcqYJNswBGJurt9JpqX7HLslB9RAUZ9a10g4ZNrUe1u23R4Wdg2LaXYJ
F0vhjIbMBsaL4zPu7DsbYHdpfMvldLZj0mxKMteOUTpeTQlftiRZGDJ1sdb1kmk0dspmJJk9yr/N
ifnObspcuUcTbNYOJlxBHxoxhcYPy5DgRx16wT3n5i8MLAxRcGEhkDf7XUqjBBjyGEk3vYuy4lKg
J03aAC1yF5waX8uOBoCnA2yMOzb/oJRiqLZEn1E1+A6DHJJ4jn2F6SKAxIuE8iWseNLmNuEJTjpy
GdrRYZIePlOJ4A/koDZ1HfJ9Gh3nhpHqpEFnaXZ+I/pXd3L2mt5jLSH/ai0cfHkTOSfrEeXl2q/d
bo/Wej5hKmOM0Afdnqs4489mfHc5ElhIHFqdlNOhatA7iDRYO+bFtgZjhe3iibzT/NQuSTtNlJ/s
JWPn9+fLR7X69u+vLT8iA03i3VY/s3y+fPS320RssXE1RDpvBe6BUM9IsTvidKdJUknUb/51N79+
67+8S4kpeKVPjbn5daPl93A1ZAn9+5f/+kk3zs9tAQCGhS89pe8f+gSDx/pvj+/X/eStcVGZ47s/
7rauuzM9E162//2z/nhMv264/CWNtN9D/H/b5a5DRk88FerP+fWD6qeX2y1P3PK1EAwYhB5/wpHF
d38/o7pt5GR4wa2qYSv1iBihnIWkT+KWNev/Yu9MtuPE2iz6KrVqTi7gwuUyqImib9R3licsS7bp
+56nrw3KStn6s/JfNa+BwwShiCBoL993zj7aOtBlvkZcU1G8Q0YORoA7l44r5mCa3EnGXHRNwwDs
wE0xY+bbKymkDnXDdA+RiHZSt/CANlTCxql9TDjDRY25JgvrjVt+Hw9ihISbAf4mIqNAhACRepf2
PYAEjUia9TDWjOaz7NFty/0o0LPY0V3SvXbE/yIwSQF9t/GVPkfUpRg9L0bNyRBEnzFun2BRvc0t
jGrEdxW1xWUhpm9xTS4VLqczxI6di5aEnJQLx96CMLkS6cD5fgKMKyIfTWjX4FfmetKnRE8ITqiR
g0JA2CF7fY+fayoAegYMAN1rieuHXhE439wGVukeqzJIN6GwcCDKXUsv/oLYK9K38TdICVC8SM1T
36SvU8XqzWlxkaK28eGzUzGsHxs8zPjnaNcAVeouRDIcuLDttULtKKRh7cJpIajljb32BZ2OtgJG
fUaaA0UbWVIH9hFoSrUr4rrfBIHY2vX4giyHO4dm65HOgcAr2lpEK21C7IsMrYunNME424th3ZXj
995JG24QoasLASlqBpswyG7IDZm+BL75kCcMb4nFoQjYFchen1udKugwkcVmbEwEsqtKC+19H7fe
JjOwLqqKBnoUYvFIXbUr9YLPi0+eFxpr3P/1yhIZHtaGs2mHk+6idQzj0PSLi6z9Uva4hfAb43hl
XCEJ16bZ8zIRsUAhzaEdVb2Oa79NXkcuahsNice2mWmbmDXPTgXoy7LvS0qc5VD5W9OhK59ORK40
2myHB1nVaCQ1pjYLX7pHffJuixq2IhK4fDPU8qkXhI2qTK4yLSGtlcR0jwsCTK2JiOyc/Ej3qZ6K
ox0339IhvJlGupZW0ALbb+XGNlCxeo3jbBfN0+KY/EV9+LeSvs+0N1uathCWsgRDJXR9vwv6As8a
k7ClOEUoNH52WIpHJ6azEBrJTaKj7pjJUnZREviRZib9mcDbgrCT8PJyA3fGoa7MHT0UEip8vz2R
+OXeWsOMT3TS65gdIXfqe04F/sU/L7ih/82CS/LyaK3aQlL3/33Byd2s5EiN9kAjOD5oc3BIRjlv
TnWcE4sbSoMRSQVhElzD8AuPoyBF9d8sw6x2/A2VZ0vqH/ybpZCKUd7vyxCWYSSHIAWO0zbjdZGY
h9iIggMjP2PlTiS+57BCth53B1rJkKHVj/Ia4Fnx8s/LIey/WQ7LsVzLMHVlyM8YxTgfR6uKHf/Q
Ft64DVRlHdqG9rzOSbCvoy/d5Oe7PJEPhvLLSxUbwz6k2NIV4Km9WrvsoIafGdBDjlP9JWwyAGZk
0GJFCPqN5XOaRhFqXHqOfwInccSHUl8WGnitwqEfDs6/XGcJyI88NL5JRX7QkJe72CUWY3kg3tE5
E1T85Z9/tvmvq98xXWFBqjWUrhxnfv1X4qjeqKDpAv8gDRPrfE0KTeTG48bwnS043VVgTdW5K3vu
Lbtpb5vwMYaM/n4Cfb0czlnqd/tU78lZtNPu4FlksXSQH2dHUbdLpsCEGN/ft14utsuS/788+t/J
o4U0rV828r/Io68A4AX/sf4W58233/TR72/8Ux/tyj848FzIoYYlbNv6RR+NbvoPHY6oq5sckPzH
IZnNH/pf/2m5s0xaurysm7qtO2ib/5RJW/YfrjCQUPM2bvWRff5fZNIGqN/fDkhLuc58OhUmS2gr
C77r73smEJqiloNjnsWFmYDhXR6SJhTTqiHRL9Qdcwf4tECxCmauQ+eDM+yv58vMRqc22GkZ2pa5
pTlWcySiXR271DIOCF+56U4qYj5iuFtYcluK0UmeMJRz5mDEKg6H7RBo1x9jur5XekoPpXNRgnBP
hbjKr2osHeGsplqeE1tzEkMZIBNJ/UPpUtJYpXdZZzIQDtKnJFf4hMWd7nOTk3VXA+WvIzfBwG0M
yp3dNVS8gdQG6o2yLB5rf3rg8GrPfZ/SrzA3boz7V44xjnp452vHV9nKt9QtVnZAgnPVYRL5BcbJ
E45c9IxsPVJtrX1jILjxRzSeeUp3LsjKNwFKFC+dc1MI+aWk/FuXPgmwzXNil87atMuCXxhtOjVR
U06NekcUGBEBtofbnboggo+fEjJBxZAR2VnODGVcID285CZ3TVTnpdXY2kab7OcyHa/tOLs1RPjV
LoCuJX16mxXOOsPMuJ/0O6nT2VLt185FAQF2HuwAavJ0iKbd/IFNUD/DDjxaIQPMgfQV0GlIcHqu
kfQrR+K/CndHrXZ2hHfWRZ/d5RpXVi/HzttG5FSJc9AQC++zVgcHlw6cRGoWxnQKwuqFdtKDN5b3
RkkEcu0gAzGeauVQZu0jMrHlpWt4rHdkRU55S4OaUjIqQWyf01CcuJcHS+GX35G2UTcR2XdAcgOE
XcaxtApkxiiqf+v7+k0JkDi0drd+DMQs23CXd/Rq+9jSxxuIkxR6OMCrg6TpyENFVvVFjbKUUgQo
qdwqf5qmdEkcmSbqFBTh/FvXMa+TxviBQGJtJsVD2s3lmWxkdBrYP1OkDnYkT5Q1CeZzKF3IvqC7
yI/W8J+6icG6dFp2vCr4GvYY+hwnH7eIUsQWqUNY0tNGzvNaIKNYV311PXMrdUGtvQirlcH+QN0r
vzeeY5NVBazQpeBOZlrnncWA7pr9qUDVk+vq1jdmuxuenZU5cTOdHLJeu44naw2U70iowrXZIXAU
k03tJ9R29I8Q6sbj98kYrjDb01pqousW3O6uifETtDbvNNJbmh109fX4qTK8Z5G5UPaltmr1ceOH
VIv6tKUYUJjfrUa/0VD+NEZGv9xAv6KivS3MmPZkkM+Dna0qike7l9/bvK5gNzFG6zwMDFWCfN+a
tjSzED4N10LRrs37vFybIjyCcQWDTWuhra2bzPFgCNC4tBP0uX78jPC2X7XxvhK1tdJHsTPM8LJS
zQOiC5reRABiGmTEa9JFyGRCIdbH/btKpVatkxzBZkPvuLrvcQcmjF4vLF/f9KN9aeN+Xrf4TqHe
+rcNhkNMEKegXdmsVArrRJXGEGKSYsRdmL2koXWjBSU62Cp8tdLhoHfpxqure09Gr0yHuK3lXqFJ
w43G8h6KEAIPotJzWPp3wE26dtd3ObS7+ffUts+GMgE3C4sWiGml5cq2BfqdABVRFl3XBnkFfvkz
arS9715lbvXQVPqd6xfxCsUyft5I3CDtSvCUXIRJjWwrfOotol6pj8JQaRHx9pRQ8v7GRPFIZSPh
KsHuFX3thIou0lr+rGlkAEfB9udrw0km+r0bsTMzREen1vQ/dPsK3fQevvR1nYS44QdCjJP+rhFY
TNBBPBg5JG5rxO+G5inYBAR/q4lLStB6913QvdUiv9OL7utQsJAEpVxZJvbARnN3/PK1cqybAMBS
HxHX7LTpN22oHg1EZ51pPeZJeaytScG6QJqW5dyu63ceFwGnG38aZvbQ93gBw+jn4Gfkh01bDRzI
pkX7D+8DGhXiIid01w6k0QtDIANCiUm6p4ZjlR9IYavNHnU+3lQAYYBdY0JFFZaQoFRhJCmnlQtH
gXNFG9xEyn6bRosY10DxIWF46RIEvbHndIxpIp+loUUedtbJT7J9HFnPXqj/cDzC/3LICcFkYQey
nLNHMcwd+pMzEnkPLukmBCIzIDm0AL6yTAVxw8OqMxPqISix/DuCcpMVMj4hDgPJ4hYcO9aZxnWw
sGEKuscwhwLQGATpZbdJl/zwI3FJOnm1dTs0VegWKF6A8iphDMxH1zCVcBSITjeC4MdkYz3o7dmd
4QWI7qp1PyZroX2F8wjvo3b3JabXxu/p1+JDXDFeuYIK8dYhlFrV+Axhub42pv8EtvLOV2DSOpDl
TVui6od5ijxW/5J5DTZZQSUUXsthKLn7dCg3mmV1HrT4ZiS1qiaaynY4yWeaBzm23+n2dGekRO6U
UUeqLflBcuBzY+uSJG21jpp410dyX/QEy9rO8wDCkeJfe3BNcsRqpIZAhMatP5gvfk9Kr1+L11RU
tx1VDj+MEOp/yXB/OePww6W/oaXOZdKLx8Kw77MBPaUztC+R4zW7SfXHekJ20EpK2Vp9V0JznU8N
CL6IQlfBahjgT+TmHdDgk3JpIpPKIUzgiW4lbwyTDFuTP1LZg1u627qIv1k9EDUZRk/FxI6oR4KE
yfRUaxShHbvgfEe3BCo5zfGMcEMsvvSKbfYbzG1Uixt0SRNlCZWUX+w+LRFSMr/Q2XOphXlnhhRw
tZDImewhwqp2Ppp2WVhH6lbHTrLARTg9ukN6qnoLA7T7EhpdeMCS+x0d8Q6pMhnrvfbqWo7C5znf
p7qHPhaXDZTTCwLKvja9re/yAlFPLXYdebeUiWN9i6Eg2VluZp5CZNq4uHNudLMHWXCIy7T8Jqzo
IRs55VRV+UPAsdmq8lHEuruJCnRrWZIQD8Z4yMs1DgfxCEwF4X2hnkhctwv1CB8jWAnHe45jiXks
qF5MlVyPMl+oZXcy9X5kWQWmgabW4JBuWI3PSBSOHsUCZJbh3DxogPwMr6KgLwsD7KoQrxNKP6tP
HozZpea8pFedhegLh3BHKh5nxNSqHxCQ0iZP9Weg1Jy/UI/Tl8IOU/MWPVfPQwHKSBiEI3UItjhj
Hi165xBL++4il+kqFd29oYo3270Rrv4VYu/3msi3VV3357hWpClb0eUILJog4UfPDeieBfpN7dCz
igA9KoEyyGxkj0TbWmvxYF4A1kKDsW8tvAw6kowh9l9AQNCc8r+V8YQPP7przOjK8FCYj5Iww1Q/
iRp2Tw2SesrZEU0UdTIYnsbMnatH5f2kxNdMkyeAx4C6E6QMiaRIz2+sB4+IMA1mb3/T5/6znQ8j
rdfgZJeC8y7dQk5/azoXDxoEEfQK1qZCDj8rK7/Y0eRx8ipuIAhTx6RbDUK2goIUcREK/OvcNmlU
pzs4qnYSf88MA1v2dPRToqF0Nb5FEm0ePX/6RDPKZ5wuxto+MSLXrBQYK4zc+Tgve+8hrGFegj2j
8x+ElzDWWvikNk287jYX1PEjYsUvxiC5w5LEdzc+X4D5/SLuvG+IMB+kmhimZEiM6L5wOavz59jI
/a0s37Lauou00oRyFHwbVP/FCbrvY9v8MCeyOrX8NXSzmZ7Fugq86I5OVUCXLT1WLhpFqyFE2Wvv
KAfsRrs/G5V3ovxFkJ1ffW39moghHDthvovzVVFHEQZV5wsq05NXlj+DhkvsaEDYMtXaNtQefaGP
lDC+RVmDeKBSb0GjIZTL+ktUsteu0VH8DeRrQ/PZywhfxM3PBQ+5d/8jb3W1ou5Nb0WmByU1E6Rb
yeW/vbdy9SoAATPuVTtOuEMK/d2AVxSD7wAmg4VyVMMbJxwiPm2QfLd9QfQkquCsiTYeCG/qLBFY
gri87THhryhsVfvAwGUbPQ5W9oBOl8s/KmigbkTLgGzuUSUFujaDaUG2m4yUWxsxiz3QIpqsVd6a
lKWc697Tr82C6HUYQYemHLgJquUqVKg7zPZc5j2FvJ7Qti7f06Bf4698s/zxrhaJva/a8mbsjSe9
UC9eEZ21SM4tZQ4wOqhrCdslIdFimnoKNZp56EKOqQbc4lgbt7GmdtVA9Fo8QfnJOEOV7pNpeMCy
awU7LqS5pDvWdSXCVdwYT7ETbKSyd6XXIS/q033kECXrPZC9QaN1Fsy0Fug0GXEBRJtha+FlW1fY
qwRNbYh0ezFyjiIOHU7Ji9cbzaFF4G9ACNoED5ougVc5Da0uAAVHmZ5Fn0JOS51HYQVPykOE2ztX
BevVL4Ct5smP1tR3RtmdM/PZMrsfYeB996cevaD92gbyybcYb6OJ5P77xiqcnyCnbiF8DWsnLHZD
UMxsJknaDcpnw36LzOwAoPxchdeDwfXS9/KdyvH9Jd7OEO2+NBksDCmuy7Yf800o4VD5RDfXZXEE
JgIHbA6GcHViBCYn+ZaSBc/BOWjc8QUvQXVtxTUgwILLvDsnOYfxnTkhaXDH4EekUKf7D+CtVqbc
vLW9kR4HK3QAolr4B0DPLw/xUmZYJiOcRaAUDAI25pfTlEZ0wb4+TOmY7jGdATEepz0Y7+yIqC87
uv51EJb9oYFStHGL4vvyPpo5wE2rktZCY1LCWGbm89dnHmnxtoQ7/jFvKMx2F2lDMNJdJdFz/mY1
Fz26zgAeO4y4n3Sz+ubN85aHniOtxXWFUk6icUnLHnjaBHp6NQaq3mghn+C7uKUvAt3/2s1GM5qp
VPelhTWxiev7bu6PyZg+ddsN2+m9GNOTYm/38UUzF2gSZ5zluESY1X/9WuLVzQvbpmWi22ComnkN
LFOFofiyZdJNh/RoB6a3F+y0eL5ZSYgBY8Yl8+T8kNOHXcfarjS0ucjdxxN0en4bXXVr2vwyufy1
MyoalSESkuP75JR0BG3KcL9831DXCFfreVj3jMbnfc29r6VQA0NjJ8gf5lW6rJW44ZpfE0b1y/pf
1vWydZa/e98dlufLg5gTC+s22JeWixyrvVs2fLi0GZdV87E3LK9UgLg44JMJNQOrYllIs0OrwFCY
zGizodwx2uVrMxB9ViMTXT7EypxuQs0vtqnr2ex1lECy5uALwJdkxa8bc7xbrH2LOS+NpLObIM2R
P8Jm1bkH2vsTAjba/Fn+L1/8yzIskxDOkYOYAWyDeRHft14Y6IyhO+IXFrfi4ltsKy3fyxoe2F2S
xHDy5800UO7DSfVx1ChUJ+NqWXmf16Aog6scEog2AWALMoMgVRV81dpU33ysYQ6Ro+mojGsce9Wy
SLne3aSzS3JZls4rrxM56dtCtzvgMykHem9q2/c/nY+r5Z3LJ/6v89y2mGixorpZ9oSOxjeFQm+G
2KdHc5DO3gLksvzCZfeZ/0CWeGMRrKJv9cf9sgcPrd3vgZKDxEfu5lCW8tR8pP2v3yvz5OARlAEl
kZzZ5buXr1yWdoouFUM3hoa5rA7ve9J8aC570vL0Y17uWOi/yx1iYWeD86DfBughnKX1v/z98vBx
tP6yi75PLq9PlEH37lwHmVf2+1vws++0J1JYtu9bNSv9muyJ6vBxhC8/b3nLMm956s97od4R3dvE
rCbQ+ctr1rKzL3/x8f7Pu+DyfNlqy9T7e5bn75OfXl+efpr3vtsWCPD/PPWQ10bpmIxSv8CskZh7
g+bXSu9gwC2/03Tt9sI3ya8ZzW1U07S2a+6G5n26l6azkc51NjW3TkSEaa7OZsIwUAdt0MeoXdDS
IEiwO6s4Umu8zdITTC0aSe7s9s9jvdoLTV8XpdbutZG8ieUhd3NCJow51Wl57iQKSA3JW/3aIWOQ
0ZhnrFSGBzqWJa8sf//3k5nyim2PUiNOiulA72u0ouDUzw+ALrgKLM89U+YSGh1zW7Oq9mGl7+hj
9z5eBekDnOUF3+dCIVW7lSlnaFh7XOjmB3e+bHw8/ZgHjGvx+/Hy++Tyklp2+4+/X97+969/fHII
cX5vVWY0nO2Zcfvx9l8+7n3SmRfnl7nvH/3LjI8F/PiUv5v38e3Lq4O0v2YewLSdIBfn04sf73//
OnPeOT59/ITdcluEzeP7x32snE9/98uifnxMQwkMCi73Uh9fFbFzGWjNgizBFxu31K1+mRxCQg7N
dHT3rWdjPvyf9gu+5+K4PCzzlqmlL7M8reGntZ5OxGkbgu90575MaQ5/PozLTMjJlBwH399QNOcy
EszXWBYmI3fxr+dgSiVWSZ9B6HLez5ZhzLK/LDuAP58+XXjS21wYt0t7xv6QLelc4Db2IkJbRhFT
RE1D4tVc/lD16P6G955OuQwhmrjz91asNtwv0xHK6iDQN0tDx5+7OnqLeTjMQEwQo3lMLI8+U+yb
+XF5rmeIapeno1t9TekdbAyno1s1H7TLFCMJ6DlTRaWSkKVQn0Kg6i135lWmW5geO5+Etwksp17W
x+KvqU/zqkp3uAsFz1aXdLAao//zoffz6vg+L9KHXQwXRJ+si+UPOtrdu6BkLDlvz5Ayz3GZMlAf
vU8t88LeZB+wMUmNaGlRI9SMfm1bYReYXCaXLbw8l5X5RKiwt1naa0u3LaQzAvZ/3swf3bcRp/OK
u2sqxvO4rpwflqllS3+aJ+bxI/c+b9FyeX/vwL1PLxu6y6ipNcpF0vK7Cm0eCspPKjQ5MfTKmnK/
NOPCBWCwTI4LVqCrAR7EIXTKkKC7ZQtaWM5+3aLLzCjLqc0yVm01nTUwBVW9k5zlQaGVqEbZtl6H
YoabQZ77YxRtS6AGqHzgi3ZI0E5FHjWHUb54ulsd3RlJ8PHwd/OowJBfWRu7wADROmrtnw9NRhmg
dhAjfswbURIeI5/qsqt71rryi+Y4ha/Cd+nOt7hX+rr7YhsTx+CynfxlEy2TLacQz/QDol1r9vWP
LbFsmI+tE1QGN6nOOK6WTfDx4Mwnp4+ny5HpNjLfxGP8YznAPnRvy9RH83TRx/W5Wex9yl3LRimk
u7WKVO6WI+19Ey1Hnoo6QmnHnpZI4JTHbq6oj864j70MTQVWouo4j84PNiphwSiUZkJcvHl0Ejb9
vO58g9WeKIyEoPZ5/j5JCGC3gqZDsMu8CvX54X19//XUsDruHUMaYPPREkam2tSxel5OkMux446D
O62WyfdjKZfhQQIgbwtFa1rOjkXB1l+Z85khmMESeoJCOtDNeD9k/Yb+JYXm5dVpPlN42aBt5FQ8
LftSaRXlMZ8fPp4uU8s8W9NoPDCAWPa0YF4N2vwZ/y+tWPhx/1ZaQezwP0orfvT/8ZJX8e+yiuVN
f8oqHOMPZRt0X1AsAJ1Dz/QXds5x/3AoWuty1hjx3y/0ObQTOiIHG2mFYwglZxXO/8gq9D8gtgrb
NYSubFfwgf8H+pzxOSxWIfqwYFYLG6+DknJWhP0i9zE6WXY0acAqI0C4JvCxufOofEfUOfs2nZCV
e4CRyZJsfe8nWEuMK3NU0y8r7W8EcwZ6ld80X/NSKNdAb6RYF4b6FI/a1bo2kV2cHbIEr2th03Yj
33TqRuPKnjCmjGl1WYFowBOG6N/QNr7d/ByHIgC1QF6HxSjz4p8XyfxdbWJbLJKlW6bpUARDEKU+
rZhKQ4hSKD07mGMBeyfRCDxrJ4N0Eed72kT6TTJQN8rrZieE/2rZgPVbW8q1QT2c4OA7ipckTWR9
u0NtQw8/IcfCcScc86hsVrgZenwftLScvPGxz3n2OneqvdbX+54q3VHzh8d//kXGLJz7VVjHL0Kg
w96m2KGUYX1ayaWm1zgdq+ygY/U/CWcAUBbk1aYIgaQUrrU3Mbrtaurze6OwGDiQkiVw2kLkVUP2
EObICzJTPXsmPY9/s2yfxXbzsrGjQ6MQ80HyWXXW1E1U9cpJD3Tq7rxekjKgJ4ccT8fO1136Ni5S
2lGULzaC2WNiQ6s1e1A1dABWwoun61S79vXx3y7Xv+yY0uAgZKnQQ+lsqE9ixEjXKIzVlctw8FA2
mbMSekv7TAPnXhjZubEbSvKNu5mMLOJmtX8q0h71cFbi/rWJ6k4RaP/zqoIu+WkzOrYuCCbCmsS2
NNW8yL8csdR2dZLChm4v8Ils7cjTThI3FiIs7RKjS3WfeJexKfzbsk/oWBkScwcc9cmSIXYHiru6
VwxXmZWTBtRp7bobsHaNwj8wwtGfKxqMDt71S6xU00WiNAegofUgx8EAba4frZYQUCNCez5c01DG
+a/l9gVxmHjRuGxRZBebzhtf8xawgsKwu63z/GzVDv2ooj7YIn8JmoYOEAXuiyQyuGGtr0Rfads8
x2BYZWs1jj/DCBIx+UktLruiW5PqONCTxSIrXVyjkwtMEppNtx5N9fDPq5e4g385TgiBICLQ4LhH
7m9an1Zwhh7aj9IGxlqPSxeu3hVOvtPswzqZkagONKnoK5Squxm8ATuuNZ2mOMtuoiBDVoJnDx0z
WA5D809uV/2oUhxwI6mVmJm+90HObydPmUCvyTsFnvNWlFG4C8PRZf1iaZAEwMGKLF68Jl5BWHFX
yWDWO2I6nSMK+ZtYmQ/UlbtDQGv6Sqt4WKbiGWjdyPamcyWuymCUm1ozguvlIQlcemmYufoc6VIr
85NTZ3dsxvYqaYYB6IFtPHR42m4D7xqSSHuTNSluvXgyHqjo4XuvgmvyfwjoGnVtw84zrSnASjNH
U9Sk4Op0Gw2QAS7fhg60Dfw8OxRZhLlkikGcFfGlab+O5DusB9rTl2YCy2WCJ3zgAkfQI7kOHNwh
ieRVjH+vts6y99fRmQZWc6bni5QHH8ylAR4jNX3/No2eR63GhWaRuRIYE5S/qjOu8ByY2jheEcCN
vajUYNoQEonKwj33QVkd8Kg7x0QfnAsjLxD8VXG0bnRYVL015idD0a6XQVifSRjBGT+NRy2wBvKQ
i22StmIf1963rOseVZGr47KNZBJUqzIQ6O5AlW2F0F9s8kOPtJJp4vb2jGrJDyIlQ54M3Q2OURK1
0unglk54S/H2lDYpUjRk+7ee1oW3egQtJtfLK1Eh9tW00rhvERJxZkbVJwdIGqb0z3bBbyxVNl71
GnuLacEaaJPxbBI4a5F0VN66tOcPuaDu0hbN13B2KdWDkcHsbAkOcKyVG9vDcQT6tBIjV/lI89ON
6qgxwp6Oztb8AFhQ7L0+uIonx9u6RhOswMpwmlXDHUqX7Khxg3g96IFPJhWVxYlOLsKlKoFIKqYb
3N/6jSdxXIbAMcqx/TZU5XjTptpw0zXpkxvHeOQbsUfUJe4svdSuQ9rDyzNh6Q/ZNLCSZ/TrOCI3
KGr3aCfTofVd53p5sP0qPKBgwSM7z5vcjJuzeSq2+R1N1wN/mecFUYihZCqGHSSJiXhm/oQ2dri2
VUb8XgoCPZ2T3MiU9m+r+SFJJ3XgIMG0Nj8dS06mlQho3VVQFOdZlp7hnOuNYy1SQvVcFexMM/bv
4yxwdn5s6StOMBotUx70yCbjAyII433/PiB/fZ+oBrVhQYyLkDfLQ8Pw/zha49vyLK0Uub6c6UCn
c26uOxwk8MzulwcIHS+YrrPtyEkbv3gzzC5AnHtOQ9+aNCBKg2UBvwO1gD24Ddm1zoYLLODEgspK
K9wngyIKNbe6v8dLAl3NfyqwbewDmxuq1o4AJMm63TTtbEp2ayJaMahd0J3EdeGVIJxKCAjyO52a
8LEZ2Yl1YGxWYj8ZNjEvKk8d/MbovtvSIsvWHN6SvHVx7EPVNr/iPexu0PV57fjUyuZkyZbQqKDa
S6oGWYZ6fGxQaXquvY5AkZ3IGz4MHBcb/PoXdtsnBxs56qbuG3sTpva5rdCJhU5FnrpFbI3vTP1q
VBW3wmVPJFUK1djvZ2JCFBsHXC4/TU5tW7foLc5cpIMlZMOsK1ORtrebYPuvAiIn02rwbqE4fm1o
+G8tTr77FJlAVrXqKseuAfMSqz5quZ1eYIbXRvMxauR4wamrvJFBdhvq/YM3aHLT+65avcdcG3m2
ThI32JCEfJkEAAGWtZlYk3YAtXVh2CbRMrHVYx18ttu2udEbuUbwBUFjPj8BDBUPI/tyVX9RujaX
f92rVEz9yaV/vzLUcO8ssWv2aeA+ZDclzGXojhRMDMWx74evFlK0rRXWV60JTartOUngX4Eu6Lqr
uuA22IqQ8StV7g10lR0f8OIn0z1RH9Y59GuXVCBBo5+4Z33o3Y3uhtqxLLE01BBnAiM9sf1ulB/2
p8Z3bpxiGmjAe86mHGNtRagnGokcuayhVi1D4V3mwcuyINsx0CDNbkqJYgCfgjgiyAaqO8arrmUV
49V2A+GaJnfW5qeoE7jQwiY4D3jkIP/1Z8vfCCObrgwsy1keaaDq9qObWuveDMa9wr+Pka24mloC
dbghS4DYZuHW0oLj1GPtiLvnMEfQp2h36wJeNjFp9zH5vhY6lgt2R+3Jb31yV4d857adsx5tf7pR
5W1lRwaS3dDfOsVQ8PXmRMal4sLaTSc1VDE0VFj+Q28k13qqJEbk6TKE+ex7QX+Iy9Q+FiplBO5z
ZR0LvL3BPA7AAzw01PQkiYdH6KHOSvcBL77pKo/XOpSTPZCSyzIx8yvd/RGQGnb0PPGFQY19iO3q
RxgBlit1CdCmca+NlpAhe5yqTQZAY+MnESwHRwx30pqME1mKXI5VA+bejGmkNEN1U7UeKvlMWt+Q
ChQvoRM8IZOyj6Ku1ArRVbhuk1QjSxBFn9X61bH1jpWsCgRViX2h0Ise9FJeld3GAdJF/TQnbaem
dR0jKIvSfKe566Igyqd0SfAhLkiRpAzBXDledVgWXmv8+rZo3cvcLzTKMvA3yFvDNEr599JNiXoH
aAlC8KHryorTAAIw0Qxc/ZUV7O0weimDUbukxwwpjDWrVQ2GbTgTNSmHpyFAgAfFxoNQQlRP24m9
K+jtVV21H+otdbDikHdFB83iR2Vn+SVecNCYXvWzmBR5ZT4X8AiZI6KjA8gGDesWWhFsUuLIRS3b
ULkj5sWYbZI+bI4gdpx1XXMqBP3zbHbEekE1jHdxmIL01nLtYEbsTfNnNJ6XrbLMKKE/dQfRkgzv
TujrLBOnsPBgQvcx1nK/4drju+6WLKNzmpUbzyu0M2XGZD1V2EVRu2zYTcx1g9cxkj/IdpxuggbJ
p4PtucHuV0WEGFmjOrZkEl4EocKSRq0CThQJX26XPLQkQGul2vgICJC00ygKxEPVztE2BGINbf7s
TT2cSqLYzBaUbTh56xbY34rFERecN6qtkirCS6z/rMgvI9bXie4qrONtPYpvXacBQIZysjXgPkHV
A/QQNV1xIuVcPCSkU6wbgm/XRhNdydphbCpgtWmwOtbL0xbBwJkrC6u4U6eg4RrV2fFw36bpIdbA
CyNGuFQZpINC2qg8RuldMkw11w74mS/ggG5APXU/SOw7UHu4VFUxa5fdeEVMijwtbGW3btuN3pmU
vA0OEGjLC+WZ1hmazonya5SEBbq2+ZUF/Wy2xanCIX9hpQ6B5FnYn6sWDlqrw9DM0qY/SYdMsBDZ
yIbmE08177tLXsS2RxuxDe30a8UN2QkL93+zdx5LjiPZtv2VZz3HNTg0nllPqEVolZk1gUVGZkJr
h/z6u+Asa2ZFV99nd/4mMABkkAwSwv2cvdcGRrGsqQVSLbiYuoueOyzxGtS6pcFgyqmw99ZJPaWN
09NYSw2FiP/LlQYeUH2602zwy47mGJdFkfHr1X0dbOLeBdTA9Is0lRXgNb3M7j2SY/QaJZqm35Gv
UsIceRgzx3kglRd+U1A96ZlhH2oqOEjhp+pJ7eton8G56L09UkJwifqSCQgM7KmE+uxJWWO9ZCsQ
hjhhYUMzs2yGBzo5csdhTLaqA90R2REJhUVjPuKcNR+nFOd+CsdxHc0I+huqLcfaRLU6Ala904F7
dXpYP4e8B7eNJ3xs4amc6vyAarFZN42obzw/fRXB4N4I6R09a3A3lg4RRg8jAddE6E+RA1Kq5QMG
0rd25aAzAzPCLaUpEnO65fTxoF1V7oHpRnnjcf1dA02HHqpp96KF1TnNun4aEEWAT1y23YogE5cy
7cZDTJkwQTprk4cuO6f721JEO1la+GR2XrOfzdE7V9E4oK2pEByN80ktaHYAY7xuRxOuDi/Eg2Tw
PXPLnJyfsWinrQMM3a0R2Nf2Y1Z1/cnlJDozLifEKY1WeV75G/4iObtR2OzHtr4zghmfbWx/1fSZ
08HViw3jhuOIcockSC9DcJ7fGB0YktL5HjR6eNYIMND9xOHV4pu+1GN+2PBRHxIYQPFdAxLRkcYL
IzyghN3dGPNRJ0rlqyzH8TiY2Y3kLuChM14l0/hHnUXpGpHVF40Ol5h1E6Bq/OIUTL0aE+bivOsD
MpbpxSARzv0Pe7be3dk9DF7/qhV4Gfr5W647M5o30vrCF/Rd2ApB6+yplTMDJGlgNQB8Ee1wSCz5
yODkS7TcYTJr2C/cUt2oN1V9MERyDLOj0UQPKRliexkwwjVowgtE8HCgSlw6U3ijWdNxcNtNW/cn
uCjvZffEOB82bo1vBVM1WJHGFbjp8fTa/XjoLUKnsl4Th8xZ6J0iPtNoata61/20NJcmt52+jykg
Pgx0X4zSkUdQNGPACN0LM+dIqW099eiWqSmd3OVyqRa5vcGL4xywa/9sZ/7PpGv3tekcBTJR5Pb2
oxOPEJxorRkIXRF/Vt7as5AyE5uID0DTNlViHBJHe9JMkLtl3bvbscy+j37HIH4p7+QeDhjvjQQU
bRs4Xryq29Hf4AH2iacjBLOMSULn1rmOe6ZDZS5+BXzV1RAUm1njvq3hTV7LtH5Pv0Emzx8gPdXr
sB7hbFFBLqpZ/uDCcc9lKFoBL/PvPXDpq2Jw6cfl5a+B0NF1kNjGToy+/RY65p1f28cylj4VUEec
sOgjEvEj89Xxq69Nt2R1V0yBLT+AOOoPyY0BGxmZnvuYusvoq2gIQy2rL/wkt1oWvDV1H6/ipn53
OpmsMA/N+xZQ9JpGEKrqKCVviGsIk/b0TG4MwsqMcNTJNaM7LUNpFRvNHSAkd9dK7a3n8gOh1jsn
U+9tq4rbF3qIZmMIs4G6ESC+zPCEYF/z57uO+PE9GujqMY6pGMLQyTHprCzHdZmUO8a+F2BLyiC/
6bMK/FT3CrZcv9EH4gw4hJdYx5ov0WjOVi2bc9VY2cbOmnotAH8cIf7+UVA4Wg1eeyoNQHFc97h+
AesDgeQ+RBSoEUM/eMmxtyb9vdKJ/ZtBqZ2TDCtMAsayZiy1T3vvUZ+d2zkwkIHawt57AppBhu9u
R6YnsNcX1PIuncik31Clru/LOn7G+b/RSOa94VcDzG1TT6KF6W4xQW+9pMw3bjc7Zyvl7D+6I/As
VL1yo+4boWa8+pNtHhko3JQIcDcpaXo7MFaPnjMEr2VS7MpqenN9c4CsjLhan9A4AZckowSkykYg
hBEaAkZ0gOVJzLSpK5R5xoA+rsW6SZywRwewvu/LloiYvEITxuPpxJg21oOAaVENkaY2kBcTlUVt
ArAlvrByHjZhNZonQTQ6ClW33AXu/OrZdL2X0vW8VqutiEl4aANzBcbzD69DRzfqL1B+aQ4PZPYO
rSdOFTlxJ6T/Dl5ua5PV3705+55QjCB7MwAo0eOzPanthSUxRnF0dOKqPFVL07xZFmpTLSzVtv2P
D0P0+/3ZA5CX3TREz55R7AVS0bp3viFqBqxoZehPHQ2W9FRA9q5z/9AsT1DN4hJfQ42LpvGbbCOX
Dqta9MkkdtMPROFHU1+PDNZugqyLQcTjE3PukXDXuy7uH4ugwpWeeKciN7N1VuXvUw5LRDNRh+dd
p51m477N/Y6ZpgZrN21gQTjYg0Iav09BDSSQSPV8J4bw0d03bZA/x27/2ugeBo1/6TvHEEta0xhn
ciE25h5io/vcNbRV/N77oo9EV/jBVL7MbgWXeVzF/XDUSic9DaY33UVTXG9sV2tJusUnhtuRrwa/
pY6LJpRoNIe2o5IxFcfZQmCPnWwx/Y0a6h8Tzo8fWs/YWoqqSpGPzj/4sV0u2Zp9tAacU54B+T+u
pq/GIP07xB3At31iIia4yzEYTLtpS2aAEz7F0qOsmy15bFlY4k4h7LEsi3PdFXufI3mj6QUpLaWC
2kZirbdbw5vTr06eN+DzKDaQvQMUkH7ZTZoVd6YoNeCVnorD9o6ZDPtHX/NJFbZn+TGm0d6d5b6f
pfXsulGJSzooDkEUFW9w1s9FkWjvXUD1zvIE3uM8ynD0wB9jEgDwOo7ew4oaz4LbdUfrG0b+RycA
9ZVHw6aXDS1tzbnPAhOZdpjUq0afEKi2zve8MD2mXja/q04hPeuiJ3+kodN3FHmZULubMiTvCouP
uXFzCzEz4Mr9XHDpmMyMsChNop6mMFlWwHv0etxT4mhPbdGSLgw7/S6sw4x6YCk2mtNpMEW0kERs
39ow2f8Fe+zAhBLAaY1LLHSL+1T0gohy5xRSUGCM4k9nmxncZJbRcyPB9C1bbk07rsuleycNUyAH
n7VDY3Vya02AhZkjgKxhFhw2ebyGR1nuLZ14nWBKNh0j88cxvJ0S271NGsyRuuZ8gKicjsi8Rinv
IGyKcdQwfOjGuTJhtAGjt7AMjtquqXr3dmjyWy8pYsiuKH1dfTzTnSyPXDNve5F0j0buvKcWQ2KL
1L2Siu9DorfAzyNuUmL0gGh2Tx30MKK4dW8zevOPtgbfbAVwqzWKqyv6VsXO0WngNqj2kyaMMInF
7a3ppcNmgaSRF7sAwKfm0HXTtyiSDNGHRtypspRvm3vaRs6T0N9r06p2RVlyC5PeV6dKq01UReYp
iwGlTVW16wyDY2wk6CYN57d4wg5vTMMzv9Z0dAqfOVDaz7uC/L+V600D4VqdsSdeYd5hF3jkEoEy
MPHXc0p1uC15PlHZX3yJYLCnjVRPenfuM0m4DtCgUXxzu/y+sNvmMZrxvRROKG813OCEaTOYBEK/
t6dvkz/c+YWv34Sp3Np8vacpLr4SkDScUWae0Y84d6hLvoSFVj50dXDj4v1cmYOTkl5DyyadnHu/
goOYGg6OirC9ByjNoUXHxhq6eDeXdXQGZv40O/BNPftHbYLltQ1QIaHGYDuxpm1rEsEZVJLKpOYx
Ps5BvpnungyrkKhj+aGDUjzPmk36QT+WB1wsjYz3eTl2t1HdG3CxqaRp8+1QY9MwYRds9KqKtqpy
QOS8syGgCkZaWBwadyiOfQr8KPagdU8pX4dlYe7MPfdb8zotWPdA3k8owk9Tnz5jM4zJsK8MILJi
49RLdMnk2yRiVuVtoK0BxRgnH7/5QbPiXTQx8Ywo6A1dp+/nluk/peLqC1d7RuF6spvNBEr2fJzi
+NQBnLtzNHrNDJIwq+iEqtzHISMhQPzjQ9RyOTQbqd0kjcaLGuHDYFMMQJZ561mBgD/epTvBJGQb
0pVYI4vBA6dh84pKrzt3pf86jH69rxefIlR389W1pg0XHv6okvYmCjpcHqWeGHhZkp+9mTm7Kku0
U9E9kanWfe0n/WsnEUa5GEL3keAntjJL7Ktmjo5hhx0ioj8/EYr0KBLH3Jeoa9aDrvd3zkgPuGLg
l0hSo8LKPfpj+WbBqrkhsRz+amH426zCjzXlbchBqKWPHi+xiT24BAZupb0e7TtYCv3oHmLm/+dW
kuNk+xMmNsaMC6NoCYeRe0WYsTFYnuA17gu7FLdx5LzpSGcPXKveaFVoFM/Lut0B1vZOoqHha3jo
O1ODo8/wKiLzpgGfnRxiDIZcXmmapBROArHvufUCUjDmUwUCFy/ydCMYboAZZBEbXJEbGETBwIiw
gmy86mhLEZ5As7mKxQuhf3IfJETGaPWZSmoO+hu0aztovzIMYPQnArCaltffQyDe29433Z7sl1Zr
nBc0dAdkzd9ivZe3biaaG7sjpGMQ8PmRaJ74RrAvME+UU2Xf1fVMPw+n9yagcHbOMys/R2HmrYsG
c1yNUeE8agYTxHy81RKGfJFuEQhrO924IVv0Jy7obNdF9mIkzbyjL9/ysKRzIBCDOm7a5iuHGzvl
VmSxWCfx8CEgq7YBJYuV03LB4AOOJ7SgZDv5rdiB2qPo5yYT3mUtJEKUulAz1EFzqDryUeC2QX9Y
vI4E7eBiMwJcK5ashrvI9sQuyRaXVSFf4QYMh2IIkomONi2mrDCBBUHb97kkp61739RNey+Xhbrs
ZJzB6FDSgzve0xRgrF5Lr7hzlza1NYr21h7vAfJHBw+05iopEPVMhNvfR8uaG2s/Icr3kCfx+A+Z
oDcK6bpvMvYFxa1T9u2NlWR7j2HsGceyva3mNDtGSc5MIYrosrrMQH3ztWgybpOWjl0V/St37tC5
HeRInkKu36Yoz/0Wcbo/pNGRLNn+wHVv3po+MMSJa/M+K+f3yCWmR/dy/7kT8W0hG/1bgLd+Ew1O
sdVn8dC1TPxz0KdoUGALtHFd7Alm0U5LXPmAc2SDB+9cFXaxdM3dN3+RX+bVydXN8KWR8PPggZxD
uyMcInGxAZnexxThKJ6CcgBKZgD7cJtvow4s15EOhEonuhNVGNxaYxIyHO63FgWUU89Qj7AP8T0d
wADHOd0DBqGAVqmEdlpDb9OgsrPHtGLjgmr9F/yDez+S64Gx682YUU/oc+MkRFPf13pJf7LZpiAZ
3km7/WmH3YeNUfoQ+O30UlGeprTwEldmfBgkxSV1PKgjI9Ar0ql0OJuQmuFD5sExC7EUc3BzxLfp
q9XUsB4oZ+zbwmrAqZAuggVqpZuTBADtmfSh/ugjKdaC+8aKZnxzEybihQa4vskK+jk9c7cdlS2m
fbQ7wYK3T32aW0dcinKVjHh5+6Yc3wrf/qm1M7ugSu8ZZxqvM0C9TTEb815dhE0iNbjOMaazR/kx
IEu5zZtWJ1SjLjdTQWeTeD9t3xGNTTya+xaVYLMLsPC3Efx5PJgO/f9nJ7XjF7+BsxkVMULYhPy8
iVzQkzVUFe7FZVVtm8iaLmtQ65uT2owm4gbcmAD03JbcEuLEP5oWbO+1km6qRVEMX8QSwTQiwbAW
VFDnVnTulXj9sprS1j4O0y3F5j9l6/YyU1NSdrV2kbaXkgI4p3yyUpJZT5nNaIQiaL+sF7ETg6o2
E7IBNLw4i6/gs4rdqc+CxMNja3Y/UpnX22SeeIFh8eIo6axaE2npcA13viSuDS+9XwTMl9VxWY0X
JTouPJqRrY0lexGdKtm50paqzevCdqOYuG16tUpkq15AveDlpRa1u1prcJ3NblgeciZg8zpLs2Br
j8ObejBV+9QLpEperT7CpxdMK8RZiBnfLnpWZ+CHuApalZY1jLSZWnODdqY3W8DjC0h+EYrTu/tT
LX7dDCKNgWqIMfBfUnL1NPX1f9p33bz+vankztdXzkKMvfQHO4b2i/dgWVx+ObWtacSUrOI2PHHw
6zQuY2DVxF+cMpJrzLW0cwQZPkyHwYM24D6rJ2jWd99oq+PojhX55YtQWr2uOxdYEdVqoPyIyyNq
TSzKdz2RH+rJapdaeMvT1Frrey3RvOXx+nJq/+U1S2JiSQNGP5cTpnlSQvCkdf5cU5vqgQ60KOEi
nbWOq2ef5udRVvB1p97JCBTgtMrqvD0xLloRY50d1c8cqcPt+rNm6a5fTqqrElrJn0lvQxDvEO5T
zzHRQOEwnuqqGE8G5XmKemxeF2pfHs3MDDWq5qmEmSOzHOjd8o9cVeWT28DHT5sRuYhXvPpJj9QJ
vUBm00BG59KsFl0TvmgzbcgJqKrVFFPu80H/eLm7B3uGYst70bwO7nfg7JMcplbQOzvyvYmljl4J
LXgyU0qww7idaOXjQQ81ssUFsoNpzwDNOHs2U3yRivXEDG9F6xAKs3Gf4xzeGVP6w/OZ79AIf3VK
3jDH7lt3OPK0ovziTeaxx4O/Rrof7lvTvAW5y1SpRqgX1qiP7PHNqO17iAfhTWiFu2heis1xcBOA
iji5fMAVwJip/U4tjl45jdEVArC0CvhleEE0Gau2ldN2QaDkU21R3ZRbROU5opbUOQaOeRtYJFma
3e249Ibhhq5aJ7nXXf9sTUCwqdb1sqZH2k0bApW/WFnzQMVs3wWvQg/FJpq8j8r+Ih0SM0vpH9sw
/eBqTWzzwP8TxjiHPfRa9fQxzwptwM9NY9abfG8VVvarMbjvmr7X2zxZj6788CR9lsl3iUQW9AuC
FvftYm62IoPJArfxmHDpyO6KddylFuBZfdthvLsNg/iPGhIVU49MYB4djyVii4TOTZ8ztwyCh5go
3zWBavsIEPXKJdJu7WMtIOqBbg4FGc8zdgMFVEtqS8q7MTN1ExKpg/ecZQ6IHb65lpnYKTD6oxbi
86avEO2qKKN/7otvpQNjjmmWmTPErxrSdvrgMZZ3RTmZ2zIHIYXFcwVZMd9Ic90zp82w2+NACWkE
OjQHTbEPENusxrru6FhRlTTgQPmN+TxJwyf9RnZgLtMnSlS3/O9waSegIoipEsIf+PYWvnxig3qo
nOKNs/OXkBs5UydNWhrcDPCPVsjBJYRxCGaCZFoz2s99DA++078zgWg5ZQ3RbDi2kw3jQ0KnKHCN
u0BWXyaJJbcq4+9xtSSbevoGhWSwBWdf8w+Lp8m1fwROsLGHUwWWbt1IvuOu0Y1tgDeMJkoewByw
DhYiL0wOQbLTNUAyMpLjK0ZGA6yZNm0ZJRv7Iir0TQOd7ZCEIznnkbReQJWjStKL8+xHqAHy3H6Z
C9E+0lXfzcu0Qe0KCa1osNE/6cWkcRey/W1bz9+MwLBv81m6R6yT+TqxKBfMoeEeQ3t0X7Ququmg
B/qOviKCTjt4GVEXH30miauyLjhBzdileGAL5D6WQdYMI06rKh4tEqCeI/LkygaknTYFjHh0DhtC
WTJ0LeiVTNpoVCba/mUcp+Sur5JXbhQ9QA8WcjyNY6s/J+VNHPBKSW3+qD3TZ44VDC+EH1Lt10Nu
hfNPIPXdyYiH+CE2NagaOQTiwOBalZG5CMWP00SDURS5p8gyb0oas15v9+ea2MKzJTGl5e6TKU33
aRQxuPG5f9A747kumo+IPCMegqI2TmZx71iyYaIuBjKDiLGVQYPYphTjRuRNRdZesy+t1rwTzOz6
spBnhN/vlJnTXUIZkbofOWZZYUHyTd7yKvEY/Q8NCLGRo2B4QeghV0ZPlImAJHkcKoaFmX5bO551
axuTdVsYyBWxzCQ7R5sczuTEXlPFzij7u+s4jEhBFtZj3UO40Jxw3FKualel9sUce+fWlN7NiO7q
MM91vCGIagSOLSryB+SiViciB334zynDoapR21ts7lEg81dnOE9z6z/bMIAwlX/JxTSQ9jtVt4km
npTqpm6oSsalfgIKeOgd3v5/VhaLz3Bdz0N15Zo2bg4BLfOz1WLujQQcApEtqfDSw9DT9JY5UY5o
Bl89RIvPYw5sjuAlUg4Rd4yOjP8fH8H4N7cHn4ELqi5sodMI/Awm9oNIdgmC/kNOvjXZ9ca9G3IF
0IYo3nAj+5YZjM8RBFQ7qAfRneWHa98gOlarSlBjtYlhlMLheRGb6r3I73svfJE0l49MV3XQQ9Va
VaP+5y9uoZn+1biwfHO6jnsCHb6F6v2vinfcDJmZlCNfHMaybQZG5hj2wZ0wZ2TvJaF1du+Vm7EX
x96Zoj3TpvQbqaTCSr/Hw3QDMd9/H7c4taPvjqG/lRRzKP7YPxGo2BbXL4bAVGMe2pKUuzyO54t7
6mP8v+HP8uHisPg/RZc/YPqU7T//sfh4/u3z+4YiqDr8G0pw/hfFfoJnRjgll7qCobullZtYtvwT
cHNSBNVHVBnFGskTecyZ+7V3Yi4P1i24ZUjPBrFaaPtvBu871MHmMDveV3+pgNRJ9Y0z7yEZK4gn
VYm1MsdCLxPrzpJZt1Y/wv+n675M1c9//uOdUV6xiVvZxB/yL24u4Xr+b8frv9F1b7kCvhd/Bete
/uZPB5jQoecapuNaOjddU7dwGg0/W/nPf2hCOP/F8SCoSFgofYTOO/0FrOvrXCdwUVioMK8OMOu/
TMeyScYzGPM4jvW/AuvSuvhkdeLEAr8D7hsTmIdC7rOjBIxbagTBFN07U/sYCMJWSCIrDhiOaVpr
OuLU0qViZZ7zDnJQ1sd/eK0nT3jOBSUumtvUvju9IDR1DmmGFL882lsZd1YIZ/LJqpoEiJXV0i9b
Gv1U910JKqQjGLe1y8d8sO/9yICoVGJ5fkkn+X2eycEFgbYVcTQBqjS/Ren4UdDSdKxc3mfppD8u
iXWMqVcpplwwPp23sp0ZBzt8w15aaFAqsTHTh3qe3zQ7/2JOWrwvf4VDCTSz2TceZT3RWcUuatJ5
X2PmQpSZ7UP+DK6gY9MYDr9m2VJCd6cfo8WAhG9v7TUWDrietGkLi+nkT6ewfx9nPX3MZbntfJg6
7dwkN67hnrU+smA6wfPIuoka00DUSOzHP2oajUWfLcmNOjpLanBURtB27ssRGW6M2BVoG/lnWTnu
jYpcRjt1TnpELyDyJcppYSFd5z+3xq67QQJQhbbDvZTstbDKPWR4KYKhMtokxvQQkSsLj+++LigF
VKm9kdYSWGT6z7B74Z41+oPsy6WoW0gaLtBPneq55RjYasKmSm1lX0XDnR0uxLvoHCLFY/T+sW8D
Q60ckDmetzOT9pufwP53ZrPckgeJ77scbqoaU7FnbRPhEoSWNeUudkj+Agn0I0PugO+V2PSsf3Jm
8nvhhenrAvAVYxpDricIgevSm+7rIWrOCJR+Jamm0ZLzCJ2cjjiurAMBrQN0sOaNhNycsU/ub6LM
eA9LGxYVtbsxYY6UpVGx0YleIaO6Xn7Y8U4zka8ndPvHmCm9Wej2DiKjQACZ7zhTGEP63wVxy3sn
df8AxVGsy4gBdT8xaMJrg/lnjUbjPZdWQgpRscVWl9zVlJE2TjU7O0LITAOKbUjiiN8kwwI6jNeZ
8csnlPgY5d1XPc7mbTPWC/rDRI+TxBuzIV5DwsaQDh2vj1ST+SkpDFhJcPb28Lq53+qoCuPIeCTZ
kyJp0xdPUfQWREjkrboVwJbtgc+DND3JBWQDtCz1SNEufhrbte6Q21RbH3bNwJuYIb25d7Wh2IUC
ACYFwQi9TuYKGuToAGiWrqMGw9vklV98xlSrClFpHoN8a/wC5YflvudN8EPqC0JsFtq6AWUSz8gi
JhSZ1kTKXDHemvqCFE0GEJB11xGLiV9LEOa67lu4u1WcdDuBfa4HWHXQlrIgAJoQZXkjTDzYydfa
9sajS0LIQwPLaOwKuWn6OtzCzds2MbOgYDEvzkXeIUc+8KvlqwqWM91iAHGep/8Rg40qCR+ZPADG
SM4CZi984/R/yUc5p8ODxJvTCI/fVroAZ0Odno11HDlmm/BgkkO6KvSSnlg8vGeOATetGw92FyNj
dMgCc3Qofl3MlC/ry+GYGNHXyo/uACo2m8jDV96XHHI0EXQChTtz45Ek65cWosWk3E6yRY6IrQ0Z
Q77WumDY0bVnnJt9DUtinIdiNPekYFEwXkVEgXYNvWSwtcxkrbWgYbLDWgIbNX9KQfrZRXyP8sK+
19wlPiUgzRvM5yOz+dvoNY63WSamjUiQA486naBQ7glCLXe6E3t7gxaCJGbr0FgThKFxo3XHDqER
vhkjpcoifZIeezhyRYxEDYg1nIm4RJ2Ok6E9gf4jbDLUz9dd6hktmDrs8pe/uTy2/OFv20YUUZ/G
lkPFVOtP6VwOYD9Yg5z7MGvODxOcT4K1aq9oE4osYi9iHLWpFmnj5FubLGnZz8O8rl16vYgA7gUS
f1CrpQ5XxOZc8Ibwvp3bo2MQ8QjH2ceyRcuOC/XGiVxjDTpKu6PhvdJnfEAx1Ubk25TkPMVNU6tq
0S4Qi5mvYT3bYIvUQtVw20Wjct0n5AjtLhqIIhtn91FwGx1cAiqj5UoIyP3JjNH65EG/C435pYQr
aaald4di4xC1cXaYrO5e10xxUovKDo2TFUZH2vvkRjciPdWIkVOUKJHtPODN+CKD/BGEityEaHdX
ZXhLfYVqt6vD/26qMD80qbGVCyEktkW9a2T4PDoleT1qn2KFZM00oIR6zcHGnUid9NJ2OoQ5kbEG
oJlx9N6XJqlMzPqcDfYvwjHsreY5yT5x23uym/8sFCvwie7eUXUmRNOk+nVQ1WbX+PB7h+4eYszQ
CedNDe4JTCnVerVQRccub/nAapU6eIj7qpQMzSfkZw1zbYlA3R19buAp9ZPKwgzxG+xDFcjNNE1P
1qNrj88WbY1TXp4ix0UL5ETZPhBL+5+oc07OP3Shl7tcOkdI5/lOJzYwB8m/xhRFcpIVUlcPFjGb
OgLw/MKftPp4LRbAv3qn6+LTPiPsGnDARB/mg4QwFi/1+LxNxvW8QCAu5fSFNZIDHblW4tXa35Xo
uTNS0rT1p95qupNazHICJxk3xADhWJrWFrCKVUKQaWUNzljtc/DSqoqvirVqYQaxvXWF8bVIx0wd
DrPG6RtapA7WuvELGFUP0BNYTxHsB2+Ko+9RFn3AA/Smdb0c3uNyyHtL2+K6mad9kR/UI9S4m3mr
HsrrBYY1KwCXO9FvvDxDPdagP7P6NkrW7WQdrq/UF32+QfxNZWB5H3M5/dTa5WUub7E8otZ+exu1
3eXdKxgfjtN/PUWtqZe5fJzrW12fo/aVgY3Ah/LlPk/cPz49+B831QOfXvPyUS9vpx6/7FDf2W//
xm+r6lmB1yGGGcd0vMkW0t2nl/7t6X/7n/z943/71E+vrDZRXxERAYfLyhiY12YbnceFz1VOYgx3
tU61sqEeoh4IJgGGSa3mYZxSBF+errbt/JWThFM+sp/dllCmcKb/4CnS2N+vthVDPK1OjHUhAtjm
+BU35iixJbjoo0+agUp9rf5UbauFiIr+0ARiM4pe0GjHR7mpFgCaVZ+LYfknLDTWVWvoG5AWYmv1
vV8j+s13Sj85FSMNM4sb0SaMq3s3B3G1gKMUBM9bDjm1eUELXrfVzisy79OflEMmDz2yBAXmU4tm
aUmpNSNNxo2VMA5QJDr1ImVOnvharfZBBLNQvX2u9qrV3/YOnvm1IAxl6ywgoQkuyNYr62+O0oRG
yG26hGYixhn0DomHhntMDUDTyPYMh3nQct6qhULgJQyGV/bC/jSm7HsxIelJYGvo83hOrcpA89dh
AWUWJiBYyt5fV14liXoMLzRMU/7IB1IOr4JMtQb1UnqWi4B1+DEP/kOdo6pV/wfNi+egHtJdoS4I
ap/6Grj2ukf+7vr5jOWO2U8lvYOl06UWleqepksjLveQwgdkfKyUOJaR0tde6CbihCWxRT3FWnqE
jZl9rUZhb/Uma8GWLP1QCA41iZfucQrMp7FJ9gwJRtrBzjpPsvGg0I5GV5MDEwuch7QExAVI6afy
rjFTc6deX32kAL39UcL1NQvJ6M18VP/O9adVa0XXfSTmFK/GsiRRo0zobah36RR8bGnmaoqDqrZT
1eIV+aEq0ymDVT3oW5EDjZ5sCRO5g06CfBIYm7eMfYalucax8KuKcqLf/iWNvfIWqRj8CVQEh/Qz
6wlmpyW+sSOq5lbtYrxQLVoPmuUGOu52yZ5Vv4w6rEO9Bx/N9CIord9gkuoJiouo1q6/5OWAVhy2
heH5aVM9T+1TX8z1bz+9FNzakbHHrTrlFPZSfRi1mf9G+PzXGXrZOSPqXsHWzi6/V6h1zkFHgng9
Xy/4WfUJRnWqXVYVQk59mgs0VK3+RlxVzwqrAuMu40TN714U7zRZzo1IC7R5q04TyiblTK/J+oN0
lwrFR58eSsWKU0+/rAbL70E6od0xppDLhUEdqWrturjum+bc2k3CoFwZrz9dg9Q/JhWPV636V67v
5dPjt0VRfDuWMtv1rGO8nHfOiJAW/UdbHh3ru6c+iNWcDM/Qj+rLVoBbtXb97q/7XNB06yK0tdX1
yerdr5vXv1Vr15/x+sD19T79bVy8dqkGGXv5atSFs3OjpjiobXXm8Y2n8qy2Lx9+rgiji7VB/w2p
ez22/Pk9XKBY6hiLDd2dOJX4DaKuYyijDsS/X1UvcblUjeXUHryKWKJl8JYsC3UtUZtqTe27bqp9
zjIK/l89Tz15CD4GRDNH9f7q8/XqAL2eMxe26+VgVnt9o+jmC7v287OuX8Tlrz6/6ue96vHfdv62
qgkseJJ8u1kn6335Dq8kVfW2f7fv+hT1KApTmuBq9bpQv8d1U62pv/uPr0rt/i8vo5746a3+bt+n
V/30TuFywR91UIMRzgQ1tKeSYPZ4hNS5fl3MnonJBMQHR8NyFbgurvtmxRNU20Q/cbZfnqQut+rF
r0/97RG1GlhhT+sZj5o6O5yLPmQZmqgz6Lfty+rnvWr7cklYbp9/nmLEi48xopZ0FpT0GBzXH7gJ
6IBYD9mcOkye5M4uCMqSNcU3f3hNx8LEcNDpr1xORtKWcVVRFyaBBszwK9GlR6s29dUsnOlbYRUH
5PXaK7Aq/6E3lgikoH9Okyrelc0IGyBB+0cu66g79lMxJgb/YEBRD5rKzYz4euMS4nTMrfxmdmPK
jdRJ8EW34drrwQtjEFuJfnR2mrrGff6HL5eTmQz2bplUzfm45Ishqvlv9s5juXEt27ZfhAr4DXQJ
gE6UT0mp7CCkzBS89/j6NzZ0zlNVRl3bvh0GPSkR2GatOcfckOLbxPp18Ukd/7r9OeVut//d0/+4
75P9LGftz0/4d6/7/IQpcy92d1BVRBhyStwunP8CULuhXwHF/E213W5/Yl+/2Kxfb7c9bEtBm7Dx
uSgQLKjayJcj7SZuaXvmmCEE1meSDOQDy3YK/vurSUT2MzaKn1rSAsCoEjLGlolUerqpaDAiL53i
n6K8DErND109T7TVjwjnM+S3+6RrjxTswBKpmH7YR52R55rPXZ3cARuGGebeGOX4hrkco5RiBAhr
rVdrsB7CWf1Z6wS6yuE5SFj6HyfNqbxuFTGBX+W0W8u18wctVn0lwrLTdGBrGtIz/SIlt6yhznjo
leGq/WFHsbXXI1aGaOpxuHd3xOhFYGv6LMgXWBPJ2hPWEQPvJFzq6IYdaBYru9KYZ49M8TKrF3JV
JSxfUcJnexheoxiuf5QXsJgkhpw6G1W+kSoYhfBd48gKfAj+yxU2J8Y8G1QKlhsCM6lS2CS+lGqB
cyyLvDqkaLHUXLMGLPzRtB6iDv+K2YW5JCj9UjT31lRMAhzG/mDXygeqiSUoFD0J6phvDlAlt01i
2CjMNXUl7sY4fUN8HwGeNTwKBkFXhS+D3dw7Bfl6adJ4uc1/dcwTT3833BLbydKTANWoYMKsvWhD
uqdF+WtxajiZeI+reJ73bJKHYMnKu6ZS3Vv2fT+FGwNdqIRzFBWuO536tTbBOs3HGJeMDEUq6z0m
AVoddrrXkbN4kZN3VG7ygG0blXOAlE0FITdHIaekUmdFQNR+qjKWnzQRXCfH7FUjqoBmUo6OgvuD
soVmtr6BABLRlPE4VY1zZS2NSeByiVKke3JXUpGEiNzAdNzHdO4XL1O75D61hu8xobpZMSvfKhfR
+epo3xQ8eZ7Q8eMzQKVXgxZel0CTyWLYrKhAYuJERdBMflQ5ahYwFPPguA3GNaKEUT3rfj2bDmEv
RXcR+IoPtlK+gn8pF3zGeo5Bk5YEhXJNPBWL9sbuk10lBJp92RHVihuUP3em6FxSZhoUwAja+G5P
6NVdk3DKXLEvjTHtDUEOmhz9Y0OOetSb/LkEHkCG95KXFwACkN+14dRPJPPglMb8D2o3eTXnaN5n
FFiboT0WtybYPPa59CpcraX33f0qXKsLcs3+ZoKNWLvyl6i1+H0x1Pe0nsvHdszSM0aC3relh0pP
tJt+oVZOv8UzW4gya+I8IhC/iIkmCQYxPPLRZSbu4ThZzCsVHTYSkqLDMvyORFLeZRMSOG06JhBD
AgRyNOd6+2Yh1Uq3p0cd7dFql/o1IwVGcGPAZa+ar5kM7NOJDwzapvme040PErcVnoJAeOzSk7Vw
sGVD/Lb2uG1cI8d7RwBlG5rfq71eTR3E8u6HPdFKSJfv0SQWfHs67DD9B1I/N6iUBCb+GKjdw1L/
LBsrvk/VQto2ynkfEdoImEfxRvSDF+G0vafZ06subA4SasS4VyIOafFTC2N7PypFdmtbYGVtow0E
dmtQgIJYGLPwtU5HsRhiTwEE5LkdI4aOw75NgTKNspeIIRKxWO3+Kii1FTPkRwI8LjnSNdFkV5Rj
5wAyR2az19TyFxeLBoVqp4SYBLpEeXQiPsNtj5VO3bO0rINpZPe6g1ytTW6Y/nCXy3BQpE78jsHS
PFZqq/+MkHKN1Qva8dAn1xBXOI7nLucfqWj5FfgLRD98HBmgzwTJvbgT2Jl8WYJZZ/BngXlX4EiZ
ZgZSQ0HUB5UXU4GJNFJrOGsH0zD40tbzaCGZaUKQO7SPchEYRfdsst4helVMu3BFONmCwzPT8F4P
k6BqUYU5Q9/50wovI5dFciDbsC60a2dIwLIDJzRnUtQSk0yVZGFeKiJy7GgALBfWM7tmbD+QaNnH
BrYi2SDeGhLCPhqIvhIixXtzJWKzbZFyTEN5akx2hLZOdh3deDJaKs0Fyr9Mh54fdWmm6RpHVrNz
aDLva5o2iVsDrJcUv1Tm1zDycwYCSuJF0bBvK1yOq0D11sxm7zvua93TM9VbWkGRGn0oUf8zWkmH
6A2i2gxxgq8FVKlF+WZm+D6JgCutOLo2Vv3JUoH+lAsYtEExzsby1nS1cpNjYs9RG15PijJ4ZgEH
hqbcrrJG25tT85A3DJYMDTtRjMTvybzGvu2unEhYu4F6/wvj45XtFkTGqRyo5YLAxWCw0jWlRn+d
PVCZ9/uCOAxIR/iDDDc9GFn8I9Wqm9QhTIyAekJCpIeRWv61rox3a59euS3D2xDa7+yYD11DsdZN
rmmKwz9I4V7R1qMRGkbXuq3X3tA4N1DfE4xdBL2R2023yp7vrcSKD7WUYkLHOBpl6V6dNUymu5nT
8UpVnnJoOruIMj35TNAgjORF7aC45W9hSFdfARe4x5jBKRgNx2R5HlW79kblvpGhILpl3yNuO9CY
y+KIABOBRdvRl4s7cYqjzQ66RXZv5uEH3W1O0JA3qhAqHkOswFahPWVL3N9HIVpiHWujA6BpyPkP
lQwurTunV5rauChRg7a+THPnPoBpmU6tCSKhgNABmILVAFreoqp88h2x2C/njI5yTsB7Gll3i52M
DOMGGZONROm7+EOIQA3g1gSlDvGk7gsUdInG0Lcmj4O+AC4qYHZWDZZVUs7QVypdFOiKzSKtaZ5C
7U6s+Q0ufeQVPwyJll2MkdKWjtIxXonrwaFG4cey6EWlNT4k9H8NbBcOapkhQTBoDfRA+b5MGdA6
A9ilniutNybd6zqpu6Y1ViSZyl2Ck9QvywyJqVbpPnPXodRrrO6O9bqg1JgLUm8V2Gu5ZHEYxCgd
8V4/O1181ETZnEC7ztJiRfCJcSIyRKGzH5N0aKM1diMWzEmMHFa5i4eSdBo5Tka+gRX6ITVQpe7y
WDFRYqs3QgG3GeLBcTOaT4jpsl27vFFpC3ejFf+qyxUimAgD+rX8JxL4UKdKRASVJuPtWhCLYTyi
kgAgnliKjymXTFS73aEqZ4FZr2dmJTrBQ8MpmBAnWXTfR9QXfmQBvLMgLgxC26kd5Cg3/iiW7BWl
iQrtawTWU/YP+mK4+9gaLRkz+h4X2TerCLMAQYwK4crp910+s0winzEWLwX7H9rRiNbavLYDrU4u
hXUtlB8iiptDMrCaX5QrZVqnyyR7VYtig1Fl3RL1LMUYTSvS6x6SsbsS1YrgNZRAUgBPycKg3MDu
9xdN0PWdRk8bJHr4TjeM9DRNw7OzOB9tA/0GyLrhuSR2jjEWY2QAWdvEJHL0y6G1PCzsyBeyoT4l
yp2rQxRdZBqmo7cnXSBwjlP0ptFsn/TOtS5sLtgz4CGzQnBJEfmjTmXule/lpLNQJ0/kSpca5sI5
MRuajwmjg3BOjOhPkBYhOlXLlYrgfFZdQJvTz3UwP4AzjHDw1iBJkQ8VpoxvTP0VKleqjKQJp5WP
8ZtTGLvkaQrDG7Ub9V3UnITsFSb0O9dkmA5l2rS+GmMuiIhQDArE0HXO4Gd00x082bPLOohVVY6N
lXBs/pEc9+7EIjxTD8o8jDujV49zWpj3eBERvdAIjY9kfL2WS3tD+C10EGzD/hy3ym0eafu2xmQN
eeamZwOtgY++kZnhZi+3JhA40sX5URQ6DUIj673adhqOfucptht/YQUww1lKxXKoNPNgjuC8BsB9
FGO71M/t6ZKXK8llmeantv68NNovsUa5X1spmwUR5nCzjYKcx/TAtuF7U+HeGNAc5KrdeRuvwJmY
PrW1OcJaOswDSgKYHTPf/6yvw9OEaOFcpneDasgVOs4ypyzekKpfBOJz8EdNhokUlcWgoTrGDkWg
TXTKB47CicziGzcvHufB+WlB/fleOe5L0+Ytmtz8V5IqmJMHInlZ7h5ng+MrN2/azNKfif196VD2
0CDVAiIN8/NaYtcrjdIDAUB+7IwuKWyiI3zl57o3i8eO+E6/wNowgwv000R5KtMlgfDTk7y5IAiF
4MJebX2x47YJ1Dnfg9w8KLZFMKFSdX7ULsR7zWAdQT+jXCGKy0GY5lXU7rTYHxXjZjJQLzdGXh/q
ZcQsOXuCeD5v0nPtEAnwKTbM8SEH5NHaA1QRk4WOPs/ksll470WbKsEY3evMN3tFYCgB8OL3GZov
jegUypuIVTRS+3Si+KxwYDqDBjo3oDJQgLLkiEUGNlImixTpuZ2W45Rheo76mjiOnuJz7lwyFQtC
MvTWS8F2CVmp6lWo0sDMtDliat59bBDBqH0B+NBSdy1tsbmdYHak5LUVEeox1sG3ferDe2XzwUiW
Z90Z/qe1jwvMXXmxhEiRJ5l0sdo722SXPDrdgWB18AnFcly69L6wRRXE7nzipK6ClLhgIG7itgyL
cO/MBoRAIodE3Y73QP8YGxBvxcKkc9KiTlPx5PjszjnhOAL3WsLoH5WWdo5d4sbCJX8mWZZhnkkL
i5VycEVMd8SJQ5hnD/PUPTvJQ2z2zwB2S+D0hE9mzp5kEPvErwGkFeRc6iluxI9nOqukzCCwGvAx
9AS/GJWaw6N0n+O6iwP63veaHtkHFGXlQZh4sDWyIIeWGExt1bRbTS+Q04UsZrRW17H0QwiKP3L+
l16jLO6hTrLfyWS/078/yK94Su3hh0WVaxfa+VM7T1TDlv5o9RHBvWmBBakkp3j4rofdfhTuJXH3
kWUMftb01tVH0ygZQEcJzRPOg84WBJ5NWu9NEFVRGJEutfKT1ta4Z1+xi6IuvhkqkG7WPKY+hWE0
eO3ANDA8rfrwvdAi/abiv3fbr+2NOieyI1DhaLXKLsC7VZLzazymjuzB2iICuSdrEMvt0FTtvkNL
7ifNDFHFAC8khjS/crT+E2n+f9ri/0pbbKFo+M+0xXck/nZLPr6Vyb8KjD9f+HfEhPkPmykYrr/J
z+FYLvr4vwTGjvoPS3M18r9s3YbRoZEj8bfAWP8Hd9kOCmNDc5H+oj3+K2LCIJgCqgfRE44Gjl8K
gv8nERMU7f4UwAuT7aDQgKkLNM+8378g6/PC6NaiBg4z5/UjmUUMwEX6aC5L5VESrjtCXyJFuy1z
7FK6SlCwo5vdvnBUryuJQYWWnT/QoGaSoJbRU6hx174NbAqUQWFH6Bdm0NM2lvpLJbr7CdMlh3Bf
My2zAnYgiMWXYrSdXRtSKCwYsguDvKnImBlIZnS42kvJEgqwwIp6yuS0tWmV7x1DuQFU3p/Nmya3
wrvqPW0BjbZZxUKHEZRud3xEDmsHJjkERIQiCO3IIfXNbHDwaJrYV7MIBSVWtVyxhjM44wRGgE01
quufUlZwKdDUhZDduCfRCLPSK7yK9qD1aKW76GPqbNx10ti4UNpbavdiog3cZToiLyXPz/kKnmJD
/hakynuNbUAv5QTfIeJhI5WUMENSynRMvYu/xpnt0QzPTkJv31k1f8QhuN2KEr4tyA1dU3XcDQt+
abxwJ3ILTD+x9WvWFeEOslN6Yj9+TYw2FQGxy0ziAmIEUUbpTnjW1tkfTJZ0yA9iT7hDc1p1dQpa
N0tulpghPHXdc2WP10lk9lea/Y5XLbsYo3lNkLu4xuDBfJ7CnG4BLB2oCoBdsRv2GrPI9kanB6ZN
RKxYGqTBdc7+sGfTM6rU50yyNg5GmhASa+GKnLG6VxJFlNRx50NnnAhs7b6BDbka22k9urVzjInz
cCy6Ukr/M9Sqt3bG9zGv4KxcUdwCD6fIaS8CEtMweoCzr9c8V055Fd1aVSWOAhHujasb9PfNV6Gh
Rw+j+jLXbo3im32xK7SjQp2LAodzMNBnfQsHWI3dnHqpBBYs2Ong7LS49x3hhVgsZ2ovMA7IC+nM
uAikDGBf9iV10CxmZWGveHWiBnKVbY7HwtHn45BTmHXERFxv/KsFB9AmOGeLohsPmpQxl8rvJkNx
n80YBbH97oooMh5IsY8nRZCVPvqk3w2XsosQak5zjRSUWh8vIcCWAGEvZBnOogelsG1Gd8MYrcE0
68OJ9Xfrp6P40cdxdlRn8L1sYCIMeGzcmMu/z5jovVHXHc+cm2tVNL8mYu78dO4eXRteYNSFPwpl
uhRq+bjGJKAOJXUEJyKjWda2iEbH7KKqCIWN76DIHrtV7cB3LCvc2PbUhlhn2DIRh7DY19Vbssra
w8xCbNEfl0SlpF9O4K+cvao1x8Fmru6WIjrkSfgtmpTfDpzsXTZPrAKs5aSlOiiH7HGx8QYWvdp5
4Bc/ChS0IAl64KMhYOA6ZJMn9o4WgSdxeiLA0Sd7JVnciIW7K74s1NJ5fU/S6QzyXvPgDw1Brov3
RqDoL9wG2Lz7rYVu0rUASWzBsof6DB3t7MnN2gv50AezXgWrk7W4z35o8/gLUxBfYh56f7Edjzq1
gp2hB3peDchlhxS617qm38NGVrRwJUDQLVe4S6UDVATiQ2GbVyGEql2BroZwdQhPFNLfDTtfzxqy
/HIeZYsNsHQYIhWwdPdbCRVlp4kEMXymCcQtCQJ9SgUZ5fSk0VR/oOrikXq7VyvrvjWi8aae4+Ko
WwxGmikO05ocO1al0XKYqf2VTzlbw1NFVbt2r7KBDGMQiIrK+GC5B9PR9WMrOy9hWgRgv79bIEf8
KTeaQ4UGvFGNlypnHYsyOdkP4xIfJwP8BIBCXP9z9jwmY+hPHVt/u0ynYOxOUKaoS/dW97yaDHRT
/6237IUGlsPmYWW4WIv4amw0aC9GAfoIleiIFbiaFkzSNVko6fJU5wbwdXIZHr6vOQSzLKTNvjqn
BX0XDgOLZiYR4XMGw8xQM1gbZyPN1UsJLNM0AKxn6c26sJgfAIJdZ3ZiQyL6CTlC2bkIwF2oz0hV
xE/FtVDF4pVVpGt2lP7ZTjppG+mptaezgsV2RaxuYrlVpfd2ALATQBz1bXuFPoxBd5VO3SEpX/oA
RiX8f4HNQTp6Day9PSTPE1pbiu6qdP727HoV6QWua+0YVQ7SnnA4KTHgJuLtGWF638BI3GAozqSz
eJEeY4Pm/wp/GQ9HiIbaUsGsYkkOsSbr1cKhsLmVWToa2Jct6WNepKNZkd5mFiIHqnPmLsH2XHfw
2tcBVyMxqAsWwqqh9FKjm6+kZzrtb3os1A0NE1N6qg3prq7tQ4XZupGu61n6r6MYJ7aCJbuX3uxY
16B4kahKP+VRlf7tQjq5Lenpxh16WqXL26jxe8NyGrwQciU+8EQ6wiO7OjQZCw87JNRBW0+lHoN5
qe9nwiUqAKyU2gZCADCaj8gFriNFDVLpQU+kG73NBQVoqriRa9wUmJjgrqyeoeFhX6WbnfRzyibT
9NMZm9RrUden4Vu0CJCXOOENLPGRVcxnlXp6hlmejPYImzj+eQUjvYahvsdYP7mC9IkCpaX1kmC8
t+JCYzPy3NEnm7L+TjPhlI3EGqZNd6ukFwYF2FfCxTyS3oZ8wR6qn2cO14r0/NOUvG4kBSCRPACB
vb1kLPAGUAHMbZIZAD2A1cYBVNWJEqXVUuaMlMneOQAHAKJK+oAiOQR6C/CzbliOgCgYJKug6I3b
ahyfs4XaDzit6wgp4K4HcFBJ0kFKNo4HeusUVdVLK2kILaMbiVfiAMf4yZXEBAN0Aq1qB2u4cVsD
VVglXSGVnAUYp+AYIC9E1KQ4uIGARsquqWt+d4hK8Jx8YC0PJfiGEoyDQpsxk1wHise4jCA95M43
U5IfOOcOISgIiJO4uGKOPhNMBL3umrVVTfcHRAwciUESJULQEiqIiciBxHpkZo/+KSN6gvPBxh8+
RbahKibqSkPY5KdQYi2o/fzzxXafDeT38wEOAJac9pgxgCPn2zR9X8K+VuWUVaL98v8lJsmG29hu
c3ICyKCcU0gqRyj5HKskdQyS2RFKekdaPxaS5jFKrkcp0R+dxHpuF5nkf2zXtgesWqZryT/kn6QV
m55ik40sPXmfptahlpcOCHmxXdsutmd0Q/PTSllif921Xdve4/M9v95Oq0NmyXrJamKT3lfwZ+dq
fKQW556wSWeHWsluYrb9hldIpMr2BLEu4Lid8CQ2is6mvHQ2ScznR2wslCElPoM5i10/AtFNONZu
gtHt6nbn18Uf923v+Md9UDX9ojPa4x/3f910Qoq2gMU6xi0G8ljSamqA3+dWXkAjb861LbE2220y
955zybzZVD9fP+uncGwTBW3Sn3yD52yP2wB1CknWKbf7VMnbwboM1/Jv2dF27Y83bCW9x5YcHzoq
9fnrQt1SZ+XFdl8iaUCt5AJ96dmy7Rjb3vDzahTaL7rkC30JVrdrn5KZXDKJSET5tQlP3TzWMDVO
nK12+bfKTuaMR1oH5Uik5Pp+/myf+fCf17f/PeWRlMptH/rqJsnexH0b/Ha7tom1t4upv87qQj3p
q0kkqzoTNvx5NWrA3uaI9i2KJfxZ/cumj90uhEj5FWp5RpVSKeNICJRWu6SlS2KUUXISLZITtd3c
rpEcB1VqTAFobbdd0mLYifYBKX720airV8UFN0gnIdrN3LMQiHXH3R5ZEe03ilbYcsJA75cfXRPS
n1vnBw2SGhXAByexDlYbfm+RgwBqh7/XsJTeZyDdaDiGaZD056k0629lZcBcdor70pAxWhGBcjEF
Tb8ajEyOl2zm7GQJCGlj5aGjezYtKvLxwAKtcfL0iBjjJzSV9DgONs7XDDD9Koyzlao3zQDqzU0M
xyPKLqXwzioiypST00F27ewuu5oGg+LWGBY3Oknwh8ZeWbsItta1AUE3pLE+W1F9q1qzb0uE6TCP
r6MuQ1TqHI141HbkIeiGtJ1lZ3sqPzjDv5lM9KfWZV+mKEl8HFQ1RwsBYgapf4yV/q7v0EqFth2d
FgUyhOuEnsussIujMbnRDVaEmmzkUv/DRJLp9GnXlK1mLXXPm9LpT1XT151/PGd74iae2q5tz6s6
+7VtndprDfd6eyzfhOrbVaqpw76a9buw4khbHdhgmrzYbn5esC3x3Dxjnh+I/03ZzkDGWhv7FKvI
eeaMRcLg+o3NGUjL4m4Gvb/f3qibOI63a22mEhbdrpRQ57uvx4jFaahE03Hb7mtkqo8KFXJ74SBf
/fUWXzfLDoCzviSF3yU6U1kWxnjJIqp8UtpY5wUdz+3q10XupN1hsnEv5g0tfqs0fMCf7ZmDnXMk
J72ELSh2C3nf1wNfN+3WpURMFHl9IKfs8ynbo1G2vOldunFE/3pp3dVYF1nn7Wr5/9r+L2ktYAeF
5lW9SV5N27zkpANBukH7uP0O9pd+LtosEttPt0WZk9f4gqcdGYOq6OftYpHsbpyFMDVbEoJHVxBL
UvCnkUGin6e01o8OC6cN3Ma6vDr/AXP7us/UCSnSJ93N/cqkCyidaqWcft1p+5Oz9qoRdpICiLyv
gEacFMrkNc5eCYv7tHWBwzhv10YK5odcmY4REk/YWPUCsUInXmaOgpZTY/eZhL59l3UbECG6/0Wb
aydTBzalxmSC8+mzTYW+qg0C4qBwpjnKaWf8saTAIqdhOYDF0w8bD0y3k3ZvOs79F+KsTbOov9pu
z/mMdL2TXpB0jlDG0QGvdzRLlzPop/nkZL+/DG5wKMziuIU1q4WC2CBKF4KQ1Py88ei2i67P0l0r
+Hd/2eG2BwYrZajKN5fDJ85uyFoSucG/77aP+HyW1Fd+feL2WdsD/+F9dJcRJn29w3Zte93XfV83
v97m6+t93Zc2nKxhRM2sA2kTfr3z9mSxCUs/v/vXa+KcRuCKTv/rrs+nKPRHGSN7mf9MMBMJJuO5
HiOws212u9lWq0UkwcDUyxafU1mRBHeKV3F13BCE253VOj9NfU/2WJrax5Wwri2FvIqqxDdbg070
kNDM2zCE20H7dTEL56YNE33frmmtBtN9apAK7Yh8JCGb6X9aReVjm4aWWVakZfdyHq5TqevbTLbb
l1Db8XFC1LB3nCWIEqM42orozqKshe84tB2cQkvO/AkwiiFBFE1yis02RboFyvS0MeaSRbsDIeQi
Rtzi57MexDTvwSyOVXxarf7QajnjUjwekr74aCX89v+gJf+t3Gri6v5TaMnN7/f2rcv+tanw+aK/
mgqu9Q9DgwnNEtuyVQAkvN/f1BIJNLEEkc2kCAvD0UGT/N1UMP6hqobukC229Q2Mf6KWqP+zJoLg
A/+ZogOviIhqzTRcoRo0FM0/mwjGoKhLGIOaH81+Jg4I1u71Zr/+A6b5v7xvow2623SzvcN/+Da0
BUmrjSr6g75GLtV++/xqWztsLxpNsPOjSMylLqhZ5vdhPlVXubsOCFKnQ+O0u6yf2m/x9Fw5lX4q
10kEIwutHfCmVwTAJ96rxj+QD+eybF+KsykAsNRNvzPfSFMoWQSyHkvsnWEPIxRpwoaNcT1Mbv0t
dMAQDClb7WLxesUA3h97RdcMd1ZNeFlbOWSHtdVCyvx4nafjMzLDU5639rUrHcS9S1plPRETxgSz
j0OFSk2FI43K605dItWPCqI57LdpatA0hzPTK161erGJmFMnFTy68lrYKHOK3tVOA+W0ZTB+aagG
i4lOOp+DHE3P9ij8Sg+P5jXFWjq3lUn33hHY3itc8X0Cid7GHmouKVsurbP8bi9SBzYnFepdXwO+
S6NjZ1vDyVTGj8mkWRFN5WOmplSUB3ImQkQv1IOAbFIcro38OeKHCoRzzsxQp+kxOce5HDOfUj0A
FUuh7DmVN1BZXGwPkNuTOT+Uyy9i+tz96LisjVIzB0IXXYTlPLtR4XoV6o1gbKmc2r/6yFU9U1X7
a6rQszdV+V0bN/Fh6Ak1LGmEGO7LmGqPq11ZmFRrgmGK+7V2XmGvEJ2pUEQqowY9wQAWGgUsFRdK
mnOmkAmA6rfBvGe4xk+KeQuFeI4DlI4/EEABw57qlI3BM9WKas86gYQZtWXuETT7YzLJqRb7ikAL
Wmo3BDsRZjujmjBX8oFqF4tk42WwjlHgYQN330YStoKyjnUa8CyaamYGTf1Jiaf0U+tNEYQI5WpR
0xlyqRJmzcUZiSMwOSF3WtZSQgEK2idVfVsXru2XTqpwSFNdT2zzdgWTdy6s4UoYsgvXG6chmQg2
nZyKukj1DGSoPg56TaLIOE5Q2pWTXRi0ForAbKim6av1MC8aKgmiwOnLmbKIzykwt+e6aWmgEMHL
0VaRa1mFjVfYakovIb4pWNXs4LofNZuaAV819rVGvOdt8R43A6s7CJyjKR7SPv+tqtjpY+s0lMiy
bGthdjbfSmR2O4FqLBg3PaF16pb1F/rZMDD6exPuM/g++GMsq+811ux6lP/I4ixQtfmdgvlrPDft
0QJwsSMD+M2pF8zvPVBLw3iSue8oz/mtFACg1EKvFPd91upHOb5SgDNdfjSTql15TZzpfOwHG2yb
Pu6UyYRCi17oqg+TDzIHiBZTgtWN0kNF8TlIEDArto3GMNar3RSYg/FNL+tvbVaGdKesz7LJZ4VE
KPB5zJekWAb0NPpd2tr3WU9GYxrGjWd1awkpiVo3mUWEjSd3Akr8RDI5egH1aoVX5EFgP8/0OjyR
ktDXliBVyuE6NbJvfYEZlrPLVNY9A4BhaQ9KBUVoKAhy1syrRgmMNXmBIU12Wd+tu5TUcpqf5L6C
DPITYHz6sLeMCeVMCsuNcvWBv+XXGsneYUH8Nh0ET9fp9lDUjPr5rsmhp4uoo1FXGIknsqdFgQcb
iRryvktBVzjvolGnS4tUz8nSoxp2ghKG81CxPNpHOdHyUyMCa1gJnTRuVeqaOywMSK8y1kKKFXKK
oRa7R+NY3oaN5amY0NWGyr2evpou0IkaGVZEDjUaG1wCPSEwMUzeXeFAC3WkiGT9XRfW0UZucuhm
QdCcaf6oQ4CTw3W7BEjWDB8Wf+3XS0gpurDuTKRccMG9hDIDuxJ0aV0Gcpga/YNmD14D4sbDgGAh
2VHeB9OBH19rukcXPYGNlQD3G4fErx33rgzh3irRGQI7sQ0S7iPMGWUpceGok1dvHCggIxbX15iu
ACpvcLfhXp5a8zogQaOnEmTpL52iTGiZ53aloaPZ5GgOFT3HafzOgMS96bh3B+1SxdUvyHS3TAaX
Fo/ILsUk65Nhcs/2oQ+I1nPZS/jt9JHoOuvRov0d23Gx60Paj3r/sYTLcO6y+FvadzWFDfrVWrTu
odJ84P+YPcVx/N4RhNNaNUZ5LcgEjrdeSViCS3lXhsUbXbLzQZwPqjCQI1OGaK3rkREW0NqVJoE8
QPt3yC1ouIoNGdQqvGWOq2t8F+9Uah7aZblgrxhO8biUlzHc90hudq6eP2u9SeUnM8ZDX7oMtcly
h7LnqVFLzLKpy7lDI9paQQcRPrVC1qJHMhFEyX4UlwQnMsQDcriDqp8FiojfblLS5CWrZcSEDlnJ
vHIzzmW6eq/kJKiQGIy3sAkp7fPekRg+YAcJGF3JpaJ5CNAmuV+KZ0ePtDMTkDDXhiCZPAoIL/mw
8pkuJhuHetRHP4zRifWWeOAtwQxlDHoEd9wlxFpD1Y0ukO6VyzjEV2pNx7QpYvdoZgQ6IYzmydQb
m2a5gu021awygK/7Y43bEFBp7qmcT7tmYGuQVCMGJJe2k6b9bkY3cGVrfbLr70VDAtuYlh/uKKMi
1ObQs6SDqkPrx+2j49h1i98VI9BOHIRqSwvMbMeW1QUxiJqCbL3DuOA06K9sBjYwNVekBit7wupy
dM4Bci3XA+d8xzqyQxcF3dItIckZDMdBl0zH3pnfwj6ku1F1Yj8a0+/orGg097syc5ENKK86AYWH
uRPDFWsFGyi1WTPZuwTXagZ0pdmsoKA37xoSrFPr9MdQsbOLohZXRObeQvJFd2BAJBsiNRC2Qv+m
oJJrAsRfoqIHGVsclp74oI4fC/U8VhTHrH11SZHX0aGg3wYiJXWa38PAgGEYMiKXjoDPWLbs8BvF
N41lcKA0ML7A7KSHXhTVdY/OQNNK3Bm2ygEEAW03GsVvsRgZ1omBseioTskvktOAc+uAY5ZiOokl
GfCGuGQRzuGC4BgnhEOxj6xLndNI0XGULBb9XWbWOhJBmmYQ7fhcd1pBWi9ds1dVRJvdVBIdRgRa
Zc3qvdIZtFmauN+3ttYeRtQuBBJkF0upJUmLBYNpD9ccA6xB8lNDUfP/sXce3Y26eZv+KnNmTw85
LGZDULCCc6oNx65yIYHImU8/1/P43213db9h9u/CHEDJkhD80n3dUc3ov08L6JfTZr8YR3lvG+c+
PiGrqTD2RAfU/6hPixvNvWtdNWnR+TPXd6yb5kckUenGFtYfTWw8eFjThjQXGXLWGDscfpnoUUGj
5SEn9Zb5FhYNoFCuYSNTROWuMPqfepfAISQzzz1DyvEe8tytbq00OMfW1q01wOoF+jH8vA90YMsw
1biQ4/syhIbL/OViJP2+daaVnao1yBynwfjtrOxwfsfva2SwpFDHteXgsIs/Wx40CzF9sijDgwKf
r2yaIyQvWtWGWW7Ui4nekOuaGpcrpG3MxccdDj0lqoil1PE1UE44qir5EKiVxo+3xOCNAfBTaNgn
EA+IejkpY9+ipsmwQg76oXpZvWsFvUmu9fp4bViqhgMX80+lMzLN4tAJH090YpJyfFbmXDQb571p
9dbx5PDDts7dZk7nfjty2QTadSnWjAzhZQvzeMozY+u4Imx3PMUnc6w2enlSAwU3jVnDgiUdKms1
0ozDCSnecKHYNwxZ4O4+MzZADW1Oh3gzZTGjMSqFRKczGNSol6tucO4uQ1VQvoZIF1Ohf8pd4yZF
6TNpcxfhGHSK9NSJZo1R9lk1dn01pYc6dg85J5JeK/ctJfObieF2Q5tP+96wX2HlJb5qxvEmm8qH
ul1wfqvqe8urwkUtnI2e37Wqu9ws6kK5fsnrFaPQceR5wPjOum2jYoyd1egu6VVvK/dqPkJ4ILNY
FZhNUuPRnjs9Gojc/GbIx+OoF+V1Me6TGMXa4hKclgXOopTAqA+Np78Wf+xzs8vPc0LEwaw8FSR3
4LIIn4kZUKXJRozr2KtSjUHKM26EoO1K9hrVS0Hl/2sbgdAZ8JnIH3QmPMCk11FRJL9TFY1HsCjU
eeWizJP54hsD3dbaeDvT5QnswgT7ptR4a3heLlZViqCf212NM5yxRJJLo2VKDVdH4FSQ+ISNsA+U
N8jF2aixfkSy05vTadhxIrc2VpoFzpQDbZMMhRwPGdBygrMw5Ikb9Vr7fBI6e6mb/1rITpXcnBV0
Pyb83L6NVcZ/iwRrKPAL8jnkQuXETgLirL92fb5AU6d0Ok5IQETRUT4bLVXRTxFl8q+dnnlGcadC
/xftBmYB8itiLXg9crXxkoVO1/4bn+QbjkM2RGsx+j+flGvZ1CLxYHa7ayd7PVE/kF1ZD6N1Pi7R
SDQA2lAdTzoyfpV8oxb9WzTVDDcKOsFJ1J/lQhGfkr3PEDPqEe4knPGQTWQ6NT5PfFVybcqNRYvO
CmA5cG4SmmMwmfW5VqkWCjVzcl56zuCRcaEHYQu6TFkxPLyZsbpMYk/dcF0AkCRK1llx4QuW27qo
OxOfIOBSMJTBtfyqq6EByjWzyfqNRf2zF6y5Vizk2gVQfNTp0+sg7hqrYdflp6uzZvx18Mm1sysQ
kgN6hEADVYQskLecEOtokXzjsu/teTjXpA7227Q4eGlxqPWeBRsaIyocYjRa/6ITKxeWqMDLFu3Y
xqjUk4K6O7sWUQEFr0sOXDwihKa1KFukrjiCcIL4q2NKU47pE9qdFoP0K2/ubv+F6/AJchBH6nwC
45l5Ar0pMD9eonCSlFgeuS0XcnNRxNhNU3io6nPScDA9HF1LvyeJi1fywFFIGaJTnKNqpp/qf+sv
i07zdNeXggFoAIZnWAWbB18XXV7Z701pOKzt3r7CLotyrai3wsrEy9k1U04l+p1ljtqFOU+qsYDA
O/IAFhk/lBBto+YX4liXC37Tf63Ndsd7+dqWN6tyJ/KZMfJmcuR/PA6LQRVJtdjuej1vXv54tqU1
8m2rfkwVTsR+bXLcfa6atYdeXuuJTcTOdDgxyNacOc9/3XMALYaFAQu5Ju84AN0PqN7MKB45JJhr
jCrLZhRQbEmPILnmGc1L3XdOJLeajFJbpCZqQSW6ssJKKc5hWiIhkuZB8j6WcBX6Y9PWsOm0OavA
yAMA/PX0htEqIRit7POzlR+r5/Lxy49aLhjq675t/nEXEAXWZhD1dUm5pMzEYYirCQ5bSWNvHAqe
pNlmfl2eOHlOiHCpnyXwzKSnjWMJvpBcxY7qcHZSe+VNN+WMcu3TPEZyNL5hLSnj1uGCOZfflbeK
/DZ78aV9W5VES7eRI6/DGi4jJ0ku4SxLrzA3mZkG0vzFsIUdsqI+y/bG178vN89i2kWuycWpqlEX
9tAgxPlI9j4GTlkcw//YjkGir91eWX++nX/4+xScP6dBP28oE2O6bKkQ//9xo9UyXlhRg0KdMZPh
zdT+xPmFHxA2c3KVCaMyoKbdBRcxEiObFNIcR25OSUMGmoOlveoub6dRG7ZfxEWDqz7nJhMC46gx
FX7y/zwIxTHJ5Gd9JY9Ji/rbShvNm2/Ht1ztzpRCs5GpTrlZGSeMwzVt9+1+8shWO2G8qRirbwe/
vM/Xa9QaxJQirxDtiddlEJ3fUzERwZ6Re3/+g/IhrS1IzZPghTDUtIQYhdA6S8XV7yx+5Cex9sem
vAEqqfM/GPmP/05HxkChgSri//xdR/EvGPnnmS5xkXxHz//1mO8YeQYnRRuE53KML5WHpmmiIeO5
hoEGxHDwH/h7P8b6m0rGgM7Ds1WTfAb9x18iD1P9G7MUaDJU14Ad7SIN+fs/95enQfvH9nePA/o6
/9ycUckW6M1YGrUq0zOEBcI3iwNt0dusoUR5NOoXnO84HQFkYc7Yt8wbNf9s6/2HhgrSpuLTZ2H7
6//+b0R0f7ya/c+vVieGWjHFPR5JLn4jurafyink6I9vcRymDG09l9kOlf26xEnPN1+q6PyRrM9b
vK97WiABM9X78UnbT6GzVZnjJ+/xFyWC4F7uvn2Jf31O3z8XSp7/0rfSXKjSkP9h/Ft8ecIW5NtH
M2vUKiwsRQ9OqyZ+Ja7LkPXFIIExETWLS/SAqQv6b50R0eLBaRkHUXIBW+5FuCQZvXItTUjSk4m2
00m3tLA2Cwjt/TnbycWAaeYqNtUf0m1LemwZ2jKCOWROSe4rYqY6gTdVYZ1SycjOLWlLXYupFLr/
X43sz956wdB0ZGpmAnSawPj8ae0mYh25PYipNMmWrdThpnDrcSXhv7Z1XgLwGEL9T6j4taAsjUmf
uDAlS3mUFw65ACWurYEcb752NdJkfXFQjPIheaHsS38z5ev7KosomuEkLKJhyxl13AqQbYgAjo4Q
AZ0tl3KHKiK6ReB7T3Cwg9Ft4rUxDCtpOmeKgFAa0ck1LyV4lJttsy87Td9agryJbpirfSuiTbmo
xRqsZQA21IehhDBXRhje0CAXOdPXdmleMIGd4uca13nQNvp60IgCctE1R8V3UM9dvJK7ukXhWuzq
hh3BYHt11bq9Srrst8tUWmSLLblLLr42tTp9sUYun0rdCU4X71/CmFOYIksg37n8VtyGzlWbn5EV
837lu5Rr8WAwByBXVTerVvmS3n+9Q10mdnLboWFJvEM0XJ0UZj9FquFOFQfp15uVa5p5gaHGYMQs
ckuEMAwSibUzXk/rwVy2LuT7lcd4pLwNaQZX6wqKko6kylbwtJY2cieZcnhUZaCFlE+fm4aIledP
ILgMM2RIIY8OwgF9MyJ5kfvlLr5xN+g8jvnEoxDsf45I4F8PTOTU0ZlqEUBMieJcdV5tMf0kIK6n
+pzTnphGxvkdVhOmpaMz/qY+0paJnAUT2NF0aFkWy0YGafKwla53n2tLfyvclVffjtdv0xVtWbor
LJMP8r/5mvORm1/TSHIzRjxNFVXEhSJ0pEHaQrTmyJGbcjGJG742/7gLRUsawe2shKaIZeWUY5Jn
HUVSnFzXGN4ydM6hK2+V05B/bBbxrPue1zJ0kg50YS+oDgwj1kHriieEQ+tE1aV/+Xp6uSawe2iU
8E8V98K/iV+diNIbEdiPIlQieK4/1+S+WYb4+IKaAT6zMSkPd1xELmDJrEDe/O2enfqhQOTZpiJ+
YdyS+EWsTWZaNS9ydU7QgEdyVS5q1yKoq8eolZnZ1w3y0fXXzq9nk/dRGHTBhJX8SH7y2T8+flsm
Uop+h7PYuEUho0J9EaN5ACPEKE1eexvSax+kPlcmRin/er/y7evGkEls/uetJvo0ui7zmeXn7Sfd
jc4NIph5KiI7Nfbx7IC650k+7yvvJbdLjQT9a1OuyX2fT/ftMYXSU3UeLzjMAnExVAWaisjr/93T
fO3TR4OCgN50lGXRyhtwS06CteuO1hhpF+dNbqVilyqO1wt68VDuGzWG2OTa1+LPfbkgMtuWgQIC
E4FcUchi5H2K5fR7Fm/+3z5WPuzrllI+7mtbrv35UuI//NqX9OZJ9fgYBPgcBc7vkrNZJOsTxkmL
nKm6oGVRX0wBTv9K82UFqkYz41wUHdQ6FBUOUfDrtHdpHS8Cyq4KPPsocwWxcC31jly9WX2NZss1
ma//sa+ACd8KOLyc9FYF27BoQcfLke1C8uQ7gZan1gyORxzycqGLC/TX5rd94qpHn37ifHURVVuH
fBKbFRKFEdB9P9d60GI7kI5A8GGlbd1LX66ypvvBx4H/IcT8VKDzzzYQ/YJri4DqK+pwb17DM8o+
X1PWxxz5C6oFlH8SeH7of3ShLT6epsmi2aqdTYEhBzPSgP1lKWeQtH+5+lXdYggMgK+NQYCLU8A0
Uiuuhp/yU6LfgZtAKYwFWv0oa3nyU5J1vwwXghRPuTWIPSvKcSjoRbG7Z0ZuxrugbnGtGZ1k4wlb
A6+gQFUmmCo8nug3b2WhShawPKcHhTlU8R3Nq3ol94nDwcAIZ9NM6UgQoCw4vOr7UeMS0uI5AZ8j
u7U176kj1p3nJLs6j7tS2DQMLYYNFs4NtZg+1YSjg1ws+DswdZWBDZ/pq2H9UOEBccILAnj2AMoM
gvNY3Z2FXUSp0UiwFJAGjKLfpmZTBTqivlAWIeXi3zFOVWFSkVEKDqRkQy4+jwC5erbBJbiQgzCU
6WhlYn/hCCMMVVhiNDCPR2GSgT5j8Dt8MwZhoNFNFs0U2pD+pBO32r1zbS8X/EtkNVHLtd8t5iKR
Lmf0xUITdUVLZPVyX0GFc4152boozV9Aum+KC+ORmXD8kGt1mtOHPmEKchLuIjnvgHFlYRrybdsT
piIooMXuTPiPyNtcTh2DhRHJ1y55j8/nyKV7CRm/57eYA+HqyLVFJsYXPLEhI4vt3kx7pDQDDBiz
JyJSR4/qmrxrJWa05Z3kmkz85drXDfJ+nw9ZJuyNhDpG7nPq2lu7jbmyq4IzgVioS4G3qdzmYMds
ilHMkJiN6Uhxs4No6+JXzX6YNWsrd8kbT3SgRWhHUVgBKTnU/HuXHrspxwVgO8ZoHXrrZoKbteJI
4ZKun7aXJh6Z7k4yNfjc1zUfiZs0kV4RmctdgK+UUAUCRoeJR33d8LU5XuPRIjCKl4jhpGGMXErn
XOAAU641dzhimpWuOmOneZHlRuNz8YFq6DCGMTB3fd2G9sPlSNpxp0SxR+EkHPK7OUepve7SiBU9
3tU24Xk4N3ctUxnno8iSsCZNIJc+9frbgI5VVElcej3RKXsy02stXedtkCu7Mr126H3q/GbWjrZz
hxZCF7/vfYEl07Tvpz2kltgL83jXIXfwAtu6BfEzehgAbLN8K4SADd6nvK+VfVXskS1jQV0F3c8l
CREF/6Zr1HRrRuiAM6FLAxA13nfO1kohIs/XYEDz7FnHWDf1k/D0aFO7fNcUWiFooB/6U0TPxtQC
zI/QnenMJayY8TONtaOu7HzbV0zWIgSh3nnt5n762KQ3rfp+Oairyt8zhvfG4MmRqhY/0QAx5hVi
jiD9Me/bMP09r4y3tvSHCPfGG+DcbeFPP7z1FLhb/Zd2W0TjNnuBefVUh244bTzgW9fGZth0fuEz
whPZdOluSDrxtNq6YX7QNtX7mcSyO2oJE3YRisfLeRUr23b0bZT6YYVdExE2lkoMN4TvgL6ui621
Wh6oLZlRdqsck4/51+mp+l3u6/1E5h80Uc5Qhm+TZj92RWgd9Yf2xQw/us2y28Jh2/JfndfLGqbV
Lb8566q8wVRu44Dd8WdcD5HeIS5yQgh+xrrII7t+6VKIC3cAWCheNs3Krjcx+AYM4PI11uRAWQP7
frmEZheov8zy9oRK+zUpV4g4bSNk8n/KGa/DcxRKF18aXsR+SnFguuow5qE3p4Fdxwao+dHs9s6t
x9sqtnZQ3NvTlTtEXnTeaphsxc/GsoF9uTAKw9gSB8djv1riPWSoWz0sDqCWf3Re0P7S94C5cmY6
vE3C+M0UzvcXTGu8VccoF9IwQDFYPtl3GMMVb0a1A3/x2uUYt90WGYYAR/hHPysFm4MoOnElFX+Y
ts3vzi9QncMYlNYuc3xH3cWEwmNgXAM3zJ7qOdhZDwOMiJ22ohH+bP06cR1sxdiZ7+3jO8Y4ndcB
i4E4uPzwulABrJMG5s40N2gJHrxqr5sbZM3R6fbyQ/tgTIHKhPruASa9Gt5Ujsp6rwGsWw9r7MAw
WAYDRYxiB6cpmF1mE8mUff25WHdDyByB82S/D7f5jftSb6dDDrpmpM2/5+evUJxGxn0/MB6KavpX
EjQftI9NLcJRN2akTlthk2eaa/5Dnv4ykvQH2gFa4i3lfuY0vXyDpPP8oR7GN+Xn5caMyoAk7UF/
SX5lDwz3MGrT08n0gUgds+f6udypt1QHsNiOYOBVvn0sN0A5lpfL1jw+zXfWvbIxbtIP1AlOEhiM
74Tqb2DV9tW0KiMGLznRNI/44t7qG3OnbjOAHk862Kg3suNs24aMY0TKi1oGzioOmeMI+4czGMzS
1wKyghS59yWstbCDF8Ipm7z9dvjBBAnQQY+3CP3Yx6Qo5Jz6zGwREqL7Mgb3FZQRToGDr5P9MmDo
6yt3U9x6r+jJn6bIDpdN9iNfW6Bhg7N7bbSA6iIv4KQZYljfBiMYhyD2yz0/t3RFkW6ToKV/5jjc
oyrVfEpf6Kl8fvl6ul6OKeivaWWtp9uf8SbZk3luis3CD5WunHvDDMkW0d+AvMTDQBCWSqB6vh7W
93ym2243+Yyl6mWAonZONgBYkwEGWUjPpLrxXoTCbsKiCgjsikk6uJnwEeujs2EQkvlkdKeUvdbM
LAX1On0dD2XzSO6FnjnhGb0Vip8B/WVQ5YGxByexrffxKr+yn/BVc9eQCJghCHB2CZxdXa2qjcE1
JYDU6TCQtyrioE+jj/k623tv5k32mByAe74X8B+PkyBefF3+3KKm4CMvkQanDfgq3Ybi0ZVqOs36
ZGA+6xLYdCLDkWIwU+RGDHIa/rm1e5qT7oudIrezNiY0Wt+oqp5pOqBeg3iIXMOC5q+10TK6YiN3
jp56RnB+GbBkadP1WdznIrOb//jRRgYetW6xAHc64BIlM6JZV7Y71/mNe6BDQnXy+qv+H4u0Ufsr
xUAPItfkDW1b/VBKpoeV2sWsZmxMJi+X1SnL9G1L5codFS1YFpMzpVydVGqPrVXVoWObrRm1cKmD
sY7xXneH6epUQXTxc7iTnHepQaDzYjt2uMmBjAL0FIia1I6pQo0p5WZyrTtJCzAhP5PbkMLIPk7q
zh5MIfduULgJTbIqFlIlJte+9mneMK7zpr+J1SE8axz89swXTHpCplsXWEXPqaas4+Q6sVVVyGKI
QexC26anpl3LDphcdJl1rGdFW0kZ0tciEQXQr00dUOLqNKjXssomzb3kWlO5nHK/dpo2k5hw7plV
EdVIW+8D1VzMjSwHd6IkKNekQAZ4oboRE2yard1fVAOYGlAWLh8DhM+Ky0TcV/WuwW12ZRqcj/un
qRbmbedxpViTt/4SBSFk74M5s8WPEaokII9uucoXKjFGB+4YI3vSdZ3Isx/O4SQw5XKTGTGIM4RK
3hA/MEqrXp2AFhOzLdpD1bg13oMcCPQB4Cdq+BQaZ3eTLOIbbkyIdHPlgrwTArNU1OtMBiR9J3bh
7Anl9ped3mcz8h/7hkGdt3q8lxIKTULrzb6cw9msH9S2PTpkPeA97c0gCnGyRCe6IIE1DJz1RJfR
bEWp5bN4/FVM1vXhh2U5nFgVTG0UoNxXxdztyH1hutn1+9xlHr+RHrFV2RrPQ+tqZG4s1Dz1mdnq
o5YRtkiWVeUXLBdfm25XnnmTJIYqMbn8ejXRj1dmB0GoVqM7ruYRlDPYddHwpoX/uRA1ZKtq2Jkk
mM55J0KSuosDBewGvQxRYU3FkMPntqtOefQ/8qj/TjMOE2bvP23GHT/G/7V5y2H/nZuP7y25vx75
d/Ca+jdbg5Fmm6otTL//0kc5+t8oMjOhD0IN22faP9/7cQZeyxaNN6Guoi301Y/TobiBcgbFBnzN
hRv0/9OPs+DIfW/Ima7j8Eyg1lwafOixRMPuW9fJhBKc1K4D8QrCbna2GZY/RS5k8cd6f9k4Nlj/
Ve1cxXqEc0f/0L2ZP5OH7klEokUI0jCeVzQQHOW5q3Z9vNbI4ApIPoGFHlvdeJRDIbxn/ulR5C/F
lorJZY3F8Io4llzHiOCU5TEpkfar3nm02byQ2b//orcmOmff2oCf7xESqWdZtO3psP7ze2xiHaOk
3F1wfXKeek27O/VYOYvpwNH82Tf9b0WhcFJl51frrN395y8OXe/fvLrJNwWFQnVUy/jj1cs8nuo0
IRNwH71xp/4u75prohD1R7fKf1PDLohofzv35h0RnLnjdJ7dKyv34N1D/Vqu6yoyb7XmAHXrSn/L
j8s2u836sD2eG3+87augjUCnvYFTIcm07slyFy7tm+knvZC9caOuK/cD32fs5L3lKftgDMe+MV+p
O5ZYjomwzDp0uQ9WykfdweDsY/44gIE1toA/cidyvNBYgCIEWuMzJk6a0u7zPfnGL1JhYwPiDTZc
AQMNTVrY3NdHLQu0Xbt2r4ww/1E+wug+/UwfeDur6bn4vayVu+W8Oh/iDfYOzAcPb4m7Gff9NRoc
d5V+zJs87EnAIohNWeX/1nfonjqPrEvZku+375RUe8dXwvwdNcZkhsq2+TGQmOoRAWDuX0xf1yPK
B8kDOaH3GLfrS3o73ywEdofEBrXzUN5mH3DEyPCUQ/lgrZc7imrFcz4+qCN0p5CPI9nPL8WbvQIv
FyPu+J0yIH+w7e1AqJ1EDNwmjIy6qxGSaxqKDFGQ7nx7fhnoCRmHhckpMNeFemuqK5wLnNvmx7iz
38ub+Lorj/o94R8x7FBuzklAF9y7o6x9zK/GY3I1LJvkxt6BkZ1D+xK0RlC9Xa5qF9yrf7otQ+N3
GiUrtC7YE9AwH99Jj7KBAIysILSC+IWSUlXenB+608Hdmfi/jKDGgjSC57Nb1iYJDc0v9NwkiNar
9is+VBhyH5YXTAKpf1yLVO900A9GwkfbViHyu0WDewOh30/Xzh5OGMAJhvqfqQUVVGPK8PLR3EIx
no46ps7X6qs+RNZdsnXgMzg+0ppSD0YoPQ8DnwQ1Obr+zp4MSd+kb/22CfJr/U5j5OQxebePfUsB
xj8/x4/uLboaDm0wcV0IcdvY2sf8etwC28gNkm6CSWxEqk3xPq6KKkg39ebyQgsYjM/mhALw4N14
T0vtl/0aptMUwX7i1+FfPoYjOMB+p6cPKf3ua9zOrlsh2UMqzViP72RX4wulc+cWEBYCGh2f5PAS
dW/25syktq9F3ilYIvqPACFvrSvYF6dDWwV2TtVzS8ML1cPPJmCuSN/YqyJytgNFn4UP0tfGdXqY
N3G1MR2/CZpjngfIRQ6gITRKKo8IBmaqygOjvAFsjgEOkOprvy6Pp4hW6WsGqWgNdWsz3YjG9ZpJ
L2ubPnY/5nAzb06PJmPUAFiTILl2sPjtfOshfmt/K8yWkTYehmE7PzNEF5GOebc9KGE4a+u52cLE
nNZTgsbAJyfsH73b4dC9nq5IM53X+U59VsM8REan3mnXzfhfnJzFwMc/nZsZKLHwYXEYTuEyZ/0x
oqFfFtcabXRZLbbEBboHPXee3XMb/uen4X85CYuXsahQe4iCXd3+Y7iiaZS5V2Ngf5Y2PoiX8OZp
OyfTB2IY1DY5daCl5hL/j8Gcm8838X2mQ9f/9erqaqYOatW0oVqanspl/PvV1Uhq0568tt0gRnkW
BPrImop0UzFE5he2ofzQrNZHDbOKqyemNtAJu2+IToswhsU9oDPamtX8UMbxsFlcnZ8acqxVz/BK
dzbUfdZP1/SlG2wLmnalGQjIzurZjNxJd1eNrlWrBbdsP6vbYzdxyrhQ8cJZfAd0Mr0uFqPem+Ps
hkbqXGX2ikCyfdKr3kIheWZGXu09DGZKhHfuctflDJ1ylKMBnDd0JTFLLx8RBvX3idXqB+9S7OoU
iUOeOQrRfVJtva7do1k7I2ThQhar1as3lFu0E5ckd1YX62efjEENQw3hh1Lj207InWNi0BFPZxpt
x2XrgCWnEorWBUXFGtpdjyS5CSoPy4gRUwRCjeHmXPAW+No7TgeuX3jtqm405apUsVKB3PysV40S
Nt5SwYg5/+6bLjvqY9PSL1fvMzs2D+ehNv1isakX6DpeR5ZCt2HeWHVza1/OAEbnfDWdURwJ7An/
pPtbfzhpMefU4gRETHeAxV26MrQS6G46/Ly1WedwytRipeg4qRqp6hy61jmgpsXNjETBzxyTmrAx
4xVkvo/eZB69DjgsisIYWd1mGHRU1CAKt+iXomlMb8CD/vR0/rPCWh4s/S3h//VLN//VAB3ZWJXN
9WzRr9OhO5wUhGldaWN3dbaf+jO+RSY62jGeT/gYECQMLTFaQ/16se17a0nu1apBMK0dVUgVymzd
aNOverLulkox1mYyP0929VRNzDpe9yrY0XZq76ZTcZ/GyYN+bn+lDGr4eKvAU+wzZKDPYt2k5zue
XeD6SrqyciNkzATfF1XhLWaUD7kkFF5PsmTjUGXqoaljLpWnqRE0aXI8VdbjWV8OCmjVwPT4pl39
qkxLZa1cTGXTlE2UDmgkjAzaYNOPTwV1HtUdKepVibtSpg/8JkJVuTxMlf4LKhGZeNFw4kPyoGZr
Jetnn2FI5j17+4aZt8SfuTJ0x4FvYI4TogjMVZaDxgRUVcGwG++ZDg86RspdnQS7p3CMLKhQ+1B8
Z2pMh/zy4V2SFU2hwDhZ4Vg4EfSKoHPrjXlDd4YrKMBccFNFicNPRrE97wNLg1kuSsvNtoeiKNUh
2g9rUAKnUf2MwKuwPlJcjab7hakKYxoeXVofcM+3Lq0Bk9kp4ZbRoltuCdGG6Wzvcqexd1CLzfU5
B195slIcZ2JHjzBG5KLR9IwIKL3bI3Q9LgajzFQELKCS9JKsIaQEUm/BeczIHvtNm2Ho5GOD2++K
ukGQm8Rrs0wSOrdpQ1EZbVHSLhqj8x7FWsNtQ3fQkw0s/CutZ0onQ/ePTUcRuZp6vprL88ppIfDI
hT3r+tXl3BCz6V53WtedexN3FJsLxaJvoaF0M2dMx8eTmuE0PWZXjv2WZkJuLned3WeswIsrXFUw
KRJ3sk4efCqxNug/+UWku8UqkEAlCCby2hyiBNtf/9RdOH1O3iXG6VP/qBNdWZH5n6ObM+hkX71e
RCWQcJEQoNq4YXsoce+lHipmgDh4X/XHZaO/0g1ow+ZwOUwH7e1CUr9rs8D2Qu9moWECUPd1vue3
T4PjFEy/QTVHSBDzvXF0X33aDZTJX2FQmtenN/Bfqwn/Xj8+lu/5jpCdSQHqAy98R/aLu2vvTxsQ
y6bvOJznr51q7SBft/AJw3+eDypAVjyaYdMGzlG9gaigEZ4irravCGfBkDE3gamxdutikYeWyW9e
NajRzh6dGg9zCBADpGbWu3vj/nK39cd5eD2BwU9DeiNmzwOH37URWU/jnloURoqKFxQZUQ+1w/By
9NbOU/lAIJ/cuP705KydtXp9XjtNAGgURzHv1vh9+UG/vQjc9+UHRFpnXbdRCatI6NsIm0MNgtiu
22gAYAHz7/TpipY7/FhcPgI3PSLBaKy1re3GLEpQyI6osVcG0dUYGe1OM+mx8Xaiptt5caAemKvg
XGqpPjWctmaMkq6NX4FopaQTjfaNpWEIEWa3NeemXR6N0RnYseLjBUBTToPcWQRTHdLmSOi6PV+6
dRVS/nePLv85fgDbCnzRi16tDQzcaKzMtMf9ixUoOGZf61fuecviQKm6FB1G33JXlEnhKFLl9TN+
X/O6Y9LBAOtK4Ww/9SsEoKgv84ExOL+D1xCdb0s+LaLLDysOjGbXvJd0F955mharnszHcepy7dlX
GeTuBC3j3ThsJ+9VOXIK846WdWW/4uA0bDgscmXLR8xwQJ7cO0fz10DLKotIyToUPsIUi1ItMaP7
4BwLHDjSo3ve2b/oDtwuT/E1+VP72mCYWNx1D/DRee3kB6HvS7GvtsMvcjKKpuaHsTof7UP+1peB
avjd8/h4ngJcs70jPxumL8uNOwawP8rHatXcn0i1EJC+8gsw3nOStTRE2ovdgteRbgb1Y51EJh3A
7NEiVF1CXdvZaeRVURw2z4PjJ2jY+P/h6BGuH/RUpHGEUBiad/S3fLgFQU1Lpl7Xj9qJvsKWt8lT
D8NNqb3QDyhc33X3iRWeswh5BB+iQyJ5zJrA2mt15OziK5cM1CWv4Zta8Rx1FvIFQc2Nn/rsKVnW
AFdtOib9Tnk3i+h8l2gbJgWBFdcEYkfvWniLLD4S02k77DP6dsmKI9dkmMWv182uz1YUx6+yQ5qE
QsX7a/aC9EX19pd9zDCc49txUBBsY/T73tQ+4FHa2sQmdPBfOK5QiU5n7IcCuszKBseG9/6d8dsN
MOSWxiKT1I4bZi+XdWcHBAMkYPCZn5huzq67dZzDXcLLCz2Er+C4BxDYZc5VtLCg04/7moS8CJeD
x1FDikpdILr8aOiWjMEEnOCWjJwxuuxhWBPleQ/0yfvnkghnWruBsW0D7UVb6Wv78bKmmPNKB2/h
8rG9HM4r47GgrhA5+12pRcv9mEcQGLD0uLncks+8diu48efAPGScxkABhxRDHbqRfrLJj9DgXoYX
XBd/8B5uyXTdYnO6Ykh08RN46XvIIksEQpo+4HWiBXMTAOLGTlE9xnegALugJ6tDUA5yzO/uQOG+
1jvrnvHb7sW9Bdny47Rtd1jeRYQJtzHNwp5kO5iG+3ReuWukVzSgV967HuVPXEK7G6F939PmOybH
5udi+DPa+gOsZ+8apZtJuPVYvfehdRBK4AfjeH5kxnxj6leJcWWirRLsPRTJm0u2r7ptpd7Yt+bB
uS+fgEAQYNJEBIYcc9RZm+YXqQHchF2z1V4Y6lyuSemOXGEohZAjnt+ZVekYvEwizOVaJ3R6DHOC
PA+r+IrPHeLKS73DcKwyo+ZFMyIDsey1e7S6oNFWjrJGSntSNnRP+Z7i04r3Uma3Ku4I5lb/f+yd
13LkSLJtvwhjCGi8ppYkk5p8gRVZLGgZ0F9/F8Duzp66fWzOvJ8XGIAUZGYCEeHu29em0Gsv8Lvx
mk12Jq3S0cmcn4gqxU9ZfrCqcIEs1CfjEjzSPugsxMa5aFv3AW8cKiiY/vjqUkPFEC7DdYWafh9o
VLYW/SnEGHbtuDflTRUwId2UGMpyV/6CGE9vsL7wX8bP9GYe5oy1f0jfya5QvBXv9OmyLHLXw126
zQ/xxQ8PuvjAtS1yLn53Dt8x/EG1OE7tfrSwH52iYcV7ZvBvBhr9jl732AiudOUX/fBbx17n0R3j
jwuAI3EfkWE9DOvgU7xANCEi6M7JGxkI/VXckgBp9YW4TfbjprxQ+KfROr3478xLDAa6/sNtN/So
3+b3IRSBz3rjIzp5UdWl465wtsGnkbA5YipjfKRzm3mYOkHy1BfQg1mFL2Nz605eM1isbgSj3Vv0
XqMcvtVYl176V897AD4UswDd61yxEYaziPrWI0Kkd9+nigqzZ118lE/5e+6djOcivI/unOIIPdzc
RW/TwhPkwQ8o7SiGKOBUmPcdottR341MFC8oOjbGlvoPhRsSIjt1W+8JT5tzCIGj2pbapvlyzBVI
e4ZNv4SvsmjewGmPN95DtgNI8dZ8TaBuVgGPE0qeJslqNdXOb9R1+mSrSxwxLjBX7osT3JD4B9KW
8pe+ad5BJvu/hkP6Q9MvKXxRgjpENef22MHGZhH+wJwXXjDYvGvVrRnu60O4Ht6NZlU+MarDToEa
7ZMbu8EV8oFCCrOIvnOe8SCj+dm9JaH0Q9+oXxwIsAQ+rllI8FZGv/XoLi/X2Pl5j8hDsqN5j3TG
DDZBckm/dCSF7Tr9MiebgcsIk15slLWTbXT7BsFRe9dae49pcVDfDdItifHRjirBiYp17+to0aeL
9I021lyCWSKDRWALg2dRdhpNcPT6swQqw4pAfW2jb5ARnhdboS2M80CA/prh93au9F+y+qzokL7j
M+HvZ7dLb+9/sYbJboE2hRfk1Z6/TFglHOx6XVVrN14Wb3Q08sMZX1RXUXyaMeHHAr8uLAJgPD22
J4gJn9071XSEYeNH+UXU6GJ+US29X9La9Ew0WI85B3LJ5ovfL5iz1GwptvZhPFPaPiGdYXW5Qiff
3cQsM6oCiegWnIZA9XMEzFPehGta+wfqjT/VPUvEcAtvyT8a53JHwo/hpVz7N8lbtgdZC8XmA2UT
CKvgsYSGgWpjwUxx62zLG8c5qtv+q/1ybrgqFX+ZPo7n4Jx9uo8IDM/U24wPdx8+o37jKgCI/9wP
myH7Jca7AaRQgv8AOJp9li+AW/aftoNSaNND3xcL3+FCxyq6D9EjtI6v0eA8gCfSDL7nvjT9w0gU
G5iIZTo/Ecd+fkCo9blNa2WryqFa1wmzLX2U4jhv5ufNe/PL7A7sCw4VkkG5EUe3DyEOzA9jvgQY
drhL/Jo25Ci4SFXgG9jrK91BsUPZdFGX0lg5aqWtaZ3WCar8fpsWFlZufcpa3qFjKrrFeZobGxOP
ZVpgA2na8SV0gyO92fxvcFFWipGqm1ZhBhltNBdeVkKMj6mvay1Wk42J6V1j5Rtao1lRKXYNxUtd
S3vizVWwdz3XJM8JmX1dR/WbiK1gXTayexBQgEJ4kJtSI8Ouuiy4awpbq9KLeiLh6kFK3VnlnvND
A93DsrrANBYr5qTysVNLtBVWr9W6SyqS5pqXbvSwD57DcGOWWMxhTSA2oV9jLKl71Qbyy1SHZyrM
cai7L1kdOXqAa0qEPQ8o0mXSY3mtyu5oNMzrRTySSHG6YxAlF8VD6NCqODkHUn+zjBHxFeND1OA0
nw1kMg0lugc3hNDSPtpMTvCrji0OVmJMataPrJC73LvQcvKOg6481BoqqnwSs0aMf3I0N+DLcF5D
B2nn+9g/El/f1YWarDRq9atBS1EyhymRyMCiIq2Nvd+5T0FqB7B/GmQAzkHa/skr+lcrzrR92ynU
yWrrzot+oNWkRcgVXwCTCctaB1u4IYq2qjf1HSvbqDGSN8MhWPHi1oUSUSiLdHI5wvTyfvQvaZaZ
r2nzKlFpYENRv2H0RXq5W4WR91iav7B3RYboJ89tkDCvljEUusr9hSnGUUiUcbibkzlB4ulBj1nD
r1l3mkOvTTq+KLWDLrAH112qwa/RM0kjEQ05eAsGXRvsPHJ5ZTM+lRip7ZpIwYpdcch9T8IWy+9e
humPaRrRKd1VmosTRN8nJp5zLsT9emMIV1mGEdo1GWg7Gvf6Rai72zEGoRNn6I8r7diMLxCHXtos
uIHbtG5d2DZVm7/UNcHY/No0Mn+pzj4WBYN1R/xOPi20gfv1iXOb0BAF0UV9rFXjNevjXUPLVLNU
DJb3WPyyuHafGZWDRYMZCNAMLJ3lS2526BoIiAuE6Us9r5+yUkmYfHTW2p37UfUrEXofhsXSOGzB
1iF8FAUNhDaer67x5ibiFVdcSQhKAavGdBTbllPeNhu/IGTQAkooURlicJ8kW1Gl/v4+MCkq5QMR
HYyCbS5CghmpLrQSreFgPytRR9hkw9K21be46D4wUIChnnl4RJEPSus9DBYYDhhRuLTjIDN9AoOO
qkxnSElUomW61HKaL+BMpPqwphO83jlhaS3cLLSQHjEB2P5j0xvB1ta3LXFpVLdgJxQV79xmIyXN
HUr46OEzbxoiI/uEFaFT13st0WM8MwvmRc0FrdSSt1B8HauAkoxeSAWRIXKtD1hHVF6DoJh6m98U
t46bXcKuehLlMKXJEAcOUtCYXd+7nZxsXrqn1KhR8GkWkYwNzk+TlC28ehl1OeVkGPi7Al6zbymb
QuQXna+Wq1PLdhWdBhezAu/Uxs1LlON/5SXUYhjD05NbPusOIRqmkW82BFq+KW+4MfCpj3znse2i
02jJlacZMWAXdYurE+1dLTwNU1Gw1YgH7bagDqioObJgN7QWia0vY3f0MY7oHyKHFgaRuD/KhMg1
D9KnvmFGavmtgDRWNBzUSGLj8gY0+rauva/AMlZ627zQzoEGczAi/MWiaF0MFNZURDSyPThSew96
FrJF/aZaR18UN9Q1doWNhtGp5ZfbU7hHSapCW7KV7IxzCrmZ1D8v73PH3Kdl+aC6zk1fgFrq0PaG
+KTs06r6WeCZPqg/fB+BJVl5ut5CJNGKTEg22clbrGzwKONuN4NzMuEPqCWw4CHEGd5+WIM7LM2S
hb0EBJi15El1RTvVDVmRSpliVae7D52MhUcUXtQKan1i4jhZUvbtcyxicvfBr6J0kzQDE2tc7KQc
97XVHjyUZ/RIKEDT1OS+b+u3toCVVqYjyxPNJ1hmTZRm7YXOnh9926yHQL/12+yIdOK2612fX6OR
0OAJJQVGlwrcpUQG1tIwObRwWN15ANNw0oT6Bq6NdVRir3I3fcr7jlMFabWqa48Ql55Uu1/JnHYJ
aYot9MGE0ipiJ7VFvM5otrCcmHRHq9+IEb/SdrC2kIiaxZgcTDMbf4xmeIRJp+xxe7+A+JsSzsVT
1ycE0Vb90ONkvPQ6+9JwnS4HgwFec7e6IeOV0yTETdRafYOwqrXNrfSKTVzqGNGhXNSVbViQ6NMT
VyxRsu0xJD22Tvig8PmfQ5LncR6/xnYcMBNj/ltNovwMf2ks2dS90aqgnjB71vSUFHKEJjSujHAT
FAT2NjYACP4xFA6VJt9HEXHHiLuF6kdovrO2vYWLdGgjx15Znd/yk7irYOwELUx440wesAYKx6mV
+IcRu9Gyw/N5mRfxflTFLs2dvRHVDX0CSOGDBt/zLLdWk0dch2Jj1WFaF9MvvpQIsrDhGTd6QFyG
WS6a30i5G4w63ZsFZnoV8rVFk+abMreBTXXar65sSeOCK+/QN6vm2oHFVA4RoQPoRKnBeWvaYD0a
GRSb+kGmDnnNutp7jbNL7JAcRGVeOpxGVsXY7MPevYn5igB82afC8pQVvgt41SKKS8KHcpDcMdJ8
oc0LxmOcvsWe+tRVAfB2y6RQ577YKpbwWotUVu88nONlugf0/YrdKFmHSFmZAk6NkcJjwyCLNtak
29CZ9woOCFG8RU7AmXLWppbcj4pyDIrxoYqpQEytqAam0NzGqdE9OhlNK74jfjZpU50NgP3k8XFg
Rki2ab363pf7PLE/LC1UVxLEqp8Ov6Lcx7/Qap3JXWGZG8a66cmvCYUVW2gE2hIy07Lsuavt8pMm
FWY25JiLQMIjqntpreKNSONyqbVoJzNNPHlq4wMEJFAwUEfkHs54SRQ+xCnu6BRoJsNgVEElpey4
RQIxbsKEtoueisbQkdfwa/us6awMGNjOttoPi8a9eJ7Ml/Uw0gCQtbetvlEcjbp80OjbscqMg0w7
HGGmvd8O+wTLG6St2D3HHyGVobXQS/PQOcHfN/M5p8KCJVT995nuPG/KljuAAUus04JVmye0N3Wy
DZBW9mnmqsRe3MV5UFUwfqOzD8h5S4Yv8AlKBYHspGlc9XDPEFWR00yI3CZUU+v7+d4g62Qm0Hfi
Mvlj0wzFRUl1ezO6inWQ0QCeQDNzG5cC3freZBgDH+o3pJQ2EMI/NyHyAmM0S1oEgJVciSUmEJuN
bar3aeeQFdPN7E71OvrKGzM+JVj4bedq9/+Zs/4nc1Zcu/6jSPDwVcmv4d8VgvPL/lQI6v+iJQ3m
3eR/arozmuNPlaCJSpDzDmVQgYjsqhEU/9ItYdsOzP+Z8wHo409jVudfLu+mqjyiGkIV1n+jERSa
PTHT/67ScAFp0KQuXAzRbIMh9t91DFpZZSm299VO9thoBINyBsLLfeVS3oqqqltKn5VeVun1Ggjo
o1LhTKdQgOTeRLwTe+UjSIr7xi/R99dRjKEkzVNhx8ISEifIWEeSBE/yaCN7UIxOY70bae8dcYq+
qfLe3Ihh1A+eae2FKuN96VoUYF6jLq2OLqbwixwwHBvQtaJu0w0ssHSla1NBJNSHh/KHJ6KPyskj
REMaIy0J/ywdu1Nexc8a4eWyU9zymEisAlnaFoxYCkzzTiErlhR3TlbXN/CrH52CPIjZyi3xp9wD
AAZ0pz6j7lRoN8O+AFNRWkBgnEKWLmlJ15B5LKnwH2qDSlTZoEXz+/S2DV3vscmMT6WL3kud3vpc
ddq7EidpyO35vk4YjhWsuYFBHeyY4V/Vwmh5rvDGzjU9OkeVEq6kWlFuBVkI/hDdxJD7KOGM7DEa
cWUsjThdmywxPaMcV8Ce023ld09DU6W7rNsClM22Wsc7FxZZF7CoSDmnTtA8Vw9Af1/9gqw3c/9j
hTUmKq7HvKQjhfr0KWXoP1BhUbIg3FpFBSjFoGwTCndZ5GNNWd57NAUVSqVDuUir4TISGkcV+owA
0GYLmG2d8SWuqpbUcOJnLXOy9m6EWbRQcXNvhmhXd1jiNiXrfVnXzdJhHs+jblHbfbqxC9488eJj
MvEZ3Sbb6voy7+r8PldDvre01TEvaut1S+sKaRAK/dMrOstWcB7Hh82JEJu5EefSHpt3VBZ3Ne21
qsbXUbkoV2WPvKQ1/NVYPasKLkIlk1PN/znTVXvX2I3N+JwF6LHNMVmDDmQeG+zqoYYP3IXeGdiB
dXLi+tR1gq6kQcNV00RVoAsCdjw2D1oMbBhtzHZo+Xrb9Emz+3u3qizaEwsqAPFhcJCa0whbr8eO
W6PgooN9d6KDGvsuaJRj6aCJO+TB+Kz1XGqVkWy5hvuNlmgeHTxqPTqHOo1AJ4/lXg8oMvaug9td
Om4Iwijzs3q3yR1pYGgpG1TYSerK7RDGr9l4m6OoPQIl7Zd2nUA6HntkHSQLetbMsQsWsexCrvm2
+7Cs1yIS7UOjvJhgZaYfdTwYjcKPihV7VEXOiSAngT8YvDYsdQ56N45E4D7CJmK/darlwPi0/LnE
v5cOApiHYZft+pyfwCozc5+L6gGaQX1yUBBR6nY2gpjgolH9SCvRbq20vuRVg5mN5rXoQWW0sNN6
PCdJ7NAfrtL8pxQAkSlXYQAkwjje5l6ub12qDl3BxQM0vm0BRGti3FVpcZqoe0FLoi0BKEOqsArX
wNRXRe7uoAKv0Ja9i3oyNmUgCTGeZdmCv2El7KV/R2KxWdKiLR8cnXId9pjYLbbJ2mvoUXf4SQnL
mi8rZ8UTOYSv9PPQQ6l12HkpFlJqilQjsV3iJyy4e9q4vCRAq4nrO5obajOiRVptYEFpo97tM1qv
2zT5CFvimXSIfuY+QkLDLx9jiZzDM8ll4YoLxb/qyEiPSbMCmEu+JesVVqLLVhHNzvjlO+gyvI7f
2XHH3dCLw2hTITChAZ6GetKf2gHhr90+JAmNX4lOl2Fb4VCb5M6zYnVcoo4YLzGdpDjnxirdUiOK
LEHPnp5ScQ6kBCVgb/0y/3LybIfRn3nUVFLqQfih9Gm2ABywIzup7S0piEPy+KOSCmR6OvHbUF+B
255YCfRzmQU3UKXFt3ldUizEexPNS4ryqnE2MDSPSWXT/Dk9qfcpXvZZRrtJyvK5TNxtDAmJEJQk
QRcZa9zPSNK+azrxBZ6hYG0HYgukaY/OJDrr9AGZDZdClq+VfeaR7yihpeFcVDbnWLg3Tkps3+Fh
AzGl8HDUpW8EwCoWC7lEXB36X5GCS0EzDarhTz9oz2Qk2iWCpnYFQHotnQFBLvQm0ukAl2Vv0ARp
sFj0G4YthQ60LPdvYhUNkJWZ5sYKnV+hTVBt5Vq7HTPrTWJcdyqF1DYYdhWLXvdUIPclIWMq11Wq
x4th8mrGqzxYNnqLo5pWl3fYfk1e6crOr4oLMrTi1m6V8JQlNLjJVCfHJOuVO9qXvsEfFetf5YSl
9CEVVXypJPa3EbOKkislyjDFuwAmuHH1iHqqHcabLHR+As87+IoGcKumdbtstF+jFpknL+VDZBop
TS0s5bmUZBjHmKGp5vbMNIPwJgz1dek0R5n3b6rvDpt4NKfLgBanmlQmhZK0BVRgTPNWQz3GjeSN
QQ6FzCfPw/J77bMuVlAWBLl1E1hYB+o9YhqPzr0Ua+xoers+bR/66kerUsFpYxI1dKFRplbLeNNU
Pf1feXiPafwkcDk3g19tWZrxgbEOlWUVbFJ8CsBHKoQ20804Ispu4XEBpvdwQUYOaGLeWcTGuDPa
Hkk2rRFWL94SzXe3VuLe2B6FCpdOUKnYS3r4SK746TKvGGpgTEJ7pQ1yDPubBrbrTljep2NQO0Lh
SOKxc+gV6CTVLMPeuXyfCCYidUeO7b5WnJWlNw92b28NK6GDvAtR77jmj1FzHpmG2lVWTx4rTkfk
29AQ6xgoBeq4bSeOPGFx1qEQk+IXE7MhxHATNYOCMLO5SSOxG2a+UE2lWaTVm67XXBiMtrFXnKSI
h43hVO1yHMRH6sUvOXS5E67X81SmY9930FDgKAULJBO/BJAAhNdiyp4Aucp0yzuIgG6SjsZvb3CR
2oQUK6M3GaoAiCNq0xjTPLqGvEE+G2w68KpLgy93OUvBJpjKKimMl0IhDOqU3ISTapr73rmtSIqf
c2FC1tUOKg3ekkGOtQmpDgaGdeBq2G8Xe6GtLAOFaEARiLkwpD2ZtFJRWPkJrwN+0Kbrl6qFBAoR
M/yekBx5Atb7tpIYaONX5t6TQvh0RuPBKrz2TpjRppKRc59mD3mNqId4W1JDhPXRkRdzG/OUMzen
zI33SHAp+8a1S1070bd+vQnVyEWEbod3hVE2FK1HRlR/6RhVsdIsCtiVo7swffWfkZeND3F+Gnqp
PjT9IZJ++zhvuiJ6GqAo3XS2bB8N3FSWTLgtHrVlAiAM/2N/9OgLqZC/hwHyJot3qo0iuygKE32O
GhP1KA2NesgXUWb63itqk24RlUnb9B6ZEvMbmNjqxm+xbCFXbT+qvmbvY8NOUGzFlORG2Afgn+gt
Kcc3qzfdtcgGZS2bTtyzVsZpNzUfVXNAzhDHGzUTEpHddMoN6Cro1Ow4kLowg9p4jH1uDgkUbJcH
GZmLrtS2UJ2HtZ40lKaDun8SCrevSLxJacpHCHrj0xwCqtcdP65GP0FRfkp8PVdar2XnTC1Q7BZW
iEBJO1TmAp/6EaHOIRzp97Am1+4O++7GR03dlhTXAR/Y+bhW+N0Wp9IJnHshxg4uffuUJBRRcr0a
lnohNtQKL4Md39oNaR5lVDBIqgDz+AIPIvwwliNm43SDLd1JaW31oQ1yZ29lbrvuGo8e6abAdCML
nxN/qBCMULjFeCLYMcWFG/TOAs2yeOlUSrwQqrYU3MhNNzk1JC9ZK/qUMcMtsNa21UhrgF/1iwg7
9dw9Zpir98xae4HderdQ+m1MetEvgp3ZWEgY+IYEy4VdRsnghoDjkpGvSgXe9qXb4ujOZEe+nBQ0
hfGoaOxNEDrGJjJIJNat/Zj2lAS7ENuRsc7LrZn6G1jCw6HUxEfCQIFOsaaFRAdDkWA433Df1HhV
gEzDiz6j+uLwjWDCQYYneg0bCuTV5F/PwEq5ePK078GgDpPLfQQaF3fX9mf0Lq0xvbAWQaPCxezE
1cnUHy3TlUebEumqnlYorVKcQFg9Zqlb3pYjVOfA/GBxjtYaiBk/dQMcpvuQcaFfGG6OVWnRbg/I
amk5yB1c4VcnoqleWCrrHk3ftYpGGwlSPteOf6UBCuTe4hawyvgB++qtZg5AdJEcOS75Ol93vkyL
e0Mlmkxlj/NBiaJUoV6Qdpc+VNNdr3HrUpsKA30AP+mbBn03ody2lpWvaonqxx9GvFpUuTKz6AHB
7atT8IukcWytW+hJujMJy1r/nI3gLb02ecDU8aRU3rtjYQUR9vKhzbxqBeb2p8+8O3Y2qLuUfhnQ
3K9OSYAaF6Snxr5AQxwE8S5s7fehQIvT0jGwJwU5rk2DjiSlblbu1Pvu1LGFvo8oQk0c9aSxkODT
+RRptKg5hSMoh06x99LZJL6v38Mnn6ZBhGudw1rWD38VcDY0ObbbMvSKRUkhqgh+2nZnbusEhV7i
aP0usox2Z/Mfow5l6vbiAFucOlMXyz4hTDOQoZMbs9d4bKZL6OhP8dRk0MbVvh8RboRx5x7BMPEQ
Thcak8RjOzp4e9NTPrWi7Lw2XXWFi0bGL06WSOvbLjfegCourDDQbgwqPbs492+HBHcpKeszeU0E
vNZgr4zJnKR2bXqRRusWoXzIhZL/YHnwGUNCouq0CFxrZ9PXvKPef1Rt+ejHVP1YwlUodSfNSNzU
S98EwjEayrOZmVgocHMhP2C4CLWAGT+lI8Wo6EmISoFQUTBISgroio/MOCvCeCtiBPOWwCAiskma
jpp2lmOIb0b1YdlNfTSC5qyXziGM6PTJNCu4ybQGyayRlns3ZHxoytHZNx2WC7Zu4KLjsaR2SgWU
Pau8uD7TlHEOmI/2XJEeV6g4e4pNMV9Y+0Z4dFoIfJqwGeEebdwnmK9Qok3lK4uKj1Hp4z0DsLXU
uGNXtL1TUK9DDaoCrKbUVR/N8hPaEcidscl2FKXI+tNvqBT8c7Aot7m0qE9NQA4CGWOkXOeP9JVl
wj2ACyN32uk4IwdM5X7DqtHwDP2YGfLO1xqxLKvkLQ9RfNDOrlR5vrH8lebcD420doZq5+ukQlpd
BD32RYgJMQGjFW+UNaId1tmjD6O+XRcl6oJBHpOYoZxVmFBJE/rQSvCaaoHblNRy7URSnqYdm3UK
3MdcijP5XHG5kUNP0bZ6Zub61WLNtCBTfCl1iwosPWbkafOV5zekqIBHrXrUjDJ39XXdgRRTVOMB
0Ck2ngZL8lENxFLrX5JAVbdN3W+FIINWAYGo1PHL0JAJh1b4jtvFMVMyd8ty5EcL0mFp6kzslyj3
6Cag8dbJEEHpCcGEKR1GjdH4bInD8Uav1rpVyKUafBiguRaa0yurRmGJ5qB3WOsy3IyA5NaEfus8
9dNN29xOTT91lR+tpI92YnY4MSRNecK8G3uEYHjv0dVYRs+hJJZpWBosmixGkBhTFcjtdyQp1Vt8
mxm4i3k5KqfEmuzvlM+gJi0l/Xeh8wYu63xk0PlKdOjEXH28szP6PFvUB/RCMEJrFsGBH40IrCmc
RKSz1lMOP+tNKFoBn0CMLJp0qVJ1UpS1n0QfIy59k1cKsro8OmaQvpYpzgpTfo00WuE9DiZONSg3
XuYoLirRASv6jcdkth19XM9MJO8G3/McSjjS411ZMQblU12p/abPbVg9PlSL8dJppG1wMFOWkq6k
oQvB+1Ax9SP8v1hNVFsDvncxrfuLaOQqKr0j4Zm58Wpu35JV4ZRDU8dKX6SkalL8VHe5CoDGZ+pf
y7ITFC+tdi9r4yNSWsL7Tj0YATFypuWT6ereTh4UYb5iX4Mu2yYkzkraGyxt5U+pyqGtULjChd+N
qfUANQImfUdV109KsfMBKQyO7R+bKL3zBtA4STBJOuVk6Fd4twmB07nNh2zre/5nlzTBwZPJg9EM
CV2V0aW2aOilSo5zCxowABliTZaEZpaepIsbB8M9hmsvDXZ6pNaHm0QWR4l52jG3kN0OOYDgRjQH
zysmTzMU2EbRP4T4+VAg+pQR0C5/gN7sCPObwfx/FYz/XMHQaUr/q7Xx/2OOT5iD81cffua/VTCm
l/2FHZ8sXQ3LRLqgWhPp4C/OgVBdsOO6TRcQ4aqtWTz0B3dct6cXAcPhVXDJncki9s8aBuUNzRWW
owucXDVhOP9NDcNxf8druy6VEJNWTNMUFoDt30oYZWQkY+dn0Uky0fmlBWpJx8dkGyf9KaIE+geg
OAB2wtLQJd8W2IKEDXqIIJTlugzMTyMNaIckguug+yIj6L43ugFoxNMcOpLT4T2dQKv6RM5zZzjQ
vJs5WJit591mAujNe/MmZuZdKjECgtmkYCb9Fnp5V6ZNt5nBKPNGSEmP/bxbuHa2D9Ofv2FS7Al1
c6WmNKnuY5OBBGO2nR1NfGlmZEpOlYmophPpoR4NFP0pTUAz1Hv2wf6m2szI0ImXOz/g0gAQeMOI
bQ9UmxltM7O9rxsTTOq2MeCMTaDtK/5k5m53iqlsxpB+0IkFjpUl+C+fgbNsWV/RcTBZk1gzh7vN
8/uE3q/N33jT37t2o0Gq6++/QSj6BNsuqWx/b+bDKIyytQiVX5XiNN3RD2k0GaVN042pRP3Rdmif
DVi4mJ63Gov2Z50Od0qjw7waQVBJN8UWrbmtItXfDLLdOvB3FrYST2arYb1N+nbSO20F5qg74aRQ
+xiaiqC66QT67cEu12oR+Xe4LJR1dRwzjN+Naa9J/RyYt/hBpLu2dWUSgxvtRo9jwGvxmK7zbkxC
VDpRIumPjTC0n38bkDNPyViX3kg7kfE8/36glgABSvIt9Z2Rdxar48lypWtIjnnGYCyJ0b/qPJNr
ywthN6lgZec94M1/7F3P6UWHHvx6PD/nenh93XxOdT2651AyMcs2Bdagf77hf3ib3x+e39bXAlrc
5t3vx1FwjxGc6Om/nv8Pc/7nrsfXv/ffn6sI/VEQjkh0pvefN2kF2+p6eD3XItDeKqaL2dlmPnv9
Wr6/guvxbw/Ph3R3d3QmkUSdD4NOFNuKkhkIUdD40w01b7K/DuPZZON6PD9cZRFOv/Nr5ke+n3R9
pRGO2AIiJwXKhEb+H972t3PXP18MA6Yevz08H16fc/1vshrdNgDjejU/ZX7gn553fT+FaGBTxe7p
eur60uu562e7nouldlsRY3GFT8YjFLif8ioDwUcy7qDkbAqZVyquX4iOKk2h6+r3XW2irSmDfxuB
edloVkntQRXIHyzF91mP8R7Xd/vtcH4vZFITJH96osvNRr/o9McHLzJ2NR6r83P+6XXzue8Xz8+Z
/5Hvd7geX1/927k87bU90ut835HDYYR8R3ZLlH5AA1ccqMT06vdxmFiklOeH/rZrDpOjWTINo78/
VDQ7Flvbmf0b2tNgMUx1ozCkxWy2mZqhzNU8JfztSf781PmxmR18fep82FiG2AyQz6IJp5VMG8eE
jjtv5GzKgIQI1uUgL/O5+Xnznjmzt67H84uvh9e36SZXsfkwQOaAMhU7w9kE7zc7PDN3Wxpjx2z5
twdqrMBDoK2LZkKmMUL/ffNP5+qYcRdK7ozEnr3d/gbHnibDeJzum/kRX/S7woBS3M9EMDyrGwq2
DqXJLLyZX/a3J3/vzmeV+bKmMruJtCRAwM/6Yd40rcd/X/jtsp5YX2iu/tgg0GdQnA7nB77984r8
Ra2AbqtKAPxu2mhABSB1R7DgTdd/7aevSpfUfQqpKwcfafMahQXqVkGaye4YnMyG4e+KHp/35nNw
kj/UrJ8wJtqIvaI3HtppQ8lebLNW7uUkYppN6ea9qPYWLSWw/Wy22U2Om6KvARsgbgrwO0Rt22rV
xjfG+8qjJXdAw76cf/P5952t4hJvotrPJ5v52jGnSZBGLhyaeb2uYeiaWagjZ2uJ+ZuYvxgPmTnq
Y3vrjapxcBvXOMx7AXLf773BavJ13OREX2lG5+TsbaeNxtSdhCL6oE78aS3ISU8YagRKvJQ7rSfZ
1htj98AXBclcVyiZFjRfm2aFkaELn2AdpqQk4gBNQ48uko6A0D0kaUNA6lAa6h26IzW4hwTTWLpP
1lPGvHqbbbTnY/Jqf56cj78NticKXob+K14U1PGRmvekbubj6+Pz3vfJ+U3mY7JUFl3s9fn774ys
DFeuFyF8VfQHR3QALJR6xOfDZji5ouQpFy69otN3It1Zwjf3sz/cvNFb7D/mPTn7x83H8yuvz6m/
QXbze/719OtzKouKqjaqHpkv6JTzZmxCxtR5l6uM1vRCYyz/x8cHC/gNJhjo7v/9OfOz/xfn5qd8
/5X5JV7Y/fRdqNbXPzfvXT9q22MfjtctSYLpQ83f1vXj/nY4f9BY2ZrjpZ4mpOvmivycz1Fq+AP+
KfBw0ave4oKdppZ8ns2ur5v3envyHbm+5vrw99uGWGvsfjuJ5zxv99ufnZ/zP56z/h97Z7bdtpJl
21+5P4AzgEB/H9k3okTRlCzrBUOWLfR9G/H1NUFnpZzOU1X3vteDaZAUwQZdxN5rzcVAfklFaOPo
IT33hj39dtOFDav6c/F2v6Bv/euP/ny6tW025X/9/G8r/fNPf7v/a/G3dcOP56jTeufXqv/t+duf
qrgsAfP/+O09/n7x79/p80On0rjSf0w2v32C2+Lnn/y2itszf96/Pfjby389/9vHMbOt1TLvIhpP
/HaT/fNujibGqjXwG/NDn49/vsC1dCzhKnv9fCiwOnEQdoah7bZ4e6bPIFPelkrJvJBEH8nI9XC7
mSQJRHQuYeMncwzRbfH24O1pdOnMhj//8rYUZZGxkhm84+TzaYeAcTi984p/W52YUa1irIiduy3e
nv/1Trf7SaOuqsLZ3PZzaOfny29Lv63z8yPd1n57ms190YyiQ3c8aQhRxPPtWPk8Im53rZAAxt2v
48IZkkpff/6VnpOdGMT4YUgtKg7jjSAa3UZA4zxJ/rxB+Rct/aLXyaCtoWthy/pHGuYtElMbFEmA
t8Vcpba+vC36P5vejqlTz+lS2XzMEGTMlHgezn3ezadNkhxsz0MENqcetV70ymCHCoI0kcYgE5K9
9YMOKoKSuXlXhqjEv4Q5nrOyH15wTebHuMVp2RnWayQtf32bW6eshoaf36FrauZv9xnW9TnDJ3wE
CFzIZUbri+So9+gX0pABbpSaB8fkYu7M9uM6Qfig99vRwtDPd7Ht6Uge90bXGaKy7xhNjvoN+5TS
bDRG6cPn3PVWirjNYvPJHte1Q7XcH1Ev/6/k+P+JS2oJk/LVf12we4jify3V/XrBP0p1nv6XbVCM
07FF0WS6wUX/ITb2rL88w6XY5mMWFbpJ2N9/luos4y/CtoTjU3qmuM7LPkt13l8mNToiB02BItkA
ZPpHJOB/FxFo/YkkdX1I/NDaXMOE2mZ5sxj5NyRpMGoICxA97SkMrcCqyYfAn/Bv2Ug289D+bvZy
mXjfvcG4VD4ux8y30tXQgo33kQXZqEPQv4TBurGGfR1Kyuw8j0pJbVJ0tlmZ2/ghp+BAA1HtCKRb
2X7zWBlOibsbFCTDJbFUAaAnM58b0JG/V8l92QmoytSmFjaeu1SP1m7heYv2WpRbotujHWU/XNWt
OBhtL9a/bb2/I8n9zU8idH5zfhWC3Zx5s/z+k/g9WXTGSO6O0lwyAkRM+nqm3WdVLDFgazg9Zp1u
W6FCUibBGNFOqPRVMxyOzApLuuSbdhUm8d4v+DbhnV/pA94TeOxp6Wy8QWNE7Dsv0nWq/X//2Q02
3x/qcfIm0Y5TG3ZgaTmW+QdjNohEVjl9XO+DMHjJ6wBNoZk/5hNt9bxD/yyVQez514IJKuBqvIG1
S9qO1Xhfy0Qb8USG6PPCDMXmmOFEKcXaGeWu79K1MyUGyQ8oO1paOHn9fag4uZsCb07phUBT6PK1
dnY0cfstcio7hlCP+LHR/mnNz9zG+1cF3bHOYlCS5XSUAzx9wGMpJTqiR7wXMYRPbtVRWYuNva5Q
8GD/N3CFHB3vHDJbWrRV329iP31Sd9kQqJ02iH2uIfGMPdAOROAxNEb760/kKEJ9Vdb3JgJLGTnD
uySMqfYAdvA6oiUfMEI1c+5Yg8tm8BdO90NEETZ/Zu0exkQk5zjUIpHvMsv5Wo8okYy27mF2YBTU
nhGPO0vIce9dT2kxcjv7Icr6nStcosgHvFhdEGGs6fU7WARQLaMBrpDu7vGaXQuBFbGZcIB1rATQ
Vw0p23rEk/QeUvVciBHkS4Kx3pfGWyqvIMbBe03WmxftDc+kxlx359gGOKpXFlRZes5pjuwJDh6N
t29KOWsfMeuibCzqDhbEjThHBWgpAA2RCcJHia1bFG8qlR7ZKzRClQI3PDQvlQ0EpxzjalnPurW6
hMtleeg7omNOfWWJKoDEkARUakxKz4MI+nqJpssMDNpEdf+YaohxvXSXYamfveO5MjAvwpfP3e57
AEzBjmhNUQhH1FK8aU4+scqRAYI+FBtVqsfQA18sK/ktH56aQdbLrC6eK2m9Nl373c3qNUOoF9eb
vMXQFT9aDI4iaqqFEccPTYpwMe6Hr05dfVNAoizgL50r4RMQURx6NBSt4FgpwqUnDMku4u6pFKea
vh+Cd7GNJQSttIEXUhnh1q0MIHcznYBZkQQQLvd6VG8UOPC0Gx7k0G8pB95FNBc7LSGZgcCqtHl3
xaPpDwcsEU+tgVAo1Kc3OoM4+lG/mMlaQWEpPTzPJRi5iRISYVYoWKTLsMLNCDrs9zZjF6Zi0ZJO
zlcvda9ZCslcU3dJFenraErAgyahvissZ9nnEodDeUmc9q0U7bcoG5CKZhubI2lRRP1r5+3MgtyP
0nXGReHtWsMAiOgHBtz1BJBjwInVuaqSaoubfW8974NIu9cmkwcc12/UUOZgK07o7pxTMvnneLBf
ErankUQPaRAfGbdsu6Z+QtB7qIfw7Nr2e2DzBQrrzZJjQ/5PisoquHhJdUpmWx9uRlhK9iWzwCdY
wCUM4QMQxva4VPmwzUPjJ/pY3KMRCAniBZ56NI8I6Rj7OcAfbR3RplAltnrm63Grzyie8oJ0fmOk
KevoUL0OjswXVWY+lIVD8oK2YM1oxbxzPKWPiTOraDVcvPBrK4+xNyndazcbOF379Afae4T5SFPC
0qIoQNBC0O+TJpp9EN+Fnd9hxviCLhIRv5yeqowmL+Z8zB+jfv71vmmnIIqWGyoGKKKBDKTuaj6+
ZQuFreFQavJ4H2TB2kz0tQEjUlnht6HGWaOG6Sf6YuwrAWwXDSBfZ5yDynicn0h89yXF6uZM0JE6
8mKcDH0ePes4gM3oea/eZN6F3jFI927rhxBGhxe1l7rEMGmQKVAF2zJT0zpGjBVBmEDACVxGr5xt
KYJ24TrQQ+LIrje9E12D0TZ24BP2gkYb1GQHVaARbgxrfCBQdV90xlfTXltJk61S17133PJr6DfH
NLZfuoxTGApNZCZvOkjSFSrOO3ysSA39BpMKcoUkwgZRtGBsevAnfedeMZHM7MNoSYhDsoct4Sxd
Lm8IJGOghuazGUc7ZBGU1goxbkzLfMiq5jmIprPjwgoMC/fZwLOfpC0cKxfAWW/+MPFMlR1pLgUL
TRCjQc4H0oh4Svr1BY7iXeGjdas8aGiR+SrAAFAbKxheExvlQzXRrLnAlJdIb1SK+xnPJAKpj8ns
H5141r3n3x190g9Tk4y72HHu/JH5fIhqdVOaQ7UR0n4IO8sBS5FjB+2vkwYhNtQl5xeuPRJvjJ0a
73kNR88kWcfFprlwTftbigNhlQTirSLWqJnFRUHvw6sqC9LvdFTnDnZ8/ZS7MeUESKXkvkht2dOp
931pAZlOt7BmvyT2tNI89wXHrb/oyTJYvSZV/CZzte7pLb/ZDEQSEhYalHa0tCb8FHFXrNMGfp0n
AJIBxKkrUBnK4wvqJkhvfzY/j+kuirvmbGHCpy6Xk6ERjAuvMruHSECx8XK/OjlFrB+7NvyhPP1a
T/DD+A6EybHDa20LshDOU6+XZOZh1Rid8mcMGhWSN/VBabZrPBbb0PD3XUhTJO/MYO3Z1y6MMbwG
e3fKhkWTu2fdGtnY1vhDxSbIeyG3QoqnqGmLrUVzhJNLvexd9zpC30G1dhDdcI8E3YpI+yhtE0wc
n5bzVqC6t8xx1NZmlzht7Cw5jUH/VXlgucoyJ4FF3I2d9SWb7JXbpd23+afrggRCAduDSexLWPc/
lMZBnEf6y+iOC1srwBxa7tfQyL/kLrbuvjPWLWQ8txEV8NIYDVT2YyiQGFaMtrvYRiyNNc7PtPPY
D68WF8SlskxossUT7uJpOWRw6Oq6fPZAXI9mhu6+3vfSuWhifCBkleCu9Mrw86D1E/3T2CboGxp1
QDYi8reWVy1UaD/dvh2Xx6VFzT7PZAbSsD6ahNSJFBB+4vwk3ZJ9fnKfKzd+HPiGxMmsR1CyXnDv
yPpB8xs+uDWuogwtW4ZtvfHizeT72bkfvqshrxZh2uPda7e+7phrpxopLrXjnjawu+8mOLTDiKJ0
7vxwqjekWNcF/vxOflO1SyzOSGSQZk0UzYi6RekJS3BEwds1zPVL1JAWpNud5jDy8ZtyUyEq33gq
XltV3h1LfzxnLmB6rUygpxSipahpMoOO6AbnGeX4obpLrexqgFihO8AMJrXMd69LwF4SdyhrNW5V
jFGMGfsCfxrEFcu7JmlEbUyBTOgQFAIy+GKA6CzAqwV2su3LkMPfGPeMS3qy7vyfcdgE60LNgvKE
Hz4dMfRJocQqbWdAWYWzPw+aexAf+qUoJi6EYfxY5xQ5sb+joi4ssNB53y4rKOtZu8cGiUAKqRU5
xeaq8sAUTfio5kY4GxG4QO1qx8xCNSUHDf1PaK2cLMhPbk4GFMwFlK1Ztxqi6NhnQtu2NoeHVsPN
cRTavSyYfUFU+nHCoclala3N6GmkYj/MN/otWOmfd29PGNI5Ns4Yb29PjlqK2Lko6tXtyV8vMM9Z
Q256O4c1fq7itiR1NWxwvJzrnuJ3Oer+StZQL4W5jULl7LV+DmoZYpK/oSMkeMZC+auneOv+3Vp+
txXd7laTOBdJMmxqQo6RFDaILm6LqR4wvwgqvPret+kmyyAoalnYIzSsRGj7ShggORBumK5bb2PI
D3u38S2onX544PLxxaWc0icyuFo2sW231c+ruS3d3iK8VbNu687mKhD6RdgVAScmqj51vpNzypCR
Q5+a6vEubkMg9S51mhx8GH6+Yu83OmFxPs7CLPII+kKxzrnexnWrtZBiLHVkl4keGs2IHiYvgpAm
XZfzQFvgqagNHPDQRKMgzKBXI5msQmAwtJG+kO4MSyjoxMUNwQY1SR9tGMEwmstqAL2jtFeWQ0KW
oVn2oy2M+ABLCUaWRf6spCa/dHMwhkhkF3mJCRnUVM24fSyWbZqQrYQ6xxnKV8YjeOxDP76Lo+a5
wxPAKLFY1xn4WPKWT3qHnFBDpo6OAycIxcWNZlS48Azev4W9czcO9jfqC++qUek+zxmltk1Aii3w
EDwjcQ4SFiGvdYmMBGxK31McU/Gd03J+KCouFV0OTK2NbNC3XJC8BD5ihqj6WM/nWWT0OJ3C5jG3
rOYojMZdG2PzxTLEdBoVkyk9ly22lwL2KaWOyGnCB2OKmatjiGSOb+1xKiePkL6ALHLIMNQovg/d
nUo1/1BaXMBaLS+OhcFILKnD9imUMT48zWd06WqcKKIhe3Hd8BHlK+jKNIFlGQ/hdVTFh1lz/h4B
vRtT0+39MTBJ1xy/1Wk+bd3RVSd2EW/lia5gMj7zZ8UMxHO9IzAZ9wgCzreTi+wqiidZ8UIVhule
5csHzBLnNE2w4fXhdxtjzL4qre/Z5EbHNBjS9eS09arq4uS+C7r4XjNHdO0h1NleOAepannVHM1Y
pQWxeHYmLiTneNdQa4s9fBkcVKASmdU75wmsOkjeCuTXkDBiLRJP3FXzzaBbZznawzLyjRTweCee
Ytc5g0/Kd3E/nUg/r84gze7HxMh2ntm1x3AanzI3g7Hnr2jZuGdvVRR9cmkMTDj033cR4vaIqclF
SvrpSWMbh7GyXmKncdiIxHLg8PT20QQ1k3hVsS58rqp6/RIwGllxETP3rZ34+2wo11beVPdVjSzG
ykNrj7h2GdvmORxTfae1+MwInyJarhXQ965GS+FBWc7JKaPwQQi0otjRy+00hIfYKopNlAc/uiGt
LsaE474YXMIiiJ5Shs0PZqhvQwP8ClWTNqE5QJ17NAe9PNrsuQ0kQE03n/J4OESRDZFznNqNGxVf
A2WkF7foV0igWsxMTEH1HEKKyw4xKEBcKJ2OIVUZF0F8irusCMZ7e6Je4jnTYywNNDW2AgpmpTZJ
PMzjDbuCK9miuhdapB0DC4igJ9d9A18l7PufSdbBnJ+8b0FuPg8+I5lJNdtqlA3+W3cR1WF+MMJy
hR/b3EPI2lRD1GOFhY3PWEJQh4hfTQKaMSGEaw1TX5MX4SPGtPsAayoJKB1S8yxfRhh7zUI7Vh4a
X8PM6cGoZ6VnUF+TvNjGCQgfj1yVCAc6BYVFWJILBpK8P+L5LJpHO87PMUMagJIeeElHtmAUe7MC
cljox0iTD4ynkw1iFm8faBDNev9B1yvEujgxcS3K+wDQzaHJLLTIOdifuPOde9sZOcs0hdzqeoCp
2imeyHeGCmPop+ZrDQQAQle/SqlynAPwaGJiwJjr9kUPgfioMLPAM4JwEwQtuozO0Ww3DLLHdIUV
R6wnG4ZLO3k/wjyXWzX29XHK1Mq11Ubg91pRK92ATKG05lhPoHy63WAPTI+owE1Z4oNhxhGBFP2u
SZ8akZzcIYDn2Y3BAaCx11XHvESep7L2KMpWf6RmuUCDgNGzkiP4Sr/2/YM739yW4viuqrkka7VG
ZGkzL07NHVPg4FBEESKGIdmNcsh3iV/B0NWpJWmop2mPaHN0ndlTttEq7YBS+YOGnVy3OqT5hHrx
AnkqQYupROhtzPyWX4txNee7WXV2wHPgYTkLHkSWkf2KMZfxB8da3xGBOaX42X0m8Jjp83VmEyUQ
QWiMXNylzDCwic8P3W5k6z/jxc9I6i3HG/lo1k6I4R+LaVnHe51oPj239YOcb25Lwp6ALQyzgPt2
v5NZvNIT4L3pLBKz5tbsbalgHs4InxzwA5ldJvOdgujuOdA9Dr1lOSUOSkUGLvWsGRIJMHodwMWv
x4iVYOjy+bTDtX+Nl+SV07yztFOfPJp/vva2gtvNH4993tX1BM4r7jaxbELmoJ8vqV3GsyH21T9X
CFSEl9z+8NeiUVGytaMwhxXAJ/7tmc/7noYFhsMpA0P8r9/g9jefH+h21/dgaE1hRLTO/GWiOiDQ
dW4if67wj1f83Vo+/8SYOHIhpG1uCd6cCOG6YXpbB2VMHrjm2NGiLYmu/Az4Fjg6mMA2lzh09b1T
QuS53biz8JDi6fSP+978zNTiRMC7V0J4k0zenDwfVs5A5hCBkl+ywrs6fl4ufzWUx+Ddp+SD7Qkj
Js5x+oq0NZAd3Br2QTNBGBAZUn51mAPHtho5bvKYAfHAo+bblADQYCSW/joVat8M448oL8eNQK4a
BqdeVAdkwGT/DgEXSGkLThk4LdiLFjFJxI09PIEUIcM2rb7EsUteaEUyfb0KTf9cGuGbU6Yk1w7p
PZXYj4Z4siE+11jIiXWJ3RVeyz3T7pchrrCh2N7SyM3vTksAAgUfmPSN9jYzPB0FhzxRiEvr6T3N
Me4rIJCrSOstoOAe797JE0koH4SX0080vhSj9ZSk4zWqZbXuhXe+dRCKIKbCm43vJjzosGRm5Ijq
a2P99CYqubY3POT6sBMwuPSZOdLAUoyi7qeFmSYy0QlH6THXwq0wwlcxf2eNdgUYBGF4R5yFAQPE
iHcbVx3jv6TH9tHP3K2w+IJW+AhzDn8d4PsafLBtPQi7xwdDJgjF9Kx+HqR9scsWHwxhxV2s/Wg9
S1/5bfwg6gmljnpKy2HaGRaM8cYv77qm3VVac8gYu6VpkB6qLgh3uS8vVegM90Pw4ZaSYVGNaRUG
J+El0BJbxzzVIVa3GHUwv4RJdgQog8ZS0WI0mA34sKdxDoLxwD1zbBhsEUkCq9qnDuHXygQyi8qQ
pHtMolp96eonmcrxQzA1pZGG4uhVauOmnoK90Qf3tT3u/ME/dQVkkI5Iv1gQJZNcLYNUEBe0H9y8
RJ5q21oW3XCqPXvnxHLld69EuMBJHrX30a/v0sGAzRFaz1XyXInk6xREDUVYIF9elRzpkedrfwSw
QBHh4gkRrDyn+l6aQOb91l8PnEi2ZmK6S9mbuGVr8m/Ye8bFKGqgv4EvyZknHZiW17KvaELkJnQv
q7KnnQnVIvU8oMUlA/lwnsg4JVl8Nek6GuZvJQhja3dmRm5WpBW0HOBrgBTkB6xGzNU+ZqIlM/WD
h8tGXggn0peV8n64ffZguaRoiCkgR67O2RmDR9FgeswLCMyUFK+e6ci1awdPcemSJ9M+MynbM5cg
53pg21k6oLDQss/ow4NVNRGNGDTqSNbtTyzBaZR+KTP/wxuxyg9ldQBeCFpS0asPfPHakoS1IOp0
pdIKLggV1aXISHNzHTQc4CRXLvV78bXMII2VuUshKIvpSBBLvNCnulpwSkl3aUVaK/2nyeq9RaXq
4+jyu/lh+oIaY99P8ZJCUbVQ/AQVyS2rqXjNuMhtxHysVU7OpOVQ2cb9/C9IgE8gcsfpW5nrtOP6
qtnNlR2eM42DX9tvgEinmK6akpIdVjqK04qL48zRtpo5SUU3I8h7kOoi0A051tF4BPLeKQcqlQjv
c1oFXM0whgZ6eDcDDxwftKvUcLCFXLmzsaBQ/K2l3ANmIoV476GIRAU4rcoUw5Zq0et56QsaP7U2
8wYZZVN/CTKXXBAre0hbQhwD7SWfoJqrkePKcSnYOa+iBIVczz+kkQz0v+z8ntkKXa3gy2DJ19b2
3xvqIWwN4xUKTzOJdYCvJFHTz44+ZJOml9gv1+5YeMvACZ/mhjTdLljDXdRtPSfbNmMdr50cL5ab
whQZa29aBgFDeiNVYGjtnBCUEa8mUJUV5lHA3jfeQ+fGK69mpN6YNpU8d5vVATNmi/ngZDq8IU66
1tbPHQGY68Gp30UdtdtEyHBd68iqUIZkYKdCYdHzsz4Gj9lwbR/tQXuY5oJ9Nx+RRU9AOQIV0RP7
UQQAvX3tXUTJXZqV781cTxdDktD9wDR48mBy2gNulworxNZ1dj6ewT28x/eaI6ih7KwZxvOAg3fR
yfhbMH1MGhmAuNKBb85mC9q7GqVvoiiUTulUdz5SSgabqqJ1QEVmCdh1F9mq2DFzIlyQyQziPI+g
FhXl6caiBrvoY/tbbNA1TtJ3MxPZ2s4UFUHCpzEoj4+q8d5TzqGVZj+5qXHMFUeDMMSDlg8T6nPr
rWvnSIk+a5Zdy2eCB7EqNJIOg8J5gH+Ab7Vo/YWHbJ6jnV/fwezCiDapb5vCutJYQ87qNzknKskO
EeiAtHzt4nFYLvKKXJYO+k8Jd2Y7mX6KO2eXaT+bDIBDHdLZ6W0wB0YO/D+fakIpHrLSVyupRrEA
rmqalTj1fU0kY+Uif73X9aJeV71cF2Z/8nWCwCxSrJe1YnAgsnB3a/j/r43uf7LRudjebj/V+/R/
w5/lv9noLlH54+f/2bfZW/HjX4x0v174nyhA4y9D4HcjEth3hEcx+p9GOtf4y/MtTvpoLJx/QQGK
v3gFFjnHM2brnYAS+A8bHbIdw7L1m8yHh/8/dDnwA//UcSBiN3XL5DPwuUz3DxVK3YR9k/t+udNc
+lcijF45pzo6ZlGgE3pQnpsWSbQ0ocEMBT0Yku0cQhCSfePjxugz9z5Z9mF+9urh6pXqGAv7xQtp
Q5jxndcSx2MbizZN38DInNxS30Dgo3Z2YqS6b0s4ZBSjC5f6DIg+e5wwVdE680FM1aXnbSkvXmJI
EQejegQgt8kVVxRVAtEwGDKFeXbPhalbdQAaqOgy669TIB5Zrz/36kQNg4wtBqwgyy3a4hmF3QRo
n442YTDsj67WcVi/csmYqIjqELide7/oiHJQHYFGBSIUmsDlwDCsEMlHIhl5eGAGK7yyTMwNAjup
ZVvujwGCQONT4o5bAiEoGO58Mz+JsIM7AfwZtUvd9NcbMDBpV1AGfo5SXrS6WdPn/0l50jUhUwQ2
0o2ekJ5Y+wLOAvOXGE5pUB4hqEHtxcMNK/Rx1MlT6LJTWVi7nty5BdVii9O6NsoztI57BirHWGc4
4etnP9CfSQ6kNS/PAZqSUWya3HhutHZjpzQGW7mNnezUdPGHQWmTQc7XoJWX2OuveLleemJxgT0G
EMlLj5wTQgum9ER045thq6Mc+ZppcRqN4RLpwV6Eez8F+A5VFR4jnCV1thJ5TJxx6zfEr/rxoUno
IKrkFHs6e0V8qoylBXTfhZreWbiR4DOIbNzaFHWM3L8fhb5EUPACjHfjavKsK+fUya96xpXCt6IP
M2c/CJ3yONnRPiBMLKit3VhgkEyoEGgWsxC0aLuedy5bkm4zMuTjjjp0Z76kQ/YW2tldOK6ZYJ6r
yN5VXXRIyIBA8nXQm/Q0b2EjGJ/7lomTSr9jMPiww+ij7qbL/DNWmnquPXZqS10NQqBS/V3q1PSM
bJnp01ZCxsbPvMoK2JbQn0NzvPgFo4mmHI8KrBAXYKaaJvQDYzxPytn1Mj4wP0oN+75U9r2I+AWr
6QhJaReG8hhH2YcXQtfUaaDGEyIbKz3B8Xue90lVU34jnMZCpYoV893jauF56ymdrg7e7LmAGZnp
QY1AY6v01NTJ2+09JG7+SZrnlnDQcISA39fhR9B6UM+LCbJl9gaw9zi35Sy2SkT+W0qFy2L/60hw
YTBGNumL3ScfDdEY0iT92k0OusxOmpUeTI7zXMa7oEwJJJHPEx21HL//lKhzrFIaJt2mTthXtQbq
0XpIpm1TDxeLDnaj5adhPh143yd4iL7qLyOwvHC6CDZJ42Rv7fANecShG9WzW6vneQv2ujxqWXqC
JPI2/zDz/miE48WNxxWgn+eWSuBgyMXAJXX+SoHZryauvLicd7Zg02i1Oo8tIycxMmthvJvvQxPs
ctSskCPClXHXiQeSarRfgPetfWXvAMh9p0aoIs4JgdUDTYwQ9canNJ2O82fLQs5l49BdY2NiHiy2
SVKckpjTUB8p0j3IxQ441sE7A1zJPiZozXH8MhKrZcTTVRjdZt6ZaNVs6lg8B+SAiPy545cyB/dl
qqAKpLp61mkfaP6XsGo3jZ0ctGRWBvScpiEsNNMZnNOVIiJxP+sqnzDIymc3ARla0Nik7vHmhcQv
+OHjXTvZ91ajvyN2Aowdrkh+BFKmO/emO737TGloaC3oBnx0hTyKmcvBzqyF4BQlAX/OPfWnSjsH
Y3ln4lZxgIbPKQS1Sg+Z59xb9nBVtX5GTUajnkWyjEx1pGyQkFBVJoeuMXe1yE55zWefODwkuLmG
X9qB8N+8tmbz0Pfq6FfdFZj8RsFpSoLpiPfnNP/TiB0p64NGI4iLhrshvPVY2/17G0zniX2zsfpr
LTjEEgt8ZKTWjWuDZEpPccthpQzasB3ZQ+Adr/MJ26JTEZbJg8+VrUvUs5Hkb11dPwlC4/LpihoN
oqM1MSr+2cb+Ppyc+/mQnM8Juu/eRwnbjoOoFRxjBtKx5RB6L30/hxgUXGl8crx6e8c1Ef2h3l0c
i2OeExUQ7XPUJW8d70FU73Hy+1M0ubQITIdDLX9LfJBhWnTXRPfze+WCjMj5iDOme0MwVAw065Wx
/71RBKTWaRHSLSI9nAQ7WSTNJyWg24TMxg/4h6jSS3OXTSExi3b31UvqN+l3w85OjPckdMI9vZ+F
2wGFM3tYm2J0Dgmn2DuAD9k6liTMOBO0Mxeaddg9ZbHC5QBuLo9qsn/6lFnVdPbLVB5lmR87o33F
eWUhQvG6NV5pLnrFiJokiTuNXilKLHDJap/p12m2TBrJ2B9uTrzb0u0xqVDHjqRh9K7zGIMZ3ajE
MSmPxZDC56XbjWbhFrstWeb8sck8wr7ge4jyb/4D3w2/MombVoPZ3bl9FBzwAWso+7OAOkmEEtdv
lIEgnptRMonJE0TygbK/GuRXKdkHhwBZ8lRmX6OYJkLYBQTP+FW4zykG99lQb6QePyOrBjObj2Ax
FaeQXicxyaFBqa0V6NlBpRTzCbBkzsU1YFFqL177QZtpk1KPlMScJrJbTbNwdsXkYi07cadVoELy
Fm973WvtsZJl9+ump1Nw5MMp0oHaezdqpg2DImo3JClFMt5kWnQuSqtcM/569hZ+BkbQJlSdqwAU
BO+tKQwP+eAAXKjoXyF3kNmaRGvDR9GTwMHsnYmrcWY9OxM55BVFEmrzTsrpBrJ8Z3c0LNmxVSLe
MbgchsK+9ywCuCISRtLG25WVfOkr2qAUFQ5Jw8mDQ6CQ/QW95yUEtcbBtpZzKIFle98yHXiTTmga
JxujbNcep79J1MFCpu4LAdr3dj5eRSOvxMjcZw7Ks4BMPzt+i62dNuLRd9JfroRfg/q/EWsb/z5M
9gUwCwdBkuPaAJEYRv+mX6c+YfXJmJaEOaYfdbofjexauOM18CYi79B+ymPNOGoCGfDbdOLv3nmO
E/8d0+15vvCZPZg2SkzD+zPlHNVRD+HULWD9GWfSc4uFzJw91Nqc8wsDnTiBWJYFZLg69/NQ6X94
+z8p4bz9rPR2+QQ6UU76H4iN0XUnMwmqcic6BvGcawpifbS6QnFzSY3x4pjxG4yDjm6gnR+RAr/U
DGyjRP5C0f/XW+Df0975IJDKHQZt/vz/v24BAmf8CDxPsZs3Pi3Ii83IJNOOpCY/yIqBQdZdXPpM
Xm0vezTXRdZfCglv0uDqkzFgBfKMQ3pduV//+59oxrX/uYVME3OF7pJAYhCE9K+frErDUSUS5JPf
M4WCc2hG5qNGBv1yGkcGobazJjTk+233rlrG55l8ZyR2DdtzaSdvuj+9mxEngNvw0LPVmUK1o32t
MvXccekyE4kIlGEIYzuHtp5bT9t5COL44zYlDiziAJhH6XrHkZJNlzxKyDvVz8okbJJtMYbeCsPR
MooGatvN2rBegLxtai5+gddvi/4/2Duz3caVdEu/Sr8AD8hgcLqVqNmSbNmW7bwhnHYm53kK8un7
Y1ZXo84+G1Xo+66LBArbqbQkMvgPa31r2jVue6uncZ91QBXArhvMHKMh2BZ2s9XRp9dmA2U1vBMU
/5XO+pu9pJtPzJTN5tE1+ltQ5b9rr+flk8+mrBE4D2shnWHlcNWQToTLHrz3OS8V8KhxeIkaAhz+
/bfwd5cHxC4BCMbQLSH+cp2KLGavAnN2H4mWqa/+2HusAbOffyprdTe65j95IMy/+96xVy9dOy4Z
fF3//Xv3RsOlN+XODO3p1GbJM2k3dmLek3K8wdR/3Loy/ZygCWLZBd/dDy+0u8da5pBiuHQH62DM
zxFyh6I8Ix2+eV6/BmZ5NZ3lYtApSEmceSRehEZCXFtxijsSi5Ho8SHy6BgL1CHOe08ptrzu6FZb
FvbWABGNAnTpCpDIHr2IfbpQJ3JhUNvM94GuKrcIF0zgMuU/wDOvtX7c0d/vZJKdi3jYxu1PFxgl
Y0jwgLZT+Qp1tXCqfTwJG/EPmUOJYWm+JKZsySEWrE6arOcqCs6BG/Qrev0vo2PkTCUlQMbnfXgt
UnWHMPsSx/16oAWjAjffRUZ13EBvs8yPhna0zOLPpWjtqnGXWNkFzcxb009fg6AcK2Ja9uhWN6TK
0ikTA8xnHFrJOdXzc+TKd1Fa+3E45nJ6UFryWxPVXoSW7wK+nKrsE5jo0RF+Zz6qik3rZO0nTm1G
8u/2YDwu7R4Vy2naaNyulvOPPqm096KfOXajY108KcFDi/ehjdRvdngZzXJtOCC4DfItXf0LpcDF
MRgT/PtL+39YbTiCpbMwDHXXEdZfgxpmRytrqWERXtq3paVTfO3G3Qmqt+UtY6PfF//htP27U9/S
KTld13GwKC3//V8edw1IaSeTE4dtSkPW0piW//mR+je3rGNjBpPLnx4K7//+j6C5S7uMOeYe8VQB
OB1cn8jmF2QsuzpEW8Yo6CnV69s8Uxu47UYZ+qmN0t9Lld148ynp7A1pchvPMpZJy97TxCWl7RkE
vgsOQqfIjknE3yENs02Sn67NP1MP6dmlopO4IpaDGBHUvQ/FfUg4qhs8k8j+2d3m59b2Vsrpbybf
fx+kn8KbTl2H7hME0dKXOeZ8jzx5SSu5VyYleVucLec2j2pv0egsv6RFHVLb9mUy7ZeSoQVQzsGt
XismDC6cyFg9YtYgmLl/YXD9Hubq5NrJmcSNcyQQt7Tsemmbuig+67PjpxbiCWGd5vBK2APx9MwL
REOXxHRvpQjMM3qHbOmo2JD3w5hAxL8tHhfaRE8Sp+dBpUchPEDH6dHN4AMwV1j+Ob3hoBkS672w
+5e8bTasOd/1Ql8vTYmnkKfzuwRgipcTXNKv/fuL29D/psDhEvOkS1ekS2n9ZQJZoExRi595b2Q8
PoscuvpiU42xPMFml+h+UjDOGSI3I+I70lS8Q8yGAkt7Ft468+U8XBravIHWsJf2pZfuse3uFrLm
mg59ad2G4bHN1S3SwocW2VjtJh8eVMMKFA5rs0sCum5y089E8PpIelmpsv+QcbAtGfwVFkFUgjOv
ZgQwcOdTjS5FBWzxWx9Yl+VUrefhq8TeoOntCQnJl8PJn3OYOWZ5liTnVZN7RP5I8QHvkeEC07tA
UzfPHW5G3xP7oLZ5+WNpUmHVHBtovojZtmAET63Z73KLaof5i12pex3pjzR4asQ2wrBsqcYIjfRD
mjmyfC+YqENAe7Jpb/kwfk292i1FkNUuIwvz3UvUyibj0A4ctMTj3bZ4x33ILWEGTxUjus79mVra
jdq98//9F/03pxiF2/I/lHRMtv/yNY9h7WTdOLDDcQu/9QYWtTienXHcLRe52alHaR+DKvwP15ew
/uqzpIJ1KZ95QhuGwG/9l8qgluZkCgmTtIuse95kxGhlPB5XQ9ZvRp0vI8vPAfjPZX6WJoMfmHLf
UPBUED+XCafgRjFba9Ujqi6gWi5FdspYs9FBy1OLGfbPRSEuMQst9ZLLoNRRj8t0o0jd98FrWQgl
x+XIGONzj7GzHWx0Arx1+qGMQGdSOXHkgbcXpr+4I8iJwg+RnbHM3ZdzN+GiS1BEhSj9m9zaEHDZ
Jvl58no83uMtpOihnijr+UssD6OCbzORD/ZIpkOXnguTfjyZbyqbTrnDubHcw6GZfi7v2Zz1+2zo
92TWz3XP95L+1JzsjPcc/TkTupiEFzwkwub0bbLjUug4Cr8Flz1xDiPBqH2dXbrGd63gnXkgd+zg
vi8TinABWEYRj1t5IXnm9zIOcQd1LajMv8va2w25OhvdwgL93WTJFlLq2V5sFtNMVLhOIgonUaqx
dSOVUl2QdtIbUtbNFo5CnZ3COJGZixgIb0aBbJBsHbR9Le1ukmbHSZeryNXPVcYkNnEuvUo/+8m5
LFNrg3ndMm2a6hCJs9wsQzh6r6/lTXsmFUtqPNZafATyu22S/rY84WPuDfTDl5Ck3+X/V2LCY7+K
GRc1fXxGwfo5KJtoWsBtEcvbOCXeJiDsrsvkfjl9l8laSb8ocfXhL/rTxE79izuNX0aZPM8MZ4xe
f9aOy6lLuutZD5KzYHVAAsunjJOzUfQ0m9GnlPxWmsUJzfQ1H6Y1HCtUzuHJwh2yTNrygh/g7i10
651H+CnJeHxQXVbRc1LbD0vBZGTTXWbyPQmjTRmIDfvmL1SWN5NqYijyI9z9Y+QxR/QaeFuQS5xj
7IbbZdbWdRnjRSzU5Z7q9lhV0+nPBc/SYykjYx7DauTz5PTCI7BCt7pZuvGsci5oXX1miGuRjwg7
Jc7Cjg7SugwtSQbhl/5nA8wFt0xfEx6qlaJ3AMF89FTOCoLxAuC/ezaz4UEpsBlqDv952A01U2eO
42VOOFfBr39/ahkmuV9/7e7oNi2LuCybQ0T/S5WfTURhCEm0ZetMX0XLBzmPcPBfmXMx8ACRuFqa
UbfPHxhjsqMZUTsUKGq67XJhtXCjCfGkB+iAR2B6zW4ZaMHl2P7zAo74SQzT19DEv0tv+kpcXM6W
uvDwfgYw7Os2ipRshITOPAhILEpVYvL0Ml6rGC2kHHjmFI0mN3rWrTzVTwRwVvna7PvH3KFJD0ne
1a2KktkFOVjG78YyRQKOGKyUnTdbjEufVYNjK4SnsSLC4aUpmYV2JbNNHYzf6lIwq1jbEWGVaJHH
hLRmptxJN93x+kXD8FtvzGpdcoMv50uEZrck53QEE7Kc6rbsThvB4bScOc+hpl/0usEwHH3qLlXI
MN5NXd3UAmIjyDoyjsMiZ+UZnsUd5zBp6zZY5pFSb3nu9tnZ44pc7r/W8Z4Nk4B4etlEf1xebSmT
QrG0xvExvWoI8Et2AstVQSTKZXkRj3l/w3h5mQxorBNSoY5LpyGJVCAQe48M74twIHRg8z2f0Kd4
xnbfVFRBZX/TH+LaIU16GnegcjmWqg0o899Z17+YtnpcbujO+Wfp///37v9h724a9PL/cqf+j737
Mxq/6H+tmSZkWLj/dfP+f/7qPzfv7n9ZvBTbeFs3rD9L9H9iMcz/Mq0/6ALmekBql4LknwRb67+E
bgGWFSZ2NMFP/d/Vu8lWnkrV4kCwDbgNUv6/rN+JHvprWQR/Q7d0NGNEnJqG+df5Wh+LtGiSuNxz
44WQSAeHC41CXApy4dVbwyroxklTr8HDDTjEDOuBteowIzXqLdvdXZ3cI5DMDfKLUz8FjhYQ9ePN
ECSMo8nCzCdSKdiQgDw1VbMfdO8rSdibcNgmvr2kopnoRlbxspEabVX6ITFIjDK8FMhiU5ivoM5d
P1emtjXmPvAVQQvWlJq7DsYU2cwuamnSwreyWcwxxoBRzGEoaRVFshcI2baV8rZOEVonukx6/pq7
zjA2Br8o0s+o3HhNVRzKID66Cl1oo481+iySdQDib1IeydCzQ3aldNwthNW2rbJnjqmGR59p71n3
72NtKDH/GlD5Ff7WenQPeTxZOxGpVyaG0arIkuZBs3aYDuITDi57PXlj+6GZCo5EQ0RLkuAVymJ5
CbokX+Gf8Y72WHw3KauJgkWnP5TC2LVpb6FjUmhibUvA0mvf0Qg94IKL7os+KUniRfRQm2zrPAzN
lnPqS8c4ZqNJ9lWcrt22Lgh/ODixYb3QRCCTBJ9RiEZuizzKH0IV7PuA3tCQpA0GG6Zl0+c8tA+5
iXjM8k6mVpIbEIw3U08YBmQ8emzyGlDpr8IBUZhn5zeMNozwtFZex0nmBxzaIJGiQK4DxMsnq9dO
qT1lxyjFkJMMntroXvU6LFHtZj9B+8ea/ZBVuDKiaJPBMHwI2mbCGor0wYzGLYGszdNMYkmBbvBB
b5w7gPRubVqMiqZAd25jCk59wICP4GBaxNIjeQ1DAiy8Rpbcles5Dqx70POMEYF5YF91k1NsbusM
ukFdRfjVlkxTO8AoCtNZiTj1p8hmfJvOBGJ1pLQ5ZnrjA/UZeDMRaceXSvOydeshU9GyiD3/kNjA
gEd3lablCIY5NLdh842KD+GiYzuPEs8SAS8fVW5Un6S8JA9ZMJCUM4DSkHqLA0IMNosdpkkJU6Ki
0gu/dLKrY2fTJlUV2CaEugyap3MeOdojjw+4dtUpUvnNLcQm7rtnApPm4wSTyY3C6FQZuDZbfFex
Nlr72jGdp6BCBSwIhjeKcN/LunmIFY8Ps5PmIZqNQ5LV/aZzkUoAgWpWjtW3p06bnwjNSfezl9an
+Tthq310YmJrkQc+26q7MAadnsow+M4JeGFmp+t8r4W7AtqOgahGogecEptgvLjIANi7UuDdropx
r9G4n0RwMrQfzuS91HFTg16gc6itHV9UBAbSn4j+0zz0lKXREibet94xbdJXPZdr6LreAyixK1EP
MEPN/grpLbuCk784jg0GXiUn9MlkG4S6jqNfHHvDZXSjQWX2omrcWiVAPVX1u3Rg79Qq0ZDFodZe
V289s4heGnEvsDXkrqsobY34EoaOsU48sVaG5jwGpf3CEeQ8jmP/O2pNMM8F4ti4zEsklpP9oJPm
kA9oVL2+R1cN9XyXkICKr6ws1oZdX1QYOw9l5wX0o/jxpxiDCB5c7Sxd1lRVPR6T2I58l4Xlegx7
c0MZbPoTGVh8PgQIOlKCEUm9nR713y2rMcguYqeFWbongJvVsmx+OeD0GaDifuxYzG7GxM0f8dGm
WO0a7TXDir+NyY6CG7qoD22D/LmJNNAo1B5nViqbWUXDJjLd39IL7o1JUEhlkJwWa7bclW9Ax+LL
5KIgTOog4PdWVz7adRRP+a0ufuXUKq9Nb6xKJf2EILG9jhx8I6HoGOQ7KXdcd2EyHBpD5OSvEXsy
smLxhyFD089DIHI70E3Tr6Aq4l1bO2rVGNG87dr6LbGMlGClxvZ1fsYrivcmBfFC3kCJNUy9Fg4G
RowSDuCe4CEi4G5NHtTX7NbHvjQ6Hw/7V26QmiZSNrtNMmycKUrYNxJXsYQm5JmxY/ZPRpyJRiVG
BRkYHTGL4QT8IOamRL5Fu07PZabIsOYU1IcpiMjO1F550YE9ufOATFSxrYi01TgfsMjox37RPeOd
7jZmw0hchWPOMa8kdvgct5H2JuPwdWpVvLEqzzxMHi7pafxpKYAyrKkYD9jEfptz/SHCmZl5Fjw1
zYHlCEHlU8+20npydRk/hrFhoI0f2pW0E8ufSt5EK+MnrOIccRO3ZgPYnRh2bVOkxAUFyoKg7niw
RsJq3ZiM6M0UGqnRoQGWHn1ORgSvrp/dwZqvHRAf4JKFvncL8jBmK/RHxvOrGfDc4s4kiRZVWT0d
w9YqLvhT68XNMLOxxf2U20IcMQCCgisSazNFaGrIAdoEjpzQd8l0PZvNm0kDsxddbCBdwImejMXn
FHVr1XnJYQaTt+rsGVOZpbhKuMCymjljCR7kUFaPtp2EryrX9shaF8HbvG9n+Y0iPzrPSWQSwmRx
+HS/p9w1Xop2r5f5u+GMFfOr8G0ZahQmJjSiiQUuwNi3Squ9ghnJNPOQxDvW9trR6JsP107rfZ2F
o+9VI0McizbEaR175zlz/myI7pAGWktjrqptbQVisddRabjGk2fbm6TQ4vcpPST4d/Y4EdKNYBq/
JVAvOFp22L2lg3x2Y/XUFkb0PgiC0a1a4KvurRfU468cS8z4ou7NMcLvSA7t2k5T9vAx+zaPCmYd
dqW+T+HT+mnXZ88yHkvfzRq6G50zT69NMn+iNnhX9vRDTF13MdhV+l7ygMVUEm3IDg/aQ3DqbOPi
1oj8ogjteWt3zqcVue9BFXxGOo2pLnP5UvTQqcowcx6iZpYvg9OgdtC5X4xwILO0Dm8Wy8NVE0X5
foZ/tsG1ItfMJhlqWuom82E4m0NT+GLWqr298GWC6Fet1eAm7CZ5xt/UI80yjANWDuuajHweloQ5
5jGOpgONDhWwrd9lmHA0Zg+jmH4xjHlwIqc6LMHz4HWMLQLscDdG6bROYyPYNRMuFmys3Pl992AX
tzSHX1BD0PCAWr54HRcxIdvDlyrtdWXXyBSJgakDvT1UU7AhZeqZj4odVxtXh75jDWAHc/5gZk14
cpG7Yd6yCV5ye74UCzmaASJOxdGLnTwuddZAiK7IAnuHK5Ywt7x+5dm7xaUN5qbGQtHjweyr9pHA
AvJtoOAQT0S9O3vP6C3MDTqK4hwvE6QohLqVETnD+PiX4OG/ll2p+VVhzj4YMTYVjZtsYD+SFOCQ
9mUV5u+kHS2fXDx7nxf6o0u6y9y+ydFqvs3e+whEFb/rpBysh6niAZdInxRN8DSMl8AH3ZWLqrRA
0bPWNSvetHlSImubo4/gsTDjc4DH7VdYladIRvPH1JrPmmP9bL2ivBXmACmsP3MecYK4kEwzWTM4
dOOrwWWJ0Wvsdvb4brHpXDGEBr4GmWVTzkbzK+j4HoFx2ld3kCd0+Bpao98AZKJTjbDMT3SiCDVb
wdJpmR4aTiq3kyZR5zJkJ0wwiB9t6edhrN3dXh6p4yKfFaZ+LQMN/tiYfldumvrtaEz7MlBvNTqQ
utImrDmz95EOzTmo+fUTx9H3FrF4Kpb3wHU7gD7iNwIhRUCR2/lODxTbjNNiS5vwbRKQmdqiPzHH
QRRUAesRIr7/g5euQz3SS0LErOXv/PmLfxjakcwR5+T8LBX6czVqLRJk8g7psRJ0Ba0e3Qu9dNZy
UN+uFfcbso/JA0PqsyLe827rmr6i8ADXFYbjP/7gfD5EevWkdUL3wSUxbosJJOSKE4iQiSFdgtSa
sxIgo4JqTlayVyN2Yf5ASKuOMfZ9o6yZiMYG3oCFpc6CBZ9UsxnscjymISSlbBD5eg4ZlxUTIBfd
6Qj8aRYYeTAmCDkrYqnrKnkjh52g1K6+aK0T7wxLFesIdCihZRC8x7Y/hQ54ECuSMEms2vZNvZ+O
wgXeNVJbYqlZjLG6/bOrlcaqN8Fwkc0xEX7dS01kpd+6IKnNOdyGIgMEA/LB76boqbYcG4le76KQ
us21cyuHfuNEP+10SB+67whBIv1Dcs0tAse7ePTWgdGeSLAK8Vtb8kENR2Y0+i6FGnUIKxmdDS2I
tkWa7GfLTa7oQlCW4eQM88RZsef0zsOc3csI0bRKZXxLx2xnkF409B4FcpQmNyN3dpVV//L0iFFs
QprMCG13kxWM71KcTn48Dx/aqOVrvCg6Q1f3vRAoZ0u06TuEcv3ILdkm7SIkZuA3mt3znEDJ0EL3
I1HlfmqGaK8X2Tuy+Q+ZsAWojAdnjH5GlofvN5dvWnOOsIvUnUcjWhP9JBIeWqAErz3QGtD0W3ID
V5DhQ9oPzfRDolbd5WSL9AnJwHCgMTmlRcJ6kxmatQryEhCi8HETIJujK26Y2e0L5Y37XhO7dnJR
svHMAqGHD62nB8QOmqBFrqt1FtnaNlQ6nAfloCp+GPJRHs2+/hySuV9juLlp7Uhuog6KF+N5ikT5
no7up63MR+7dx6JP3wKzso9ehwZB6RdJip1PYf/nhcpZGfu6Svd10BxlS3ClWZkGJq9mZTnzmwhz
cQpK7uOocWkLhy5Yj2WFn2C5/Po0H+mCGB9EXgbUxBMHMly4S1l4TjmKxjqzj83oZTt2CFeUxOvO
ArniTdA/IdUs7ifeUzs4M1oXMfix57Z4yvpnDp6nuDepcXKKyDwQsT8glVcbQs4DkhiusSQEZoHL
TdcKUOXhD44f1XR4aqwwOGjdN3Drcd14DtSCvtdoApuLqyZ3G6eYJqdcdfB2+CBzzejpeojyXQD7
RO1Zx4TiDcEG9kiL16sqQjQlKvW1bmj5alrONK8fn+Wcf2R2dxVE2Kz7kTC+UqOOopZBh17m+8Jz
RlQ7rICDKPyiGsLRFIa47SJrh37mFUyq6XuDdiOQOkG8Y7iwM9KO3c3g5JvZzS763IEynHEY8ni9
6zbmIs2OzqGTfecukaWs6yUerB02LEnJnmEtWGhsLD2rY8rGUQ4Vexk9eHXGOPJ7Y/o1Fh9trfJn
IX7Zs3fPVYy8mjT3cSByO+0JtjYnV+yy6JpP47TEhIw+FLNDnxGHGinjlDjdT4McMwbnfj0LZ9dh
DU5C40dv+G3RWwfZ6x8dM8BjCWfNmmZn1fV9sgeENgctoLWE4a9pfHpMJFZW3ZGeMVmbkKCoVTPV
ah2KX6Q7eedLP3neD8GkjGTLepFlj0zGQjc82S0QP6+dcHKLDurFpCOshH4UskPuU3O8dopAYsIV
xdZCjqjiPHkQlPrQpNqQ+TxS1qEFQSQ3FgZk+NFEyFnG96iyiBHa0gMwGeG6tE+BFhJ3mRDMWppG
fR35qcQqX/Wqg+xoE6+ZW7NP5Ia1HlNCkzOytjaaDKOr0+aCOQ00iKEXvR+kCGXSsjTZoE0t8jLc
wVzW+yZTC238MS1qdHvlr5ped6WicB87g7vWMnWtXkGN7kaFXh/YjoecFodM9th6Wbtp4x9iSWnU
rYws2zndWbnzGnUcaCWjkFlcuK+38DiOucp/VR2XgzDrkwzqaW014znSBuxwQQpVavJnwqLYAxef
OrrlurafayAJ64hFURqY5JZLXS1ssc+pUPvB5Cnnme1F8CxZ5bRxjm1BAMHo41g8F0pqFsIQS/qP
WH67SfTN3NCLkmcVkqqZmiZfUPOe2unHaC8j4oNs+OaMGnaP0++swHqKQt5wwyqvjAzkEuxBCpXD
Yxx9IEQHVND7UC++3aY+qFIBReqsY1CQs5gguSDQEguwDtlg6PSDXBTTNFUnPdEeqxKVfdVewyZ5
iYfq2Y0qeGGdh/GaT6G1b9wjXVg9Ib36ZQtQla1hv4WDupSES8IKWTdJdWPAdIyF9jMOFgNwJsEX
YLRwceNLjvmwC/eBvmmNOt9yqGkrFlmPTWcTzgpNRAwSg0z5NnsNukP5K5nb1xxc4Bwq/AzjvQ1w
bBbqKw7S2jeaCSG9+VNTNVvJfD0k8fegGzdnHn3dGw5zWnwMmZHDSGd+ZKWF3/fZp9JYH3mj+maj
i3Gp4/bhe6BRuUjB2JQ2gYBSYMxI8l9N2zpMVXoIoQp6RJ+zYfkoa+tlpAsYy2SbcZgjUtm3AxKH
EGBApO3y3IHPAVGHoRyYUQ2rsRlxcVdGQrym+e1GHhYPA+irQ8B132V3yyYzMQlaoFTJTh9q/hO7
NT8D0za51U/GwI/RQeasok2oI83ZbEYerDrIg3mEgcfmFI9L/bMT8hRY06EcLcYqqrgri2yFzvBa
TEHIq3XmnmX2a5KHQgu4wmGVgCOAxiV3ynC/m2D8kAMAoMSgfiwLd2NXxbWeq5NmPgJzAeB+L3jv
Zdo9elxTQD/yOvYh7+JCG/liU5A3VrCVoeANmMxxxQCYqiUg1XYcQH4SaErdtO1C5mAvamnPRUQX
FCTynpqvaeoePdxREHZh8jGD7oBMMAxVvytJkmuVeq8sD4EJuvNH5OJgswJzPgAMXScp0xZvjH63
hXnpLHDDNVPt3u03ousTnwx4BAMlQHt+EVZhMZJXlKSutrf7Wz3n8qDnsKsl+fB5Om3kuHwj/a1d
9ESZC1qx86JzkLYRXXm2zeag2ODeuAJNpjBlmFPUcbWNNY5eFLf2yiyQWwyglYxoaOB4q59hGv0o
FkN7HEF3QGpLF56tjZws46k5agxP0U5RwuxlVbMj1gnjqTG0JHkb77SGsZSsuOu0XpAdmvSrGcYG
hH56TDCY5SqeekZVQTk9aNxWIquJXQYpk2QkWrdOJQ/IQsVK5T2FZ47qp0g+7SgcD0qv03VOFqfG
pc8eN9UJBsVuIWLLfkDWZip3NQtNY2CeM+B3iHBwqYEwHveD9RoafMrjxbaMzyL7As5qvroRG4Km
7Vci0JMTKE+sRo41HpIyLMhi1lFnZWxEgSqTCCioMSCpaabcRAWVVjEk5rYV8W1O+pJxuewO4COJ
6EPj6TWhtomCCCSFVe2boekv1nXuv/TKlOtxLt2FcknZCAZOaFPpj8PwMgndW2nabSbKkI+BkYTu
eBFa72SVFt6y2GH3jWl8FVcp5rEOO55QPTrRLsX2aDnV2gyK+8QUrgnDF8IirFWUxG9p1zB9GuV1
4NDyDKLgY9t71Gv5YkRIXQX297PdRGJRW5iYqK1b1SYNWcSStiUdfjZR+NLZWNRlG3LuoGkYS9Fs
9LZ9djOACz3Bzr7jg3iGlDEduqmAlcgECDgiT4iKQf22gcNIwLdHZKAEDmiakfco0VFY5B6tphDY
INfBA5pDeHad2KfYn/i93N9F4uXrgrPKno0CRQL0MAC7mzh5A5RaPZJYQXQ0l2GHK7HPYjTaOYIa
0BPQce8UuOBJKwdZHjMRKpDsqy81sSrFa5g69SH1aMIsLzevejjDG8htrmuzvAwRxvKsfs0DBCqm
hbbamjKavLHyCbb8JP8S0KmBXGaAEc1UKtuJjJdFuib9ergz7e/9ERBXOx2VmX+P3eC3AnnirNkf
0i6uM2AteH27ejDLVTLM70WbxiugC8/K4ZfSn8i65eRhqt9YI/XwD+GMz9CWLB8wpb6pLAYKhGOv
wWrUW7qKOqvxvyvblyzWt01I1Hoz6dVKj4mbL7K9odo9O31ufHiUspsMiCfrtiH1vHyOFQe3k9DA
6aI75mPwpAXOc2sGV8oCRv+zt2GMSX58Qoo197jXipFeM2EZljJQYA9xm/4kBTjM0ls9+4z44VSG
v/Pp20JT7+iBAM/M2s+Mq5uIMbwkFN9yBxf2UuXNj2bsuGIzQKzQSZUCPgjqQDF312AAWLYDgsuE
grf0BgRJUc6cu/zNVmwOicqm5tLrXzP5iqiw6VIYd5m7VO+fhBrf2C7i5DFRJABS9frfMx/JYC1E
m6zx9YpXGaHCcO3F5qeJvB9uzXcO3DH0nsoJNoYhICd644PQbbavAWHNg/3UYPKbiRMH5rFx7BDh
Z/ujddJNU7Z3qjy5jXsXMZRz1uzEDxu61pWO6GPoO6DswXF5rcZCM1bKExXrDqds7TXYGJaVkzoa
PFtjOe6CuDiF+bV2indPTI+jbt+wPvhdsINb/C6E88A36Y2ZL8gT/gdex6FO4fQx8TUZO8ERuVJU
Jk1pbTIOqQbiLjOEGW3ITKtTgQSqOCrj3Hh2p/klbot3xaCjMxNfOcNDblcncyxfM/nCp4bfUh1i
Hd0G+5BGeVdrJNCa76vXGOjmyZV/8qLD6Crtp6Brf4wVU605AcZg9/TaChlVKeeVFuyDcdyDJQWN
n0F7bxCSA1Uo1pXZwEeb6ic7699qt+HjbnkCiJuw3ZXWWavEnh/tpNk0Zrllnf2RAN1blUn91HpP
hbHYcqJD48IXj7JdQVm8GmvrHvdii6fkGPTFGbuhuapS7UUV0Ou98QmXqGI+6LGsiZpkl2XJXWnq
m63iOsvbbl114aPZpzfdxWaMIX2vSCWVYINXrQbJLAXRWA3yWgtUW330DRQaL1ZdEUcf35k9L8wg
qBy4M/Cr6+JqXwL5g8HWKZsGRI54sTzYbLoX7opR7Eu65BwSMMej7B9DW206rhGAbOdYGpD0okOf
RC8iofDWzO3cTbu0rfZBoG2xmcM+YetSFUg7FVslw8chgKTJ6p8DhsAdvCiO3Z2S0K85FB9EGW/y
uHheLnyI959lxtSDZ1o5XEbwvAOJ9GAC37MUvrnmXdBSbdrOfWXR/o47ywdFfaLD5riq9TcDp8JK
n34XCxdJ5e3TxC2/MuyQL2cYtTXcpBOlx0M9yIPQm13eGqgjgxfB9KGifilzcVFxfCmS6pP19Qdg
vb2B9GlFXAPgzK9CFn7B2hNqPkyQwkewfXQ77edstN99DmBPuK9txNydYcR30dkvU2pvNE0c7K6+
s8f8QWSE1Qc/dCt4+t/sndeWo2iatW/lvwHqx5tTQN6FkcKdsCIyI/Hec/XzQFR1VGd3z6w5n1W5
VAghRCAEH++797PVqf4Vl8Ety+J1rMX39Jx3fTo58UijFX2FlUUXsdvgBMDQDSBw4KdsJR+ySB9Y
Vx4zPLghGmjKMNsJNG8bv1eC+FAl9WvKr17IimMbRC9y0b/2jQDJXFXcLja2ELnuJlqwgJMobxLq
V8ZcgACUmamF3TtyucaAevRvsiLdkSDhQoD/ybaCmSKotK42eXoT6aTpXD9LKb2Lhiv9pU9vNM+l
L5/rJH5LyNfwjWibBP4xnIazqaM5EbLTpKgHtGOfIY7JKu4OhIK9KPyo9JmvBtLVDemZxuJ9Uoev
WUpwViVTz+MGt9Womiv1syZoRy0MXZFiY2GgRguLc0CSitLRTBGb/qJMxaWXKxKRlbOQ4kUGfMCh
ANIgPrZSf6W49FhxTbEnOiI5sDJ/nFZNzqHN2VOTAISb/DxT+a4tuH96QIAn2I3jp5Qi9bY56Pl8
91VVq2SPPP+ijTIkZQ3xi5WNATEG5taTyVr3oQhU5J2aqEKpX3GeESiV1BX4u4yiFeB4SJgj6okC
mCRSfP+idsnWarIrbJBVp4yEo2gKkrxy1YjFJWmAaRqPStTvNKy7yGROni+/aGOmwGegBGSMj1DA
+Yi+pZJWXaZOPUWjfGcJ5YcyBFu/gmGZTkePLmo9TWfIV29pGz7k6dUKAg83vIEY/g261m6AJJAL
BZ0UST43dfzgOeY03HqpfO+xWVT1sa/rl0AdX41WWqWx9RSY/OTApiZq3fwY5fCkUgWnLbIpxJwu
psxwSqny3dDIbij4W6hOKa0xOhvoYkKEEr1FLS6lGR3npyiYNl7MGIkzxkpX+Jp6UHMGzm4bzY0M
tCdDiy0U8AgeJWHErW5IN7pbJysj9B7NKvc421BNntSOn30/+ax9OoiUH6D5biHpcvhReNLUO8a8
nyOve3hgIduvB+mil+kVitbGV+6HKXwmAeFR17S1xTCC7gDl8sDJCwLyomItCAEFas1a6ZL6a/7c
eNTvRcU6BGVwCoC42JWMVGf+wFSVHo1UC10CiI6D3z5YAei2miMlCG9yKhPmkD8ZTiVNJ00KfNsb
AMPXQbdJiGERAvrP80JDWj63hs/tXvgp1wGWhRR/iVzcA14mP5j06yTPHk0kJWo7uXFKkEPtlYxq
tQdxwiAMdw4iMeZr8kgQnM9wuelJmVosV+BWhXpTh6ajqxRFhIoiN4MdoCgyBeY6FuB9wI6KRy4H
Q7+tjO5ieTplQnXn9fVlFIzT6Cs7H8JVhBZUfelaitjjtZtCdwjHrWm2FzV89edSZp9/Rr35QbV1
p2f0QAPR1n3jo7RutGi2vpd8eqp58gIPDBYAY1Os3ydPf/BAufZtAN+TCk6r4PWklSPUCagkTpFF
Gm8o4TmIvd8yumku4LVLAu5Xint2Zdyqq4mrlmNkhuAatFWdqCGQokM2QAcqc1SFCsCQyq/zKdOv
hxf4XJlD92eO/bnoZoM1PBLLPU5gS+b0iGripI0BLpOu22fCl/Pr/+Sf/5P8UyWN7L+Tf96a9+Cf
RJ9fb/hT9CmJ1h+IKiEbiX+JNP/fn6pPgEp/cEGS8YSJqoX6Arn3n6pPFWmnJOs6FmtLxwSgYlT6
E7ikGH/g/hBppGHEMpCK/q+gS1j2fvOkiKaKmVlUaIspqmyBhfpn61te5mGQj+Z40iWY8Ensk1yI
y5Q0we9JmiVcHLo5Mvlr8vcF1GQDysiYS9RkzsPKgXsRaPSyrLzZUABwCCO2nrqcXnGbq3N0UogZ
SLgL8JduYbgdq0qgq8ivbEXj/deQC+EdibqVI40jCp8hnvHGAgf+DJkET4snEmPgJjL8czqBZuiD
6DUQpheA6cZcJg23hUoAYQy3RU7bEhaMpTqWKtUQ6nQIxW2MYiHstQnGAn8qQ4wsvyyTkE/N6XGZ
VFPulw4mkCeXDmJtB0KBA2F5KYRT/Oeu+Ntqlpf+tpeWpZaZiOc3YT1JG4annbgyJiIbJTQY3csy
6bV9slbV4ArSDxz4Px5iXyZFeJax/bt5lLIIL1heSVTvr0lVmJMhl3cuLy1v/366zPv+mGx54/L8
Xyb/+09fVvS9XgCw1FLDatg1ffX37IMlTWGZ9/3CEo/w/XSZ8rUCH+Qy+f2WJe9gmfedqEAOOUFn
IRyWf7cwymtiu35f49fcZW0avaPEXia5h+ymMqB4Taz7b9v0/XnLun77qOVpMB8UgqxStJjjHpZ5
xTCnPy/PkUnI4Po7CjvjHO6dLY9LHn2v0syltDdl8ABALHNm3yd+lRPJxayvBbP5he9FvtaxLP21
0Pzy99O/vUwpk09rZ3rv1+Sy1G+rW57+55eXj/jbVkIV8eEuhvSwrCWkdY594NL75xaWvgDE0+qF
wq0aibbU8nwJjFgWiubFl6eTgBG8f1jmLjOWl5ank96wkuX5kiqxTH2/M2Owi2tljqNYZppzcm+b
ypRwAuGi0DLbN1I21+++J1svq/YkJ5bY3Hl9yIiCKLDX2GRAUjyRYm49WkN1e0Ho3Fi9T3EuoYIF
0AKOoN5nYX00UFWvjYbMXEyygFczNsIMCRD/mpQk0m819iaFn7z7a3KZSyPqoOJr2izPlofljcty
30//tspl5vLysuD3+5Z5yCDxo9LOX5c+rVFat/lHN5YB2KbqMLW5wpkigRmqUQnykmbOe+XMNj8o
dOjIg17O5wRzFjDNoCrledU430IO1aD3ggJxJr6fCbO65loy0rCZg0UsKgV7XTtWaT3ugjk+3Zz/
7mXq+2GZl+kKoSEyAQncKGf7qVJmpG0ZcWKvlGc1KgG+wjTZBhXydD/oh73n85DoUrkOJ+kapgMi
DtOvud/pvKula/d16JHThJFs34QVEtOetsTyNEXYqTb8FXQiGJnNMPXZN5vaoSnlDupdSJkzl7qY
E76NCqefbwF4C0l/lNonTeneFXpD0K788gBrpjhYdUXBymq4QoiKx+B7gs7KALRo4eWUE9wesaz3
GnzCr6narNStIbeOskiN5+Bbbc4+GedodzS3ZP0UJh3NZfJ7ZtiJFwVz3nqYf0HLQ6Dxc/1+ukxR
uJXWSqpiS+OgXx5igp42RibtLCMZaWvoorgX/EspNoR0VjplV3rsBLxRP0CQVdd0pHC0Ve2dbHUY
+OYvTZkfvg+/73kAZkfbIIDOTdDnC3mebBgj1/uCcKq9VlFE4/b/r+fLVCm3w5zkXDGahgctGOTk
xYUxf8Og3ewsQ/ISLs8D/Jb7ofT4Vnp5xrYZjboiZw6ckEiSfWv2Ak7ISR32X5NNORNMZOTn09rr
ISj5lUnvuxDnSBJ+gEGG3juXzK+HEoc0bKS93kYm5K4a07UyAVw0M6p4jYLvYJiwnhqYLGM3QEDB
D5lm+8CIZiuN93W0Hh9R6CjBrn4c3sxgg4fWpPUCzfgp2Qq/8oCbL4DNjijTP3Tin9TlYjJfNoX/
QjpIMZtFtmP7svqhFOcSO3G9lQOXDNdukJ2V0YUrwEwA+6BebEHwhtPZF+8IESjVn62H3m9edVQ5
iuVQuk8Gt3miYFyhYgveU+VISwZ6gDkcWnOb+OuAuDbL1fOXYNyl0yepTxEktCLYhyjXIVHoaO+c
Wc8QOx0ZCzDMdXWrajtFOaBiNT71YjdqN+4R83ZVSdsqOuX6E8XgMjl6eARkZFEHNT5mwakSdwVK
3sqtm1XeOWqwIcpyamEuKZua3SkLds0JR2WzwpNE7Ji1E0xK3o7wayjI16NI0rcvwI+RUrJGr7hQ
2UkR/4twPo6j+ZAlm759TpEVtf5d0fzUu021B4Meu7TTzG4DSgTgDFKVLNlBj3RMc6u2exQ8fvxg
JFziuNs7+91eJ0An5d58q7z3BE8RmYtqjrauHB/TeteVTi6eA/L8yFxl/yrXUHmaEju9I5WOsK0a
nTx91F8y6paX6skU9oO4RQlJw4Tx2kU6pTUpVFtPW+nBKvTs3Nok5DQ94SKwVv3FD13p1pxC6lF0
ZJwYpz5+vmY36rtB2VCuoY2uVZ+N4UzJwc9PZuxIITrCtT4dTfkjmhhHcppsqYAcRQrqgpvrG7Pa
BNO+Mu4IAYnCfTfxu4CsgA8gihGzPqn1yec4OhTWvL8j1IL+JuJvg1DwC22FQe09dgUO0yHYz2kn
tEb5ArsN3V4NeyRoq59A54LBLWXXbPbSr7y6hw5ZTCj45h3GfhLArXvNnqNTNraluYtQ1GHnLB38
Jqysecvbg0aKDOk+2XpsnNktajkZTM2WIBoHKIBhHsSGnoorHosHTYD2cwWEM4lbNXDrHYkfXoXo
YG3klD5XfcXQAQXaZNcEOgF9RKEOVGa0V8PbQL6dHeGWhs5y38i7HsVF1x21Zj1G64GyL+xN39YS
MjV2mCt1ONmf0ZuOY5sKS19vUDb28kOfHpH5iVeZNqDwKiKSNS4QI4HGTRsdxBu9C7JyXy1lX/NT
8DepdFdAqxNpWlInn1SUWuJdFe3EkGytwJXUtdradKOJ0uj7g0zRB3WBhGgNAB3mTFJDHIDvjXCM
qo8m3aBjpPV+bc0LvoQq2sIun1DN/qSQZN0Qi2or5Yy4j+Yh3cncgsS+D7xVoa7715hYPWMTjehI
10W64bYof5mr1Zw4C1vB6UC2UUq5fQNIh2hB9jnuG8c4WWflkG6yLXpVYcY54JOxcSrYNTtMcQiu
YEtCFBoAL5sbN04KyPlD+6LRamm3YN4IKXmQf3ooHKotm0btnXQoOzHP1O3YJq/emOmR5rxOf97x
b8VzraE13lBvQm7Sop8DWvGItIuYWoBSttQfu/6oi+vgA3fIZCHX2AmEEEJCaahwQiMIzx3xdjJt
Nie8Zc/piSi0i3oVVs30EITriTip8g35TOC5bd7CH2IMtxIjtys3SnKShqOgnirv4M9dvtuYr0sT
ezvxgvddgNDSSe+pDUvqFhUsTZURZO6d9Zyy/39Q6iJJbjts1VWFbMGmr+7fk0IGbF1aDc9Uu0xy
cjK3j8Gm2Cm/ZcGNXkQFgwI5P7LdWdsaCiHU7dDBwhzTw2EUzK/vWAhXjaDK6apiwhrvkbbF9Tvd
habiwkAwKEwuvmSHxbUIOYQzTrAFHq9tcB2n/VzCbBqQ9Ps2oYmGrOHRj37142sHmp37STsMnlMU
F10D4/fSBYMj8gSjVeeIKKhNimyof7exd9RRLXFmCfeF6IbUTIujJBxq6DYmNjKgTnZZ2uFg489C
xYHWwYJCyTSJlT9NOpX2JXgJacQhNTlwQxOg8QOlTxbmVXfKTf+Qz7Bad2pWRF6gwcu4z3aVckVd
F60cgZKboCKay72Kpa07EBodwY7WBq1V94cG2v+5GF2yslbVTr1X4vW0jtzsMN7p1Up58yhoOQjM
jBVHGrzx3hF/EpsZPfnXCOz540xsXrHlEsELdvA8kKXlbdHE+Df1zvxZbP2Tf/qsnlt4VOeoIXOQ
ZFQH45TAEcsTYYUsztYeahfi/RaVsh3agSPZwVp7+GF/wpP6Ua91F420Ld8p52wr342cFBgA3FC5
8IvJnqNnUSHuzq6etYfOcxTDTlV3KFbeFYUc/w/gfJAUkaOHot/ior3IXe/OM1adDKdybRIojKjZ
Q5+C3BRlt4OznSFU7jbdGirwLuGIC7Z4RPK3elNcSHGGZyVu/PqB2yUyyEj39qs1vf696nYO9AZZ
c3Bydtl52pNYQaf2w7JLZ9pGVKrltfSMQtHt3zzk2sdx5cP9tOuz8EN8knJGRHb97vMzIO/vXtum
9+LN38cnK+KSYKeUV6MznKz8lm8itmoT3puvAneGnHGf05j4bGf6MNhqeBl2ROM53+VklziBybDN
YV5oR254D5pCo1TMbn8GjsFxxgzxJl3B63eP8lN9ppm17u6044By4C4+6A50/slet5ajstMc7agc
63N3V+28zRv6v+k4HcuzsjaRLmxxGx2Rgpz4eeMsIoF9Qp9tV1fQtvRZ16jQ7TF7ZAnyhm3udI7a
OnhtdhpV1/dxZe69/Vv9PhzT84DBx0Y96WZHeZ8dUX1Ma7pNTuwIK5xldmq3dnTynNRmETc/JWtr
LTvRXbPTTae4xufiKryED4PbvkdXy46uKAd+lU/9qthpduHqsd28+s86IUWudVXAotJLwgjN0QP9
yZXWXDWeOZNx6LCHVX5XyNocjthhdpvZ/d30UB3NwCl28VnYasRtaNcCcQlRjxvrLnPCtYFAnKaw
G6BZcabX1kGlYGN7dMhDRkKm4zve0l7j4vKa8ldt/A2Dkl1y4HB4iq7Nsf8Vn81NdyzfYTqCMILF
9OslPYcPJGT9Cl6zn+lWZE9wjiGy4QD6X3AmoNKP2WN7ymRn3b6Jt/CeqE0SQTis+FGF9lX8hEgh
OOLgjDfQKYN9tT5I7Zb5ZuNDeZ9uzXf1Vr1iEkdtwZjlvXqNfqADOke+OzzGh/gg3xDK35X36i1e
iQ47dSOfeHQwtfABH+iyOfusaydzqRVqR2NLnsc+eJkPuq3wPCCsmVWy8xmufMME3p5I/mEmUtB7
RL0XLon78pNjlaZ+Zu8APqzrG5gazjHNcx6v8hNXp/hzOe6b5+iCbol/A78il4Yv31fkztgKfU/o
Zpg7iBFnMQj3pJ+kZDfPvMaPCRsPlPAZCs+uIS2GCxa7SbBnQ8DH9BE9CgiiSXXpST1a0/5Txw10
UxRE4k34EE+cl4nVWg87YH78Wu70vb8ddgNfyHgeflavoGtqW1lzvGfXniH5D9Q/o5M/CZdpjehu
ixS4jaRtXdniU6+8xBtxR9NrNyCgswHGEk6yF07KqaEDbjyknyNDu5qA6J84pBBJpwQlWwDDnk0D
Lc46uB8fxI1xmY7teA8O7cCQAr0ZvxXxFZPOqtt6d5/hfc+uJkUNADENG4bK++gS3k/Pw3ICXM4S
HqNbLkREOt7yTxrznFREW/sgkpl/YOkRBoVcBj/6E5YS9anZZe6wk7hVe28u5d76SBNa2g5scwzu
70xVr8ELVoELChW2ejr6JLo/dAjVK4fvvXs0nsVbdYlJ/5g26f08PniTPso3NjEqXJxZ5Wc3Hqdn
Logk/PI1EgCSzSdjTmwMEfoTuUsujD5bruxxP64+ui0jPO41H5Sz6ZJtxLkicPxVdeFcymXybUpP
/bipb8mFU15y6U/s13iLc2wlHFqC5C7yngwamyGQI72JO8gCWLVXJhBihMnMLFalm22RibhYCS/i
RjznW+g62tV/rtaFS4I9ly5OY0/+9iNwi5W2IdPG2w73+pG0Dy540YXtxvoocZLEzL3mbuy55Irz
YfycXpve0X5Kr9rF5Nodra1z9lwc9F1zCJDuPsh0uoxVGyEa5TrIcJA6DAftbdgqnJ6rHTYDVzig
kdmUG0aorHlzZ7oakQl2/0m2efnm77tDvpm27WfHeWILxMYpHSLX19FjeB/fa4ds3T+sK9mRnmUO
AWDwgivfwOTV9/xmPcRikGEc9VPBjhyuxKfxfXwv7qpr/JCem2PGWdD4YV2Cq/EoXehoTztvr2/S
s3kvriI3ev2IXOFhOHT8nJXt/J+OnaO3Q1Ltn+T35E7QVlGBeWBLFG3TOcKLmGyJKEPXwv1saL+Y
wWlWmqNQPprNmnHxXt/Hq9n1aRc77hfuo7WEHm4+auUbYplkzXk6R4d59fe4PSY3i9ayuZqMT5GY
ItO/B37At4hCwrg2V/qg/l7nOALcdc0frGc24sPfMMCPiPhtl2orkDBblw1E1wn3R0vZTZgLkTl9
0K+Hr3lwu4HX6tQKqD+Zcy9hmZLmEtUy9VWNApa6zvvonrsQilDqXE5eHpZK1PfTZcofQRjIJBI5
SxVq2R5TTPZtQNBob0iPMQb5HbJT8Md9sYPW40hNbeCdYyzYhYdaeOso5kgEIM8StLKTw+0o5rAH
+VXPmw+MAOEdnUxR9C8yNflNlfjcAM8P3LpgXNORbJGdXc2lvGWqrpVqO9Fhlgf6DXU0V/WlZK7D
VzUhectk3IghV4Ge0yXBULuMPGs5JDE1Mm++WeEw8RUqJFn2QMI2ymjsvQ2sbvpJo1LeVSq1wZDm
8/6b+R1gGMcyFn9IjU71BaRRFDCiLgafBtUAUjakEDHEYMsKnWHQvMVUtegIiJFoEB1Fyi56/HAz
TDnmAYUTbilcqNFuK79KOHGyTejMEUvkz0NnGE4bjzi8LNoTjTG3R5bJdtApaYRqwdl07tYtNd6l
rrtMGUuzri/LQ+r56SbCfb5fHsa5fydXFMK/5xUY9bfIVtd+NnaUVKQekUqpVftuflieLg9iQeGq
67kDW+qgy0MhCCUx5nNdVPe8+6ZNifScy7RftVqSvxPu10Iee/xb27BIUFoaChXPuTI8/mNKa31q
n/O85eG3p8tyy9tioaCxkWbjm2TmFLrrz1isP0UA4fRWOQHELT9VqC1o4vOD1OAmt6pz0hT8XQNF
SoJDxWpfSkDxohyxibfrWz8iVkqZQ2Opii85i0NNZ2+ZIrLuMGWkvETTcJeLeoYjrKTKSCSA0R0k
uBJtWUnrTtDJIZWLcl9SVefb0J8M2Wx3X8+WFyzRNFxSNMmnXBZZZi7v+3q+TJL9ZGUGasKJGqvG
CV+eozkbv6J+XGtaQG9smV5mLw9LSmNCw5IvlUWXp9+vlrVHxbVD5vePJZYXv9aitFU1AVb/681Q
Zu7N1sBNBBIE3mYoYfEVtVNo0QW15XqMqTJ0swqEzEvIM3soFzkcyU5eWdLwmicaAixL3X2/tkz5
BUuZ08TfsLwBkkotrpaXloeSxHmiAGvcmHmB3m9ZaHkT1Wvcy9LcmVuWHIyEJb9W9T336/nyhuWt
y6IR4Er21j+28m8bscz8fvv3e75W//3xXyvGYYEZquoef3vLssbeqCqnr6hpf6/me7nft+xvz//t
ln1/dKnF6KStiM7zvN+WVX5N/v7Xff2hyzvJj/5rH//tk74mlwW+/kCr5T5TT6jafm/zf9wnyyfj
q/5rxX/br99/529/zLLaf9mC74+Y3qZGvdGme63npkY2n/wnTfvz4bd5vz1dlvttHj0A6lq/rUZa
mlbfiy9T38ssq8hLnTuw72W+X/53837/mGUVv632axlYvA8N/bZ1O/995tKL9aMx35Q1qSLzhbyd
r7fLq789NZYOJ+fn7GtBc+miLot/TS7L59SaYIu2m3+3imWJ5eF7NV+f8r01//F9v23Yf1zNstz3
Jy3r+543zF2wRVDzf9qj/0l7pCk6JOr//1eq2r+g557Cyg+z8J+hc19v+lN/ZMCPU3VmyZr6F1ru
T/2RqfyhG4ZqqHDfNBNgBWi5P/VHivWHqs2wOoRGui4jYvrWH+l/sDbFhGNnQB9BpPS/os4tn/LP
UEs+HyEn62QzRORI/6w/MqEE5PnoS9tmQtaO6cZWcY2vKGc0IaNgH9W71WZEDZS0XYwDtymx2kkb
PdVUejjziG2cR2z4aWB4Gee8o/iOqYG+A8PCvKjibRdzkQIAv08L4VZX4YqW/m2C1ILkuXUti0G7
kgxOK45uosNrkeB1Ywj0W3NfivWjLt8mk95RnSGoNajzSPpMBzjHv6apei684cUzCmquFrLd0R/e
+voufKq0mlYA8VphJ9AJK96i2v8Y5gFYSieK68dDKOuk0tUSQbPKqhN246+QciiAcm/t1xlDRsPo
xi0sdieM8WX0QO4w5tDcmVMg88yQ93WuKlsTd1WsebM/Eww11W1zN6lcpPGDIHYuJpJwUUgKWfbL
IHfJSXlzWVncSeCQQZxdvkdzYkcHcqASnxLrJ9bWqxJ2BENZtwF8Mnf7pEon4F32fH0PoddV6xlo
tCczlj9Gs1MhUnDgAkat0sKnq+i3NOVpBBKiyr2xmI0ixmwckoLoURYFaKcadDfBt71EQu8TmhNu
mgk7YRyy/QyK9VXFYX/zgvIl19xWTSgFG/Uv4kWLYxHqhwSM8nbxs8sAJbQcqpHc1hUVVCKKOrTb
NtY8f51ZPg4KHyef2Pws+q7dBKR9uUHoWU+jOkpPI2izgnRjuST2SO5TaTv2HjyUichwLInS1owo
Rhs0RC3SiM0AV9hYeTv6+dz4V9CXY+tunMOBWgGPxTR3nIvsVozsKcsHAKUHEpui+ocuHICtlDPm
ZjClXTUIvI+BWW5BRMTEzcH/1np4/TwYyvu0lp+0EJWHPmsNwqGydoOOH5qv30xE301NupZR8qn1
1rUPpE3v5z8nU/gIuNNb93Lcr0Q073alriLoeQgQKHZrOCLN7FjNo3tZyvJ1GJh7k7uXcKo1N+XP
AvIUP+SSpKCy7egipmkPXYORda+ikR6DQ1yptBaqRHJyPX0EBAIRVRo/hkHuoYxE1R623hHkQ7wx
5p+aNqi9S1YhIuv5znJ5qFJ8NpMA71qe70VJ8JBdv5yLzlKMtmN+UCnTpz1JItasUhiS17CyXlUx
PXqVhuLdstW0+UGaMpa+GF56lTVurTK4ToGrQp8Vp5WsJb/SMGq/Dtmw9o+cXkJ2dP4zMdLnKhW9
tZes/LaEI13iCYtyotR7/O76LOtYHvBv7lBAkf9XM96vZ04JYnmEys6QerlrEM0OIgljUdyZw9Yq
yIydd4yQlqcorW5x1GyjCnupGGv1Cl7shDk7mvX7PqFHs0QpD334IWJ9X7V6jAFIx4oQ6esm1s5l
qSHloIsnFNGdUVZwhzUqMD1GEtAJQFcUoCqyGuL5TqZdk1vrxhfnbnN7CSKrdApZpR1VUDkfe9jV
SY8XqBbyrdEKlDpqiFsdWmVA3iZeJ3QoZQk3I9R9dMhtsP3azlB7RAHfr7ucIXcm0vkkQ22DSh+f
Zh+8m0HdrmsWkoyu2Fe4arc9XJXppxjjzJLnB29SbBOZV0/3qm/n9gignflGUTHMc+Eb7Fqad3Ee
pbsBJ2U9GCPMfQ6UUpASNyX70W5beEt95W8MHIOGkL33qZKu21G68/uwoPOJDrrK6o/RkMM1uL3R
rVsZWJlU3msSZxoBTz7+0tjYQ2kk5l6OxofENI96OwWulgrTptkRFFfdqbJJwU7EXp8Y00GixMXB
uzaHirZ84V+rYMg2iYUpCE+WwRnBdKN+lAhPUTd6UPNlaPFPeexxKup+5mp4gw4NWdduOXc6AXkt
F6KhUk81ZGN39LP+SKXgMYs9b+PV8X2M1+I8SGL+UFkolKSqehqrnPNWWb8uz/wAhYqhhJOrNM99
JksnWarVMylThOwmZMnnUky4JEwf4pF99jrhVa5vidTPYkk9SqX82XTBPq1o8sfmsVfxQndmM73L
QX4OKqKO0xTEATsbwkVpKc/sWlrFY3PAGzkcsxS8mhw3p5Y0snU2ya1dWUUBV0ihuochw5dpUkT0
XqhimaNcbMw5pTqOG466AaczyWJQQBJcbbVCC2nKETxw4Ndrq6aPVk+5f+cHHyqZZpDj1WQNHlZC
m9Dekc5tcsonmjogphQVxUDa4+B/FF4EjmSI+20smeSZ58ZetgR9rwfhsUJqvTEqmGbZED/XjSoe
NS/X1oKeKTAVow54fh27pqmC7czBVXugtoBSklgk19ETRFLM9Qjm3F7z2j3X9JIIuQTvehk861qa
Hf1WaOwixOUYF72+Baci75uc0vzQWc2jNrqql9QXL0PtYuVgQwxRBwyE6CmGpQk4iBvaNPmZKVxF
GovvtJyRi6Ha7qTUuoa9JG57RmScJ9r8MJmSRjRzB+g185OTyLrc5QV2YbYywLVxUsJCF8Z3hL/d
wcLpHjMl0zd57T+0gtfA7mjGM4bZ7ERRBrauGD2QSRuuPdG6+tgjBEEhyjH2MPViV8V8UJwqbv27
KH7slGkPSrJDejS1rjRIzd40wua9GjeJ2Av7YKqpVtWJt4lUE5NtiksTa6K3Fqvo0HQqVdOu0IeH
Xql3BmzSqM+te7VHx9J0ZXWogWBT0G27mpaWgQ0mh+npTG3FME6yiGZorjko81WX0jg2x+RdaK0H
RdDTS0w7q9W68uibxnic/WSWRDkaHzUYxeFkNJ3uBpWlrnNfvUxG3cO7ubSD4u9McLarqmOhSWdc
VoBEaCcTW1STbTK5tFYaBqAMqmqG4/2Rr2g/BfqR0WnzIIzFtEYi/9JhCnIlK0tvqa+ekija+DFU
X2JQAiyfNbae6pGMPcEJ5D45q14gQtqhICXX6qMmolMJ00q4AEmioKxzajXfcIH7dwwiyHyIvQEC
a7CJItQepHnldiEY7a1TwQq0VYRovA7bW2vGmP8HEn6nCVOyyq9tNHNs2NLL1ErV1u/5eqiQQUwx
TlKuAQs2R74O2VAHN1GAKkXa9NiEoXRs4jDeNGIuP4fyBo+yfgA/AIXUGLRj0YQHwZK5+LZNeoyi
6eRlnbAvauy+XWBN63aKue5TALQVISg2hRoqx74Dde4N1lEcRBKHtUa5lRxfqCq1cRXo/nvFzcgl
hNs485a1beQTmFwrfQZwI8x3iZqa90NXXaxovO/AhFynQB5WFKXaU2wI/j5YR5WQHIoI6Y9cRMat
UuQ3Tn22UoTNLRygB/soIxcaLqMwarwDTdQ0CJOjUaYQp+l9KQL2U0gE2kuML9R/g3vdXQKGiKsR
hJqTVmrjwug1LzAlHmD+aStO+IBt8jpCPhzACguLZsO4udoAKptzInwUioOGCEptqq2ERNGdYgWg
A5iEx7xgdXFWe/dDTv+vDmgj+EZxE+WBDQOI8lPryDjtCvNWTYZupzSYB6O6ZZFEwPwwcFaH0vFa
R+TtZZLgH1ItQVhu6JTLuvzDSKtu74/oMfQ809ZZXd4yGmCFFHxEfXXRcuyLIyd6NZd11yN9ypVC
Yh5bUze4ehSTPTTc6ER6+0SAvbjzlCzBqUTKXjzhM+dsx2kKSQ74pQlp12ed6pAN6QUNZcDlvIkZ
EHc6Rwf7FfuZBf+XQbJXPY+ehOvL97mVa4VuLpMqO0KAUN+AsZajAM++NcWun2YJN3iG+RKkHnl0
6H3HsUNoZlbHOK/ptlkp6CzSTc65Fb2zFu+QlXTYYY78F3dnths3lm7pVzmo66bBTXLvTTZQN4pZ
UiikkDVYN4Rky5znmU/fH+XsbpezKgt9Ejgn0bowMlOyMoKxx/9f61vyFTKbdbJDMmojbwh23Ps2
IDnEc8vdsJqDczAu1JY+RwOVhQ1vwmwOQvDc44D4vVZPt+kSk2DkTbDyIAfidqcjkGJL2cm0/T5i
Rr0nPxf6ix6e8rof1pnN4dAEW+Uw/SGO2kc4rsQ+VA7DGCzQPET+bQ9+tQulZOagxyvt+KCMQ1cW
hyDuvA0q9HqPQhgCgUOricRReKIBcSDuVO5LvzFI25iuY7bPhsX+pMk8pDEaTuscOuIVhJFq3fBE
I1MZR05fJwAk3IwsxEqE5x3YJAie7YrokEv5Fg6z2DYxqgLo2tT3g0bvQPaBROiy4jimCsRY+3nw
gJ9x/CWmuS89bsHBdYlFe00NveA3I+CGgw4sld+sK/u79MEUVfiU156DGZjlhvNGKZpzHY/oqsKw
X2Vx60EwIKCq9WP/MrfJbtMBgUoGJ4y18oObMQOA6X+hBAGqA+H1PqOIQRseiVCeQZ5uJ30XNUa7
H8ecHmWPB1er0kDFmKTXRCfMEq4JO5O1aboCU2yonyc73GW1Th9y3zxRm2YsAjMP54pE4yrZOVBy
QkgWh7iMeW9y7NfFkJNIlNBW0LWJyqMqyBDumepQhi+HLLn2Zie86pKZh+zrCyNOujtDMzBjge7L
tDZ22b6TvFFd9RZ25SZXr3A6M9SPfbXWeYs6e8ZoOriDdxB9vApiH4VEo7o74K9fRGghHyyjgFMf
EBdRYKMyYiQ//QSdLwNKEiexvZ98aa/dsh/3GM3gNU0Z5qre3ZRFgZoHIyBeBPdrO3nFlQS8vOpy
cHVSgASqkuFa+8PJyVvat7N356Vxd+yL5LORnaXdhffKDaJj5Yhb06DVVvbF2agRH7pe0BAajpxu
zIAcxBz0QgcmdahosUqgdTncFvBAu6l1nCtDfzOLliTVJEDWA8ua115dmsX90DU2QVV8C5j8plMA
EzPw9gfXom0HEeCqCQy1BQTqfwZtfYFlutiMc/nSZg0jSNzmtQ6/4KmkilNtxxAXd++PPKc6J5/Y
jBGr1tnWw9q/dpcdV/sCLDdI5H1Ld3GVBt3dqBtG7xCb+8DFSObAoQqVrrETdBp3sHXVA2lDYmuv
RSE4ILrN58mbFrYK0gqVeqD4egy+ZDREAJGzctva6b7RyHlaGb+wVVubTOQT0nOYVGHQHSANrWNu
gQfhqIcgxE2aQF6jcZtnqMQN2sYPqbEaR4A+eZXSJfZAmyTQgVdeEj6qOuVYkzKfiHrSW7aAi/Jt
SIIR669EnNb338RIaGXRObs4kXsbfMNmipz3yvTeZTpaqFazr1IlNdL5duuVsTpyGUZhqZag3lpZ
j7ZDI9bzHiwvf00GRNOzhxxhFGWwdbtLa1bVsc1pQTpk+15hbAYF0nTlK43Pe57Es9OQmVNEZJ1G
4V0+oy1l+6GUkD6H7U1l5dOTH8zywJxDHEHA5Dmz3YNXBNPB0PF133ePgtoHWmAo1jIsTpIpfmUY
g0XiHer3GdYtGmg0iKC3Aol1mz9A6CerpCr1Pey8tU77rYFBdqN1zYjvh2YF6xfBXRKcCI/AR9yT
MhxQdlIYiBOHJzoNlA19VX9RGrlnCHUFdLmzsADmM7jl+7Hn6DnVhr/rnqcm7rm+Y2WsBXYmg5IQ
hTacFHm5NY1tqtDZBwnSsKCFa9i20QzbutiHFsqSjOLK2s/Q9ebzAIC6wB1A6KaHqfwVFFWxubUI
0ugHlCx6LNgKO/B+3Wyu+Minm25wnVuWfnmbZqqng81Gqbryzm8K90qZuCgtA++1J5Ft12X0xQr7
Axeq9CWbgo2jDXHRRfi8M88mwkKDXmnGKljRTLd5tlRimrFrINNRf3F5W2sV+t9wnSCVqFW2cmpw
25ORxYc+bu9yd7ZvG8O2V5VrZOvRpuxhek23n2PetIoME67v1HCsEeG+ZshVBVoi7VwMYBSygFu/
gNAgHPKUKgqst07QDbsByDS7P2FRphfJI87XcgNiWW9aFwXG7F3UVXBM8yUniw2dThWCZfSkgOho
lqNhxfJXXMVuviOILsMq2TP/VbTtOuc+GvBrVK11VaM+7z0oZtVMYsAloh6a5eG5X/4IVf5S6Ta7
kxkDlFufCsptOoztyu099sZGnDyc2B1iApxWuFWmiyDERTEFR1zr+CLQPLcKTVJT2OhHEyapArpU
16VeFQYjrCijN6NHR+NVT6Ij6aebXsfIeqmDblf7kmztOj/VoGrX5cyK5SHNS3v7gafc00mEFGOV
X0bf2Scjte4MdRT7IOccZD25ax/ljD3HTt7QiLJ3PtTSuy1dBLjWYF9c+Ev1OVDNdyciVKEocHLA
3cQKa5oYD63TqCyCKUkeGborytb1BUFTiGZN5CdR+BAME1FE1UOYOgEiYeMhT3u0/FUXUrrFKjOH
IVOu+0J83SJzP+qIQ1MRDRE1ACW3vRch14mzp8HiYA3g+UlSGzE4b8gh21VTf93lSEDFyN8qi/mL
Fd2GISeFMn1mTL44GWzFPreDbamaL22IhNwS/qPnx1+TMXF2iWGSLN4NoAn0amADsByBzR5k4WxN
zgW0l7OcKJxSo7hQYJ7XCakyehm8Tkh5xThrgZ9EDra+ovj2GEzQ/9IwL6kQIIStM2vnkJ0AWTN+
cIrmYKV4Dyhoc8kswKmQlkNHwRg3XWMgu6BmWdR8fGYef+moD4JwIvR47sGBDbzZNpu/p4Z7nYA5
RqrCgX3cuOW1cjcigb5WOCXK+gZpF/XLt84d3zS6JsIfSQgpWWqJsd/XmSGvhNg0IlBr3TbeqqKa
XI/Vu4r8l1k1IF7GhM8pveliV2+C0bnizGChcNBetReOvLKcDKnUDFskIDsBIAdBu0LfFglVmr52
6De0w94dJN7BonnxE/dOC7AD5sztHZ7g1UQ7BDnO3vEuq6FH80iZhcs0ytG4sFZNdFWX5ddAc5Cb
o2hbV31+FJpc3/nNTDNjTTXF28Kyu5JD9BY4Q3NISHSgfncbm5M4iArhYBXFULhYo1xtXyu+ZSsR
AFgFEZqUzbtfAfSasV9kIvg64LF95qSC7lqTbBrpHSkwj5oz98oxgKyZPie7wubR1iXcoaHsqpfE
R5faGTo5tRMlh8qY3a27sBK9Ja1BUvGePGYAH1y/tkglQ5ED3jBGGEhItY2ixLoBfYYPin6HYXeP
S1Cr6g+66rIX0zbidWZ8N2Kru+xmRly6VBekbWMsBfhltnioYnf0t3OOtHTSAnV/3z2E3jjuqrK5
9TR5kwhjrlvbcC+JHkafh1vxmLYMBNob1WfJkZY0EXaOnNtswd9xerAlSdN3qyjk9pk71RNXMtSx
uBM309gbOJRmey0NXH+jj3kno+QFemns9kYyk9aQtURrymsvL+843SGXvzVm31tbxlDtSLbAFmJm
4UXludOFgvXXgBfLR0TkeTmdCXShM2BVq4m75zpvnDs1IG8D1AIpi9u250bsYYhWwsE1NpZBhb2C
wQoiTjQsvBaJTF1XnOYhPc9mW27Ir09W8U1Wo3xdoq3WoXLDqyYOT0EVqEPTzy++Zb51UIIY+VyS
uMe8sdyI1i9g/cKYs5u3YBDptg+PUd8tm3o/bXUgi1XTDOUmbapgU/l2vfVUqHfgFFdxGqTXuZkS
cs35ACejt3WGp3ACqpqCxe2JOjzYA+K8Nq8Z7nmPAsf/7kfz9ylxnDuCAjqku+Nd0nGTjBI2haVq
5aipuNARa4A5E5Mga+Ozrl7Gko1BzsFzKAOq7tgAqvFOTC5xmZb1CstfXmWRcZsnzYK9jS9Tk+gR
B2iHACV/41nlGyMiEwtvuyyPUJ2wxJoCGprHiYLGEraDuX0YeqQZUze3ZAuUh6H11gNk0RUV03md
FfVj7LVnVaE9JWeBKGyMsXSCOKGrFKojTGkq849TgQJ9nCux7sjUhqRDQI0uW7wc+qGpTAFtvGg3
yiyafR1ZV7YZ79jr8p1teG9ekQ3PqflShH2/JWuh2U9V3i0kHLGf5z5kaSLDojosFOqUYB0r0U82
NBtNzXnje834NAzxQs5bRX6EaNR6GQpfYrIOH0QPUj4WBohgDVswiqzgBX7hRo1ZRs4YODoLrH7Y
kARUh/s8eu45Vh5jpNWTQQ12Vikx6BTNfMoIc4aRUXDC8wDlZb7dbSqbLiFEfP4P1tlgjeR+KD7H
vs9+BB+MBNTLiRxPerojylr8cpXD/6nsJkClY/GeQ/wjD/AbECBq5/De10ViEB+6hNlUGbIwnhhs
Ljuw6N9hjcvoJe27AnuDJFPV7Ge05n5p0L3pzq1lvky8uK3fY2l09PAtUyHY0Myc7ojUuOsb1q1q
rLZOLdnEVLc0QwZ0bULjSboyQ6u7m6yCUlV96cf8XJ0cFK3XvZO7B0rq81oN1i6g90ZUUDYdZFMS
5ttDQR+6J6+O3QsHx0XTTxftqIHjFA9QVe9VrHEzNfsgUXsoU9kh6M3ktuyN5DbmWHgpTe8+KHsT
CTt1uVD1N5JltbCVcaL3pcpjhiLtum/ZZE0dHXRoUCWzuEqjR8ifc4OFSbB4J417O2bVLUftag2R
8OAagbghZDnZRSV7VRY9JtK2rjOqJrX0zVvmMAfgxfPORkNwDWhImLcXtiLupZWTT4+gZTnP8LeY
1MpleQMNkvQmbt1srFM5HlRa3fU2DL7RqZ67r1Fm9rje1QuxZiBJzGxamV16P1mS5xYhvOaevjH6
3l13lCHdghKFAF45zhiR0ApUk8ftZ87wxkCq9QFv3dUCmGQeBXDNE7oUWb9zDT6eZq9873PijPgk
aDFkdWduB9+n7pDi0k8MsenI4I1iL7xsNG3/GEBwSXukCp2HAIwrmxprRmKDH+foZSJMN+iIVjHO
K05yJM3odNcKlrpQLpcOL6mP0zZjWb9r22Vtj0BYmWN1nD0Lc8mEiWamC0D7gDM8AzNs3+KSaCAd
5ghZyXOZBSs04VrDzeC99WVAI3OePquCgRLYw3DRc6l0Eus9nTjGJjPtydBQjzL+3sX2+zDX16VW
zmZMo3LjBnnAm6Go50Y1l9h4hNkm9J0O9GHCnJ3NVGg96MM1w7K120ddiv5ylPJElB6WxAjuqJdh
Shj8b4m2lihXaRwqQ9vrcSBMN0uKTSXPQrCONoP/4M7uefQxs0+BaV1DOztYaoCjKXpqn3Xxde5i
rg5zAqIVwM4qt9pdOdh8Ghx3yW7D5NuNr71Qa9GX2brUr6Mm96FJXz0CQEa38pZg3QwW2hJJ1eGI
7aKZkK9O2CvbxjdQGJikMqyYVjPTbTi5pn/HE4Rd5t/K0Kp2fQKVmgTDepgh4wciXzF+k3U6tbdG
sHSuJITG3itxVCcW7TBwBXDjpqnQO+1270byRGANFWC33NbKvpkTYqG6ucA7BGW9t++o/T7jx258
zeWSSBh3jIy1B6h/38tbokjC53GuByzBBKu0KWJ5k1v9zs3NYJUR/91Cr4vH+ZsBbAJo4fCNNwS9
0O4MbHznwszP3t08B8MDDa+tVG55VK28kbQQiZnqV67DhVb6/jnJtEuxE1Q26xCC9YqiT1JhpcfA
UdUnurXVmuyWs4iCIxESWAjtETCv1JdtiBImi+ONBVnw0EXNE3kqG/ocxPp2fEAzZxI6rd6u7Slg
hzn9+RBveuFj5FDY/N0UE8WkAy7+o4LUx+pawIsnW83dUAO6iDW4zLaqh72B4XgCl3fqi/CZlp/a
RNELkSoGMht9SkGxV8K6hut97qqEQ6ZDFnaAjEFY1IK6LPjsjV8zomNI47LQZUDAFSk3QGX2JFp7
Kl+XgvmWsx2RF9O1dvmchBN2KbRNnF2RvXbNAFy/X8wlU70FS9uS5m0SEFB15TrUg9iNoIM5kSl/
rfXQX7SI2H3AvcDeKDFw28NZH07Pjdsei3xIr6qsuxyDFugEHiTivvax4NrljCMSlBRdtGqbbRcR
aASf6qbL4PIq+k+rMfYKPH7NSxdyeQoxLNUpzRUfF7uPLgkoyLZ28TMPI5xWMPnLd6NhPDq1PlWG
d8XFi8zD6CIQjzGvfEl2LxUViWGxVSPOCYe7sW0eTVqbc2gAPMQKnJbWZ3PfJDjpwvoobFoVTeLl
MDybVQyN3gMG8tlPcY4TibJG/BRvqyrcBgsePAgKXM9BT32gJ6PAaIWBxYIXqKfyOBNPs1mOwJb+
6OVFa67m06lXIU2x4BUGCeDHqQMlFa3TTrrbduzvwbp2F4HnkAlowgkWpsJC20gYVESX4dFF0tQk
AR6NrFk+NtPZiCEyMGM2820SdEc9UBT1ozBaW9a9RPaxoSZerQs/hxzXhPSLLHGIligPgZkCqUbe
I5ACFXoyNfnKI9f7IUjna4ts64TPZCXdYQtDmuSofHgdJtrO0qEY07hjcejd4kDte51AHbBtj+QA
tPgrW+R7QJfMs3oPkQfRuTcTDvzFT8anzk+TjR07BmeiFmxkfZmGnWKXuwpy9xhO3sjtKvR3y6xd
wedAEjSahI/E/qnN5atJyLqQWLvm5dIwVRSza7kterzkk9mrwxKRDrlbCYK+zIyQ5/p1FFC2uK+n
m2RJKrGwdnRQz+Gjp+8OiLytY47fwpJ5zVXNjnu4CgF3ZLvsuzv8AiUiqX1hkagVi3Qf04Tpi7pb
tYQkRjr1iRa1B0zRJqqjCYBlr8+mI3cRJy6S36KYny77temKaDXL9oSYMTpYfsTh253WbX3K4cRz
JqnuLXsp3YT53m7bq852d01KU6EfQ+aJVTrrgtTWTVzwyiBeJKh45ntg/tVOVQ/dnE9ktRDwIcKY
Qm9zNJvpwcvkQ2xRLpzidoegYKFBmmSBYvdqNLEfVrjv39pJPU90H7D/Id8ZInFOs1gRaEtdhHyC
t5B0k3UUVcWmKyqQDavRWJq3+WivUxBXIE4Z6iBPm5FNlnx2d1O5gl4d4Jx9582HNFKbnPYyJ618
lq9JPGJVY5O4jOl4bcJ2xEAR5Mcsh8lRMJ9IR8ufE8xwZR5/yxFk10OgST6l6+RxCBzZrhrqoCRY
J4eC4+LjVB2beupfZCixZCcmMssDZzGPf+7n1SiLY2Um11CFuAt497lX3Nmd1VxbOBX8mjfgBMUC
h7a5fHpjwyVZu/uiYzhx7KrJYCkLuLF4zIra2khWr4MRebsOLocbY0Qn/jwM1mZnyIMsEW6qzCLx
BAkCiwBargSSehDK+jqsEHkL8T0afTgdUfdZmD7lA6WfO6iSUabErTA6cUt1Dq97QGHYpi1Ma28m
ppZDA/V10hiHFAlMT9I9uHqaH5iUuHKHOZvUIL9kIhpOqXU3ejdRm1tP7BO87xh/WYQ9fJJzR03F
tTaBRk2VgNDaOG2Fmxc2ccHnCmvZX4um47bkLWErExsZIOrHtn/xaRlezWad7qaxu2MUZbu+jdYa
D1pq1BxO9VKspdHUlNBoZrVx6xbsAPe7i6SOnuBICKPNHuoxO7XUibf54G9ztplNSDtvFZCfHE3x
kY+gukcZdTv5UwU/Athnlp4n5R77Kv/SajddKcjbibRQrCRjjmeJI7EFUUBOKGLbMgXHadtrv0Rw
BQk+Wev6axOndKcnsjXNS4l9hYUhpJI6G3f9CNQjKIl7mPHWjIW9lS1ZCY5Ko5VVLDcD7CC7PPE4
YGUjkKBKs6fCzKfLw1EIG6Q/H+cMuabpYM1sRcXANln3yMeddDYfshBEeWxJissda2qP4HDValhZ
bPiXs4v10oD53cWUdx0rfyL1AW+L559Qo5CyZYYE19fbps7ABFc5OH0MdIminqE8l4N9fBAF2hev
PZkNc8Kec9I1K0lrzc+2KK/eshAaRWJBAagJed06PG67ptxkcVEnMYHItjIEJKPDWN+Amtq6M37k
BD3VEgZCgSVkCk6ecwT1fCi0J9dBr1gJpHFsquzdX/yA3KRH80sdznTnZuBD9Vl2U39V67o9GClM
n2IxyWezWrG2EYgBribwXGefIoxZ4LQxMdWF7MVawubqVSxvwrZHxEgdjS2VC1yOLI9hd5GODMus
TTe0gLiNtZxcZvpm0xifyxyTnd34D1bzKhZP2YceOE2nknSPRq+biA4oOX8Yj8G5L1RktBOL5i+P
ogMo3A5uh3ifJ6gBgb1IlReq2ESdqprUcDDKVh6yOrxB36a2CLgx9NRm/ZlAFjI6DGGtapPx8tFQ
6xEQEoeXXJrVuE76BS+LcmWbpoQ/Sq/F24U3C2UUDtiK4twYPjoRwd1ipiPvn21IjtsPiScZHqvU
b6y9dAnfGR1wvx9iS3aCkzMjIfPc5FLZFhkeXgToqo6OlJ4prrTl56bHwtZPrdiHZoN8YiChGdik
71MAv2jawbys5UQZ3Q8OHy/HV5qaJP+6TuL7oca1SA+HDEI9tRc/1N/zIl+P+vZMsbvaQp7EbWVB
LTF73yQIdx5A9VDTQ4wwk2BkyO6u80tc4hwCJnLvqsotVqa3TM2MT1VNYbRSwqMkvpgJg9ySWzJo
Tg6CgG1hRl9Lt9gPA5NDEdxIWEmETX1qKhjE3/oGS/hE1osC2zYQLX4Ym3hFaDsZ6Fl27tiHcVst
otJi0d0aOn8tzMza+G6Ip7J3QPy6xG4H/vRlUWLQptGfZ7NzUR2i5lyJOnB2WhZ7mPnZppmNFxJS
O9or+V0rfLkeulxvmLZHdOi49ULrJZ8985J+EX9UQ3GIKhrEYdGsnYAzDBka4sJ3iA8qpLtW1hk0
o7uJHcBSNA5//FElUJHKctyB0SM6MImeVY7kVZg3qk2uhom6dheMhCyL7ShzenVoTgL+0wbB44kI
uIdZv0LvhuaxSIZTz9nZElxU6chDIqzvgdF7bLMTkj/PFysnBV2AZjmmBlY5mwqJE8fMhIOkn7Qb
5IMFOCZk260YHm1LQOJikfN0nxOtAuHMT3z3EhPH2oITTKSWECtqUouWNpzUW2pZi4Qxx2o+MSTa
ALO71ZavXHGf3FFAWcj0kQ0wItOgmy6LxVDrFrGzrdrqjHR62ESZPntcByQ3kmxod1ng+qs0p6o5
TbAgyobkDMqMiK5W4h5j0+McOgX5d8azasCbdRHxJQRVfSiHNaePH1rniSLqzom9Oy4OHJ6mV5ks
5oCWkK7C6U6G5wWQoLZ5F9yg1s4RZbYVxIPiFAQLQ93PxxWNZucyz1e+x+eG7HQLErfadmzRtLcE
ITKUMksp621tp/cfs0r4VEMGK2w2pRleGY5/a/O7ybZnWH6onj/+mOuCzr5/CkZsEK1xpyt8JlTE
TdwihFZZ7vRIjlm/5dDxNGgHEEGVBNtJhj4zEAWe35m7ocnEZeeju5vMa5ZthMnLq60L1CvVMlJM
n5AcZ4ITZcbUxkc1LLvD9CUUwPSMKuBXSCwvH3TAD5Lq4FcnOXNdqQr/ObeNo6/iiADbcqX67ExS
abYVwdywJocG768P3r18YJ+rY84YCJxRjWbbXlFUiy1j31bL6I4d4jd5yR8I2DYMnL01cdlXNH8G
MH8tKYG7anZQXtrZweM8RWEOhJDfzRckBa+9fbRQCetu/EaBnH1fgoRfiIMfExDrdHdhWAOdTINi
dRQ4q6BfFjkrue9Et7ENGF7JTSdkt2qmEWFYFJz7hIaq16cB8o+tRuxz4ZUN080B+r/WCXfUn+xQ
t0U6BUX+H3mX3RZR3jZ//5uwcA/9+M+Hb3//m3Q80wZ5jP6TqpzA94LHqfz6eo7yYPnp/xF4Q8fF
fKxRqMfvs3R8chlgdeaKZtIUSoANPeMXP51zifDEooRC12xSrx5lvN0fvxb+0u9ejGMLV1qOrbmK
WHJ5sT+9mDTsJ2I2msXljnxaS6feQnFEcpSYRwzE99xI1qFfA49CfUUpCOqZaO183Qh3RrcM940c
moSpda2JkYXa/lZSaj6XYZLcKCpled+Qpj6FVJ9GfzOEbr7WFnBUh+Mk5k3K4lFkX7ZLYjfGguba
dzQiSrLoINK1RDO68YQjn4PTkID2EU5yblsLbvJ8U/p+9J3O/ZvZm+6evBfYhhlSI7acjglPP9bM
FtCX0TkPk9xiCSDYKInMO6OMWN2HXh5Soop2suBs70jOPwHG7M+BA3lqiAWUwtT4AnFR2tWhWKoo
Q2XcWCPNwiwcI8RPZvQ0exwtVUrAnQcDwQiDQ6zc/tA57cE3SwXMvXy2aihvAZmAV5HNxWby87NR
1u4lZQhsBXUvbnKXcV7WsFzJCG8INVh2zNm1T+bSXyRk+9qLjeCRIkoa0DPn1g1XSMY3g4ZXpBq6
Ekhu7V2a+gjaitg9mLKAi8bFZ2exlG4o/LQ7xA9iWxjmcyrn7GxI9+xU6XwsKEav29LBNB+VPWM6
BuaJcJjDRv2W+HlwNaL2xSORgykjKemayuE3tgoBapeXmcQUEQeRuUQY2rtID+O1zlkEi6kdjygF
jVXmyBMG+OJtJDb3wr1jl8hfERoQABaGe7qW8tVD9Lh2rfIx8sfk2qBLiarNYdyTRBE6Mxs9pcUi
s6zPloHPiUDgL9hO9tAH3A2qthaFoDM/ZV5RrzD0f7dLy9qZBDdc40eZ0E8nhDTq9kWkYqD2SSls
mFLz6Kg6Ozh+dtst/xarnmTNj2/kDKijbbXp1i0LGCsuEU2MFz1TEaTbb44dhrxAW1CUlr/58XdY
CqgYTXn44wdNbei16qdp7yuqEsjPkkunJdiww8t2McMJp28SdXR1pH0IpTeem7Gu945A5jaSZxa4
j06MfiCnER262lkVgZ7RzKb3xVRUx8JT5tpMYpNZSS115iSFCiTJL5iT+X0zXKEdym7NTAf7UoH8
i93p2vMG7yJViMfCVh2UqOqtZdTvFVkR7OwNO0BBFQO3F7CQonbOnDdRVfuntGLod52P7je0nG1A
ADV3sTY9tYNP4ueQuEezzmNO4oQxSIqFZ/TnBBm7XnzwHRBZnY9rrwe+RJBUeUrk9yrohwcXJY0U
bbBpEqp0KDPlVRSb29TH+JK47ULHQOGrVUwtcNJvblDUe9fqHSiI3X1jBOVx7BV9TDFuo9Ietm1Z
Y1vsQOPNRZ2ueWb11neWCBkKOQaaCqxE88YfFbBozsUhuX2xModLuyg2aQI3MraJIqPG1HJHJLQu
KEJn1Y7DcKVBNKxpTtdbBKPRTqv5jRIvvEPCOHfmVOzd1I3WMqAs88eLswC2/8tGoaVyHED90jGx
xf6yUSS1sHzVmMUeRQHB3vgJHUF4sUkK5rUcLJ8LSvJeM45xzKRIBtwIi/c8JqTJmdG11RsnUXFR
ynNMJPRavlNN/Dcv0VqcsP+4l/ESPeVYLi5Om0Snf9w+3FpR5EMDtR9FbG+aoBarwaWBh9bLujIJ
pwGHncXEofPak6yC7mhxOpW2cdvHw1qQX5NTeg8pH6762W13fT3qo0KsFhUuxLjBFhS66VdRMywv
Gg70lDoL69/sggLr8C/vwjVtAuyU65ie7clf8gZKAym9ORFBjdyvOhIqfIsB70Jx+SA9S+bHBrR2
0V8HrIHUsKpdNJKWrKj8bVl9BvTt5YNTk7Xjja+0k1DNFRUMvyHDE/bHQ8L5JRmBswOhDJbpepbQ
tve7540N0fALv0YJHyuEUFWA2bA0Fe77gZD7CodMM3wdg/quat36uVVfoTaDMFVkEbU5xg7Xz64U
ZOj16PfGrsi8p7zSV/BLxmsXEfemTtjqZV15HLAtMhz9jAtLXkrOqnjIJA3QizLT9q4fagsiYEZ4
3tQ/+Wp87+eTMbnjXVkGaKABVwaRp3DLIvU3AUuGiUYYQWU/opq0r006eR+P5v8bQ/5vb2Txy2/y
Nmqnu+69ns7vTZe2zc9u+o9z4+fiP/dDf/yL/uP94//8byz+UnpMkH9w+H+8po8X/Ee/In3lfXXf
3v/+NxJBMPcrDNseYnm+CAshVSf47duGEN4nJbTF2ul4H18/f9jLM/pXT+GP3+CPx/nHP/NH7+DH
81mO6ZQ/HfNPPgVHfrJ5CI5kU//4YoH/+Sko75MliD1ChPrj+6yuPPafRsp/0VP4WnR5uwxGQoXz
n4NjLOfHS/o6/s/gvfg/n8vvR8Ivv+GnkeB9ktx3FMWjf/oMPLJohGubFkPl4+tHsM1//TN4/UZw
3jpq2jr62v78DPgIf5e28/88H7xPNuVV1zT/+UgQQgC++I1d8d8zBv7l+ye7TjF9/9R6QHgQ+yq/
yf1lCsACUZZpOq787ePn+/8tU+Bfvn2AI2zCf+rd29YnzTJgkZz0YzXkF/68DrjqE4uNbVvMgh9f
f7WHYNmm9+OT+bcrwS8P8v+uBA5sF1cuBV35T5+CFp+kxiHo/e+nRCniLzYU8Gn/6adAjJaGfqMd
558+Bc9mvUQHRv7Wj+//5dbD5ZX9yQmhnE8Uvjg6e79NCD7qnyeEkNYnzgZsC96PufdX2g5s1Op/
8v3b4pOjbNdxxYIz4uuX4xGbos1ygOT6twWBa9VfaypA7Pjto/nPLwi2/EQdlALob+vB756CZiow
Brj6/kWXReH9+aHgfOJJWsv9+ceb/GWD/DgZcIT0lKSM/WOo/LWGAsXsJQvwT+2Qjv7kAPLRzK2P
N2n+uiBY5icpmTLC+sstCNayt//Z98/xz3KJXaQI8fHFhP95QVz2RrHkNTIQPr7+ck+BoNY/Owhs
5xNvn0rMsi8sX788BM/65NA2+V/Mndty2zYQhl/F0wfQ8EzwopnpONM6beN0ekinl7DEWBzJooeU
k7hP3w8EqAiQnGa8vgCTq9hZAiCw+++/B5Q0Y7CbxKrhiGxDPV1VKToJuVowcdqWwfJMT2Aa0gSt
WdSK3nQR2oRcigyKBEVQljkN+Oz0meXxQVBAaUBBqei3Yp/YVgFjZa318w1jYZAw6Igrh8/ugZpF
oF32dNFqZLggNc6cUBniLlUF01Mz+glMIk0ii4J4ZQEXOj3RnQRFyoN0EeBFEoU7NHNHUHLHBwHH
mchxZYK39hxEpwyJbiupOoBHLClZo11oYAtUuchUTci6qOz07aaLyBYQ3xfPHltAm/C6Lp0bEByE
mnuXU3CDqp3BjG8PpElu3fjna8NMLSh0KkF+wRHAFtBHMSf2hI9gnuj0QEqlufXfnz/9iSk3mmDW
diEgKAEEdMnimuzozkBa1Kn9KM+ff1EsCM0lNTmF9qQHmoCSkEVFp2B0QXyEUZVmYkOg2OUFphBt
Nz3B928U6wOFDslu18cyVBFpQiLDiRgSJYuUHVAAjM/uAtXAKNGV2DSNtk9suDCjVZQUGRk3GeKI
AhEXTAk0ImwSqMDQCbGiYz6SkhoEOoGbYBGxQ/epg1WATgcb4yyT5jA90enFLMWcSQEi576qcYUL
xyEi8BggGm+5Ni3MZ04hPiK5wXJLVyFZNIoFUCWSvOmnkAkpETXldkl8m4Col9XVzzeOhi0wALkM
jkBd4SanEIuNYxWjg0Z0JzPJLSKuhKgiOQQ5xCDA9/jjQ5dVCYcfB/pgLeIiTTMyIKTIEGREGlvd
UBB+mOXxKuAj1SZu10QbWs/SQqwHi4okiyaFGXRsQIiPiDWZSBJGMTpIkJaG6BadARNbJh+sPuCe
QBMAjPBBMsCx4xOjMwPgIjE8RA8SXy85Cec9ZZWQbkR4oUmcsYxPH6a14tOJ9gLw0Ki8tIEam57A
JnJnCssE9IjQVcRQV+L5w5tmeJxkEdj5h5CoWYAVDKsYawCBPIvckjgCTEDw2KQNGwJqegKFmKYV
KqEkzbW0h8F6qBE5jOQJmVxo2VnAYeS4N2V+Hh7XsAYozSyZPaX48GFOg13hKhBSKyjPq2nsavfC
iUaoFnTXZKFUhLugSu2gBGcBbiyHG6LRi4VIIYMKbUByfVrjLk5PfBiByiPpKpB5xR1XRAtyR5YH
GIGgDdF1klFc1CImVQB2EbsJCa4gucjuE59k20Cjq1wpQ7AdcHRc3gJpEak4mMAmSPAH8TzOqgIg
kqKRDLvAacT4gCJoWaoQ8ZkSwin8CTQhMdWKPF9KQBy1Fl0sxWwCMY2KPcjJOCfR8qw+ZGsswCBg
B5fSEpEqyEkSF2Ojkkxb8B/xxMNR91xm40zmlC5Em4Oac9OhlEY2UVUcJaqIzvsJNd5UQ+gZXWFV
RXTYgBsgzaWMMoQIAuSss54zj+yTSHjORJ5ByU2s4UXMeSbGyWTmU/iWVU8kXeEvgQ1Mtm7ilmla
9m/SC9/wS4fKp0tuu1lNNU9dO54rjXrqF+Zin9Ofu0IfU81j6li8XzQlUPbdX0qiXnmp61MZztEP
57Kc6T3uv7sJnr7ae9c8q/kfr7p20MNy/Tj94NEN81rfUTj1w1bf6Dt9XH/CGcRWfRnJ99954zw6
Bf8jeNwEck0et1ju0P3b73zBU1asXPBG70Y9zkO0RVkmyVAq+VJvuw/cx+HfUWur3sSy+20/6FU/
j9KM2mYFyiXvdu1y3y0f9p7wKd1MKvx1u9Wf9NAeS7ZJTGLJrqLqov9wcdlvH+5u/GW3aTLSt/zI
qncrfxfa1BOp5J/anvuMfck2x00q+YoV77rjFXfpIlLBb1Z67W1Al4Yhlrvddru+80+kje2LRe9W
nQ60iI0UiyX3n/yPZ2t4pGJ/OdVNNtdDLBgBD8vNo7cvbCadVPSvPV1pT5bZBmGlst/qbudpD1c/
K5c7cI3ibnW8HAQzTOBULnoc9XL9MLZ0m57FTWDBhibF8rvlurvVfj2tDfvJRWMLxn7v7WwXTJPL
HseOv/f3nm4iZcHEql5Cev8whKJNFFAsut/tAx1CkwQTVJFKvm5vBh2gJxevkIv+qH275UIAcsGf
Lq703f247nyz7ko5X0L+z+0wtp6mcsz9Swh/237ulp4ZQ7ghxF9C+D/9sJklTUfe1jiLRffDfn1x
qYceS+kfTliXdH7j2f4LB1/2ayj+enrBa70Jz75NLpOO/92681e8YLfIR/1uswWR+F6NKyAUj3ho
abc2D3H6lJYwlwr+raUtzuP2ow7chMwS0lLxv3O3e3vxhgb9gW2zxWRS8X/0D09sREclv8wLTjei
Iyml4v9k9dtxbD1I4QhAuezPvleZM2iIRancv/Z6PUsxG9H1jZCKfd8Od1g2T7IlwsWSOzybYHs7
elEq+m+N3dnd0vfcH/dUKSoW3o77i/fnBm8zScTyu3HZ78bOH7tlHMWyH3vajNx6q2JZvK9LPsc0
HTrFnPJPcx+cc//NJ9fMbyy3rR5e/QcAAP//</cx:binary>
              </cx:geoCache>
            </cx:geography>
          </cx:layoutPr>
        </cx:series>
      </cx:plotAreaRegion>
    </cx:plotArea>
    <cx:legend pos="r" align="ctr" overlay="0">
      <cx:txPr>
        <a:bodyPr spcFirstLastPara="1" vertOverflow="ellipsis" horzOverflow="overflow" wrap="square" lIns="0" tIns="0" rIns="0" bIns="0" anchor="ctr" anchorCtr="1"/>
        <a:lstStyle/>
        <a:p>
          <a:pPr algn="ctr" rtl="0">
            <a:defRPr sz="1600"/>
          </a:pPr>
          <a:endParaRPr lang="en-US" sz="1600" b="0" i="0" u="none" strike="noStrike" baseline="0">
            <a:solidFill>
              <a:sysClr val="windowText" lastClr="000000">
                <a:lumMod val="65000"/>
                <a:lumOff val="35000"/>
              </a:sysClr>
            </a:solidFill>
            <a:latin typeface="Calibri" panose="020F0502020204030204"/>
          </a:endParaRPr>
        </a:p>
      </cx:txPr>
    </cx:legend>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0.61351</cdr:x>
      <cdr:y>0.07327</cdr:y>
    </cdr:from>
    <cdr:to>
      <cdr:x>0.77041</cdr:x>
      <cdr:y>0.16921</cdr:y>
    </cdr:to>
    <cdr:sp macro="" textlink="">
      <cdr:nvSpPr>
        <cdr:cNvPr id="2" name="TextBox 1"/>
        <cdr:cNvSpPr txBox="1"/>
      </cdr:nvSpPr>
      <cdr:spPr>
        <a:xfrm xmlns:a="http://schemas.openxmlformats.org/drawingml/2006/main">
          <a:off x="5360087" y="364286"/>
          <a:ext cx="1370787" cy="47701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400" b="1" dirty="0"/>
            <a:t>Before Delivery</a:t>
          </a:r>
        </a:p>
      </cdr:txBody>
    </cdr:sp>
  </cdr:relSizeAnchor>
  <cdr:relSizeAnchor xmlns:cdr="http://schemas.openxmlformats.org/drawingml/2006/chartDrawing">
    <cdr:from>
      <cdr:x>0.72628</cdr:x>
      <cdr:y>0.49992</cdr:y>
    </cdr:from>
    <cdr:to>
      <cdr:x>0.86144</cdr:x>
      <cdr:y>0.57987</cdr:y>
    </cdr:to>
    <cdr:sp macro="" textlink="">
      <cdr:nvSpPr>
        <cdr:cNvPr id="3" name="TextBox 2"/>
        <cdr:cNvSpPr txBox="1"/>
      </cdr:nvSpPr>
      <cdr:spPr>
        <a:xfrm xmlns:a="http://schemas.openxmlformats.org/drawingml/2006/main">
          <a:off x="6345319" y="2485639"/>
          <a:ext cx="1180851" cy="39751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400" b="1" dirty="0"/>
            <a:t>Day of Delivery</a:t>
          </a:r>
        </a:p>
      </cdr:txBody>
    </cdr:sp>
  </cdr:relSizeAnchor>
  <cdr:relSizeAnchor xmlns:cdr="http://schemas.openxmlformats.org/drawingml/2006/chartDrawing">
    <cdr:from>
      <cdr:x>0.01555</cdr:x>
      <cdr:y>0.2255</cdr:y>
    </cdr:from>
    <cdr:to>
      <cdr:x>0.30003</cdr:x>
      <cdr:y>0.30741</cdr:y>
    </cdr:to>
    <cdr:sp macro="" textlink="">
      <cdr:nvSpPr>
        <cdr:cNvPr id="5" name="TextBox 1"/>
        <cdr:cNvSpPr txBox="1"/>
      </cdr:nvSpPr>
      <cdr:spPr>
        <a:xfrm xmlns:a="http://schemas.openxmlformats.org/drawingml/2006/main">
          <a:off x="135833" y="1121180"/>
          <a:ext cx="2485480" cy="40727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1" dirty="0"/>
            <a:t>43-365 Days PPM</a:t>
          </a:r>
        </a:p>
      </cdr:txBody>
    </cdr:sp>
  </cdr:relSizeAnchor>
  <cdr:relSizeAnchor xmlns:cdr="http://schemas.openxmlformats.org/drawingml/2006/chartDrawing">
    <cdr:from>
      <cdr:x>0.11404</cdr:x>
      <cdr:y>0.76677</cdr:y>
    </cdr:from>
    <cdr:to>
      <cdr:x>0.2492</cdr:x>
      <cdr:y>0.84672</cdr:y>
    </cdr:to>
    <cdr:sp macro="" textlink="">
      <cdr:nvSpPr>
        <cdr:cNvPr id="6" name="TextBox 1"/>
        <cdr:cNvSpPr txBox="1"/>
      </cdr:nvSpPr>
      <cdr:spPr>
        <a:xfrm xmlns:a="http://schemas.openxmlformats.org/drawingml/2006/main">
          <a:off x="996367" y="3812404"/>
          <a:ext cx="1180852" cy="39751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1" dirty="0"/>
            <a:t>7-42 Days PPM</a:t>
          </a:r>
        </a:p>
      </cdr:txBody>
    </cdr:sp>
  </cdr:relSizeAnchor>
  <cdr:relSizeAnchor xmlns:cdr="http://schemas.openxmlformats.org/drawingml/2006/chartDrawing">
    <cdr:from>
      <cdr:x>0.60673</cdr:x>
      <cdr:y>0.82011</cdr:y>
    </cdr:from>
    <cdr:to>
      <cdr:x>0.74189</cdr:x>
      <cdr:y>0.90006</cdr:y>
    </cdr:to>
    <cdr:sp macro="" textlink="">
      <cdr:nvSpPr>
        <cdr:cNvPr id="7" name="TextBox 1"/>
        <cdr:cNvSpPr txBox="1"/>
      </cdr:nvSpPr>
      <cdr:spPr>
        <a:xfrm xmlns:a="http://schemas.openxmlformats.org/drawingml/2006/main">
          <a:off x="5300787" y="4077628"/>
          <a:ext cx="1180851" cy="39751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1" dirty="0"/>
            <a:t>1-6 Days PPM</a:t>
          </a:r>
        </a:p>
      </cdr:txBody>
    </cdr:sp>
  </cdr:relSizeAnchor>
</c:userShapes>
</file>

<file path=ppt/drawings/drawing10.xml><?xml version="1.0" encoding="utf-8"?>
<c:userShapes xmlns:c="http://schemas.openxmlformats.org/drawingml/2006/chart">
  <cdr:relSizeAnchor xmlns:cdr="http://schemas.openxmlformats.org/drawingml/2006/chartDrawing">
    <cdr:from>
      <cdr:x>0.05514</cdr:x>
      <cdr:y>0.46375</cdr:y>
    </cdr:from>
    <cdr:to>
      <cdr:x>1</cdr:x>
      <cdr:y>0.4695</cdr:y>
    </cdr:to>
    <cdr:cxnSp macro="">
      <cdr:nvCxnSpPr>
        <cdr:cNvPr id="3" name="Straight Connector 2">
          <a:extLst xmlns:a="http://schemas.openxmlformats.org/drawingml/2006/main">
            <a:ext uri="{FF2B5EF4-FFF2-40B4-BE49-F238E27FC236}">
              <a16:creationId xmlns:a16="http://schemas.microsoft.com/office/drawing/2014/main" id="{69B13A8A-3B6E-4E78-93B2-4A14FE2CD0F9}"/>
            </a:ext>
          </a:extLst>
        </cdr:cNvPr>
        <cdr:cNvCxnSpPr/>
      </cdr:nvCxnSpPr>
      <cdr:spPr>
        <a:xfrm xmlns:a="http://schemas.openxmlformats.org/drawingml/2006/main" flipV="1">
          <a:off x="577992" y="1914481"/>
          <a:ext cx="9904659" cy="23751"/>
        </a:xfrm>
        <a:prstGeom xmlns:a="http://schemas.openxmlformats.org/drawingml/2006/main" prst="line">
          <a:avLst/>
        </a:prstGeom>
        <a:ln xmlns:a="http://schemas.openxmlformats.org/drawingml/2006/main" w="57150">
          <a:solidFill>
            <a:srgbClr val="C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0.22431</cdr:x>
      <cdr:y>0.04345</cdr:y>
    </cdr:from>
    <cdr:to>
      <cdr:x>0.22519</cdr:x>
      <cdr:y>0.8914</cdr:y>
    </cdr:to>
    <cdr:cxnSp macro="">
      <cdr:nvCxnSpPr>
        <cdr:cNvPr id="5" name="Straight Connector 4">
          <a:extLst xmlns:a="http://schemas.openxmlformats.org/drawingml/2006/main">
            <a:ext uri="{FF2B5EF4-FFF2-40B4-BE49-F238E27FC236}">
              <a16:creationId xmlns:a16="http://schemas.microsoft.com/office/drawing/2014/main" id="{F0813616-8BEB-4197-B239-386AB4388D82}"/>
            </a:ext>
          </a:extLst>
        </cdr:cNvPr>
        <cdr:cNvCxnSpPr/>
      </cdr:nvCxnSpPr>
      <cdr:spPr>
        <a:xfrm xmlns:a="http://schemas.openxmlformats.org/drawingml/2006/main" flipH="1" flipV="1">
          <a:off x="2351374" y="179365"/>
          <a:ext cx="9236" cy="3500581"/>
        </a:xfrm>
        <a:prstGeom xmlns:a="http://schemas.openxmlformats.org/drawingml/2006/main" prst="line">
          <a:avLst/>
        </a:prstGeom>
        <a:ln xmlns:a="http://schemas.openxmlformats.org/drawingml/2006/main" w="127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1.xml><?xml version="1.0" encoding="utf-8"?>
<c:userShapes xmlns:c="http://schemas.openxmlformats.org/drawingml/2006/chart">
  <cdr:relSizeAnchor xmlns:cdr="http://schemas.openxmlformats.org/drawingml/2006/chartDrawing">
    <cdr:from>
      <cdr:x>0.86687</cdr:x>
      <cdr:y>0.59035</cdr:y>
    </cdr:from>
    <cdr:to>
      <cdr:x>0.92899</cdr:x>
      <cdr:y>0.66825</cdr:y>
    </cdr:to>
    <cdr:sp macro="" textlink="">
      <cdr:nvSpPr>
        <cdr:cNvPr id="2" name="TextBox 1"/>
        <cdr:cNvSpPr txBox="1"/>
      </cdr:nvSpPr>
      <cdr:spPr>
        <a:xfrm xmlns:a="http://schemas.openxmlformats.org/drawingml/2006/main">
          <a:off x="9115658" y="2870972"/>
          <a:ext cx="653229" cy="37884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b="1" dirty="0"/>
            <a:t>86.4</a:t>
          </a:r>
        </a:p>
      </cdr:txBody>
    </cdr:sp>
  </cdr:relSizeAnchor>
</c:userShapes>
</file>

<file path=ppt/drawings/drawing12.xml><?xml version="1.0" encoding="utf-8"?>
<c:userShapes xmlns:c="http://schemas.openxmlformats.org/drawingml/2006/chart">
  <cdr:relSizeAnchor xmlns:cdr="http://schemas.openxmlformats.org/drawingml/2006/chartDrawing">
    <cdr:from>
      <cdr:x>0.56133</cdr:x>
      <cdr:y>0.82397</cdr:y>
    </cdr:from>
    <cdr:to>
      <cdr:x>0.61236</cdr:x>
      <cdr:y>0.92146</cdr:y>
    </cdr:to>
    <cdr:sp macro="" textlink="">
      <cdr:nvSpPr>
        <cdr:cNvPr id="2" name="TextBox 1"/>
        <cdr:cNvSpPr txBox="1"/>
      </cdr:nvSpPr>
      <cdr:spPr>
        <a:xfrm xmlns:a="http://schemas.openxmlformats.org/drawingml/2006/main">
          <a:off x="4427063" y="3585361"/>
          <a:ext cx="402407" cy="42420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400" b="1" dirty="0"/>
            <a:t>%</a:t>
          </a:r>
        </a:p>
      </cdr:txBody>
    </cdr:sp>
  </cdr:relSizeAnchor>
</c:userShapes>
</file>

<file path=ppt/drawings/drawing13.xml><?xml version="1.0" encoding="utf-8"?>
<c:userShapes xmlns:c="http://schemas.openxmlformats.org/drawingml/2006/chart">
  <cdr:relSizeAnchor xmlns:cdr="http://schemas.openxmlformats.org/drawingml/2006/chartDrawing">
    <cdr:from>
      <cdr:x>0.945</cdr:x>
      <cdr:y>0.43718</cdr:y>
    </cdr:from>
    <cdr:to>
      <cdr:x>0.99708</cdr:x>
      <cdr:y>0.51331</cdr:y>
    </cdr:to>
    <cdr:sp macro="" textlink="">
      <cdr:nvSpPr>
        <cdr:cNvPr id="2" name="TextBox 24"/>
        <cdr:cNvSpPr txBox="1"/>
      </cdr:nvSpPr>
      <cdr:spPr>
        <a:xfrm xmlns:a="http://schemas.openxmlformats.org/drawingml/2006/main">
          <a:off x="10650080" y="2120950"/>
          <a:ext cx="587020"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b="1" dirty="0">
              <a:solidFill>
                <a:schemeClr val="bg1"/>
              </a:solidFill>
            </a:rPr>
            <a:t>15%</a:t>
          </a:r>
        </a:p>
      </cdr:txBody>
    </cdr:sp>
  </cdr:relSizeAnchor>
</c:userShapes>
</file>

<file path=ppt/drawings/drawing14.xml><?xml version="1.0" encoding="utf-8"?>
<c:userShapes xmlns:c="http://schemas.openxmlformats.org/drawingml/2006/chart">
  <cdr:relSizeAnchor xmlns:cdr="http://schemas.openxmlformats.org/drawingml/2006/chartDrawing">
    <cdr:from>
      <cdr:x>0.85217</cdr:x>
      <cdr:y>0</cdr:y>
    </cdr:from>
    <cdr:to>
      <cdr:x>0.93913</cdr:x>
      <cdr:y>0.21014</cdr:y>
    </cdr:to>
    <cdr:sp macro="" textlink="">
      <cdr:nvSpPr>
        <cdr:cNvPr id="2" name="TextBox 1">
          <a:extLst xmlns:a="http://schemas.openxmlformats.org/drawingml/2006/main">
            <a:ext uri="{FF2B5EF4-FFF2-40B4-BE49-F238E27FC236}">
              <a16:creationId xmlns:a16="http://schemas.microsoft.com/office/drawing/2014/main" id="{7E349DB5-2821-CCC5-0033-45E97EAA3AE6}"/>
            </a:ext>
          </a:extLst>
        </cdr:cNvPr>
        <cdr:cNvSpPr txBox="1"/>
      </cdr:nvSpPr>
      <cdr:spPr>
        <a:xfrm xmlns:a="http://schemas.openxmlformats.org/drawingml/2006/main">
          <a:off x="8961120" y="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0.10677</cdr:x>
      <cdr:y>0.56928</cdr:y>
    </cdr:from>
    <cdr:to>
      <cdr:x>0.16474</cdr:x>
      <cdr:y>0.64983</cdr:y>
    </cdr:to>
    <cdr:sp macro="" textlink="">
      <cdr:nvSpPr>
        <cdr:cNvPr id="3" name="TextBox 2">
          <a:extLst xmlns:a="http://schemas.openxmlformats.org/drawingml/2006/main">
            <a:ext uri="{FF2B5EF4-FFF2-40B4-BE49-F238E27FC236}">
              <a16:creationId xmlns:a16="http://schemas.microsoft.com/office/drawing/2014/main" id="{3B0D3EF3-DEAA-91E5-58B3-0F04CD5FCAAA}"/>
            </a:ext>
          </a:extLst>
        </cdr:cNvPr>
        <cdr:cNvSpPr txBox="1"/>
      </cdr:nvSpPr>
      <cdr:spPr>
        <a:xfrm xmlns:a="http://schemas.openxmlformats.org/drawingml/2006/main">
          <a:off x="1122712" y="2477150"/>
          <a:ext cx="609589" cy="3505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b="1" dirty="0"/>
            <a:t>23.9</a:t>
          </a:r>
        </a:p>
      </cdr:txBody>
    </cdr:sp>
  </cdr:relSizeAnchor>
  <cdr:relSizeAnchor xmlns:cdr="http://schemas.openxmlformats.org/drawingml/2006/chartDrawing">
    <cdr:from>
      <cdr:x>0.7186</cdr:x>
      <cdr:y>0.03984</cdr:y>
    </cdr:from>
    <cdr:to>
      <cdr:x>0.77657</cdr:x>
      <cdr:y>0.1204</cdr:y>
    </cdr:to>
    <cdr:sp macro="" textlink="">
      <cdr:nvSpPr>
        <cdr:cNvPr id="4" name="TextBox 1">
          <a:extLst xmlns:a="http://schemas.openxmlformats.org/drawingml/2006/main">
            <a:ext uri="{FF2B5EF4-FFF2-40B4-BE49-F238E27FC236}">
              <a16:creationId xmlns:a16="http://schemas.microsoft.com/office/drawing/2014/main" id="{4E2B9A54-3445-210B-A439-67BF839550A0}"/>
            </a:ext>
          </a:extLst>
        </cdr:cNvPr>
        <cdr:cNvSpPr txBox="1"/>
      </cdr:nvSpPr>
      <cdr:spPr>
        <a:xfrm xmlns:a="http://schemas.openxmlformats.org/drawingml/2006/main">
          <a:off x="7556503" y="173351"/>
          <a:ext cx="609589" cy="35054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t>125.0</a:t>
          </a:r>
        </a:p>
      </cdr:txBody>
    </cdr:sp>
  </cdr:relSizeAnchor>
  <cdr:relSizeAnchor xmlns:cdr="http://schemas.openxmlformats.org/drawingml/2006/chartDrawing">
    <cdr:from>
      <cdr:x>0.57222</cdr:x>
      <cdr:y>0.22605</cdr:y>
    </cdr:from>
    <cdr:to>
      <cdr:x>0.6302</cdr:x>
      <cdr:y>0.3066</cdr:y>
    </cdr:to>
    <cdr:sp macro="" textlink="">
      <cdr:nvSpPr>
        <cdr:cNvPr id="5" name="TextBox 1">
          <a:extLst xmlns:a="http://schemas.openxmlformats.org/drawingml/2006/main">
            <a:ext uri="{FF2B5EF4-FFF2-40B4-BE49-F238E27FC236}">
              <a16:creationId xmlns:a16="http://schemas.microsoft.com/office/drawing/2014/main" id="{4E2B9A54-3445-210B-A439-67BF839550A0}"/>
            </a:ext>
          </a:extLst>
        </cdr:cNvPr>
        <cdr:cNvSpPr txBox="1"/>
      </cdr:nvSpPr>
      <cdr:spPr>
        <a:xfrm xmlns:a="http://schemas.openxmlformats.org/drawingml/2006/main">
          <a:off x="6017211" y="983620"/>
          <a:ext cx="609694" cy="3505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t>90.5</a:t>
          </a:r>
        </a:p>
      </cdr:txBody>
    </cdr:sp>
  </cdr:relSizeAnchor>
  <cdr:relSizeAnchor xmlns:cdr="http://schemas.openxmlformats.org/drawingml/2006/chartDrawing">
    <cdr:from>
      <cdr:x>0.41787</cdr:x>
      <cdr:y>0.51186</cdr:y>
    </cdr:from>
    <cdr:to>
      <cdr:x>0.47584</cdr:x>
      <cdr:y>0.59241</cdr:y>
    </cdr:to>
    <cdr:sp macro="" textlink="">
      <cdr:nvSpPr>
        <cdr:cNvPr id="6" name="TextBox 1">
          <a:extLst xmlns:a="http://schemas.openxmlformats.org/drawingml/2006/main">
            <a:ext uri="{FF2B5EF4-FFF2-40B4-BE49-F238E27FC236}">
              <a16:creationId xmlns:a16="http://schemas.microsoft.com/office/drawing/2014/main" id="{4E2B9A54-3445-210B-A439-67BF839550A0}"/>
            </a:ext>
          </a:extLst>
        </cdr:cNvPr>
        <cdr:cNvSpPr txBox="1"/>
      </cdr:nvSpPr>
      <cdr:spPr>
        <a:xfrm xmlns:a="http://schemas.openxmlformats.org/drawingml/2006/main">
          <a:off x="4394200" y="2227261"/>
          <a:ext cx="609589" cy="3505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t>35.5</a:t>
          </a:r>
        </a:p>
      </cdr:txBody>
    </cdr:sp>
  </cdr:relSizeAnchor>
  <cdr:relSizeAnchor xmlns:cdr="http://schemas.openxmlformats.org/drawingml/2006/chartDrawing">
    <cdr:from>
      <cdr:x>0.26401</cdr:x>
      <cdr:y>0.51186</cdr:y>
    </cdr:from>
    <cdr:to>
      <cdr:x>0.32198</cdr:x>
      <cdr:y>0.59241</cdr:y>
    </cdr:to>
    <cdr:sp macro="" textlink="">
      <cdr:nvSpPr>
        <cdr:cNvPr id="7" name="TextBox 1">
          <a:extLst xmlns:a="http://schemas.openxmlformats.org/drawingml/2006/main">
            <a:ext uri="{FF2B5EF4-FFF2-40B4-BE49-F238E27FC236}">
              <a16:creationId xmlns:a16="http://schemas.microsoft.com/office/drawing/2014/main" id="{4E2B9A54-3445-210B-A439-67BF839550A0}"/>
            </a:ext>
          </a:extLst>
        </cdr:cNvPr>
        <cdr:cNvSpPr txBox="1"/>
      </cdr:nvSpPr>
      <cdr:spPr>
        <a:xfrm xmlns:a="http://schemas.openxmlformats.org/drawingml/2006/main">
          <a:off x="2776218" y="2227261"/>
          <a:ext cx="609589" cy="3505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t>33.1</a:t>
          </a:r>
        </a:p>
      </cdr:txBody>
    </cdr:sp>
  </cdr:relSizeAnchor>
  <cdr:relSizeAnchor xmlns:cdr="http://schemas.openxmlformats.org/drawingml/2006/chartDrawing">
    <cdr:from>
      <cdr:x>0.87923</cdr:x>
      <cdr:y>0.46499</cdr:y>
    </cdr:from>
    <cdr:to>
      <cdr:x>0.9372</cdr:x>
      <cdr:y>0.54554</cdr:y>
    </cdr:to>
    <cdr:sp macro="" textlink="">
      <cdr:nvSpPr>
        <cdr:cNvPr id="8" name="TextBox 1">
          <a:extLst xmlns:a="http://schemas.openxmlformats.org/drawingml/2006/main">
            <a:ext uri="{FF2B5EF4-FFF2-40B4-BE49-F238E27FC236}">
              <a16:creationId xmlns:a16="http://schemas.microsoft.com/office/drawing/2014/main" id="{FDC9D06D-A0DE-5F76-20F7-B37866BD2B26}"/>
            </a:ext>
          </a:extLst>
        </cdr:cNvPr>
        <cdr:cNvSpPr txBox="1"/>
      </cdr:nvSpPr>
      <cdr:spPr>
        <a:xfrm xmlns:a="http://schemas.openxmlformats.org/drawingml/2006/main">
          <a:off x="9245600" y="2023323"/>
          <a:ext cx="609589" cy="3505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t>41.7</a:t>
          </a:r>
        </a:p>
      </cdr:txBody>
    </cdr:sp>
  </cdr:relSizeAnchor>
</c:userShapes>
</file>

<file path=ppt/drawings/drawing15.xml><?xml version="1.0" encoding="utf-8"?>
<c:userShapes xmlns:c="http://schemas.openxmlformats.org/drawingml/2006/chart">
  <cdr:relSizeAnchor xmlns:cdr="http://schemas.openxmlformats.org/drawingml/2006/chartDrawing">
    <cdr:from>
      <cdr:x>0.61351</cdr:x>
      <cdr:y>0.07327</cdr:y>
    </cdr:from>
    <cdr:to>
      <cdr:x>0.77041</cdr:x>
      <cdr:y>0.16921</cdr:y>
    </cdr:to>
    <cdr:sp macro="" textlink="">
      <cdr:nvSpPr>
        <cdr:cNvPr id="2" name="TextBox 1"/>
        <cdr:cNvSpPr txBox="1"/>
      </cdr:nvSpPr>
      <cdr:spPr>
        <a:xfrm xmlns:a="http://schemas.openxmlformats.org/drawingml/2006/main">
          <a:off x="5360087" y="364286"/>
          <a:ext cx="1370787" cy="47701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400" b="1" dirty="0"/>
            <a:t>Before Delivery</a:t>
          </a:r>
        </a:p>
      </cdr:txBody>
    </cdr:sp>
  </cdr:relSizeAnchor>
  <cdr:relSizeAnchor xmlns:cdr="http://schemas.openxmlformats.org/drawingml/2006/chartDrawing">
    <cdr:from>
      <cdr:x>0.70551</cdr:x>
      <cdr:y>0.6103</cdr:y>
    </cdr:from>
    <cdr:to>
      <cdr:x>0.84067</cdr:x>
      <cdr:y>0.69025</cdr:y>
    </cdr:to>
    <cdr:sp macro="" textlink="">
      <cdr:nvSpPr>
        <cdr:cNvPr id="3" name="TextBox 2"/>
        <cdr:cNvSpPr txBox="1"/>
      </cdr:nvSpPr>
      <cdr:spPr>
        <a:xfrm xmlns:a="http://schemas.openxmlformats.org/drawingml/2006/main">
          <a:off x="6163837" y="3034433"/>
          <a:ext cx="1180852" cy="39751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400" b="1" dirty="0"/>
            <a:t>Day of Delivery</a:t>
          </a:r>
        </a:p>
      </cdr:txBody>
    </cdr:sp>
  </cdr:relSizeAnchor>
  <cdr:relSizeAnchor xmlns:cdr="http://schemas.openxmlformats.org/drawingml/2006/chartDrawing">
    <cdr:from>
      <cdr:x>0.01555</cdr:x>
      <cdr:y>0.2255</cdr:y>
    </cdr:from>
    <cdr:to>
      <cdr:x>0.30003</cdr:x>
      <cdr:y>0.30741</cdr:y>
    </cdr:to>
    <cdr:sp macro="" textlink="">
      <cdr:nvSpPr>
        <cdr:cNvPr id="5" name="TextBox 1"/>
        <cdr:cNvSpPr txBox="1"/>
      </cdr:nvSpPr>
      <cdr:spPr>
        <a:xfrm xmlns:a="http://schemas.openxmlformats.org/drawingml/2006/main">
          <a:off x="135833" y="1121180"/>
          <a:ext cx="2485480" cy="40727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1" dirty="0"/>
            <a:t>43-365 Days PPM</a:t>
          </a:r>
        </a:p>
      </cdr:txBody>
    </cdr:sp>
  </cdr:relSizeAnchor>
  <cdr:relSizeAnchor xmlns:cdr="http://schemas.openxmlformats.org/drawingml/2006/chartDrawing">
    <cdr:from>
      <cdr:x>0.11404</cdr:x>
      <cdr:y>0.76677</cdr:y>
    </cdr:from>
    <cdr:to>
      <cdr:x>0.2492</cdr:x>
      <cdr:y>0.84672</cdr:y>
    </cdr:to>
    <cdr:sp macro="" textlink="">
      <cdr:nvSpPr>
        <cdr:cNvPr id="6" name="TextBox 1"/>
        <cdr:cNvSpPr txBox="1"/>
      </cdr:nvSpPr>
      <cdr:spPr>
        <a:xfrm xmlns:a="http://schemas.openxmlformats.org/drawingml/2006/main">
          <a:off x="996367" y="3812404"/>
          <a:ext cx="1180852" cy="39751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1" dirty="0"/>
            <a:t>7-42 Days PPM</a:t>
          </a:r>
        </a:p>
      </cdr:txBody>
    </cdr:sp>
  </cdr:relSizeAnchor>
  <cdr:relSizeAnchor xmlns:cdr="http://schemas.openxmlformats.org/drawingml/2006/chartDrawing">
    <cdr:from>
      <cdr:x>0.60673</cdr:x>
      <cdr:y>0.82011</cdr:y>
    </cdr:from>
    <cdr:to>
      <cdr:x>0.74189</cdr:x>
      <cdr:y>0.90006</cdr:y>
    </cdr:to>
    <cdr:sp macro="" textlink="">
      <cdr:nvSpPr>
        <cdr:cNvPr id="7" name="TextBox 1"/>
        <cdr:cNvSpPr txBox="1"/>
      </cdr:nvSpPr>
      <cdr:spPr>
        <a:xfrm xmlns:a="http://schemas.openxmlformats.org/drawingml/2006/main">
          <a:off x="5300787" y="4077628"/>
          <a:ext cx="1180851" cy="39751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1" dirty="0"/>
            <a:t>1-6 Days PPM</a:t>
          </a:r>
        </a:p>
      </cdr:txBody>
    </cdr:sp>
  </cdr:relSizeAnchor>
</c:userShapes>
</file>

<file path=ppt/drawings/drawing16.xml><?xml version="1.0" encoding="utf-8"?>
<c:userShapes xmlns:c="http://schemas.openxmlformats.org/drawingml/2006/chart">
  <cdr:relSizeAnchor xmlns:cdr="http://schemas.openxmlformats.org/drawingml/2006/chartDrawing">
    <cdr:from>
      <cdr:x>0.92485</cdr:x>
      <cdr:y>0.06097</cdr:y>
    </cdr:from>
    <cdr:to>
      <cdr:x>0.99172</cdr:x>
      <cdr:y>0.13544</cdr:y>
    </cdr:to>
    <cdr:sp macro="" textlink="">
      <cdr:nvSpPr>
        <cdr:cNvPr id="2" name="TextBox 1">
          <a:extLst xmlns:a="http://schemas.openxmlformats.org/drawingml/2006/main">
            <a:ext uri="{FF2B5EF4-FFF2-40B4-BE49-F238E27FC236}">
              <a16:creationId xmlns:a16="http://schemas.microsoft.com/office/drawing/2014/main" id="{0C1F01E0-15FB-ED38-F5CE-10271E03C1DA}"/>
            </a:ext>
          </a:extLst>
        </cdr:cNvPr>
        <cdr:cNvSpPr txBox="1"/>
      </cdr:nvSpPr>
      <cdr:spPr>
        <a:xfrm xmlns:a="http://schemas.openxmlformats.org/drawingml/2006/main">
          <a:off x="10430070" y="299342"/>
          <a:ext cx="754133" cy="36560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b="1" dirty="0">
              <a:solidFill>
                <a:schemeClr val="accent2">
                  <a:lumMod val="75000"/>
                </a:schemeClr>
              </a:solidFill>
            </a:rPr>
            <a:t>156%</a:t>
          </a:r>
        </a:p>
      </cdr:txBody>
    </cdr:sp>
  </cdr:relSizeAnchor>
  <cdr:relSizeAnchor xmlns:cdr="http://schemas.openxmlformats.org/drawingml/2006/chartDrawing">
    <cdr:from>
      <cdr:x>0.94317</cdr:x>
      <cdr:y>0.61719</cdr:y>
    </cdr:from>
    <cdr:to>
      <cdr:x>1</cdr:x>
      <cdr:y>0.69166</cdr:y>
    </cdr:to>
    <cdr:sp macro="" textlink="">
      <cdr:nvSpPr>
        <cdr:cNvPr id="3" name="TextBox 1">
          <a:extLst xmlns:a="http://schemas.openxmlformats.org/drawingml/2006/main">
            <a:ext uri="{FF2B5EF4-FFF2-40B4-BE49-F238E27FC236}">
              <a16:creationId xmlns:a16="http://schemas.microsoft.com/office/drawing/2014/main" id="{2171ED5F-7AC2-93BA-BA7A-58A6DB06CE33}"/>
            </a:ext>
          </a:extLst>
        </cdr:cNvPr>
        <cdr:cNvSpPr txBox="1"/>
      </cdr:nvSpPr>
      <cdr:spPr>
        <a:xfrm xmlns:a="http://schemas.openxmlformats.org/drawingml/2006/main">
          <a:off x="10636735" y="3030092"/>
          <a:ext cx="640864" cy="36558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solidFill>
                <a:schemeClr val="tx1"/>
              </a:solidFill>
            </a:rPr>
            <a:t>59%</a:t>
          </a:r>
        </a:p>
      </cdr:txBody>
    </cdr:sp>
  </cdr:relSizeAnchor>
  <cdr:relSizeAnchor xmlns:cdr="http://schemas.openxmlformats.org/drawingml/2006/chartDrawing">
    <cdr:from>
      <cdr:x>0.94219</cdr:x>
      <cdr:y>0.51877</cdr:y>
    </cdr:from>
    <cdr:to>
      <cdr:x>1</cdr:x>
      <cdr:y>0.59323</cdr:y>
    </cdr:to>
    <cdr:sp macro="" textlink="">
      <cdr:nvSpPr>
        <cdr:cNvPr id="4" name="TextBox 1">
          <a:extLst xmlns:a="http://schemas.openxmlformats.org/drawingml/2006/main">
            <a:ext uri="{FF2B5EF4-FFF2-40B4-BE49-F238E27FC236}">
              <a16:creationId xmlns:a16="http://schemas.microsoft.com/office/drawing/2014/main" id="{2171ED5F-7AC2-93BA-BA7A-58A6DB06CE33}"/>
            </a:ext>
          </a:extLst>
        </cdr:cNvPr>
        <cdr:cNvSpPr txBox="1"/>
      </cdr:nvSpPr>
      <cdr:spPr>
        <a:xfrm xmlns:a="http://schemas.openxmlformats.org/drawingml/2006/main">
          <a:off x="10625586" y="2546867"/>
          <a:ext cx="652013" cy="36558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solidFill>
                <a:srgbClr val="C00000"/>
              </a:solidFill>
            </a:rPr>
            <a:t>54%</a:t>
          </a:r>
        </a:p>
      </cdr:txBody>
    </cdr:sp>
  </cdr:relSizeAnchor>
  <cdr:relSizeAnchor xmlns:cdr="http://schemas.openxmlformats.org/drawingml/2006/chartDrawing">
    <cdr:from>
      <cdr:x>0.94366</cdr:x>
      <cdr:y>0.43051</cdr:y>
    </cdr:from>
    <cdr:to>
      <cdr:x>1</cdr:x>
      <cdr:y>0.50497</cdr:y>
    </cdr:to>
    <cdr:sp macro="" textlink="">
      <cdr:nvSpPr>
        <cdr:cNvPr id="5" name="TextBox 1">
          <a:extLst xmlns:a="http://schemas.openxmlformats.org/drawingml/2006/main">
            <a:ext uri="{FF2B5EF4-FFF2-40B4-BE49-F238E27FC236}">
              <a16:creationId xmlns:a16="http://schemas.microsoft.com/office/drawing/2014/main" id="{2171ED5F-7AC2-93BA-BA7A-58A6DB06CE33}"/>
            </a:ext>
          </a:extLst>
        </cdr:cNvPr>
        <cdr:cNvSpPr txBox="1"/>
      </cdr:nvSpPr>
      <cdr:spPr>
        <a:xfrm xmlns:a="http://schemas.openxmlformats.org/drawingml/2006/main">
          <a:off x="10642166" y="2113557"/>
          <a:ext cx="635433" cy="36558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solidFill>
                <a:srgbClr val="0000FF"/>
              </a:solidFill>
            </a:rPr>
            <a:t>75%</a:t>
          </a:r>
        </a:p>
      </cdr:txBody>
    </cdr:sp>
  </cdr:relSizeAnchor>
  <cdr:relSizeAnchor xmlns:cdr="http://schemas.openxmlformats.org/drawingml/2006/chartDrawing">
    <cdr:from>
      <cdr:x>0.94317</cdr:x>
      <cdr:y>0.77995</cdr:y>
    </cdr:from>
    <cdr:to>
      <cdr:x>1</cdr:x>
      <cdr:y>0.85441</cdr:y>
    </cdr:to>
    <cdr:sp macro="" textlink="">
      <cdr:nvSpPr>
        <cdr:cNvPr id="6" name="TextBox 1">
          <a:extLst xmlns:a="http://schemas.openxmlformats.org/drawingml/2006/main">
            <a:ext uri="{FF2B5EF4-FFF2-40B4-BE49-F238E27FC236}">
              <a16:creationId xmlns:a16="http://schemas.microsoft.com/office/drawing/2014/main" id="{25E507E8-6344-9C3E-D7AC-8166B552C812}"/>
            </a:ext>
          </a:extLst>
        </cdr:cNvPr>
        <cdr:cNvSpPr txBox="1"/>
      </cdr:nvSpPr>
      <cdr:spPr>
        <a:xfrm xmlns:a="http://schemas.openxmlformats.org/drawingml/2006/main">
          <a:off x="10636735" y="3829119"/>
          <a:ext cx="640864" cy="36558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solidFill>
                <a:srgbClr val="990000"/>
              </a:solidFill>
            </a:rPr>
            <a:t>23%</a:t>
          </a:r>
        </a:p>
      </cdr:txBody>
    </cdr:sp>
  </cdr:relSizeAnchor>
  <cdr:relSizeAnchor xmlns:cdr="http://schemas.openxmlformats.org/drawingml/2006/chartDrawing">
    <cdr:from>
      <cdr:x>0.94317</cdr:x>
      <cdr:y>0.67331</cdr:y>
    </cdr:from>
    <cdr:to>
      <cdr:x>1</cdr:x>
      <cdr:y>0.74777</cdr:y>
    </cdr:to>
    <cdr:sp macro="" textlink="">
      <cdr:nvSpPr>
        <cdr:cNvPr id="7" name="TextBox 1">
          <a:extLst xmlns:a="http://schemas.openxmlformats.org/drawingml/2006/main">
            <a:ext uri="{FF2B5EF4-FFF2-40B4-BE49-F238E27FC236}">
              <a16:creationId xmlns:a16="http://schemas.microsoft.com/office/drawing/2014/main" id="{25E507E8-6344-9C3E-D7AC-8166B552C812}"/>
            </a:ext>
          </a:extLst>
        </cdr:cNvPr>
        <cdr:cNvSpPr txBox="1"/>
      </cdr:nvSpPr>
      <cdr:spPr>
        <a:xfrm xmlns:a="http://schemas.openxmlformats.org/drawingml/2006/main">
          <a:off x="10636735" y="3305582"/>
          <a:ext cx="640864" cy="36558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solidFill>
                <a:schemeClr val="accent6">
                  <a:lumMod val="50000"/>
                </a:schemeClr>
              </a:solidFill>
            </a:rPr>
            <a:t>90%</a:t>
          </a:r>
        </a:p>
      </cdr:txBody>
    </cdr:sp>
  </cdr:relSizeAnchor>
  <cdr:relSizeAnchor xmlns:cdr="http://schemas.openxmlformats.org/drawingml/2006/chartDrawing">
    <cdr:from>
      <cdr:x>0.83749</cdr:x>
      <cdr:y>0.01112</cdr:y>
    </cdr:from>
    <cdr:to>
      <cdr:x>1</cdr:x>
      <cdr:y>0.07543</cdr:y>
    </cdr:to>
    <cdr:sp macro="" textlink="">
      <cdr:nvSpPr>
        <cdr:cNvPr id="8" name="TextBox 7">
          <a:extLst xmlns:a="http://schemas.openxmlformats.org/drawingml/2006/main">
            <a:ext uri="{FF2B5EF4-FFF2-40B4-BE49-F238E27FC236}">
              <a16:creationId xmlns:a16="http://schemas.microsoft.com/office/drawing/2014/main" id="{5FF66998-3625-FE7F-D584-5B95C10B6AD1}"/>
            </a:ext>
          </a:extLst>
        </cdr:cNvPr>
        <cdr:cNvSpPr txBox="1"/>
      </cdr:nvSpPr>
      <cdr:spPr>
        <a:xfrm xmlns:a="http://schemas.openxmlformats.org/drawingml/2006/main">
          <a:off x="9444893" y="54595"/>
          <a:ext cx="1832706" cy="315708"/>
        </a:xfrm>
        <a:prstGeom xmlns:a="http://schemas.openxmlformats.org/drawingml/2006/main" prst="rect">
          <a:avLst/>
        </a:prstGeom>
        <a:solidFill xmlns:a="http://schemas.openxmlformats.org/drawingml/2006/main">
          <a:schemeClr val="bg2"/>
        </a:solidFill>
      </cdr:spPr>
      <cdr:txBody>
        <a:bodyPr xmlns:a="http://schemas.openxmlformats.org/drawingml/2006/main" vertOverflow="clip" wrap="none" rtlCol="0"/>
        <a:lstStyle xmlns:a="http://schemas.openxmlformats.org/drawingml/2006/main"/>
        <a:p xmlns:a="http://schemas.openxmlformats.org/drawingml/2006/main">
          <a:r>
            <a:rPr lang="en-US" sz="1800" b="1" dirty="0">
              <a:solidFill>
                <a:srgbClr val="C00000"/>
              </a:solidFill>
            </a:rPr>
            <a:t>2010-21 Increase</a:t>
          </a:r>
        </a:p>
      </cdr:txBody>
    </cdr:sp>
  </cdr:relSizeAnchor>
</c:userShapes>
</file>

<file path=ppt/drawings/drawing17.xml><?xml version="1.0" encoding="utf-8"?>
<c:userShapes xmlns:c="http://schemas.openxmlformats.org/drawingml/2006/chart">
  <cdr:relSizeAnchor xmlns:cdr="http://schemas.openxmlformats.org/drawingml/2006/chartDrawing">
    <cdr:from>
      <cdr:x>0.12572</cdr:x>
      <cdr:y>0.17147</cdr:y>
    </cdr:from>
    <cdr:to>
      <cdr:x>0.23225</cdr:x>
      <cdr:y>0.35534</cdr:y>
    </cdr:to>
    <cdr:sp macro="" textlink="">
      <cdr:nvSpPr>
        <cdr:cNvPr id="2" name="TextBox 1"/>
        <cdr:cNvSpPr txBox="1"/>
      </cdr:nvSpPr>
      <cdr:spPr>
        <a:xfrm xmlns:a="http://schemas.openxmlformats.org/drawingml/2006/main">
          <a:off x="1322070" y="746125"/>
          <a:ext cx="1120140" cy="800100"/>
        </a:xfrm>
        <a:prstGeom xmlns:a="http://schemas.openxmlformats.org/drawingml/2006/main" prst="rect">
          <a:avLst/>
        </a:prstGeom>
        <a:solidFill xmlns:a="http://schemas.openxmlformats.org/drawingml/2006/main">
          <a:srgbClr val="C00000"/>
        </a:solidFill>
      </cdr:spPr>
      <cdr:txBody>
        <a:bodyPr xmlns:a="http://schemas.openxmlformats.org/drawingml/2006/main" vertOverflow="clip" wrap="none" rtlCol="0"/>
        <a:lstStyle xmlns:a="http://schemas.openxmlformats.org/drawingml/2006/main"/>
        <a:p xmlns:a="http://schemas.openxmlformats.org/drawingml/2006/main">
          <a:pPr algn="ctr"/>
          <a:r>
            <a:rPr lang="en-US" sz="2000" b="1" dirty="0">
              <a:solidFill>
                <a:schemeClr val="bg1"/>
              </a:solidFill>
            </a:rPr>
            <a:t>150%</a:t>
          </a:r>
        </a:p>
        <a:p xmlns:a="http://schemas.openxmlformats.org/drawingml/2006/main">
          <a:pPr algn="ctr"/>
          <a:r>
            <a:rPr lang="en-US" sz="2000" b="1" dirty="0">
              <a:solidFill>
                <a:schemeClr val="bg1"/>
              </a:solidFill>
            </a:rPr>
            <a:t>Increase</a:t>
          </a:r>
        </a:p>
      </cdr:txBody>
    </cdr:sp>
  </cdr:relSizeAnchor>
  <cdr:relSizeAnchor xmlns:cdr="http://schemas.openxmlformats.org/drawingml/2006/chartDrawing">
    <cdr:from>
      <cdr:x>0.725</cdr:x>
      <cdr:y>0.00018</cdr:y>
    </cdr:from>
    <cdr:to>
      <cdr:x>1</cdr:x>
      <cdr:y>0.31631</cdr:y>
    </cdr:to>
    <cdr:sp macro="" textlink="">
      <cdr:nvSpPr>
        <cdr:cNvPr id="3" name="TextBox 2">
          <a:extLst xmlns:a="http://schemas.openxmlformats.org/drawingml/2006/main">
            <a:ext uri="{FF2B5EF4-FFF2-40B4-BE49-F238E27FC236}">
              <a16:creationId xmlns:a16="http://schemas.microsoft.com/office/drawing/2014/main" id="{5075D199-3523-707B-CAF6-E639C72134C5}"/>
            </a:ext>
          </a:extLst>
        </cdr:cNvPr>
        <cdr:cNvSpPr txBox="1"/>
      </cdr:nvSpPr>
      <cdr:spPr>
        <a:xfrm xmlns:a="http://schemas.openxmlformats.org/drawingml/2006/main">
          <a:off x="7623810" y="794"/>
          <a:ext cx="2891790" cy="1375570"/>
        </a:xfrm>
        <a:prstGeom xmlns:a="http://schemas.openxmlformats.org/drawingml/2006/main" prst="rect">
          <a:avLst/>
        </a:prstGeom>
        <a:solidFill xmlns:a="http://schemas.openxmlformats.org/drawingml/2006/main">
          <a:schemeClr val="bg1">
            <a:lumMod val="95000"/>
          </a:schemeClr>
        </a:solidFill>
        <a:ln xmlns:a="http://schemas.openxmlformats.org/drawingml/2006/main" w="38100">
          <a:solidFill>
            <a:schemeClr val="tx1"/>
          </a:solidFill>
        </a:ln>
      </cdr:spPr>
      <cdr:txBody>
        <a:bodyPr xmlns:a="http://schemas.openxmlformats.org/drawingml/2006/main" vertOverflow="clip" wrap="none" rtlCol="0"/>
        <a:lstStyle xmlns:a="http://schemas.openxmlformats.org/drawingml/2006/main"/>
        <a:p xmlns:a="http://schemas.openxmlformats.org/drawingml/2006/main">
          <a:r>
            <a:rPr lang="en-US" sz="2400" b="1" u="sng" dirty="0">
              <a:solidFill>
                <a:srgbClr val="0000FF"/>
              </a:solidFill>
            </a:rPr>
            <a:t>Year</a:t>
          </a:r>
          <a:r>
            <a:rPr lang="en-US" sz="2400" b="1" dirty="0">
              <a:solidFill>
                <a:srgbClr val="0000FF"/>
              </a:solidFill>
            </a:rPr>
            <a:t>		  </a:t>
          </a:r>
          <a:r>
            <a:rPr lang="en-US" sz="2400" b="1" u="sng" dirty="0">
              <a:solidFill>
                <a:srgbClr val="0000FF"/>
              </a:solidFill>
            </a:rPr>
            <a:t>Total</a:t>
          </a:r>
        </a:p>
        <a:p xmlns:a="http://schemas.openxmlformats.org/drawingml/2006/main">
          <a:r>
            <a:rPr lang="en-US" sz="2400" b="1" dirty="0">
              <a:solidFill>
                <a:srgbClr val="0000FF"/>
              </a:solidFill>
            </a:rPr>
            <a:t>2010		  7,111</a:t>
          </a:r>
        </a:p>
        <a:p xmlns:a="http://schemas.openxmlformats.org/drawingml/2006/main">
          <a:r>
            <a:rPr lang="en-US" sz="2400" b="1" dirty="0">
              <a:solidFill>
                <a:srgbClr val="0000FF"/>
              </a:solidFill>
            </a:rPr>
            <a:t>2021		21,042</a:t>
          </a:r>
          <a:r>
            <a:rPr lang="en-US" sz="2400" dirty="0"/>
            <a:t>	</a:t>
          </a:r>
        </a:p>
      </cdr:txBody>
    </cdr:sp>
  </cdr:relSizeAnchor>
</c:userShapes>
</file>

<file path=ppt/drawings/drawing18.xml><?xml version="1.0" encoding="utf-8"?>
<c:userShapes xmlns:c="http://schemas.openxmlformats.org/drawingml/2006/chart">
  <cdr:relSizeAnchor xmlns:cdr="http://schemas.openxmlformats.org/drawingml/2006/chartDrawing">
    <cdr:from>
      <cdr:x>0.64028</cdr:x>
      <cdr:y>0</cdr:y>
    </cdr:from>
    <cdr:to>
      <cdr:x>0.8128</cdr:x>
      <cdr:y>0.20391</cdr:y>
    </cdr:to>
    <cdr:sp macro="" textlink="">
      <cdr:nvSpPr>
        <cdr:cNvPr id="2" name="TextBox 1"/>
        <cdr:cNvSpPr txBox="1"/>
      </cdr:nvSpPr>
      <cdr:spPr>
        <a:xfrm xmlns:a="http://schemas.openxmlformats.org/drawingml/2006/main">
          <a:off x="6492241" y="0"/>
          <a:ext cx="1749292" cy="976171"/>
        </a:xfrm>
        <a:prstGeom xmlns:a="http://schemas.openxmlformats.org/drawingml/2006/main" prst="rect">
          <a:avLst/>
        </a:prstGeom>
        <a:solidFill xmlns:a="http://schemas.openxmlformats.org/drawingml/2006/main">
          <a:schemeClr val="bg1"/>
        </a:solidFill>
        <a:ln xmlns:a="http://schemas.openxmlformats.org/drawingml/2006/main">
          <a:solidFill>
            <a:schemeClr val="tx1"/>
          </a:solidFill>
        </a:ln>
      </cdr:spPr>
      <cdr:txBody>
        <a:bodyPr xmlns:a="http://schemas.openxmlformats.org/drawingml/2006/main" vertOverflow="clip" wrap="none" rtlCol="0"/>
        <a:lstStyle xmlns:a="http://schemas.openxmlformats.org/drawingml/2006/main"/>
        <a:p xmlns:a="http://schemas.openxmlformats.org/drawingml/2006/main">
          <a:pPr algn="ctr"/>
          <a:r>
            <a:rPr lang="en-US" sz="1600" dirty="0"/>
            <a:t>Parent eligibility in </a:t>
          </a:r>
        </a:p>
        <a:p xmlns:a="http://schemas.openxmlformats.org/drawingml/2006/main">
          <a:pPr algn="ctr"/>
          <a:r>
            <a:rPr lang="en-US" sz="1600" dirty="0"/>
            <a:t>expansion states</a:t>
          </a:r>
        </a:p>
        <a:p xmlns:a="http://schemas.openxmlformats.org/drawingml/2006/main">
          <a:pPr algn="ctr"/>
          <a:r>
            <a:rPr lang="en-US" sz="1600" dirty="0"/>
            <a:t>138% FPL</a:t>
          </a:r>
        </a:p>
      </cdr:txBody>
    </cdr:sp>
  </cdr:relSizeAnchor>
  <cdr:relSizeAnchor xmlns:cdr="http://schemas.openxmlformats.org/drawingml/2006/chartDrawing">
    <cdr:from>
      <cdr:x>0.64906</cdr:x>
      <cdr:y>0.20391</cdr:y>
    </cdr:from>
    <cdr:to>
      <cdr:x>0.72654</cdr:x>
      <cdr:y>0.5</cdr:y>
    </cdr:to>
    <cdr:cxnSp macro="">
      <cdr:nvCxnSpPr>
        <cdr:cNvPr id="4" name="Straight Arrow Connector 3">
          <a:extLst xmlns:a="http://schemas.openxmlformats.org/drawingml/2006/main">
            <a:ext uri="{FF2B5EF4-FFF2-40B4-BE49-F238E27FC236}">
              <a16:creationId xmlns:a16="http://schemas.microsoft.com/office/drawing/2014/main" id="{2C1AE99D-6489-4728-B124-A83CE380C1B4}"/>
            </a:ext>
          </a:extLst>
        </cdr:cNvPr>
        <cdr:cNvCxnSpPr>
          <a:stCxn xmlns:a="http://schemas.openxmlformats.org/drawingml/2006/main" id="2" idx="2"/>
        </cdr:cNvCxnSpPr>
      </cdr:nvCxnSpPr>
      <cdr:spPr>
        <a:xfrm xmlns:a="http://schemas.openxmlformats.org/drawingml/2006/main" flipH="1">
          <a:off x="7293789" y="976171"/>
          <a:ext cx="870701" cy="1417461"/>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cdr:x>
      <cdr:y>0.94388</cdr:y>
    </cdr:from>
    <cdr:to>
      <cdr:x>0.25021</cdr:x>
      <cdr:y>1</cdr:y>
    </cdr:to>
    <cdr:sp macro="" textlink="">
      <cdr:nvSpPr>
        <cdr:cNvPr id="3" name="TextBox 2">
          <a:extLst xmlns:a="http://schemas.openxmlformats.org/drawingml/2006/main">
            <a:ext uri="{FF2B5EF4-FFF2-40B4-BE49-F238E27FC236}">
              <a16:creationId xmlns:a16="http://schemas.microsoft.com/office/drawing/2014/main" id="{1E2A724A-2E71-46E8-F568-72740ED6FA70}"/>
            </a:ext>
          </a:extLst>
        </cdr:cNvPr>
        <cdr:cNvSpPr txBox="1"/>
      </cdr:nvSpPr>
      <cdr:spPr>
        <a:xfrm xmlns:a="http://schemas.openxmlformats.org/drawingml/2006/main">
          <a:off x="-517357" y="4659094"/>
          <a:ext cx="2811780" cy="2770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 </a:t>
          </a:r>
          <a:r>
            <a:rPr lang="en-US" sz="1600" dirty="0"/>
            <a:t>Expansion in SD &amp; NC adopted but not yet implemented</a:t>
          </a:r>
        </a:p>
      </cdr:txBody>
    </cdr:sp>
  </cdr:relSizeAnchor>
</c:userShapes>
</file>

<file path=ppt/drawings/drawing2.xml><?xml version="1.0" encoding="utf-8"?>
<c:userShapes xmlns:c="http://schemas.openxmlformats.org/drawingml/2006/chart">
  <cdr:relSizeAnchor xmlns:cdr="http://schemas.openxmlformats.org/drawingml/2006/chartDrawing">
    <cdr:from>
      <cdr:x>0.87517</cdr:x>
      <cdr:y>0.64118</cdr:y>
    </cdr:from>
    <cdr:to>
      <cdr:x>0.9575</cdr:x>
      <cdr:y>0.82353</cdr:y>
    </cdr:to>
    <cdr:sp macro="" textlink="">
      <cdr:nvSpPr>
        <cdr:cNvPr id="2" name="TextBox 1"/>
        <cdr:cNvSpPr txBox="1"/>
      </cdr:nvSpPr>
      <cdr:spPr>
        <a:xfrm xmlns:a="http://schemas.openxmlformats.org/drawingml/2006/main">
          <a:off x="9719187" y="321514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3200" b="1" dirty="0">
              <a:solidFill>
                <a:srgbClr val="0000FF"/>
              </a:solidFill>
            </a:rPr>
            <a:t>???</a:t>
          </a:r>
        </a:p>
      </cdr:txBody>
    </cdr:sp>
  </cdr:relSizeAnchor>
</c:userShapes>
</file>

<file path=ppt/drawings/drawing3.xml><?xml version="1.0" encoding="utf-8"?>
<c:userShapes xmlns:c="http://schemas.openxmlformats.org/drawingml/2006/chart">
  <cdr:relSizeAnchor xmlns:cdr="http://schemas.openxmlformats.org/drawingml/2006/chartDrawing">
    <cdr:from>
      <cdr:x>0.80093</cdr:x>
      <cdr:y>0.40155</cdr:y>
    </cdr:from>
    <cdr:to>
      <cdr:x>0.98032</cdr:x>
      <cdr:y>0.57548</cdr:y>
    </cdr:to>
    <cdr:sp macro="" textlink="">
      <cdr:nvSpPr>
        <cdr:cNvPr id="2" name="TextBox 1"/>
        <cdr:cNvSpPr txBox="1"/>
      </cdr:nvSpPr>
      <cdr:spPr>
        <a:xfrm xmlns:a="http://schemas.openxmlformats.org/drawingml/2006/main">
          <a:off x="6591300" y="2074431"/>
          <a:ext cx="1476375" cy="8985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a:t>Slope=0.33</a:t>
          </a:r>
        </a:p>
      </cdr:txBody>
    </cdr:sp>
  </cdr:relSizeAnchor>
  <cdr:relSizeAnchor xmlns:cdr="http://schemas.openxmlformats.org/drawingml/2006/chartDrawing">
    <cdr:from>
      <cdr:x>0.14656</cdr:x>
      <cdr:y>0.45708</cdr:y>
    </cdr:from>
    <cdr:to>
      <cdr:x>0.29475</cdr:x>
      <cdr:y>0.62465</cdr:y>
    </cdr:to>
    <cdr:sp macro="" textlink="">
      <cdr:nvSpPr>
        <cdr:cNvPr id="3" name="TextBox 2"/>
        <cdr:cNvSpPr txBox="1"/>
      </cdr:nvSpPr>
      <cdr:spPr>
        <a:xfrm xmlns:a="http://schemas.openxmlformats.org/drawingml/2006/main">
          <a:off x="1206158" y="2361279"/>
          <a:ext cx="1219517" cy="86569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a:t>18.2</a:t>
          </a:r>
        </a:p>
      </cdr:txBody>
    </cdr:sp>
  </cdr:relSizeAnchor>
  <cdr:relSizeAnchor xmlns:cdr="http://schemas.openxmlformats.org/drawingml/2006/chartDrawing">
    <cdr:from>
      <cdr:x>0.93447</cdr:x>
      <cdr:y>0.32132</cdr:y>
    </cdr:from>
    <cdr:to>
      <cdr:x>1</cdr:x>
      <cdr:y>0.5509</cdr:y>
    </cdr:to>
    <cdr:sp macro="" textlink="">
      <cdr:nvSpPr>
        <cdr:cNvPr id="4" name="TextBox 3"/>
        <cdr:cNvSpPr txBox="1"/>
      </cdr:nvSpPr>
      <cdr:spPr>
        <a:xfrm xmlns:a="http://schemas.openxmlformats.org/drawingml/2006/main">
          <a:off x="7690339" y="1659955"/>
          <a:ext cx="539261" cy="118602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a:t>22.8</a:t>
          </a:r>
        </a:p>
      </cdr:txBody>
    </cdr:sp>
  </cdr:relSizeAnchor>
</c:userShapes>
</file>

<file path=ppt/drawings/drawing4.xml><?xml version="1.0" encoding="utf-8"?>
<c:userShapes xmlns:c="http://schemas.openxmlformats.org/drawingml/2006/chart">
  <cdr:relSizeAnchor xmlns:cdr="http://schemas.openxmlformats.org/drawingml/2006/chartDrawing">
    <cdr:from>
      <cdr:x>0.4169</cdr:x>
      <cdr:y>0.16086</cdr:y>
    </cdr:from>
    <cdr:to>
      <cdr:x>0.60665</cdr:x>
      <cdr:y>0.24833</cdr:y>
    </cdr:to>
    <cdr:sp macro="" textlink="">
      <cdr:nvSpPr>
        <cdr:cNvPr id="2" name="TextBox 1"/>
        <cdr:cNvSpPr txBox="1"/>
      </cdr:nvSpPr>
      <cdr:spPr>
        <a:xfrm xmlns:a="http://schemas.openxmlformats.org/drawingml/2006/main">
          <a:off x="4587240" y="787083"/>
          <a:ext cx="2087880" cy="42798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400" b="1" dirty="0">
              <a:solidFill>
                <a:srgbClr val="0000FF"/>
              </a:solidFill>
            </a:rPr>
            <a:t>With Checkbox</a:t>
          </a:r>
        </a:p>
      </cdr:txBody>
    </cdr:sp>
  </cdr:relSizeAnchor>
</c:userShapes>
</file>

<file path=ppt/drawings/drawing5.xml><?xml version="1.0" encoding="utf-8"?>
<c:userShapes xmlns:c="http://schemas.openxmlformats.org/drawingml/2006/chart">
  <cdr:relSizeAnchor xmlns:cdr="http://schemas.openxmlformats.org/drawingml/2006/chartDrawing">
    <cdr:from>
      <cdr:x>0.61351</cdr:x>
      <cdr:y>0.07327</cdr:y>
    </cdr:from>
    <cdr:to>
      <cdr:x>0.77041</cdr:x>
      <cdr:y>0.16921</cdr:y>
    </cdr:to>
    <cdr:sp macro="" textlink="">
      <cdr:nvSpPr>
        <cdr:cNvPr id="2" name="TextBox 1"/>
        <cdr:cNvSpPr txBox="1"/>
      </cdr:nvSpPr>
      <cdr:spPr>
        <a:xfrm xmlns:a="http://schemas.openxmlformats.org/drawingml/2006/main">
          <a:off x="5360087" y="364286"/>
          <a:ext cx="1370787" cy="47701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400" b="1" dirty="0"/>
            <a:t>Before Delivery</a:t>
          </a:r>
        </a:p>
      </cdr:txBody>
    </cdr:sp>
  </cdr:relSizeAnchor>
  <cdr:relSizeAnchor xmlns:cdr="http://schemas.openxmlformats.org/drawingml/2006/chartDrawing">
    <cdr:from>
      <cdr:x>0.64963</cdr:x>
      <cdr:y>0.81946</cdr:y>
    </cdr:from>
    <cdr:to>
      <cdr:x>0.78479</cdr:x>
      <cdr:y>0.89941</cdr:y>
    </cdr:to>
    <cdr:sp macro="" textlink="">
      <cdr:nvSpPr>
        <cdr:cNvPr id="3" name="TextBox 2"/>
        <cdr:cNvSpPr txBox="1"/>
      </cdr:nvSpPr>
      <cdr:spPr>
        <a:xfrm xmlns:a="http://schemas.openxmlformats.org/drawingml/2006/main">
          <a:off x="5675602" y="4074378"/>
          <a:ext cx="1180851" cy="39751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400" b="1" dirty="0"/>
            <a:t>Day of Delivery</a:t>
          </a:r>
        </a:p>
      </cdr:txBody>
    </cdr:sp>
  </cdr:relSizeAnchor>
  <cdr:relSizeAnchor xmlns:cdr="http://schemas.openxmlformats.org/drawingml/2006/chartDrawing">
    <cdr:from>
      <cdr:x>0.12758</cdr:x>
      <cdr:y>0.03222</cdr:y>
    </cdr:from>
    <cdr:to>
      <cdr:x>0.26274</cdr:x>
      <cdr:y>0.11217</cdr:y>
    </cdr:to>
    <cdr:sp macro="" textlink="">
      <cdr:nvSpPr>
        <cdr:cNvPr id="5" name="TextBox 1"/>
        <cdr:cNvSpPr txBox="1"/>
      </cdr:nvSpPr>
      <cdr:spPr>
        <a:xfrm xmlns:a="http://schemas.openxmlformats.org/drawingml/2006/main">
          <a:off x="1114634" y="160190"/>
          <a:ext cx="1180852" cy="39751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1" dirty="0"/>
            <a:t>42-365 Days PPM</a:t>
          </a:r>
        </a:p>
      </cdr:txBody>
    </cdr:sp>
  </cdr:relSizeAnchor>
  <cdr:relSizeAnchor xmlns:cdr="http://schemas.openxmlformats.org/drawingml/2006/chartDrawing">
    <cdr:from>
      <cdr:x>0.03991</cdr:x>
      <cdr:y>0.46003</cdr:y>
    </cdr:from>
    <cdr:to>
      <cdr:x>0.17507</cdr:x>
      <cdr:y>0.53998</cdr:y>
    </cdr:to>
    <cdr:sp macro="" textlink="">
      <cdr:nvSpPr>
        <cdr:cNvPr id="6" name="TextBox 1"/>
        <cdr:cNvSpPr txBox="1"/>
      </cdr:nvSpPr>
      <cdr:spPr>
        <a:xfrm xmlns:a="http://schemas.openxmlformats.org/drawingml/2006/main">
          <a:off x="348698" y="2287268"/>
          <a:ext cx="1180851" cy="39751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1" dirty="0"/>
            <a:t>7-41 Days PPM</a:t>
          </a:r>
        </a:p>
      </cdr:txBody>
    </cdr:sp>
  </cdr:relSizeAnchor>
  <cdr:relSizeAnchor xmlns:cdr="http://schemas.openxmlformats.org/drawingml/2006/chartDrawing">
    <cdr:from>
      <cdr:x>0.17776</cdr:x>
      <cdr:y>0.83879</cdr:y>
    </cdr:from>
    <cdr:to>
      <cdr:x>0.31292</cdr:x>
      <cdr:y>0.91874</cdr:y>
    </cdr:to>
    <cdr:sp macro="" textlink="">
      <cdr:nvSpPr>
        <cdr:cNvPr id="7" name="TextBox 1"/>
        <cdr:cNvSpPr txBox="1"/>
      </cdr:nvSpPr>
      <cdr:spPr>
        <a:xfrm xmlns:a="http://schemas.openxmlformats.org/drawingml/2006/main">
          <a:off x="1553013" y="4170495"/>
          <a:ext cx="1180852" cy="39751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1" dirty="0"/>
            <a:t>1-6 Days PPM</a:t>
          </a:r>
        </a:p>
      </cdr:txBody>
    </cdr:sp>
  </cdr:relSizeAnchor>
</c:userShapes>
</file>

<file path=ppt/drawings/drawing6.xml><?xml version="1.0" encoding="utf-8"?>
<c:userShapes xmlns:c="http://schemas.openxmlformats.org/drawingml/2006/chart">
  <cdr:relSizeAnchor xmlns:cdr="http://schemas.openxmlformats.org/drawingml/2006/chartDrawing">
    <cdr:from>
      <cdr:x>0.61351</cdr:x>
      <cdr:y>0.07327</cdr:y>
    </cdr:from>
    <cdr:to>
      <cdr:x>0.77041</cdr:x>
      <cdr:y>0.16921</cdr:y>
    </cdr:to>
    <cdr:sp macro="" textlink="">
      <cdr:nvSpPr>
        <cdr:cNvPr id="2" name="TextBox 1"/>
        <cdr:cNvSpPr txBox="1"/>
      </cdr:nvSpPr>
      <cdr:spPr>
        <a:xfrm xmlns:a="http://schemas.openxmlformats.org/drawingml/2006/main">
          <a:off x="5360087" y="364286"/>
          <a:ext cx="1370787" cy="47701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400" b="1" dirty="0"/>
            <a:t>Before Delivery</a:t>
          </a:r>
        </a:p>
      </cdr:txBody>
    </cdr:sp>
  </cdr:relSizeAnchor>
  <cdr:relSizeAnchor xmlns:cdr="http://schemas.openxmlformats.org/drawingml/2006/chartDrawing">
    <cdr:from>
      <cdr:x>0.72628</cdr:x>
      <cdr:y>0.49992</cdr:y>
    </cdr:from>
    <cdr:to>
      <cdr:x>0.86144</cdr:x>
      <cdr:y>0.57987</cdr:y>
    </cdr:to>
    <cdr:sp macro="" textlink="">
      <cdr:nvSpPr>
        <cdr:cNvPr id="3" name="TextBox 2"/>
        <cdr:cNvSpPr txBox="1"/>
      </cdr:nvSpPr>
      <cdr:spPr>
        <a:xfrm xmlns:a="http://schemas.openxmlformats.org/drawingml/2006/main">
          <a:off x="6345319" y="2485639"/>
          <a:ext cx="1180851" cy="39751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400" b="1" dirty="0"/>
            <a:t>Day of Delivery</a:t>
          </a:r>
        </a:p>
      </cdr:txBody>
    </cdr:sp>
  </cdr:relSizeAnchor>
  <cdr:relSizeAnchor xmlns:cdr="http://schemas.openxmlformats.org/drawingml/2006/chartDrawing">
    <cdr:from>
      <cdr:x>0.01555</cdr:x>
      <cdr:y>0.2255</cdr:y>
    </cdr:from>
    <cdr:to>
      <cdr:x>0.30003</cdr:x>
      <cdr:y>0.30741</cdr:y>
    </cdr:to>
    <cdr:sp macro="" textlink="">
      <cdr:nvSpPr>
        <cdr:cNvPr id="5" name="TextBox 1"/>
        <cdr:cNvSpPr txBox="1"/>
      </cdr:nvSpPr>
      <cdr:spPr>
        <a:xfrm xmlns:a="http://schemas.openxmlformats.org/drawingml/2006/main">
          <a:off x="135833" y="1121180"/>
          <a:ext cx="2485480" cy="40727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1" dirty="0"/>
            <a:t>43-365 Days PPM</a:t>
          </a:r>
        </a:p>
      </cdr:txBody>
    </cdr:sp>
  </cdr:relSizeAnchor>
  <cdr:relSizeAnchor xmlns:cdr="http://schemas.openxmlformats.org/drawingml/2006/chartDrawing">
    <cdr:from>
      <cdr:x>0.11404</cdr:x>
      <cdr:y>0.76677</cdr:y>
    </cdr:from>
    <cdr:to>
      <cdr:x>0.2492</cdr:x>
      <cdr:y>0.84672</cdr:y>
    </cdr:to>
    <cdr:sp macro="" textlink="">
      <cdr:nvSpPr>
        <cdr:cNvPr id="6" name="TextBox 1"/>
        <cdr:cNvSpPr txBox="1"/>
      </cdr:nvSpPr>
      <cdr:spPr>
        <a:xfrm xmlns:a="http://schemas.openxmlformats.org/drawingml/2006/main">
          <a:off x="996367" y="3812404"/>
          <a:ext cx="1180852" cy="39751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1" dirty="0"/>
            <a:t>7-42 Days PPM</a:t>
          </a:r>
        </a:p>
      </cdr:txBody>
    </cdr:sp>
  </cdr:relSizeAnchor>
  <cdr:relSizeAnchor xmlns:cdr="http://schemas.openxmlformats.org/drawingml/2006/chartDrawing">
    <cdr:from>
      <cdr:x>0.60673</cdr:x>
      <cdr:y>0.82011</cdr:y>
    </cdr:from>
    <cdr:to>
      <cdr:x>0.74189</cdr:x>
      <cdr:y>0.90006</cdr:y>
    </cdr:to>
    <cdr:sp macro="" textlink="">
      <cdr:nvSpPr>
        <cdr:cNvPr id="7" name="TextBox 1"/>
        <cdr:cNvSpPr txBox="1"/>
      </cdr:nvSpPr>
      <cdr:spPr>
        <a:xfrm xmlns:a="http://schemas.openxmlformats.org/drawingml/2006/main">
          <a:off x="5300787" y="4077628"/>
          <a:ext cx="1180851" cy="39751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1" dirty="0"/>
            <a:t>1-6 Days PPM</a:t>
          </a:r>
        </a:p>
      </cdr:txBody>
    </cdr:sp>
  </cdr:relSizeAnchor>
</c:userShapes>
</file>

<file path=ppt/drawings/drawing7.xml><?xml version="1.0" encoding="utf-8"?>
<c:userShapes xmlns:c="http://schemas.openxmlformats.org/drawingml/2006/chart">
  <cdr:relSizeAnchor xmlns:cdr="http://schemas.openxmlformats.org/drawingml/2006/chartDrawing">
    <cdr:from>
      <cdr:x>0.57778</cdr:x>
      <cdr:y>0.91793</cdr:y>
    </cdr:from>
    <cdr:to>
      <cdr:x>0.76383</cdr:x>
      <cdr:y>0.99386</cdr:y>
    </cdr:to>
    <cdr:sp macro="" textlink="">
      <cdr:nvSpPr>
        <cdr:cNvPr id="2" name="TextBox 1">
          <a:extLst xmlns:a="http://schemas.openxmlformats.org/drawingml/2006/main">
            <a:ext uri="{FF2B5EF4-FFF2-40B4-BE49-F238E27FC236}">
              <a16:creationId xmlns:a16="http://schemas.microsoft.com/office/drawing/2014/main" id="{F67431CF-97AB-7FBF-1C50-662F11C2B725}"/>
            </a:ext>
          </a:extLst>
        </cdr:cNvPr>
        <cdr:cNvSpPr txBox="1"/>
      </cdr:nvSpPr>
      <cdr:spPr>
        <a:xfrm xmlns:a="http://schemas.openxmlformats.org/drawingml/2006/main">
          <a:off x="6461299" y="4484383"/>
          <a:ext cx="2080598" cy="37094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400" b="1" dirty="0">
              <a:solidFill>
                <a:srgbClr val="0000FF"/>
              </a:solidFill>
            </a:rPr>
            <a:t>Non-Hispanic</a:t>
          </a:r>
        </a:p>
      </cdr:txBody>
    </cdr:sp>
  </cdr:relSizeAnchor>
  <cdr:relSizeAnchor xmlns:cdr="http://schemas.openxmlformats.org/drawingml/2006/chartDrawing">
    <cdr:from>
      <cdr:x>0.23596</cdr:x>
      <cdr:y>0.90454</cdr:y>
    </cdr:from>
    <cdr:to>
      <cdr:x>0.98467</cdr:x>
      <cdr:y>0.93899</cdr:y>
    </cdr:to>
    <cdr:sp macro="" textlink="">
      <cdr:nvSpPr>
        <cdr:cNvPr id="4" name="Right Brace 3">
          <a:extLst xmlns:a="http://schemas.openxmlformats.org/drawingml/2006/main">
            <a:ext uri="{FF2B5EF4-FFF2-40B4-BE49-F238E27FC236}">
              <a16:creationId xmlns:a16="http://schemas.microsoft.com/office/drawing/2014/main" id="{87C5B9DA-5EA1-D357-A951-C08121EC0205}"/>
            </a:ext>
          </a:extLst>
        </cdr:cNvPr>
        <cdr:cNvSpPr/>
      </cdr:nvSpPr>
      <cdr:spPr>
        <a:xfrm xmlns:a="http://schemas.openxmlformats.org/drawingml/2006/main" rot="5400000">
          <a:off x="6741018" y="316719"/>
          <a:ext cx="168276" cy="8372802"/>
        </a:xfrm>
        <a:prstGeom xmlns:a="http://schemas.openxmlformats.org/drawingml/2006/main" prst="rightBrace">
          <a:avLst/>
        </a:prstGeom>
        <a:ln xmlns:a="http://schemas.openxmlformats.org/drawingml/2006/main" w="38100">
          <a:solidFill>
            <a:srgbClr val="3333FF"/>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8.xml><?xml version="1.0" encoding="utf-8"?>
<c:userShapes xmlns:c="http://schemas.openxmlformats.org/drawingml/2006/chart">
  <cdr:relSizeAnchor xmlns:cdr="http://schemas.openxmlformats.org/drawingml/2006/chartDrawing">
    <cdr:from>
      <cdr:x>0.88572</cdr:x>
      <cdr:y>0.28062</cdr:y>
    </cdr:from>
    <cdr:to>
      <cdr:x>0.9391</cdr:x>
      <cdr:y>0.40765</cdr:y>
    </cdr:to>
    <cdr:sp macro="" textlink="">
      <cdr:nvSpPr>
        <cdr:cNvPr id="2" name="TextBox 1"/>
        <cdr:cNvSpPr txBox="1"/>
      </cdr:nvSpPr>
      <cdr:spPr>
        <a:xfrm xmlns:a="http://schemas.openxmlformats.org/drawingml/2006/main">
          <a:off x="10076442" y="1396449"/>
          <a:ext cx="607283" cy="63213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a:t>23.8</a:t>
          </a:r>
        </a:p>
      </cdr:txBody>
    </cdr:sp>
  </cdr:relSizeAnchor>
  <cdr:relSizeAnchor xmlns:cdr="http://schemas.openxmlformats.org/drawingml/2006/chartDrawing">
    <cdr:from>
      <cdr:x>0.93501</cdr:x>
      <cdr:y>0.0386</cdr:y>
    </cdr:from>
    <cdr:to>
      <cdr:x>0.99325</cdr:x>
      <cdr:y>0.11281</cdr:y>
    </cdr:to>
    <cdr:sp macro="" textlink="">
      <cdr:nvSpPr>
        <cdr:cNvPr id="3" name="TextBox 2">
          <a:extLst xmlns:a="http://schemas.openxmlformats.org/drawingml/2006/main">
            <a:ext uri="{FF2B5EF4-FFF2-40B4-BE49-F238E27FC236}">
              <a16:creationId xmlns:a16="http://schemas.microsoft.com/office/drawing/2014/main" id="{45EA6393-D201-6A1D-BEA5-9A0FAC2D6106}"/>
            </a:ext>
          </a:extLst>
        </cdr:cNvPr>
        <cdr:cNvSpPr txBox="1"/>
      </cdr:nvSpPr>
      <cdr:spPr>
        <a:xfrm xmlns:a="http://schemas.openxmlformats.org/drawingml/2006/main">
          <a:off x="10637258" y="192059"/>
          <a:ext cx="662572" cy="3693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a:t>32.9</a:t>
          </a:r>
        </a:p>
      </cdr:txBody>
    </cdr:sp>
  </cdr:relSizeAnchor>
  <cdr:relSizeAnchor xmlns:cdr="http://schemas.openxmlformats.org/drawingml/2006/chartDrawing">
    <cdr:from>
      <cdr:x>0.94176</cdr:x>
      <cdr:y>0.56432</cdr:y>
    </cdr:from>
    <cdr:to>
      <cdr:x>1</cdr:x>
      <cdr:y>0.63853</cdr:y>
    </cdr:to>
    <cdr:sp macro="" textlink="">
      <cdr:nvSpPr>
        <cdr:cNvPr id="4" name="TextBox 1">
          <a:extLst xmlns:a="http://schemas.openxmlformats.org/drawingml/2006/main">
            <a:ext uri="{FF2B5EF4-FFF2-40B4-BE49-F238E27FC236}">
              <a16:creationId xmlns:a16="http://schemas.microsoft.com/office/drawing/2014/main" id="{0A904B38-ADEE-7A15-FC67-D2425D7855A8}"/>
            </a:ext>
          </a:extLst>
        </cdr:cNvPr>
        <cdr:cNvSpPr txBox="1"/>
      </cdr:nvSpPr>
      <cdr:spPr>
        <a:xfrm xmlns:a="http://schemas.openxmlformats.org/drawingml/2006/main">
          <a:off x="10714022" y="2808202"/>
          <a:ext cx="662573" cy="36928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b="1" dirty="0"/>
            <a:t>17.7</a:t>
          </a:r>
        </a:p>
      </cdr:txBody>
    </cdr:sp>
  </cdr:relSizeAnchor>
</c:userShapes>
</file>

<file path=ppt/drawings/drawing9.xml><?xml version="1.0" encoding="utf-8"?>
<c:userShapes xmlns:c="http://schemas.openxmlformats.org/drawingml/2006/chart">
  <cdr:relSizeAnchor xmlns:cdr="http://schemas.openxmlformats.org/drawingml/2006/chartDrawing">
    <cdr:from>
      <cdr:x>0.29705</cdr:x>
      <cdr:y>0.17747</cdr:y>
    </cdr:from>
    <cdr:to>
      <cdr:x>0.41606</cdr:x>
      <cdr:y>0.26151</cdr:y>
    </cdr:to>
    <cdr:sp macro="" textlink="">
      <cdr:nvSpPr>
        <cdr:cNvPr id="2" name="TextBox 1">
          <a:extLst xmlns:a="http://schemas.openxmlformats.org/drawingml/2006/main">
            <a:ext uri="{FF2B5EF4-FFF2-40B4-BE49-F238E27FC236}">
              <a16:creationId xmlns:a16="http://schemas.microsoft.com/office/drawing/2014/main" id="{D7CF1412-FD80-AAB8-3990-B0831C3538E9}"/>
            </a:ext>
          </a:extLst>
        </cdr:cNvPr>
        <cdr:cNvSpPr txBox="1"/>
      </cdr:nvSpPr>
      <cdr:spPr>
        <a:xfrm xmlns:a="http://schemas.openxmlformats.org/drawingml/2006/main">
          <a:off x="3309445" y="774349"/>
          <a:ext cx="1325880" cy="36671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b="1" dirty="0">
              <a:solidFill>
                <a:schemeClr val="tx1"/>
              </a:solidFill>
            </a:rPr>
            <a:t>NVSS Data</a:t>
          </a:r>
        </a:p>
      </cdr:txBody>
    </cdr:sp>
  </cdr:relSizeAnchor>
  <cdr:relSizeAnchor xmlns:cdr="http://schemas.openxmlformats.org/drawingml/2006/chartDrawing">
    <cdr:from>
      <cdr:x>0.29705</cdr:x>
      <cdr:y>0.36096</cdr:y>
    </cdr:from>
    <cdr:to>
      <cdr:x>0.41606</cdr:x>
      <cdr:y>0.445</cdr:y>
    </cdr:to>
    <cdr:sp macro="" textlink="">
      <cdr:nvSpPr>
        <cdr:cNvPr id="3" name="TextBox 1">
          <a:extLst xmlns:a="http://schemas.openxmlformats.org/drawingml/2006/main">
            <a:ext uri="{FF2B5EF4-FFF2-40B4-BE49-F238E27FC236}">
              <a16:creationId xmlns:a16="http://schemas.microsoft.com/office/drawing/2014/main" id="{0F5BFF83-D477-FFF7-58B1-79C500BF44D2}"/>
            </a:ext>
          </a:extLst>
        </cdr:cNvPr>
        <cdr:cNvSpPr txBox="1"/>
      </cdr:nvSpPr>
      <cdr:spPr>
        <a:xfrm xmlns:a="http://schemas.openxmlformats.org/drawingml/2006/main">
          <a:off x="3309445" y="1574950"/>
          <a:ext cx="1325880" cy="36671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solidFill>
                <a:srgbClr val="C00000"/>
              </a:solidFill>
            </a:rPr>
            <a:t>OECD Data</a:t>
          </a:r>
        </a:p>
      </cdr:txBody>
    </cdr:sp>
  </cdr:relSizeAnchor>
  <cdr:relSizeAnchor xmlns:cdr="http://schemas.openxmlformats.org/drawingml/2006/chartDrawing">
    <cdr:from>
      <cdr:x>0.29705</cdr:x>
      <cdr:y>0.2657</cdr:y>
    </cdr:from>
    <cdr:to>
      <cdr:x>0.44068</cdr:x>
      <cdr:y>0.34975</cdr:y>
    </cdr:to>
    <cdr:sp macro="" textlink="">
      <cdr:nvSpPr>
        <cdr:cNvPr id="4" name="TextBox 1">
          <a:extLst xmlns:a="http://schemas.openxmlformats.org/drawingml/2006/main">
            <a:ext uri="{FF2B5EF4-FFF2-40B4-BE49-F238E27FC236}">
              <a16:creationId xmlns:a16="http://schemas.microsoft.com/office/drawing/2014/main" id="{0F5BFF83-D477-FFF7-58B1-79C500BF44D2}"/>
            </a:ext>
          </a:extLst>
        </cdr:cNvPr>
        <cdr:cNvSpPr txBox="1"/>
      </cdr:nvSpPr>
      <cdr:spPr>
        <a:xfrm xmlns:a="http://schemas.openxmlformats.org/drawingml/2006/main">
          <a:off x="3309445" y="1159341"/>
          <a:ext cx="1600200" cy="36671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solidFill>
                <a:srgbClr val="3333FF"/>
              </a:solidFill>
            </a:rPr>
            <a:t>Estimate from CDC  Data</a:t>
          </a:r>
        </a:p>
      </cdr:txBody>
    </cdr:sp>
  </cdr:relSizeAnchor>
  <cdr:relSizeAnchor xmlns:cdr="http://schemas.openxmlformats.org/drawingml/2006/chartDrawing">
    <cdr:from>
      <cdr:x>0.19651</cdr:x>
      <cdr:y>0.1837</cdr:y>
    </cdr:from>
    <cdr:to>
      <cdr:x>0.56175</cdr:x>
      <cdr:y>0.47185</cdr:y>
    </cdr:to>
    <cdr:sp macro="" textlink="">
      <cdr:nvSpPr>
        <cdr:cNvPr id="5" name="Rectangle 4">
          <a:extLst xmlns:a="http://schemas.openxmlformats.org/drawingml/2006/main">
            <a:ext uri="{FF2B5EF4-FFF2-40B4-BE49-F238E27FC236}">
              <a16:creationId xmlns:a16="http://schemas.microsoft.com/office/drawing/2014/main" id="{30FD9853-E0E8-D515-7690-B205B0576C50}"/>
            </a:ext>
          </a:extLst>
        </cdr:cNvPr>
        <cdr:cNvSpPr/>
      </cdr:nvSpPr>
      <cdr:spPr>
        <a:xfrm xmlns:a="http://schemas.openxmlformats.org/drawingml/2006/main">
          <a:off x="2189305" y="801518"/>
          <a:ext cx="4069080" cy="1257300"/>
        </a:xfrm>
        <a:prstGeom xmlns:a="http://schemas.openxmlformats.org/drawingml/2006/main" prst="rect">
          <a:avLst/>
        </a:prstGeom>
        <a:noFill xmlns:a="http://schemas.openxmlformats.org/drawingml/2006/main"/>
        <a:ln xmlns:a="http://schemas.openxmlformats.org/drawingml/2006/main" w="3810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308A43-32C5-4D5C-8B95-F188A2ED56ED}" type="datetimeFigureOut">
              <a:rPr lang="en-US" smtClean="0"/>
              <a:t>6/2/2023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B31A9D-4616-4CF6-B884-347C406F7351}" type="slidenum">
              <a:rPr lang="en-US" smtClean="0"/>
              <a:t>‹#›</a:t>
            </a:fld>
            <a:endParaRPr lang="en-US"/>
          </a:p>
        </p:txBody>
      </p:sp>
    </p:spTree>
    <p:extLst>
      <p:ext uri="{BB962C8B-B14F-4D97-AF65-F5344CB8AC3E}">
        <p14:creationId xmlns:p14="http://schemas.microsoft.com/office/powerpoint/2010/main" val="1937773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dc.gov/nchs/maternal-mortality/index.htm"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31A9D-4616-4CF6-B884-347C406F7351}" type="slidenum">
              <a:rPr lang="en-US" smtClean="0"/>
              <a:t>1</a:t>
            </a:fld>
            <a:endParaRPr lang="en-US"/>
          </a:p>
        </p:txBody>
      </p:sp>
    </p:spTree>
    <p:extLst>
      <p:ext uri="{BB962C8B-B14F-4D97-AF65-F5344CB8AC3E}">
        <p14:creationId xmlns:p14="http://schemas.microsoft.com/office/powerpoint/2010/main" val="232209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Actually, the U.S.</a:t>
            </a:r>
            <a:r>
              <a:rPr lang="en-US" b="1" i="0" baseline="0" dirty="0"/>
              <a:t> and most industrialized countries also don’t have a  rock-solid measure of total pregnancies either, but the U.S. NCHS has chosen to use the term rate apparently because of the public’s familiarity with it and to avoid the discussion we just had. </a:t>
            </a:r>
            <a:endParaRPr lang="en-US" b="1" i="0" dirty="0"/>
          </a:p>
        </p:txBody>
      </p:sp>
      <p:sp>
        <p:nvSpPr>
          <p:cNvPr id="4" name="Slide Number Placeholder 3"/>
          <p:cNvSpPr>
            <a:spLocks noGrp="1"/>
          </p:cNvSpPr>
          <p:nvPr>
            <p:ph type="sldNum" sz="quarter" idx="10"/>
          </p:nvPr>
        </p:nvSpPr>
        <p:spPr/>
        <p:txBody>
          <a:bodyPr/>
          <a:lstStyle/>
          <a:p>
            <a:fld id="{BCB31A9D-4616-4CF6-B884-347C406F7351}" type="slidenum">
              <a:rPr lang="en-US" smtClean="0"/>
              <a:t>10</a:t>
            </a:fld>
            <a:endParaRPr lang="en-US"/>
          </a:p>
        </p:txBody>
      </p:sp>
    </p:spTree>
    <p:extLst>
      <p:ext uri="{BB962C8B-B14F-4D97-AF65-F5344CB8AC3E}">
        <p14:creationId xmlns:p14="http://schemas.microsoft.com/office/powerpoint/2010/main" val="329178442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shows differences by both race and age including women 40+. The ratios for blacks are 137% higher than whites,</a:t>
            </a:r>
            <a:r>
              <a:rPr lang="en-US" b="1" baseline="0" dirty="0"/>
              <a:t> but t</a:t>
            </a:r>
            <a:r>
              <a:rPr lang="en-US" b="1" dirty="0"/>
              <a:t>he high ratios among women over 40 suggests once again that the problems with false positives associated with the pregnancy checkbox have not been completely resolved. </a:t>
            </a:r>
          </a:p>
        </p:txBody>
      </p:sp>
      <p:sp>
        <p:nvSpPr>
          <p:cNvPr id="4" name="Slide Number Placeholder 3"/>
          <p:cNvSpPr>
            <a:spLocks noGrp="1"/>
          </p:cNvSpPr>
          <p:nvPr>
            <p:ph type="sldNum" sz="quarter" idx="10"/>
          </p:nvPr>
        </p:nvSpPr>
        <p:spPr/>
        <p:txBody>
          <a:bodyPr/>
          <a:lstStyle/>
          <a:p>
            <a:fld id="{BCB31A9D-4616-4CF6-B884-347C406F7351}" type="slidenum">
              <a:rPr lang="en-US" smtClean="0"/>
              <a:t>100</a:t>
            </a:fld>
            <a:endParaRPr lang="en-US"/>
          </a:p>
        </p:txBody>
      </p:sp>
    </p:spTree>
    <p:extLst>
      <p:ext uri="{BB962C8B-B14F-4D97-AF65-F5344CB8AC3E}">
        <p14:creationId xmlns:p14="http://schemas.microsoft.com/office/powerpoint/2010/main" val="109607710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36 state study of underlying causes of maternal deaths finds some similarities (hemorrhage is high in both cases) , but notable differences between causes of death by race/ethnicity. Cardiac related conditions and embolism accounted for 45% of the deaths of Black</a:t>
            </a:r>
            <a:r>
              <a:rPr lang="en-US" b="1" baseline="0" dirty="0"/>
              <a:t> mothers, but only 27% of the deaths to white mothers. Alternately, mental health conditions (which often include substance issues) were rarely the cause of death for Black mothers (7%) but cited in 35% of the deaths of White mothers.  </a:t>
            </a:r>
            <a:endParaRPr lang="en-US" b="1" dirty="0"/>
          </a:p>
        </p:txBody>
      </p:sp>
      <p:sp>
        <p:nvSpPr>
          <p:cNvPr id="4" name="Slide Number Placeholder 3"/>
          <p:cNvSpPr>
            <a:spLocks noGrp="1"/>
          </p:cNvSpPr>
          <p:nvPr>
            <p:ph type="sldNum" sz="quarter" idx="10"/>
          </p:nvPr>
        </p:nvSpPr>
        <p:spPr/>
        <p:txBody>
          <a:bodyPr/>
          <a:lstStyle/>
          <a:p>
            <a:fld id="{BCB31A9D-4616-4CF6-B884-347C406F7351}" type="slidenum">
              <a:rPr lang="en-US" smtClean="0"/>
              <a:t>101</a:t>
            </a:fld>
            <a:endParaRPr lang="en-US"/>
          </a:p>
        </p:txBody>
      </p:sp>
    </p:spTree>
    <p:extLst>
      <p:ext uri="{BB962C8B-B14F-4D97-AF65-F5344CB8AC3E}">
        <p14:creationId xmlns:p14="http://schemas.microsoft.com/office/powerpoint/2010/main" val="22875995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THREE NOTES: (1) The respective pregnancy related mortality ratios</a:t>
            </a:r>
            <a:r>
              <a:rPr lang="en-US" b="1" baseline="0" dirty="0"/>
              <a:t> for each group is listed next to each group. That’s important to keep in mind given the bars represent the </a:t>
            </a:r>
            <a:r>
              <a:rPr lang="en-US" b="1" i="1" u="sng" baseline="0" dirty="0"/>
              <a:t>proportions</a:t>
            </a:r>
            <a:r>
              <a:rPr lang="en-US" b="1" baseline="0" dirty="0"/>
              <a:t> within each of these groups and (2) The large proportions of cases listed in the “other” categories represent another failure of the U.S. system of measurement, with 35% overall, and 37% of the causes of deaths of white and Black women being classified as “other.”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(3) This is an</a:t>
            </a:r>
            <a:r>
              <a:rPr lang="en-US" b="1" baseline="0" dirty="0"/>
              <a:t> alternate way to examine the variation in the causes of death. Looking across the race/ethnicity groups, one can see the higher proportions of deaths attributed to infection, for example, among Asian Pacific Islander and Hispanic mothers, while hemorrhage (severe bleeding) is a more common cause of death among American Indian/Alaskan native mothers and Asian PI mothers.  </a:t>
            </a:r>
            <a:endParaRPr lang="en-US" b="1" dirty="0"/>
          </a:p>
          <a:p>
            <a:endParaRPr lang="en-US" dirty="0"/>
          </a:p>
        </p:txBody>
      </p:sp>
      <p:sp>
        <p:nvSpPr>
          <p:cNvPr id="4" name="Slide Number Placeholder 3"/>
          <p:cNvSpPr>
            <a:spLocks noGrp="1"/>
          </p:cNvSpPr>
          <p:nvPr>
            <p:ph type="sldNum" sz="quarter" idx="10"/>
          </p:nvPr>
        </p:nvSpPr>
        <p:spPr/>
        <p:txBody>
          <a:bodyPr/>
          <a:lstStyle/>
          <a:p>
            <a:fld id="{BCB31A9D-4616-4CF6-B884-347C406F7351}" type="slidenum">
              <a:rPr lang="en-US" smtClean="0"/>
              <a:t>102</a:t>
            </a:fld>
            <a:endParaRPr lang="en-US"/>
          </a:p>
        </p:txBody>
      </p:sp>
    </p:spTree>
    <p:extLst>
      <p:ext uri="{BB962C8B-B14F-4D97-AF65-F5344CB8AC3E}">
        <p14:creationId xmlns:p14="http://schemas.microsoft.com/office/powerpoint/2010/main" val="48024166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Just for context, here are the data from the UK &amp; Ireland Enquiries by race and of course what’s notable is the similarity between the ratios</a:t>
            </a:r>
            <a:r>
              <a:rPr lang="en-US" b="1" baseline="0" dirty="0"/>
              <a:t> by race in the two countries. Racial disparities are not exclusive to the U.S., but the rate for both Blacks and Whites are far lower in the UK. </a:t>
            </a:r>
            <a:endParaRPr lang="en-US" b="1" dirty="0"/>
          </a:p>
        </p:txBody>
      </p:sp>
      <p:sp>
        <p:nvSpPr>
          <p:cNvPr id="4" name="Slide Number Placeholder 3"/>
          <p:cNvSpPr>
            <a:spLocks noGrp="1"/>
          </p:cNvSpPr>
          <p:nvPr>
            <p:ph type="sldNum" sz="quarter" idx="10"/>
          </p:nvPr>
        </p:nvSpPr>
        <p:spPr/>
        <p:txBody>
          <a:bodyPr/>
          <a:lstStyle/>
          <a:p>
            <a:fld id="{BCB31A9D-4616-4CF6-B884-347C406F7351}" type="slidenum">
              <a:rPr lang="en-US" smtClean="0"/>
              <a:t>103</a:t>
            </a:fld>
            <a:endParaRPr lang="en-US"/>
          </a:p>
        </p:txBody>
      </p:sp>
    </p:spTree>
    <p:extLst>
      <p:ext uri="{BB962C8B-B14F-4D97-AF65-F5344CB8AC3E}">
        <p14:creationId xmlns:p14="http://schemas.microsoft.com/office/powerpoint/2010/main" val="346077334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31A9D-4616-4CF6-B884-347C406F7351}" type="slidenum">
              <a:rPr lang="en-US" smtClean="0"/>
              <a:t>104</a:t>
            </a:fld>
            <a:endParaRPr lang="en-US"/>
          </a:p>
        </p:txBody>
      </p:sp>
    </p:spTree>
    <p:extLst>
      <p:ext uri="{BB962C8B-B14F-4D97-AF65-F5344CB8AC3E}">
        <p14:creationId xmlns:p14="http://schemas.microsoft.com/office/powerpoint/2010/main" val="338358428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This is a simple breakdown of total maternal deaths (through 42 days postpartum) across the most recent 4 years of data plus provisional 2022 data. The cases identified as COVID have a question mark because COVID isn’t included as an underlying cause of death. The 429 identified deaths in 2021 are cases that also had COVID included as a secondary cause. Of course, many of the other deaths may have been impacted by COVID barriers to care or limiting access to hospitals.  The 2022 results are provisional, though the provisional figures are generally quite close to the final figures so can give us a reliable sense of direction rather than a specific number. </a:t>
            </a:r>
          </a:p>
        </p:txBody>
      </p:sp>
      <p:sp>
        <p:nvSpPr>
          <p:cNvPr id="4" name="Slide Number Placeholder 3"/>
          <p:cNvSpPr>
            <a:spLocks noGrp="1"/>
          </p:cNvSpPr>
          <p:nvPr>
            <p:ph type="sldNum" sz="quarter" idx="5"/>
          </p:nvPr>
        </p:nvSpPr>
        <p:spPr/>
        <p:txBody>
          <a:bodyPr/>
          <a:lstStyle/>
          <a:p>
            <a:fld id="{BCB31A9D-4616-4CF6-B884-347C406F7351}" type="slidenum">
              <a:rPr lang="en-US" smtClean="0"/>
              <a:t>106</a:t>
            </a:fld>
            <a:endParaRPr lang="en-US"/>
          </a:p>
        </p:txBody>
      </p:sp>
    </p:spTree>
    <p:extLst>
      <p:ext uri="{BB962C8B-B14F-4D97-AF65-F5344CB8AC3E}">
        <p14:creationId xmlns:p14="http://schemas.microsoft.com/office/powerpoint/2010/main" val="69919523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Looking at each year by month reveals the stunning impact of COVID in August-Oct., 2021 when an average of about 70 deaths a month in every other year more than doubles to an average of 150 deaths a month in those months. Ratios for 2022 cannot be calculated because we don’t yet have estimates of 2022 births, which serve as the denominator.</a:t>
            </a:r>
          </a:p>
        </p:txBody>
      </p:sp>
      <p:sp>
        <p:nvSpPr>
          <p:cNvPr id="4" name="Slide Number Placeholder 3"/>
          <p:cNvSpPr>
            <a:spLocks noGrp="1"/>
          </p:cNvSpPr>
          <p:nvPr>
            <p:ph type="sldNum" sz="quarter" idx="5"/>
          </p:nvPr>
        </p:nvSpPr>
        <p:spPr/>
        <p:txBody>
          <a:bodyPr/>
          <a:lstStyle/>
          <a:p>
            <a:fld id="{BCB31A9D-4616-4CF6-B884-347C406F7351}" type="slidenum">
              <a:rPr lang="en-US" smtClean="0"/>
              <a:t>108</a:t>
            </a:fld>
            <a:endParaRPr lang="en-US"/>
          </a:p>
        </p:txBody>
      </p:sp>
    </p:spTree>
    <p:extLst>
      <p:ext uri="{BB962C8B-B14F-4D97-AF65-F5344CB8AC3E}">
        <p14:creationId xmlns:p14="http://schemas.microsoft.com/office/powerpoint/2010/main" val="13966075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maternal mortality ratios, showing a similar </a:t>
            </a:r>
            <a:r>
              <a:rPr lang="en-US" dirty="0" err="1"/>
              <a:t>attern</a:t>
            </a:r>
            <a:r>
              <a:rPr lang="en-US" dirty="0"/>
              <a:t>. </a:t>
            </a:r>
          </a:p>
        </p:txBody>
      </p:sp>
      <p:sp>
        <p:nvSpPr>
          <p:cNvPr id="4" name="Slide Number Placeholder 3"/>
          <p:cNvSpPr>
            <a:spLocks noGrp="1"/>
          </p:cNvSpPr>
          <p:nvPr>
            <p:ph type="sldNum" sz="quarter" idx="5"/>
          </p:nvPr>
        </p:nvSpPr>
        <p:spPr/>
        <p:txBody>
          <a:bodyPr/>
          <a:lstStyle/>
          <a:p>
            <a:fld id="{BCB31A9D-4616-4CF6-B884-347C406F7351}" type="slidenum">
              <a:rPr lang="en-US" smtClean="0"/>
              <a:t>109</a:t>
            </a:fld>
            <a:endParaRPr lang="en-US"/>
          </a:p>
        </p:txBody>
      </p:sp>
    </p:spTree>
    <p:extLst>
      <p:ext uri="{BB962C8B-B14F-4D97-AF65-F5344CB8AC3E}">
        <p14:creationId xmlns:p14="http://schemas.microsoft.com/office/powerpoint/2010/main" val="70889304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This breaks down pregnancy related deaths by race/ethnicity and by those cases with and without a COVID secondary code during the pandemic (April, 2020-Dec., 2021). Several interesting points: (1) The ratio for non- Hispanic AIAN are extraordinarily high. Their ratio of deaths associated with COVID (38.8) is higher than the overall ratio for all groups except non-Hispanic Blacks. (2) While Hispanics have a  lower ratio than Whites without COVID, their COVID cases are almost double that of Whites resulting in an overall higher ratio. (3) Non-Hispanic Blacks overall rate of 90.5/100,000 emphasizes the disparate impact of COVID on different groups. </a:t>
            </a:r>
          </a:p>
        </p:txBody>
      </p:sp>
      <p:sp>
        <p:nvSpPr>
          <p:cNvPr id="4" name="Slide Number Placeholder 3"/>
          <p:cNvSpPr>
            <a:spLocks noGrp="1"/>
          </p:cNvSpPr>
          <p:nvPr>
            <p:ph type="sldNum" sz="quarter" idx="5"/>
          </p:nvPr>
        </p:nvSpPr>
        <p:spPr/>
        <p:txBody>
          <a:bodyPr/>
          <a:lstStyle/>
          <a:p>
            <a:fld id="{BCB31A9D-4616-4CF6-B884-347C406F7351}" type="slidenum">
              <a:rPr lang="en-US" smtClean="0"/>
              <a:t>110</a:t>
            </a:fld>
            <a:endParaRPr lang="en-US"/>
          </a:p>
        </p:txBody>
      </p:sp>
    </p:spTree>
    <p:extLst>
      <p:ext uri="{BB962C8B-B14F-4D97-AF65-F5344CB8AC3E}">
        <p14:creationId xmlns:p14="http://schemas.microsoft.com/office/powerpoint/2010/main" val="411955148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It presents a familiar pattern with high ratios in the deep South and generally lower rates on the West Coast and Northeast. </a:t>
            </a:r>
          </a:p>
          <a:p>
            <a:endParaRPr lang="en-US" b="1" i="1" dirty="0"/>
          </a:p>
          <a:p>
            <a:r>
              <a:rPr lang="en-US" b="1" i="1" dirty="0"/>
              <a:t>5 states (Maine, New Hampshire, Rhode Island, Vermont &amp; Wyoming) had fewer than 10 maternal deaths and so aren’t reporting a rate, but obviously they potentially had a low ratio if they’re </a:t>
            </a:r>
            <a:r>
              <a:rPr lang="en-US" b="1" i="1" dirty="0" err="1"/>
              <a:t>averagng</a:t>
            </a:r>
            <a:r>
              <a:rPr lang="en-US" b="1" i="1" dirty="0"/>
              <a:t> less than 3 maternal deaths a year.</a:t>
            </a:r>
          </a:p>
        </p:txBody>
      </p:sp>
      <p:sp>
        <p:nvSpPr>
          <p:cNvPr id="4" name="Slide Number Placeholder 3"/>
          <p:cNvSpPr>
            <a:spLocks noGrp="1"/>
          </p:cNvSpPr>
          <p:nvPr>
            <p:ph type="sldNum" sz="quarter" idx="5"/>
          </p:nvPr>
        </p:nvSpPr>
        <p:spPr/>
        <p:txBody>
          <a:bodyPr/>
          <a:lstStyle/>
          <a:p>
            <a:fld id="{BCB31A9D-4616-4CF6-B884-347C406F7351}" type="slidenum">
              <a:rPr lang="en-US" smtClean="0"/>
              <a:t>111</a:t>
            </a:fld>
            <a:endParaRPr lang="en-US"/>
          </a:p>
        </p:txBody>
      </p:sp>
    </p:spTree>
    <p:extLst>
      <p:ext uri="{BB962C8B-B14F-4D97-AF65-F5344CB8AC3E}">
        <p14:creationId xmlns:p14="http://schemas.microsoft.com/office/powerpoint/2010/main" val="3702046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There are three similar but slightly different measures used in the reporting of</a:t>
            </a:r>
            <a:r>
              <a:rPr lang="en-US" b="1" baseline="0" dirty="0"/>
              <a:t> maternal mortality and the next few slides explain the differences. </a:t>
            </a:r>
            <a:endParaRPr lang="en-US" b="1" dirty="0"/>
          </a:p>
        </p:txBody>
      </p:sp>
      <p:sp>
        <p:nvSpPr>
          <p:cNvPr id="4" name="Slide Number Placeholder 3"/>
          <p:cNvSpPr>
            <a:spLocks noGrp="1"/>
          </p:cNvSpPr>
          <p:nvPr>
            <p:ph type="sldNum" sz="quarter" idx="10"/>
          </p:nvPr>
        </p:nvSpPr>
        <p:spPr/>
        <p:txBody>
          <a:bodyPr/>
          <a:lstStyle/>
          <a:p>
            <a:fld id="{BCB31A9D-4616-4CF6-B884-347C406F7351}" type="slidenum">
              <a:rPr lang="en-US" smtClean="0"/>
              <a:t>11</a:t>
            </a:fld>
            <a:endParaRPr lang="en-US"/>
          </a:p>
        </p:txBody>
      </p:sp>
    </p:spTree>
    <p:extLst>
      <p:ext uri="{BB962C8B-B14F-4D97-AF65-F5344CB8AC3E}">
        <p14:creationId xmlns:p14="http://schemas.microsoft.com/office/powerpoint/2010/main" val="380726018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This provides specific ratios for the individual states and shows the wide variation across states with ratios for Mississippi and Alabama three times higher than ratios for California and Minnesota.</a:t>
            </a:r>
          </a:p>
        </p:txBody>
      </p:sp>
      <p:sp>
        <p:nvSpPr>
          <p:cNvPr id="4" name="Slide Number Placeholder 3"/>
          <p:cNvSpPr>
            <a:spLocks noGrp="1"/>
          </p:cNvSpPr>
          <p:nvPr>
            <p:ph type="sldNum" sz="quarter" idx="5"/>
          </p:nvPr>
        </p:nvSpPr>
        <p:spPr/>
        <p:txBody>
          <a:bodyPr/>
          <a:lstStyle/>
          <a:p>
            <a:fld id="{BCB31A9D-4616-4CF6-B884-347C406F7351}" type="slidenum">
              <a:rPr lang="en-US" smtClean="0"/>
              <a:t>112</a:t>
            </a:fld>
            <a:endParaRPr lang="en-US"/>
          </a:p>
        </p:txBody>
      </p:sp>
    </p:spTree>
    <p:extLst>
      <p:ext uri="{BB962C8B-B14F-4D97-AF65-F5344CB8AC3E}">
        <p14:creationId xmlns:p14="http://schemas.microsoft.com/office/powerpoint/2010/main" val="94093377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In case you wonder whether political systems can make a differences, this illustrates a strong relationship between the proportion of female state legislators in a state and its pregnancy related mortality ratio. </a:t>
            </a:r>
          </a:p>
        </p:txBody>
      </p:sp>
      <p:sp>
        <p:nvSpPr>
          <p:cNvPr id="4" name="Slide Number Placeholder 3"/>
          <p:cNvSpPr>
            <a:spLocks noGrp="1"/>
          </p:cNvSpPr>
          <p:nvPr>
            <p:ph type="sldNum" sz="quarter" idx="5"/>
          </p:nvPr>
        </p:nvSpPr>
        <p:spPr/>
        <p:txBody>
          <a:bodyPr/>
          <a:lstStyle/>
          <a:p>
            <a:fld id="{BCB31A9D-4616-4CF6-B884-347C406F7351}" type="slidenum">
              <a:rPr lang="en-US" smtClean="0"/>
              <a:t>113</a:t>
            </a:fld>
            <a:endParaRPr lang="en-US"/>
          </a:p>
        </p:txBody>
      </p:sp>
    </p:spTree>
    <p:extLst>
      <p:ext uri="{BB962C8B-B14F-4D97-AF65-F5344CB8AC3E}">
        <p14:creationId xmlns:p14="http://schemas.microsoft.com/office/powerpoint/2010/main" val="283412610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There’s also a strong relationship between a state’s proportion of the population fully vaccinated and pregnancy related mortality. The higher the proportion of population fully vaccinated the lower the states pregnancy related mortality ratio.</a:t>
            </a:r>
          </a:p>
        </p:txBody>
      </p:sp>
      <p:sp>
        <p:nvSpPr>
          <p:cNvPr id="4" name="Slide Number Placeholder 3"/>
          <p:cNvSpPr>
            <a:spLocks noGrp="1"/>
          </p:cNvSpPr>
          <p:nvPr>
            <p:ph type="sldNum" sz="quarter" idx="5"/>
          </p:nvPr>
        </p:nvSpPr>
        <p:spPr/>
        <p:txBody>
          <a:bodyPr/>
          <a:lstStyle/>
          <a:p>
            <a:fld id="{BCB31A9D-4616-4CF6-B884-347C406F7351}" type="slidenum">
              <a:rPr lang="en-US" smtClean="0"/>
              <a:t>114</a:t>
            </a:fld>
            <a:endParaRPr lang="en-US"/>
          </a:p>
        </p:txBody>
      </p:sp>
    </p:spTree>
    <p:extLst>
      <p:ext uri="{BB962C8B-B14F-4D97-AF65-F5344CB8AC3E}">
        <p14:creationId xmlns:p14="http://schemas.microsoft.com/office/powerpoint/2010/main" val="51293096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Staying with the relationship between policy and mortality, this illustrates a strong relationship between whether a state expanded Medicaid and its pregnancy related mortality ratio. Notably, the disparity is increasing over time.</a:t>
            </a:r>
          </a:p>
        </p:txBody>
      </p:sp>
      <p:sp>
        <p:nvSpPr>
          <p:cNvPr id="4" name="Slide Number Placeholder 3"/>
          <p:cNvSpPr>
            <a:spLocks noGrp="1"/>
          </p:cNvSpPr>
          <p:nvPr>
            <p:ph type="sldNum" sz="quarter" idx="5"/>
          </p:nvPr>
        </p:nvSpPr>
        <p:spPr/>
        <p:txBody>
          <a:bodyPr/>
          <a:lstStyle/>
          <a:p>
            <a:fld id="{BCB31A9D-4616-4CF6-B884-347C406F7351}" type="slidenum">
              <a:rPr lang="en-US" smtClean="0"/>
              <a:t>115</a:t>
            </a:fld>
            <a:endParaRPr lang="en-US"/>
          </a:p>
        </p:txBody>
      </p:sp>
    </p:spTree>
    <p:extLst>
      <p:ext uri="{BB962C8B-B14F-4D97-AF65-F5344CB8AC3E}">
        <p14:creationId xmlns:p14="http://schemas.microsoft.com/office/powerpoint/2010/main" val="188260698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31A9D-4616-4CF6-B884-347C406F7351}" type="slidenum">
              <a:rPr lang="en-US" smtClean="0"/>
              <a:t>117</a:t>
            </a:fld>
            <a:endParaRPr lang="en-US"/>
          </a:p>
        </p:txBody>
      </p:sp>
    </p:spTree>
    <p:extLst>
      <p:ext uri="{BB962C8B-B14F-4D97-AF65-F5344CB8AC3E}">
        <p14:creationId xmlns:p14="http://schemas.microsoft.com/office/powerpoint/2010/main" val="358458717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an updated version based on data from 36 maternal mortality review committees, documenting an even smaller proportion of maternal deaths at the time of birth, with 53% between a week and a year after birth.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As noted above,</a:t>
            </a:r>
            <a:r>
              <a:rPr lang="en-US" b="1" baseline="0" dirty="0"/>
              <a:t> this distribution suggests that the focus on clinically based solutions is appropriate and necessary, but insufficient to address the full scope of problems associated with maternal mortality. An integrated approach encompassing clinical and public health approaches, hospital and community initiatives, as well as policy reforms will be the only way to sufficiently combat maternal mortality.</a:t>
            </a:r>
            <a:endParaRPr lang="en-US" b="1"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B31A9D-4616-4CF6-B884-347C406F73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46259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This presentation of the patterns of causes of maternal deaths shows declining proportions of deaths associated with specific clinical causes and a rise in cardiovascular related causes, many of which do not manifest until the postpartum period.</a:t>
            </a:r>
          </a:p>
        </p:txBody>
      </p:sp>
      <p:sp>
        <p:nvSpPr>
          <p:cNvPr id="4" name="Slide Number Placeholder 3"/>
          <p:cNvSpPr>
            <a:spLocks noGrp="1"/>
          </p:cNvSpPr>
          <p:nvPr>
            <p:ph type="sldNum" sz="quarter" idx="5"/>
          </p:nvPr>
        </p:nvSpPr>
        <p:spPr/>
        <p:txBody>
          <a:bodyPr/>
          <a:lstStyle/>
          <a:p>
            <a:fld id="{BCB31A9D-4616-4CF6-B884-347C406F7351}" type="slidenum">
              <a:rPr lang="en-US" smtClean="0"/>
              <a:t>119</a:t>
            </a:fld>
            <a:endParaRPr lang="en-US"/>
          </a:p>
        </p:txBody>
      </p:sp>
    </p:spTree>
    <p:extLst>
      <p:ext uri="{BB962C8B-B14F-4D97-AF65-F5344CB8AC3E}">
        <p14:creationId xmlns:p14="http://schemas.microsoft.com/office/powerpoint/2010/main" val="230721576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This presents the causes of death by the timing of death and the different patterns are apparent. The three leading causes in each case are labeled. During pregnancy, the less well defined causes account for almost half (46%) of all deaths, while on the day of delivery hemorrhage and embolism make up half of the cases. In the week after birth hemorrhage, hypertension and infection account for more</a:t>
            </a:r>
            <a:r>
              <a:rPr lang="en-US" b="1" baseline="0" dirty="0"/>
              <a:t> than half of the deaths, while between the first and 6</a:t>
            </a:r>
            <a:r>
              <a:rPr lang="en-US" b="1" baseline="30000" dirty="0"/>
              <a:t>th</a:t>
            </a:r>
            <a:r>
              <a:rPr lang="en-US" b="1" baseline="0" dirty="0"/>
              <a:t> week infection, hypertensive disorders and other cardiovascular conditions make up a majority of the cases. Between 6 weeks and a year after birth, the picture changes dramatically with 2 in 5 deaths attributed to weakened heart muscles (cardiomyopathy) while the less specific causes account for another third of deaths. </a:t>
            </a:r>
            <a:endParaRPr lang="en-US" b="1" dirty="0"/>
          </a:p>
          <a:p>
            <a:endParaRPr lang="en-US" dirty="0"/>
          </a:p>
        </p:txBody>
      </p:sp>
      <p:sp>
        <p:nvSpPr>
          <p:cNvPr id="4" name="Slide Number Placeholder 3"/>
          <p:cNvSpPr>
            <a:spLocks noGrp="1"/>
          </p:cNvSpPr>
          <p:nvPr>
            <p:ph type="sldNum" sz="quarter" idx="10"/>
          </p:nvPr>
        </p:nvSpPr>
        <p:spPr/>
        <p:txBody>
          <a:bodyPr/>
          <a:lstStyle/>
          <a:p>
            <a:fld id="{BCB31A9D-4616-4CF6-B884-347C406F7351}" type="slidenum">
              <a:rPr lang="en-US" smtClean="0"/>
              <a:t>120</a:t>
            </a:fld>
            <a:endParaRPr lang="en-US"/>
          </a:p>
        </p:txBody>
      </p:sp>
    </p:spTree>
    <p:extLst>
      <p:ext uri="{BB962C8B-B14F-4D97-AF65-F5344CB8AC3E}">
        <p14:creationId xmlns:p14="http://schemas.microsoft.com/office/powerpoint/2010/main" val="174856549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another way to approach the analysis of cause of death. Rather than rely on death records as in the previous figure, we can look at the results form a study based on reports from 9 maternal mortality review committees</a:t>
            </a:r>
            <a:r>
              <a:rPr lang="en-US" b="1" baseline="0" dirty="0"/>
              <a:t> (MMRCs). MMRCs review individual cases of maternal deaths, including the death record, but also other materials (e.g. prenatal records, hospital reports, media accounts). Their classifications try to focus on underlying causes of death. As you can see there are many overlaps with the official records, however, one of the primary differences is that unlike medical records these analyses include the category of mental health difficulties as an underlying cause and that becomes notable, particularly in the postpartum period. </a:t>
            </a:r>
            <a:endParaRPr lang="en-US" b="1" dirty="0"/>
          </a:p>
        </p:txBody>
      </p:sp>
      <p:sp>
        <p:nvSpPr>
          <p:cNvPr id="4" name="Slide Number Placeholder 3"/>
          <p:cNvSpPr>
            <a:spLocks noGrp="1"/>
          </p:cNvSpPr>
          <p:nvPr>
            <p:ph type="sldNum" sz="quarter" idx="10"/>
          </p:nvPr>
        </p:nvSpPr>
        <p:spPr/>
        <p:txBody>
          <a:bodyPr/>
          <a:lstStyle/>
          <a:p>
            <a:fld id="{BCB31A9D-4616-4CF6-B884-347C406F7351}" type="slidenum">
              <a:rPr lang="en-US" smtClean="0"/>
              <a:t>121</a:t>
            </a:fld>
            <a:endParaRPr lang="en-US"/>
          </a:p>
        </p:txBody>
      </p:sp>
    </p:spTree>
    <p:extLst>
      <p:ext uri="{BB962C8B-B14F-4D97-AF65-F5344CB8AC3E}">
        <p14:creationId xmlns:p14="http://schemas.microsoft.com/office/powerpoint/2010/main" val="17685038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31A9D-4616-4CF6-B884-347C406F7351}" type="slidenum">
              <a:rPr lang="en-US" smtClean="0"/>
              <a:t>122</a:t>
            </a:fld>
            <a:endParaRPr lang="en-US"/>
          </a:p>
        </p:txBody>
      </p:sp>
    </p:spTree>
    <p:extLst>
      <p:ext uri="{BB962C8B-B14F-4D97-AF65-F5344CB8AC3E}">
        <p14:creationId xmlns:p14="http://schemas.microsoft.com/office/powerpoint/2010/main" val="330860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These are the three standard</a:t>
            </a:r>
            <a:r>
              <a:rPr lang="en-US" b="1" baseline="0" dirty="0"/>
              <a:t> measures used in the U.S. Pregnancy associated deaths are the starting point since this captures all deaths of women who are pregnant or up to a year after the birth. </a:t>
            </a:r>
          </a:p>
          <a:p>
            <a:endParaRPr lang="en-US" b="1" baseline="0" dirty="0"/>
          </a:p>
          <a:p>
            <a:r>
              <a:rPr lang="en-US" b="1" baseline="0" dirty="0"/>
              <a:t>The measures of maternal mortality and pregnancy related deaths are very similar in that they take the pregnancy associated measure and add the component of having the </a:t>
            </a:r>
            <a:r>
              <a:rPr lang="en-US" b="1" i="1" u="sng" baseline="0" dirty="0"/>
              <a:t>cause of death related to the pregnancy</a:t>
            </a:r>
            <a:r>
              <a:rPr lang="en-US" b="1" i="0" u="none" baseline="0" dirty="0"/>
              <a:t>. While there are some slight differences in how they get to that determination, the major distinction between those measures is temporal. The maternal mortality ratio includes deaths during pregnancy, at birth or up to 42 days after birth, while the pregnancy related mortality ratio extends the postpartum time period out to a year. </a:t>
            </a:r>
          </a:p>
          <a:p>
            <a:endParaRPr lang="en-US" b="1" i="0" u="none" baseline="0" dirty="0"/>
          </a:p>
          <a:p>
            <a:endParaRPr lang="en-US" b="0" i="0" u="none" baseline="0" dirty="0"/>
          </a:p>
          <a:p>
            <a:endParaRPr lang="en-US" b="0" i="0" u="none" baseline="0" dirty="0"/>
          </a:p>
          <a:p>
            <a:endParaRPr lang="en-US" b="0" i="0" u="none" baseline="0" dirty="0"/>
          </a:p>
          <a:p>
            <a:endParaRPr lang="en-US" dirty="0"/>
          </a:p>
        </p:txBody>
      </p:sp>
      <p:sp>
        <p:nvSpPr>
          <p:cNvPr id="4" name="Slide Number Placeholder 3"/>
          <p:cNvSpPr>
            <a:spLocks noGrp="1"/>
          </p:cNvSpPr>
          <p:nvPr>
            <p:ph type="sldNum" sz="quarter" idx="10"/>
          </p:nvPr>
        </p:nvSpPr>
        <p:spPr/>
        <p:txBody>
          <a:bodyPr/>
          <a:lstStyle/>
          <a:p>
            <a:fld id="{BCB31A9D-4616-4CF6-B884-347C406F7351}" type="slidenum">
              <a:rPr lang="en-US" smtClean="0"/>
              <a:t>12</a:t>
            </a:fld>
            <a:endParaRPr lang="en-US"/>
          </a:p>
        </p:txBody>
      </p:sp>
    </p:spTree>
    <p:extLst>
      <p:ext uri="{BB962C8B-B14F-4D97-AF65-F5344CB8AC3E}">
        <p14:creationId xmlns:p14="http://schemas.microsoft.com/office/powerpoint/2010/main" val="210575681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31A9D-4616-4CF6-B884-347C406F7351}" type="slidenum">
              <a:rPr lang="en-US" smtClean="0"/>
              <a:t>123</a:t>
            </a:fld>
            <a:endParaRPr lang="en-US"/>
          </a:p>
        </p:txBody>
      </p:sp>
    </p:spTree>
    <p:extLst>
      <p:ext uri="{BB962C8B-B14F-4D97-AF65-F5344CB8AC3E}">
        <p14:creationId xmlns:p14="http://schemas.microsoft.com/office/powerpoint/2010/main" val="310722471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looking at death reports,</a:t>
            </a:r>
            <a:r>
              <a:rPr lang="en-US" b="1" baseline="0" dirty="0"/>
              <a:t> I noticed an interesting change in trend in overall death rates for women of reproductive age(see circled data). While overall death rates had gone down for most age groups, for women 15-44, the rates had leveled and even gone up. These aren’t maternal mortality data – these are overall death rates for women, so now we’re not dealing with 700 deaths a year, but more like 55,000 deaths of women.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B31A9D-4616-4CF6-B884-347C406F73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225456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Here are overall death rates for women 15-44 since 1999. For most groups,</a:t>
            </a:r>
            <a:r>
              <a:rPr lang="en-US" b="1" baseline="0" dirty="0"/>
              <a:t> </a:t>
            </a:r>
            <a:r>
              <a:rPr lang="en-US" b="1" dirty="0"/>
              <a:t>except American</a:t>
            </a:r>
            <a:r>
              <a:rPr lang="en-US" b="1" baseline="0" dirty="0"/>
              <a:t> Indian Alaskan Natives(AIAN), maternal death rates were relatively level for the first decade of the 21</a:t>
            </a:r>
            <a:r>
              <a:rPr lang="en-US" b="1" baseline="30000" dirty="0"/>
              <a:t>st</a:t>
            </a:r>
            <a:r>
              <a:rPr lang="en-US" b="1" baseline="0" dirty="0"/>
              <a:t> century. After 2010 and especially after 2013, the rates began to rise in all groups, particularly spiking among AIAN women. Of course the death rates particularly spiked during the pandemic.</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B31A9D-4616-4CF6-B884-347C406F73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281405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Here are overall death rates for women 15-44 2010-2021. The surge in death rates for American</a:t>
            </a:r>
            <a:r>
              <a:rPr lang="en-US" b="1" baseline="0" dirty="0"/>
              <a:t> Indian Alaskan Natives(AIAN), particularly during the pandemic with an overall increase of 59%. Even </a:t>
            </a:r>
            <a:r>
              <a:rPr lang="en-US" b="1" baseline="0" dirty="0" err="1"/>
              <a:t>prepandemic</a:t>
            </a:r>
            <a:r>
              <a:rPr lang="en-US" b="1" baseline="0" dirty="0"/>
              <a:t> (2010-2019) the increase was 13.3%. Recall this was at a time when the maternal mortality ratio was relatively unchanged.  Also, the magnitude of the impact of overall female deaths was more profound as we’re considering not 700 deaths a year, but 70,000 a year.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B31A9D-4616-4CF6-B884-347C406F73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725640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The irony is that in terms of overall female death rates for women 25-34,</a:t>
            </a:r>
            <a:r>
              <a:rPr lang="en-US" b="1" i="1" baseline="0" dirty="0"/>
              <a:t> the black white disparity has actually been going down. However, I don’t think this is what was intended by those advocating for our societal goal of eliminating disparities. It is based more on the steadily increasing white rate than in a decreasing rate among Black women. However, the increase in the ratio since 2017 could signal the beginning of a disturbing new trend. </a:t>
            </a:r>
            <a:endParaRPr lang="en-US" b="1"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B31A9D-4616-4CF6-B884-347C406F73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900852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What’s the cause of the increase? First let’s note what it’s not from</a:t>
            </a:r>
            <a:r>
              <a:rPr lang="en-US" b="1" baseline="0" dirty="0"/>
              <a:t> – pregnancy, diabetes,  cerebrovascular diseases or cancer.  The rise is driven largely by behavioral causes: (1) primarily accidents (unintentional injuries) which is a category that includes substance use as a main driver of this increase; (2) suicide; and to a lesser extent (3) liver disease, which has a large percent increase but on a smaller base.</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B31A9D-4616-4CF6-B884-347C406F73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77370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The profound impact of substance use is seen here since almost half (47%) of the overall non-COVID related increase from 2010-2021 had “drug-induced” listed as a cause. </a:t>
            </a:r>
          </a:p>
        </p:txBody>
      </p:sp>
      <p:sp>
        <p:nvSpPr>
          <p:cNvPr id="4" name="Slide Number Placeholder 3"/>
          <p:cNvSpPr>
            <a:spLocks noGrp="1"/>
          </p:cNvSpPr>
          <p:nvPr>
            <p:ph type="sldNum" sz="quarter" idx="5"/>
          </p:nvPr>
        </p:nvSpPr>
        <p:spPr/>
        <p:txBody>
          <a:bodyPr/>
          <a:lstStyle/>
          <a:p>
            <a:fld id="{BCB31A9D-4616-4CF6-B884-347C406F7351}" type="slidenum">
              <a:rPr lang="en-US" smtClean="0"/>
              <a:t>129</a:t>
            </a:fld>
            <a:endParaRPr lang="en-US"/>
          </a:p>
        </p:txBody>
      </p:sp>
    </p:spTree>
    <p:extLst>
      <p:ext uri="{BB962C8B-B14F-4D97-AF65-F5344CB8AC3E}">
        <p14:creationId xmlns:p14="http://schemas.microsoft.com/office/powerpoint/2010/main" val="268125685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breaks down the increase in drug induced by race ethnicity. Non-Hispanic Whites dominate with 8,921 more drug induced deaths in 2021 than 2010, accounting for 64% of the overall increase. The largest relative increase (527%) was among non-Hispanic Blacks, but from a much lower base than Whites.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B31A9D-4616-4CF6-B884-347C406F73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722640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31A9D-4616-4CF6-B884-347C406F7351}" type="slidenum">
              <a:rPr lang="en-US" smtClean="0"/>
              <a:t>131</a:t>
            </a:fld>
            <a:endParaRPr lang="en-US"/>
          </a:p>
        </p:txBody>
      </p:sp>
    </p:spTree>
    <p:extLst>
      <p:ext uri="{BB962C8B-B14F-4D97-AF65-F5344CB8AC3E}">
        <p14:creationId xmlns:p14="http://schemas.microsoft.com/office/powerpoint/2010/main" val="380309940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31A9D-4616-4CF6-B884-347C406F7351}" type="slidenum">
              <a:rPr lang="en-US" smtClean="0"/>
              <a:t>132</a:t>
            </a:fld>
            <a:endParaRPr lang="en-US"/>
          </a:p>
        </p:txBody>
      </p:sp>
    </p:spTree>
    <p:extLst>
      <p:ext uri="{BB962C8B-B14F-4D97-AF65-F5344CB8AC3E}">
        <p14:creationId xmlns:p14="http://schemas.microsoft.com/office/powerpoint/2010/main" val="140259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Pregnancy associated deaths are defined</a:t>
            </a:r>
            <a:r>
              <a:rPr lang="en-US" b="1" baseline="0" dirty="0"/>
              <a:t> by timing – </a:t>
            </a:r>
            <a:r>
              <a:rPr lang="en-US" b="1" dirty="0"/>
              <a:t>all deaths of</a:t>
            </a:r>
            <a:r>
              <a:rPr lang="en-US" b="1" baseline="0" dirty="0"/>
              <a:t> women of reproductive age who had been pregnant up to a year prior to their deaths, regardless of the cause of the death. Therefore these include both deaths clearly the result of the pregnancy (e.g. because of a postpartum hemorrhage) and  those that might have no relationship whatsoever (e.g. an automobile accident 6 months after the birth). </a:t>
            </a:r>
          </a:p>
          <a:p>
            <a:endParaRPr lang="en-US" b="1" baseline="0" dirty="0"/>
          </a:p>
          <a:p>
            <a:r>
              <a:rPr lang="en-US" b="1" baseline="0" dirty="0"/>
              <a:t>As an example, the Florida </a:t>
            </a:r>
            <a:r>
              <a:rPr lang="en-US" sz="1200" b="1" i="0" u="none" strike="noStrike" kern="1200" baseline="0" dirty="0">
                <a:solidFill>
                  <a:schemeClr val="tx1"/>
                </a:solidFill>
                <a:latin typeface="+mn-lt"/>
                <a:ea typeface="+mn-ea"/>
                <a:cs typeface="+mn-cs"/>
              </a:rPr>
              <a:t>Pregnancy-Associated Mortality Review (PAMR) identified through a linkage of birth and death records, a total of 145 pregnancy associated deaths in 2014.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Source: L. Hernandez. </a:t>
            </a:r>
            <a:r>
              <a:rPr lang="en-US" sz="1200" b="1" i="1" u="none" strike="noStrike" kern="1200" baseline="0" dirty="0">
                <a:solidFill>
                  <a:schemeClr val="tx1"/>
                </a:solidFill>
                <a:latin typeface="+mn-lt"/>
                <a:ea typeface="+mn-ea"/>
                <a:cs typeface="+mn-cs"/>
              </a:rPr>
              <a:t>Florida’s Pregnancy-Associated Mortality Review 2014 Update. </a:t>
            </a:r>
            <a:r>
              <a:rPr lang="en-US" sz="1200" b="1" i="0" u="none" strike="noStrike" kern="1200" baseline="0" dirty="0">
                <a:solidFill>
                  <a:schemeClr val="tx1"/>
                </a:solidFill>
                <a:latin typeface="+mn-lt"/>
                <a:ea typeface="+mn-ea"/>
                <a:cs typeface="+mn-cs"/>
              </a:rPr>
              <a:t>Division of Community Health Promotion. Florida Department of Health. </a:t>
            </a:r>
            <a:endParaRPr lang="en-US" b="1" i="1" dirty="0"/>
          </a:p>
        </p:txBody>
      </p:sp>
      <p:sp>
        <p:nvSpPr>
          <p:cNvPr id="4" name="Slide Number Placeholder 3"/>
          <p:cNvSpPr>
            <a:spLocks noGrp="1"/>
          </p:cNvSpPr>
          <p:nvPr>
            <p:ph type="sldNum" sz="quarter" idx="10"/>
          </p:nvPr>
        </p:nvSpPr>
        <p:spPr/>
        <p:txBody>
          <a:bodyPr/>
          <a:lstStyle/>
          <a:p>
            <a:fld id="{BCB31A9D-4616-4CF6-B884-347C406F7351}" type="slidenum">
              <a:rPr lang="en-US" smtClean="0"/>
              <a:t>13</a:t>
            </a:fld>
            <a:endParaRPr lang="en-US"/>
          </a:p>
        </p:txBody>
      </p:sp>
    </p:spTree>
    <p:extLst>
      <p:ext uri="{BB962C8B-B14F-4D97-AF65-F5344CB8AC3E}">
        <p14:creationId xmlns:p14="http://schemas.microsoft.com/office/powerpoint/2010/main" val="133082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The definition of preventability that has been applied to cases of maternal death.</a:t>
            </a:r>
          </a:p>
        </p:txBody>
      </p:sp>
      <p:sp>
        <p:nvSpPr>
          <p:cNvPr id="4" name="Slide Number Placeholder 3"/>
          <p:cNvSpPr>
            <a:spLocks noGrp="1"/>
          </p:cNvSpPr>
          <p:nvPr>
            <p:ph type="sldNum" sz="quarter" idx="10"/>
          </p:nvPr>
        </p:nvSpPr>
        <p:spPr/>
        <p:txBody>
          <a:bodyPr/>
          <a:lstStyle/>
          <a:p>
            <a:fld id="{BCB31A9D-4616-4CF6-B884-347C406F7351}" type="slidenum">
              <a:rPr lang="en-US" smtClean="0"/>
              <a:t>133</a:t>
            </a:fld>
            <a:endParaRPr lang="en-US"/>
          </a:p>
        </p:txBody>
      </p:sp>
    </p:spTree>
    <p:extLst>
      <p:ext uri="{BB962C8B-B14F-4D97-AF65-F5344CB8AC3E}">
        <p14:creationId xmlns:p14="http://schemas.microsoft.com/office/powerpoint/2010/main" val="148655516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MMRCs exist in 50 state and local jurisdictions. </a:t>
            </a:r>
          </a:p>
        </p:txBody>
      </p:sp>
      <p:sp>
        <p:nvSpPr>
          <p:cNvPr id="4" name="Slide Number Placeholder 3"/>
          <p:cNvSpPr>
            <a:spLocks noGrp="1"/>
          </p:cNvSpPr>
          <p:nvPr>
            <p:ph type="sldNum" sz="quarter" idx="5"/>
          </p:nvPr>
        </p:nvSpPr>
        <p:spPr/>
        <p:txBody>
          <a:bodyPr/>
          <a:lstStyle/>
          <a:p>
            <a:fld id="{E2EBA347-983F-4E83-B985-83B2C3894F9E}" type="slidenum">
              <a:rPr lang="en-US" smtClean="0"/>
              <a:t>134</a:t>
            </a:fld>
            <a:endParaRPr lang="en-US"/>
          </a:p>
        </p:txBody>
      </p:sp>
    </p:spTree>
    <p:extLst>
      <p:ext uri="{BB962C8B-B14F-4D97-AF65-F5344CB8AC3E}">
        <p14:creationId xmlns:p14="http://schemas.microsoft.com/office/powerpoint/2010/main" val="246707962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data</a:t>
            </a:r>
            <a:r>
              <a:rPr lang="en-US" b="1" baseline="0" dirty="0"/>
              <a:t> is now somewhat old (pre ACA), but it powerfully illustrates the nature of the problem we face in insurance coverage for maternity care. The green line (private insurance) remains relatively steady sloping down slightly across the 17 month period covered. More importantly, note the teal colored line that represents women with no insurance. Prior to getting pregnant about 23% of women had no insurance. By the time they give birth around 12% had no insurance with increases in Medicaid coverage filling the gap. By 5 months after they’ve had their baby, the uninsured figure rises back to about 23%. This isn’t random variation but a conscious policy position taken by our government to more generously cover women while they’re pregnant, but at 60 days postpartum, dropping the benefit for mothers, though not babies for at least 1 year. </a:t>
            </a:r>
            <a:endParaRPr lang="en-US" b="1" dirty="0"/>
          </a:p>
        </p:txBody>
      </p:sp>
      <p:sp>
        <p:nvSpPr>
          <p:cNvPr id="4" name="Slide Number Placeholder 3"/>
          <p:cNvSpPr>
            <a:spLocks noGrp="1"/>
          </p:cNvSpPr>
          <p:nvPr>
            <p:ph type="sldNum" sz="quarter" idx="10"/>
          </p:nvPr>
        </p:nvSpPr>
        <p:spPr/>
        <p:txBody>
          <a:bodyPr/>
          <a:lstStyle/>
          <a:p>
            <a:fld id="{BCB31A9D-4616-4CF6-B884-347C406F7351}" type="slidenum">
              <a:rPr lang="en-US" smtClean="0"/>
              <a:t>136</a:t>
            </a:fld>
            <a:endParaRPr lang="en-US"/>
          </a:p>
        </p:txBody>
      </p:sp>
    </p:spTree>
    <p:extLst>
      <p:ext uri="{BB962C8B-B14F-4D97-AF65-F5344CB8AC3E}">
        <p14:creationId xmlns:p14="http://schemas.microsoft.com/office/powerpoint/2010/main" val="149249716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presents data from the Kaiser Family Foundation on eligibility for coverage while pregnant and not pregnant among states that did not expand Medicaid eligibility in conjunction with the ACA.</a:t>
            </a:r>
            <a:r>
              <a:rPr lang="en-US" b="1" baseline="0" dirty="0"/>
              <a:t> For states that did expand, if an adult is making less than 138% of the poverty level, they can qualify for Medicaid. In these states, that figure may be as low as 16% of the poverty level (i.e. have an income of more than $3,636 for a family of 3), meaning it is almost impossible to qualify for Medicaid coverage. However, once  a woman become pregnant, that limit is significantly raised as the figure illustrates.  Of course, 60 days after giving birth, the original eligibility applies again and she’s may be denied Medicaid, while her infant will likely qualify until age 1.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B31A9D-4616-4CF6-B884-347C406F73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62450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31A9D-4616-4CF6-B884-347C406F7351}" type="slidenum">
              <a:rPr lang="en-US" smtClean="0"/>
              <a:t>138</a:t>
            </a:fld>
            <a:endParaRPr lang="en-US"/>
          </a:p>
        </p:txBody>
      </p:sp>
    </p:spTree>
    <p:extLst>
      <p:ext uri="{BB962C8B-B14F-4D97-AF65-F5344CB8AC3E}">
        <p14:creationId xmlns:p14="http://schemas.microsoft.com/office/powerpoint/2010/main" val="254603575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These</a:t>
            </a:r>
            <a:r>
              <a:rPr lang="en-US" b="1" baseline="0" dirty="0"/>
              <a:t> findings from a study of California women</a:t>
            </a:r>
            <a:r>
              <a:rPr lang="en-US" b="1" dirty="0"/>
              <a:t> is a reminder that simply extending Medicaid doesn’t ensure equitable care. Women on Medicaid, even after controlling for a wide range of demographic and factors, were more</a:t>
            </a:r>
            <a:r>
              <a:rPr lang="en-US" b="1" baseline="0" dirty="0"/>
              <a:t> likely to report being treated unfairly, not given a choice about having a VBAC, report being pressured to have a cesarean. They were also less likely to have a postpartum visit or be encouraged by staff to make their own decisions in labor.  </a:t>
            </a:r>
            <a:endParaRPr lang="en-US" b="1" dirty="0"/>
          </a:p>
        </p:txBody>
      </p:sp>
      <p:sp>
        <p:nvSpPr>
          <p:cNvPr id="4" name="Slide Number Placeholder 3"/>
          <p:cNvSpPr>
            <a:spLocks noGrp="1"/>
          </p:cNvSpPr>
          <p:nvPr>
            <p:ph type="sldNum" sz="quarter" idx="10"/>
          </p:nvPr>
        </p:nvSpPr>
        <p:spPr/>
        <p:txBody>
          <a:bodyPr/>
          <a:lstStyle/>
          <a:p>
            <a:fld id="{BCB31A9D-4616-4CF6-B884-347C406F7351}" type="slidenum">
              <a:rPr lang="en-US" smtClean="0"/>
              <a:t>139</a:t>
            </a:fld>
            <a:endParaRPr lang="en-US"/>
          </a:p>
        </p:txBody>
      </p:sp>
    </p:spTree>
    <p:extLst>
      <p:ext uri="{BB962C8B-B14F-4D97-AF65-F5344CB8AC3E}">
        <p14:creationId xmlns:p14="http://schemas.microsoft.com/office/powerpoint/2010/main" val="213433531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These represent only a start</a:t>
            </a:r>
            <a:r>
              <a:rPr lang="en-US" b="1" baseline="0" dirty="0"/>
              <a:t> to addressing maternal mortality for what it is – a health challenge for all birth people across their lifespan and not just at the time of pregnancy. </a:t>
            </a:r>
            <a:endParaRPr lang="en-US" b="1" dirty="0"/>
          </a:p>
        </p:txBody>
      </p:sp>
      <p:sp>
        <p:nvSpPr>
          <p:cNvPr id="4" name="Slide Number Placeholder 3"/>
          <p:cNvSpPr>
            <a:spLocks noGrp="1"/>
          </p:cNvSpPr>
          <p:nvPr>
            <p:ph type="sldNum" sz="quarter" idx="10"/>
          </p:nvPr>
        </p:nvSpPr>
        <p:spPr/>
        <p:txBody>
          <a:bodyPr/>
          <a:lstStyle/>
          <a:p>
            <a:fld id="{BCB31A9D-4616-4CF6-B884-347C406F7351}" type="slidenum">
              <a:rPr lang="en-US" smtClean="0"/>
              <a:t>141</a:t>
            </a:fld>
            <a:endParaRPr lang="en-US"/>
          </a:p>
        </p:txBody>
      </p:sp>
    </p:spTree>
    <p:extLst>
      <p:ext uri="{BB962C8B-B14F-4D97-AF65-F5344CB8AC3E}">
        <p14:creationId xmlns:p14="http://schemas.microsoft.com/office/powerpoint/2010/main" val="229670938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Advocacy opportunities abound and there’s a pressing need to turn</a:t>
            </a:r>
            <a:r>
              <a:rPr lang="en-US" b="1" baseline="0" dirty="0"/>
              <a:t> this data into action. </a:t>
            </a:r>
            <a:endParaRPr lang="en-US" b="1" dirty="0"/>
          </a:p>
        </p:txBody>
      </p:sp>
      <p:sp>
        <p:nvSpPr>
          <p:cNvPr id="4" name="Slide Number Placeholder 3"/>
          <p:cNvSpPr>
            <a:spLocks noGrp="1"/>
          </p:cNvSpPr>
          <p:nvPr>
            <p:ph type="sldNum" sz="quarter" idx="10"/>
          </p:nvPr>
        </p:nvSpPr>
        <p:spPr/>
        <p:txBody>
          <a:bodyPr/>
          <a:lstStyle/>
          <a:p>
            <a:fld id="{BCB31A9D-4616-4CF6-B884-347C406F7351}" type="slidenum">
              <a:rPr lang="en-US" smtClean="0"/>
              <a:t>142</a:t>
            </a:fld>
            <a:endParaRPr lang="en-US"/>
          </a:p>
        </p:txBody>
      </p:sp>
    </p:spTree>
    <p:extLst>
      <p:ext uri="{BB962C8B-B14F-4D97-AF65-F5344CB8AC3E}">
        <p14:creationId xmlns:p14="http://schemas.microsoft.com/office/powerpoint/2010/main" val="3535915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Pregnancy Related Deaths are the subset of those pregnancy </a:t>
            </a:r>
            <a:r>
              <a:rPr lang="en-US" b="1" i="1" u="none" dirty="0"/>
              <a:t>associated</a:t>
            </a:r>
            <a:r>
              <a:rPr lang="en-US" b="1" baseline="0" dirty="0"/>
              <a:t> deaths that are clearly linked to the pregnancy . In the Florida example, of the 145 pregnancy associated deaths they identified, the </a:t>
            </a:r>
            <a:r>
              <a:rPr lang="en-US" sz="1200" b="1" i="0" u="none" strike="noStrike" kern="1200" baseline="0" dirty="0">
                <a:solidFill>
                  <a:schemeClr val="tx1"/>
                </a:solidFill>
                <a:latin typeface="+mn-lt"/>
                <a:ea typeface="+mn-ea"/>
                <a:cs typeface="+mn-cs"/>
              </a:rPr>
              <a:t>Pregnancy-Associated Mortality Review classified 35 (24.1%) as pregnancy </a:t>
            </a:r>
            <a:r>
              <a:rPr lang="en-US" sz="1200" b="1" i="1" u="none" strike="noStrike" kern="1200" baseline="0" dirty="0">
                <a:solidFill>
                  <a:schemeClr val="tx1"/>
                </a:solidFill>
                <a:latin typeface="+mn-lt"/>
                <a:ea typeface="+mn-ea"/>
                <a:cs typeface="+mn-cs"/>
              </a:rPr>
              <a:t>related</a:t>
            </a:r>
            <a:r>
              <a:rPr lang="en-US" sz="1200" b="1" i="0" u="none" strike="noStrike" kern="1200" baseline="0" dirty="0">
                <a:solidFill>
                  <a:schemeClr val="tx1"/>
                </a:solidFill>
                <a:latin typeface="+mn-lt"/>
                <a:ea typeface="+mn-ea"/>
                <a:cs typeface="+mn-cs"/>
              </a:rPr>
              <a:t>.  </a:t>
            </a:r>
            <a:endParaRPr lang="en-US" b="1" dirty="0"/>
          </a:p>
        </p:txBody>
      </p:sp>
      <p:sp>
        <p:nvSpPr>
          <p:cNvPr id="4" name="Slide Number Placeholder 3"/>
          <p:cNvSpPr>
            <a:spLocks noGrp="1"/>
          </p:cNvSpPr>
          <p:nvPr>
            <p:ph type="sldNum" sz="quarter" idx="10"/>
          </p:nvPr>
        </p:nvSpPr>
        <p:spPr/>
        <p:txBody>
          <a:bodyPr/>
          <a:lstStyle/>
          <a:p>
            <a:fld id="{BCB31A9D-4616-4CF6-B884-347C406F7351}" type="slidenum">
              <a:rPr lang="en-US" smtClean="0"/>
              <a:t>14</a:t>
            </a:fld>
            <a:endParaRPr lang="en-US"/>
          </a:p>
        </p:txBody>
      </p:sp>
    </p:spTree>
    <p:extLst>
      <p:ext uri="{BB962C8B-B14F-4D97-AF65-F5344CB8AC3E}">
        <p14:creationId xmlns:p14="http://schemas.microsoft.com/office/powerpoint/2010/main" val="4079655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maternal mortality ratio is similar to</a:t>
            </a:r>
            <a:r>
              <a:rPr lang="en-US" b="1" baseline="0" dirty="0"/>
              <a:t> the pregnancy related ratio, though instead of the time period being extended out to a year, it only counts death out to 42 days. It is an important measure since that the international standard and the basis for cross-national comparisons. Obviously with a shorter time frame, the maternal mortality ratio is inevitably going to be lower than the pregnancy related rate.</a:t>
            </a:r>
            <a:endParaRPr lang="en-US" b="1" dirty="0"/>
          </a:p>
        </p:txBody>
      </p:sp>
      <p:sp>
        <p:nvSpPr>
          <p:cNvPr id="4" name="Slide Number Placeholder 3"/>
          <p:cNvSpPr>
            <a:spLocks noGrp="1"/>
          </p:cNvSpPr>
          <p:nvPr>
            <p:ph type="sldNum" sz="quarter" idx="10"/>
          </p:nvPr>
        </p:nvSpPr>
        <p:spPr/>
        <p:txBody>
          <a:bodyPr/>
          <a:lstStyle/>
          <a:p>
            <a:fld id="{BCB31A9D-4616-4CF6-B884-347C406F7351}" type="slidenum">
              <a:rPr lang="en-US" smtClean="0"/>
              <a:t>15</a:t>
            </a:fld>
            <a:endParaRPr lang="en-US"/>
          </a:p>
        </p:txBody>
      </p:sp>
    </p:spTree>
    <p:extLst>
      <p:ext uri="{BB962C8B-B14F-4D97-AF65-F5344CB8AC3E}">
        <p14:creationId xmlns:p14="http://schemas.microsoft.com/office/powerpoint/2010/main" val="2185892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For those of you who prefer everything</a:t>
            </a:r>
            <a:r>
              <a:rPr lang="en-US" b="1" baseline="0" dirty="0"/>
              <a:t> on a  single slide. </a:t>
            </a:r>
            <a:endParaRPr lang="en-US" b="1" dirty="0"/>
          </a:p>
        </p:txBody>
      </p:sp>
      <p:sp>
        <p:nvSpPr>
          <p:cNvPr id="4" name="Slide Number Placeholder 3"/>
          <p:cNvSpPr>
            <a:spLocks noGrp="1"/>
          </p:cNvSpPr>
          <p:nvPr>
            <p:ph type="sldNum" sz="quarter" idx="10"/>
          </p:nvPr>
        </p:nvSpPr>
        <p:spPr/>
        <p:txBody>
          <a:bodyPr/>
          <a:lstStyle/>
          <a:p>
            <a:fld id="{BCB31A9D-4616-4CF6-B884-347C406F7351}" type="slidenum">
              <a:rPr lang="en-US" smtClean="0"/>
              <a:t>16</a:t>
            </a:fld>
            <a:endParaRPr lang="en-US"/>
          </a:p>
        </p:txBody>
      </p:sp>
    </p:spTree>
    <p:extLst>
      <p:ext uri="{BB962C8B-B14F-4D97-AF65-F5344CB8AC3E}">
        <p14:creationId xmlns:p14="http://schemas.microsoft.com/office/powerpoint/2010/main" val="350020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Here’s the timeline of maternal</a:t>
            </a:r>
            <a:r>
              <a:rPr lang="en-US" b="1" baseline="0" dirty="0"/>
              <a:t> death that illustrates how we measure it. Maternal mortality can involve deaths from the beginning of pregnancy up to one year after the end of the pregnancy.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181100-B90A-438D-8B07-3C53C9A60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604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a breakdown of deaths across the 21 month period from the beginning of pregnancy to a year postpartum. You can see that not all maternal deaths occur at the time of birth. More on this figure later.  </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B31A9D-4616-4CF6-B884-347C406F73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711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To further confuse matters, the U.S. now has three sources of maternal mortality data. The official rate, for international comparisons, is produced by the NVSS and has the advantage of timeliness. For example, the official 2021 maternal mortality ratio was published in March, 2023 – a relatively quick turnaround. The CDC’s system adds a layer of review (described later) that adds to the validity of their measure, but are published much later (the 2019 ratio was just released in March, 2023. Finally, as the number of state maternal mortality review committees increases the CDC has set up a system to gather comparable data from the committees to potentially allow for a national reporting of that data. The official description of each follows on the next slide.</a:t>
            </a:r>
          </a:p>
        </p:txBody>
      </p:sp>
      <p:sp>
        <p:nvSpPr>
          <p:cNvPr id="4" name="Slide Number Placeholder 3"/>
          <p:cNvSpPr>
            <a:spLocks noGrp="1"/>
          </p:cNvSpPr>
          <p:nvPr>
            <p:ph type="sldNum" sz="quarter" idx="5"/>
          </p:nvPr>
        </p:nvSpPr>
        <p:spPr/>
        <p:txBody>
          <a:bodyPr/>
          <a:lstStyle/>
          <a:p>
            <a:fld id="{BCB31A9D-4616-4CF6-B884-347C406F7351}" type="slidenum">
              <a:rPr lang="en-US" smtClean="0"/>
              <a:t>19</a:t>
            </a:fld>
            <a:endParaRPr lang="en-US"/>
          </a:p>
        </p:txBody>
      </p:sp>
    </p:spTree>
    <p:extLst>
      <p:ext uri="{BB962C8B-B14F-4D97-AF65-F5344CB8AC3E}">
        <p14:creationId xmlns:p14="http://schemas.microsoft.com/office/powerpoint/2010/main" val="3364518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will cover 9 different topics. </a:t>
            </a:r>
          </a:p>
        </p:txBody>
      </p:sp>
      <p:sp>
        <p:nvSpPr>
          <p:cNvPr id="4" name="Slide Number Placeholder 3"/>
          <p:cNvSpPr>
            <a:spLocks noGrp="1"/>
          </p:cNvSpPr>
          <p:nvPr>
            <p:ph type="sldNum" sz="quarter" idx="10"/>
          </p:nvPr>
        </p:nvSpPr>
        <p:spPr/>
        <p:txBody>
          <a:bodyPr/>
          <a:lstStyle/>
          <a:p>
            <a:fld id="{BCB31A9D-4616-4CF6-B884-347C406F7351}" type="slidenum">
              <a:rPr lang="en-US" smtClean="0"/>
              <a:t>2</a:t>
            </a:fld>
            <a:endParaRPr lang="en-US"/>
          </a:p>
        </p:txBody>
      </p:sp>
    </p:spTree>
    <p:extLst>
      <p:ext uri="{BB962C8B-B14F-4D97-AF65-F5344CB8AC3E}">
        <p14:creationId xmlns:p14="http://schemas.microsoft.com/office/powerpoint/2010/main" val="1976926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There are three main sources of maternal mortality data in the United States.</a:t>
            </a:r>
          </a:p>
          <a:p>
            <a:pPr marL="171450" indent="-171450">
              <a:buFont typeface="Arial" panose="020B0604020202020204" pitchFamily="34" charset="0"/>
              <a:buChar char="•"/>
            </a:pPr>
            <a:r>
              <a:rPr lang="en-US" b="1" dirty="0"/>
              <a:t>NCHS – </a:t>
            </a:r>
            <a:r>
              <a:rPr lang="en-US" sz="1200" b="1" i="0" kern="1200" dirty="0">
                <a:solidFill>
                  <a:schemeClr val="tx1"/>
                </a:solidFill>
                <a:effectLst/>
                <a:latin typeface="+mn-lt"/>
                <a:ea typeface="+mn-ea"/>
                <a:cs typeface="+mn-cs"/>
              </a:rPr>
              <a:t>CDC’s National Center for Health Statistics’ National Vital Statistics System (NVSS) reports the </a:t>
            </a:r>
            <a:r>
              <a:rPr lang="en-US" sz="1200" b="1" i="0" u="sng" kern="1200" dirty="0">
                <a:solidFill>
                  <a:schemeClr val="tx1"/>
                </a:solidFill>
                <a:effectLst/>
                <a:latin typeface="+mn-lt"/>
                <a:ea typeface="+mn-ea"/>
                <a:cs typeface="+mn-cs"/>
                <a:hlinkClick r:id="rId3"/>
              </a:rPr>
              <a:t>national maternal mortality rate</a:t>
            </a:r>
            <a:r>
              <a:rPr lang="en-US" sz="1200" b="1" i="0" kern="1200" dirty="0">
                <a:solidFill>
                  <a:schemeClr val="tx1"/>
                </a:solidFill>
                <a:effectLst/>
                <a:latin typeface="+mn-lt"/>
                <a:ea typeface="+mn-ea"/>
                <a:cs typeface="+mn-cs"/>
              </a:rPr>
              <a:t>: the number of maternal deaths per 100,000 live births. A maternal death is defined as a death while pregnant or within 42 days of the end of pregnancy, from any cause related to or aggravated by the pregnancy or its management, but not from accidental or incidental causes. This definition and timeframe are consistent with that used by the World Health Organization for reporting on maternal mortality rates. NVSS uses two pieces of information on the death record to identify maternal deaths — the pregnancy checkbox and the certified recording of the cause of death to assign maternal mortality ICD-10 codes. Identification of maternal deaths using automated processing of death records alone relies upon the death certifier accurately reporting causes of death related to pregnancy and pregnancy status.</a:t>
            </a:r>
          </a:p>
          <a:p>
            <a:pPr marL="171450" indent="-171450">
              <a:buFont typeface="Arial" panose="020B0604020202020204" pitchFamily="34" charset="0"/>
              <a:buChar char="•"/>
            </a:pPr>
            <a:r>
              <a:rPr lang="en-US" b="1" dirty="0"/>
              <a:t>PMSS – </a:t>
            </a:r>
            <a:r>
              <a:rPr lang="en-US" sz="1200" b="1" i="0" kern="1200" dirty="0">
                <a:solidFill>
                  <a:schemeClr val="tx1"/>
                </a:solidFill>
                <a:effectLst/>
                <a:latin typeface="+mn-lt"/>
                <a:ea typeface="+mn-ea"/>
                <a:cs typeface="+mn-cs"/>
              </a:rPr>
              <a:t>Like NVSS, PMSS uses vital records for identification of deaths, including descriptions of causes of death and pregnancy status information on death records. Different from NVSS, PMSS further uses linkages of death records of women of reproductive age to birth and fetal death records within 1 year of the death, media searches, and reporting from public health agencies, health care providers and the public in the identification process. PMSS uses a time frame that includes deaths during pregnancy through 1 year after the end of pregnancy; this timeline allows evaluation of all deaths which might be pregnancy-related. In PMSS, deaths are reviewed by medical epidemiologists who perform an in-depth review of vital records and other data as available (e.g., medical records, autopsy reports) for each death to determine the pregnancy-related mortality ratio. These linkage and review processes by PMSS result in slower reporting than NVSS, but a more rigorous identification of deaths related to pregnancy.</a:t>
            </a:r>
          </a:p>
          <a:p>
            <a:pPr marL="171450" indent="-171450">
              <a:buFont typeface="Arial" panose="020B0604020202020204" pitchFamily="34" charset="0"/>
              <a:buChar char="•"/>
            </a:pPr>
            <a:r>
              <a:rPr lang="en-US" b="1" dirty="0"/>
              <a:t>MMRCs – </a:t>
            </a:r>
            <a:r>
              <a:rPr lang="en-US" sz="1200" b="1" i="0" kern="1200" dirty="0">
                <a:solidFill>
                  <a:schemeClr val="tx1"/>
                </a:solidFill>
                <a:effectLst/>
                <a:latin typeface="+mn-lt"/>
                <a:ea typeface="+mn-ea"/>
                <a:cs typeface="+mn-cs"/>
              </a:rPr>
              <a:t>Maternal Mortality Review Committees (MMRCs) are multidisciplinary committees in states and cities that perform comprehensive reviews of deaths among women within a year of the end of a pregnancy. Similar to PMSS, MMRCs use multiple methods for comprehensive identification of deaths during pregnancy or within 1 year of the end of pregnancy, including linkages of death records of women of reproductive age to birth and fetal death records within 1 year of the death, media searches, and reporting from public health agencies, health care providers and the public. MMRCs have access to multiple sources of information that can provide a deeper understanding of the circumstances surrounding a death than PMSS is able. </a:t>
            </a:r>
            <a:endParaRPr lang="en-US" b="1" dirty="0"/>
          </a:p>
        </p:txBody>
      </p:sp>
      <p:sp>
        <p:nvSpPr>
          <p:cNvPr id="4" name="Slide Number Placeholder 3"/>
          <p:cNvSpPr>
            <a:spLocks noGrp="1"/>
          </p:cNvSpPr>
          <p:nvPr>
            <p:ph type="sldNum" sz="quarter" idx="5"/>
          </p:nvPr>
        </p:nvSpPr>
        <p:spPr/>
        <p:txBody>
          <a:bodyPr/>
          <a:lstStyle/>
          <a:p>
            <a:fld id="{E2EBA347-983F-4E83-B985-83B2C3894F9E}" type="slidenum">
              <a:rPr lang="en-US" smtClean="0"/>
              <a:t>20</a:t>
            </a:fld>
            <a:endParaRPr lang="en-US"/>
          </a:p>
        </p:txBody>
      </p:sp>
    </p:spTree>
    <p:extLst>
      <p:ext uri="{BB962C8B-B14F-4D97-AF65-F5344CB8AC3E}">
        <p14:creationId xmlns:p14="http://schemas.microsoft.com/office/powerpoint/2010/main" val="1401198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These illustrate the variation in how maternal deaths get reported in the US. For media and interested parties, it is critical to clearly identify which measure a report is using because they convey different messages. </a:t>
            </a:r>
          </a:p>
        </p:txBody>
      </p:sp>
      <p:sp>
        <p:nvSpPr>
          <p:cNvPr id="4" name="Slide Number Placeholder 3"/>
          <p:cNvSpPr>
            <a:spLocks noGrp="1"/>
          </p:cNvSpPr>
          <p:nvPr>
            <p:ph type="sldNum" sz="quarter" idx="5"/>
          </p:nvPr>
        </p:nvSpPr>
        <p:spPr/>
        <p:txBody>
          <a:bodyPr/>
          <a:lstStyle/>
          <a:p>
            <a:fld id="{BCB31A9D-4616-4CF6-B884-347C406F7351}" type="slidenum">
              <a:rPr lang="en-US" smtClean="0"/>
              <a:t>21</a:t>
            </a:fld>
            <a:endParaRPr lang="en-US"/>
          </a:p>
        </p:txBody>
      </p:sp>
    </p:spTree>
    <p:extLst>
      <p:ext uri="{BB962C8B-B14F-4D97-AF65-F5344CB8AC3E}">
        <p14:creationId xmlns:p14="http://schemas.microsoft.com/office/powerpoint/2010/main" val="16273230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None of these are wrong – they just measure different things. Pregnancy Associated Mortality will inevitably be the largest figure of the three since it encompasses all deaths to pregnant women out to a year postpartum, regardless of whether the pregnancy caused the death or not. The maternal mortality ratio is similar to</a:t>
            </a:r>
            <a:r>
              <a:rPr lang="en-US" b="1" baseline="0" dirty="0"/>
              <a:t> the pregnancy related ratio, though instead of the time period being extended out to a year, it only counts death out to 42 days. Maternal mortality is an important measure since that the international standard and the basis for cross-national comparisons. Obviously with a shorter time frame, the maternal mortality ratio is inevitably going to be lower than the pregnancy related rate.</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B31A9D-4616-4CF6-B884-347C406F73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3129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did we get to where we are now? The quality of data has evolved considerably over the years, but there’s two clear themes – the U.S. has:</a:t>
            </a:r>
            <a:r>
              <a:rPr lang="en-US" b="1" baseline="0" dirty="0"/>
              <a:t> (a) not done well compared to other countries; and (b) has had a consistent problem with racial disparities. </a:t>
            </a:r>
            <a:endParaRPr lang="en-US" b="1" dirty="0"/>
          </a:p>
        </p:txBody>
      </p:sp>
      <p:sp>
        <p:nvSpPr>
          <p:cNvPr id="4" name="Slide Number Placeholder 3"/>
          <p:cNvSpPr>
            <a:spLocks noGrp="1"/>
          </p:cNvSpPr>
          <p:nvPr>
            <p:ph type="sldNum" sz="quarter" idx="10"/>
          </p:nvPr>
        </p:nvSpPr>
        <p:spPr/>
        <p:txBody>
          <a:bodyPr/>
          <a:lstStyle/>
          <a:p>
            <a:fld id="{BCB31A9D-4616-4CF6-B884-347C406F7351}" type="slidenum">
              <a:rPr lang="en-US" smtClean="0"/>
              <a:t>23</a:t>
            </a:fld>
            <a:endParaRPr lang="en-US"/>
          </a:p>
        </p:txBody>
      </p:sp>
    </p:spTree>
    <p:extLst>
      <p:ext uri="{BB962C8B-B14F-4D97-AF65-F5344CB8AC3E}">
        <p14:creationId xmlns:p14="http://schemas.microsoft.com/office/powerpoint/2010/main" val="949814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B31A9D-4616-4CF6-B884-347C406F7351}" type="slidenum">
              <a:rPr lang="en-US" smtClean="0"/>
              <a:t>24</a:t>
            </a:fld>
            <a:endParaRPr lang="en-US"/>
          </a:p>
        </p:txBody>
      </p:sp>
    </p:spTree>
    <p:extLst>
      <p:ext uri="{BB962C8B-B14F-4D97-AF65-F5344CB8AC3E}">
        <p14:creationId xmlns:p14="http://schemas.microsoft.com/office/powerpoint/2010/main" val="30739501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 you can see from the endless footnote,</a:t>
            </a:r>
            <a:r>
              <a:rPr lang="en-US" b="1" baseline="0" dirty="0"/>
              <a:t> there are multiple data sources here. The U.S. started recording maternal deaths as far back as 1915. The first attempts at national estimates involved those states that were voluntarily part of a national registry system. Part of the reason for the wide fluctuations before 1933 was that the national estimates involved different states as seen on the next slide. By 1933, all 48 states were part of the reporting system. The scale of this figure makes it appear the current rate is almost negligible…it’s not, as subsequent figures will illustrate. </a:t>
            </a:r>
            <a:endParaRPr lang="en-US" b="1" dirty="0"/>
          </a:p>
        </p:txBody>
      </p:sp>
      <p:sp>
        <p:nvSpPr>
          <p:cNvPr id="4" name="Slide Number Placeholder 3"/>
          <p:cNvSpPr>
            <a:spLocks noGrp="1"/>
          </p:cNvSpPr>
          <p:nvPr>
            <p:ph type="sldNum" sz="quarter" idx="10"/>
          </p:nvPr>
        </p:nvSpPr>
        <p:spPr/>
        <p:txBody>
          <a:bodyPr/>
          <a:lstStyle/>
          <a:p>
            <a:fld id="{BCB31A9D-4616-4CF6-B884-347C406F7351}" type="slidenum">
              <a:rPr lang="en-US" smtClean="0"/>
              <a:t>25</a:t>
            </a:fld>
            <a:endParaRPr lang="en-US"/>
          </a:p>
        </p:txBody>
      </p:sp>
    </p:spTree>
    <p:extLst>
      <p:ext uri="{BB962C8B-B14F-4D97-AF65-F5344CB8AC3E}">
        <p14:creationId xmlns:p14="http://schemas.microsoft.com/office/powerpoint/2010/main" val="19774834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Notably the addition of states to the registry wasn’t random,</a:t>
            </a:r>
            <a:r>
              <a:rPr lang="en-US" b="1" baseline="0" dirty="0"/>
              <a:t> but rather involved initially Northern and Midwestern states with most Southern states joining after 1915. The last of the original 48 states to join was Texas in 1933 </a:t>
            </a:r>
            <a:endParaRPr lang="en-US" b="1" dirty="0"/>
          </a:p>
        </p:txBody>
      </p:sp>
      <p:sp>
        <p:nvSpPr>
          <p:cNvPr id="4" name="Slide Number Placeholder 3"/>
          <p:cNvSpPr>
            <a:spLocks noGrp="1"/>
          </p:cNvSpPr>
          <p:nvPr>
            <p:ph type="sldNum" sz="quarter" idx="10"/>
          </p:nvPr>
        </p:nvSpPr>
        <p:spPr/>
        <p:txBody>
          <a:bodyPr/>
          <a:lstStyle/>
          <a:p>
            <a:fld id="{BCB31A9D-4616-4CF6-B884-347C406F7351}" type="slidenum">
              <a:rPr lang="en-US" smtClean="0"/>
              <a:t>26</a:t>
            </a:fld>
            <a:endParaRPr lang="en-US"/>
          </a:p>
        </p:txBody>
      </p:sp>
    </p:spTree>
    <p:extLst>
      <p:ext uri="{BB962C8B-B14F-4D97-AF65-F5344CB8AC3E}">
        <p14:creationId xmlns:p14="http://schemas.microsoft.com/office/powerpoint/2010/main" val="2708242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factor influencing the decline in maternal deaths was simply the growth in hospitals over time and the increasing number of births in hospitals, though keep in mind that: (a) access wasn’t distributed equitably; and (b) that’s not an indictment of contemporary home birth – both subjects of our presentation on home birth on the birthbythenumbers.org website. </a:t>
            </a:r>
          </a:p>
        </p:txBody>
      </p:sp>
      <p:sp>
        <p:nvSpPr>
          <p:cNvPr id="4" name="Slide Number Placeholder 3"/>
          <p:cNvSpPr>
            <a:spLocks noGrp="1"/>
          </p:cNvSpPr>
          <p:nvPr>
            <p:ph type="sldNum" sz="quarter" idx="10"/>
          </p:nvPr>
        </p:nvSpPr>
        <p:spPr/>
        <p:txBody>
          <a:bodyPr/>
          <a:lstStyle/>
          <a:p>
            <a:fld id="{BCB31A9D-4616-4CF6-B884-347C406F7351}" type="slidenum">
              <a:rPr lang="en-US" smtClean="0"/>
              <a:t>27</a:t>
            </a:fld>
            <a:endParaRPr lang="en-US"/>
          </a:p>
        </p:txBody>
      </p:sp>
    </p:spTree>
    <p:extLst>
      <p:ext uri="{BB962C8B-B14F-4D97-AF65-F5344CB8AC3E}">
        <p14:creationId xmlns:p14="http://schemas.microsoft.com/office/powerpoint/2010/main" val="9913546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Looking at the entire 100 year pattern makes recent trends hard to distinguish, so the next 4 slides will involve the period from 1951 to the present. This trend can be divided into 3 somewhat distinct segments. This presents the first with a substantial (89%)</a:t>
            </a:r>
            <a:r>
              <a:rPr lang="en-US" b="1" baseline="0" dirty="0"/>
              <a:t> </a:t>
            </a:r>
            <a:r>
              <a:rPr lang="en-US" b="1" dirty="0"/>
              <a:t>decline from 1951 until the early 1980s.</a:t>
            </a:r>
          </a:p>
        </p:txBody>
      </p:sp>
      <p:sp>
        <p:nvSpPr>
          <p:cNvPr id="4" name="Slide Number Placeholder 3"/>
          <p:cNvSpPr>
            <a:spLocks noGrp="1"/>
          </p:cNvSpPr>
          <p:nvPr>
            <p:ph type="sldNum" sz="quarter" idx="10"/>
          </p:nvPr>
        </p:nvSpPr>
        <p:spPr/>
        <p:txBody>
          <a:bodyPr/>
          <a:lstStyle/>
          <a:p>
            <a:fld id="{BCB31A9D-4616-4CF6-B884-347C406F7351}" type="slidenum">
              <a:rPr lang="en-US" smtClean="0"/>
              <a:t>28</a:t>
            </a:fld>
            <a:endParaRPr lang="en-US"/>
          </a:p>
        </p:txBody>
      </p:sp>
    </p:spTree>
    <p:extLst>
      <p:ext uri="{BB962C8B-B14F-4D97-AF65-F5344CB8AC3E}">
        <p14:creationId xmlns:p14="http://schemas.microsoft.com/office/powerpoint/2010/main" val="35375440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From the early 1980s</a:t>
            </a:r>
            <a:r>
              <a:rPr lang="en-US" b="1" baseline="0" dirty="0"/>
              <a:t> until the turn of the century the ratio remained essentially flat.  </a:t>
            </a:r>
          </a:p>
        </p:txBody>
      </p:sp>
      <p:sp>
        <p:nvSpPr>
          <p:cNvPr id="4" name="Slide Number Placeholder 3"/>
          <p:cNvSpPr>
            <a:spLocks noGrp="1"/>
          </p:cNvSpPr>
          <p:nvPr>
            <p:ph type="sldNum" sz="quarter" idx="10"/>
          </p:nvPr>
        </p:nvSpPr>
        <p:spPr/>
        <p:txBody>
          <a:bodyPr/>
          <a:lstStyle/>
          <a:p>
            <a:fld id="{BCB31A9D-4616-4CF6-B884-347C406F7351}" type="slidenum">
              <a:rPr lang="en-US" smtClean="0"/>
              <a:t>29</a:t>
            </a:fld>
            <a:endParaRPr lang="en-US"/>
          </a:p>
        </p:txBody>
      </p:sp>
    </p:spTree>
    <p:extLst>
      <p:ext uri="{BB962C8B-B14F-4D97-AF65-F5344CB8AC3E}">
        <p14:creationId xmlns:p14="http://schemas.microsoft.com/office/powerpoint/2010/main" val="3862728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Part of the current challenge in addressing the problem of maternal mortality are the multiple measures that are currently</a:t>
            </a:r>
            <a:r>
              <a:rPr lang="en-US" b="1" baseline="0" dirty="0"/>
              <a:t> </a:t>
            </a:r>
            <a:r>
              <a:rPr lang="en-US" b="1" dirty="0"/>
              <a:t>used. It’s not a question of correct or</a:t>
            </a:r>
            <a:r>
              <a:rPr lang="en-US" b="1" baseline="0" dirty="0"/>
              <a:t> incorrect measures, but rather that they capture </a:t>
            </a:r>
            <a:r>
              <a:rPr lang="en-US" b="1" dirty="0"/>
              <a:t>different elements the problem. </a:t>
            </a:r>
          </a:p>
        </p:txBody>
      </p:sp>
      <p:sp>
        <p:nvSpPr>
          <p:cNvPr id="4" name="Slide Number Placeholder 3"/>
          <p:cNvSpPr>
            <a:spLocks noGrp="1"/>
          </p:cNvSpPr>
          <p:nvPr>
            <p:ph type="sldNum" sz="quarter" idx="10"/>
          </p:nvPr>
        </p:nvSpPr>
        <p:spPr/>
        <p:txBody>
          <a:bodyPr/>
          <a:lstStyle/>
          <a:p>
            <a:fld id="{BCB31A9D-4616-4CF6-B884-347C406F7351}" type="slidenum">
              <a:rPr lang="en-US" smtClean="0"/>
              <a:t>3</a:t>
            </a:fld>
            <a:endParaRPr lang="en-US"/>
          </a:p>
        </p:txBody>
      </p:sp>
    </p:spTree>
    <p:extLst>
      <p:ext uri="{BB962C8B-B14F-4D97-AF65-F5344CB8AC3E}">
        <p14:creationId xmlns:p14="http://schemas.microsoft.com/office/powerpoint/2010/main" val="39078559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From the late 1990s to 2007, the maternal mortality ratio actually rose. As WHO has pointed out, since 2000,</a:t>
            </a:r>
            <a:r>
              <a:rPr lang="en-US" b="1" baseline="0" dirty="0"/>
              <a:t> only two countries – the U.S. and Dominican Republic – have experienced a clear rise in their maternal mortality. </a:t>
            </a:r>
            <a:endParaRPr lang="en-US" b="1" dirty="0"/>
          </a:p>
        </p:txBody>
      </p:sp>
      <p:sp>
        <p:nvSpPr>
          <p:cNvPr id="4" name="Slide Number Placeholder 3"/>
          <p:cNvSpPr>
            <a:spLocks noGrp="1"/>
          </p:cNvSpPr>
          <p:nvPr>
            <p:ph type="sldNum" sz="quarter" idx="10"/>
          </p:nvPr>
        </p:nvSpPr>
        <p:spPr/>
        <p:txBody>
          <a:bodyPr/>
          <a:lstStyle/>
          <a:p>
            <a:fld id="{BCB31A9D-4616-4CF6-B884-347C406F7351}" type="slidenum">
              <a:rPr lang="en-US" smtClean="0"/>
              <a:t>30</a:t>
            </a:fld>
            <a:endParaRPr lang="en-US"/>
          </a:p>
        </p:txBody>
      </p:sp>
    </p:spTree>
    <p:extLst>
      <p:ext uri="{BB962C8B-B14F-4D97-AF65-F5344CB8AC3E}">
        <p14:creationId xmlns:p14="http://schemas.microsoft.com/office/powerpoint/2010/main" val="28192301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explanation for why the U.S. stopped reporting an</a:t>
            </a:r>
            <a:r>
              <a:rPr lang="en-US" b="1" baseline="0" dirty="0"/>
              <a:t> official figure for </a:t>
            </a:r>
            <a:r>
              <a:rPr lang="en-US" b="1" dirty="0"/>
              <a:t>maternal mortality is a somewhat complex one and the subject of section 3.  </a:t>
            </a:r>
          </a:p>
        </p:txBody>
      </p:sp>
      <p:sp>
        <p:nvSpPr>
          <p:cNvPr id="4" name="Slide Number Placeholder 3"/>
          <p:cNvSpPr>
            <a:spLocks noGrp="1"/>
          </p:cNvSpPr>
          <p:nvPr>
            <p:ph type="sldNum" sz="quarter" idx="10"/>
          </p:nvPr>
        </p:nvSpPr>
        <p:spPr/>
        <p:txBody>
          <a:bodyPr/>
          <a:lstStyle/>
          <a:p>
            <a:fld id="{BCB31A9D-4616-4CF6-B884-347C406F7351}" type="slidenum">
              <a:rPr lang="en-US" smtClean="0"/>
              <a:t>31</a:t>
            </a:fld>
            <a:endParaRPr lang="en-US"/>
          </a:p>
        </p:txBody>
      </p:sp>
    </p:spTree>
    <p:extLst>
      <p:ext uri="{BB962C8B-B14F-4D97-AF65-F5344CB8AC3E}">
        <p14:creationId xmlns:p14="http://schemas.microsoft.com/office/powerpoint/2010/main" val="39480996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from the report (</a:t>
            </a:r>
            <a:r>
              <a:rPr lang="en-US" b="1" i="1" dirty="0"/>
              <a:t>2007 Deaths, Final Data</a:t>
            </a:r>
            <a:r>
              <a:rPr lang="en-US" b="1" dirty="0"/>
              <a:t>) that</a:t>
            </a:r>
            <a:r>
              <a:rPr lang="en-US" b="1" baseline="0" dirty="0"/>
              <a:t> was</a:t>
            </a:r>
            <a:r>
              <a:rPr lang="en-US" b="1" dirty="0"/>
              <a:t> the last time until 2018 that the U.S. reported an official maternal mortality rate. Note at the time that the black/white disparity was 2.7 (28.4 to 10.5) and that the Hispanic rate was lower than the non-Hispanic white rate was. </a:t>
            </a:r>
          </a:p>
        </p:txBody>
      </p:sp>
      <p:sp>
        <p:nvSpPr>
          <p:cNvPr id="4" name="Slide Number Placeholder 3"/>
          <p:cNvSpPr>
            <a:spLocks noGrp="1"/>
          </p:cNvSpPr>
          <p:nvPr>
            <p:ph type="sldNum" sz="quarter" idx="10"/>
          </p:nvPr>
        </p:nvSpPr>
        <p:spPr/>
        <p:txBody>
          <a:bodyPr/>
          <a:lstStyle/>
          <a:p>
            <a:fld id="{BCB31A9D-4616-4CF6-B884-347C406F7351}" type="slidenum">
              <a:rPr lang="en-US" smtClean="0"/>
              <a:t>32</a:t>
            </a:fld>
            <a:endParaRPr lang="en-US"/>
          </a:p>
        </p:txBody>
      </p:sp>
    </p:spTree>
    <p:extLst>
      <p:ext uri="{BB962C8B-B14F-4D97-AF65-F5344CB8AC3E}">
        <p14:creationId xmlns:p14="http://schemas.microsoft.com/office/powerpoint/2010/main" val="8025819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31A9D-4616-4CF6-B884-347C406F7351}" type="slidenum">
              <a:rPr lang="en-US" smtClean="0"/>
              <a:t>33</a:t>
            </a:fld>
            <a:endParaRPr lang="en-US"/>
          </a:p>
        </p:txBody>
      </p:sp>
    </p:spTree>
    <p:extLst>
      <p:ext uri="{BB962C8B-B14F-4D97-AF65-F5344CB8AC3E}">
        <p14:creationId xmlns:p14="http://schemas.microsoft.com/office/powerpoint/2010/main" val="42831141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31A9D-4616-4CF6-B884-347C406F7351}" type="slidenum">
              <a:rPr lang="en-US" smtClean="0"/>
              <a:t>34</a:t>
            </a:fld>
            <a:endParaRPr lang="en-US"/>
          </a:p>
        </p:txBody>
      </p:sp>
    </p:spTree>
    <p:extLst>
      <p:ext uri="{BB962C8B-B14F-4D97-AF65-F5344CB8AC3E}">
        <p14:creationId xmlns:p14="http://schemas.microsoft.com/office/powerpoint/2010/main" val="14997555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Clearly the problem of measuring</a:t>
            </a:r>
            <a:r>
              <a:rPr lang="en-US" b="1" baseline="0" dirty="0"/>
              <a:t> maternal mortality is hardly new and neither is the idea of a pregnancy checkbox on death certificates. </a:t>
            </a:r>
            <a:endParaRPr lang="en-US" b="1" dirty="0"/>
          </a:p>
        </p:txBody>
      </p:sp>
      <p:sp>
        <p:nvSpPr>
          <p:cNvPr id="4" name="Slide Number Placeholder 3"/>
          <p:cNvSpPr>
            <a:spLocks noGrp="1"/>
          </p:cNvSpPr>
          <p:nvPr>
            <p:ph type="sldNum" sz="quarter" idx="10"/>
          </p:nvPr>
        </p:nvSpPr>
        <p:spPr/>
        <p:txBody>
          <a:bodyPr/>
          <a:lstStyle/>
          <a:p>
            <a:fld id="{BCB31A9D-4616-4CF6-B884-347C406F7351}" type="slidenum">
              <a:rPr lang="en-US" smtClean="0"/>
              <a:t>35</a:t>
            </a:fld>
            <a:endParaRPr lang="en-US"/>
          </a:p>
        </p:txBody>
      </p:sp>
    </p:spTree>
    <p:extLst>
      <p:ext uri="{BB962C8B-B14F-4D97-AF65-F5344CB8AC3E}">
        <p14:creationId xmlns:p14="http://schemas.microsoft.com/office/powerpoint/2010/main" val="17473513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failure to report a maternal mortality rate for a decade (2008-2017) was a classic case of unintended consequences associated with a reform. </a:t>
            </a:r>
          </a:p>
        </p:txBody>
      </p:sp>
      <p:sp>
        <p:nvSpPr>
          <p:cNvPr id="4" name="Slide Number Placeholder 3"/>
          <p:cNvSpPr>
            <a:spLocks noGrp="1"/>
          </p:cNvSpPr>
          <p:nvPr>
            <p:ph type="sldNum" sz="quarter" idx="10"/>
          </p:nvPr>
        </p:nvSpPr>
        <p:spPr/>
        <p:txBody>
          <a:bodyPr/>
          <a:lstStyle/>
          <a:p>
            <a:fld id="{BCB31A9D-4616-4CF6-B884-347C406F7351}" type="slidenum">
              <a:rPr lang="en-US" smtClean="0"/>
              <a:t>36</a:t>
            </a:fld>
            <a:endParaRPr lang="en-US"/>
          </a:p>
        </p:txBody>
      </p:sp>
    </p:spTree>
    <p:extLst>
      <p:ext uri="{BB962C8B-B14F-4D97-AF65-F5344CB8AC3E}">
        <p14:creationId xmlns:p14="http://schemas.microsoft.com/office/powerpoint/2010/main" val="37834735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difficulty starts in the 1990s</a:t>
            </a:r>
            <a:r>
              <a:rPr lang="en-US" b="1" baseline="0" dirty="0"/>
              <a:t> as those responsible for measuring maternal mortality are concerned that they are undercounting an entire class of maternal deaths – those that occur during pregnancy.  It’s a reasonable assumption since a woman who might die early in her pregnancy might easily not be included in a state’s count of maternal deaths.  The proposed solution?  How about adding a box to death certificates that specifically asks about pregnancy status of the deceased woman? By the late 1990s 16 states had included some kind of pregnancy checkbox to their death certificates, though they took multiple forms. </a:t>
            </a:r>
            <a:endParaRPr lang="en-US" b="1" dirty="0"/>
          </a:p>
        </p:txBody>
      </p:sp>
      <p:sp>
        <p:nvSpPr>
          <p:cNvPr id="4" name="Slide Number Placeholder 3"/>
          <p:cNvSpPr>
            <a:spLocks noGrp="1"/>
          </p:cNvSpPr>
          <p:nvPr>
            <p:ph type="sldNum" sz="quarter" idx="10"/>
          </p:nvPr>
        </p:nvSpPr>
        <p:spPr/>
        <p:txBody>
          <a:bodyPr/>
          <a:lstStyle/>
          <a:p>
            <a:fld id="{BCB31A9D-4616-4CF6-B884-347C406F7351}" type="slidenum">
              <a:rPr lang="en-US" smtClean="0"/>
              <a:t>37</a:t>
            </a:fld>
            <a:endParaRPr lang="en-US"/>
          </a:p>
        </p:txBody>
      </p:sp>
    </p:spTree>
    <p:extLst>
      <p:ext uri="{BB962C8B-B14F-4D97-AF65-F5344CB8AC3E}">
        <p14:creationId xmlns:p14="http://schemas.microsoft.com/office/powerpoint/2010/main" val="24992088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These are just some of the examples of the different ways states asked the question on their death certificates. This variance led to calls to standardize the process across states with the change proposed to be implemented in the 2003 revision. </a:t>
            </a:r>
          </a:p>
        </p:txBody>
      </p:sp>
      <p:sp>
        <p:nvSpPr>
          <p:cNvPr id="4" name="Slide Number Placeholder 3"/>
          <p:cNvSpPr>
            <a:spLocks noGrp="1"/>
          </p:cNvSpPr>
          <p:nvPr>
            <p:ph type="sldNum" sz="quarter" idx="10"/>
          </p:nvPr>
        </p:nvSpPr>
        <p:spPr/>
        <p:txBody>
          <a:bodyPr/>
          <a:lstStyle/>
          <a:p>
            <a:fld id="{BCB31A9D-4616-4CF6-B884-347C406F7351}" type="slidenum">
              <a:rPr lang="en-US" smtClean="0"/>
              <a:t>38</a:t>
            </a:fld>
            <a:endParaRPr lang="en-US"/>
          </a:p>
        </p:txBody>
      </p:sp>
    </p:spTree>
    <p:extLst>
      <p:ext uri="{BB962C8B-B14F-4D97-AF65-F5344CB8AC3E}">
        <p14:creationId xmlns:p14="http://schemas.microsoft.com/office/powerpoint/2010/main" val="41147843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The</a:t>
            </a:r>
            <a:r>
              <a:rPr lang="en-US" sz="1400" b="1" baseline="0" dirty="0"/>
              <a:t> box highlighted in red identifies the placement of the pregnancy checkbox on the death certificate.  I know it’s too small to read – see next slide.</a:t>
            </a:r>
            <a:endParaRPr lang="en-US" sz="1400" b="1" dirty="0"/>
          </a:p>
        </p:txBody>
      </p:sp>
      <p:sp>
        <p:nvSpPr>
          <p:cNvPr id="4" name="Slide Number Placeholder 3"/>
          <p:cNvSpPr>
            <a:spLocks noGrp="1"/>
          </p:cNvSpPr>
          <p:nvPr>
            <p:ph type="sldNum" sz="quarter" idx="10"/>
          </p:nvPr>
        </p:nvSpPr>
        <p:spPr/>
        <p:txBody>
          <a:bodyPr/>
          <a:lstStyle/>
          <a:p>
            <a:fld id="{BCB31A9D-4616-4CF6-B884-347C406F7351}" type="slidenum">
              <a:rPr lang="en-US" smtClean="0"/>
              <a:t>39</a:t>
            </a:fld>
            <a:endParaRPr lang="en-US"/>
          </a:p>
        </p:txBody>
      </p:sp>
    </p:spTree>
    <p:extLst>
      <p:ext uri="{BB962C8B-B14F-4D97-AF65-F5344CB8AC3E}">
        <p14:creationId xmlns:p14="http://schemas.microsoft.com/office/powerpoint/2010/main" val="1431220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31A9D-4616-4CF6-B884-347C406F7351}" type="slidenum">
              <a:rPr lang="en-US" smtClean="0"/>
              <a:t>4</a:t>
            </a:fld>
            <a:endParaRPr lang="en-US"/>
          </a:p>
        </p:txBody>
      </p:sp>
    </p:spTree>
    <p:extLst>
      <p:ext uri="{BB962C8B-B14F-4D97-AF65-F5344CB8AC3E}">
        <p14:creationId xmlns:p14="http://schemas.microsoft.com/office/powerpoint/2010/main" val="1830724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the exact form of the questions posed. As noted, this change was intended to standardize the question across all state death certificates that already had a question and to fill in those states that did not yet have the question. </a:t>
            </a:r>
          </a:p>
        </p:txBody>
      </p:sp>
      <p:sp>
        <p:nvSpPr>
          <p:cNvPr id="4" name="Slide Number Placeholder 3"/>
          <p:cNvSpPr>
            <a:spLocks noGrp="1"/>
          </p:cNvSpPr>
          <p:nvPr>
            <p:ph type="sldNum" sz="quarter" idx="10"/>
          </p:nvPr>
        </p:nvSpPr>
        <p:spPr/>
        <p:txBody>
          <a:bodyPr/>
          <a:lstStyle/>
          <a:p>
            <a:fld id="{BCB31A9D-4616-4CF6-B884-347C406F7351}" type="slidenum">
              <a:rPr lang="en-US" smtClean="0"/>
              <a:t>40</a:t>
            </a:fld>
            <a:endParaRPr lang="en-US"/>
          </a:p>
        </p:txBody>
      </p:sp>
    </p:spTree>
    <p:extLst>
      <p:ext uri="{BB962C8B-B14F-4D97-AF65-F5344CB8AC3E}">
        <p14:creationId xmlns:p14="http://schemas.microsoft.com/office/powerpoint/2010/main" val="30561068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Here’s the catch. When making the changes that were part of the revisions in 1975 and 1989,</a:t>
            </a:r>
            <a:r>
              <a:rPr lang="en-US" b="1" baseline="0" dirty="0"/>
              <a:t> implementing the process basically involved printing new forms and training staff in how to use them. The process might take only a year or two for all states to implement. In 2003 however, implementing the changes meant reprogramming electronic data systems. Stories differ, but it appears the state officials thought the feds would pay for the programming changes and when that didn’t happen, state adoption proceeded very gradually as these data and the map on the next slide illustrate. </a:t>
            </a:r>
          </a:p>
          <a:p>
            <a:endParaRPr lang="en-US" baseline="0" dirty="0"/>
          </a:p>
          <a:p>
            <a:r>
              <a:rPr lang="en-US" b="1" baseline="0" dirty="0"/>
              <a:t>Notably, by 2007, 23 states &amp; D.C. had adopted the revised death certificate and the remaining 27 states had not. The problem was that those states that had adopted the new certificate were reporting higher rates than those who had not as seen in the slide after the map.</a:t>
            </a:r>
            <a:endParaRPr lang="en-US" b="1" dirty="0"/>
          </a:p>
        </p:txBody>
      </p:sp>
      <p:sp>
        <p:nvSpPr>
          <p:cNvPr id="4" name="Slide Number Placeholder 3"/>
          <p:cNvSpPr>
            <a:spLocks noGrp="1"/>
          </p:cNvSpPr>
          <p:nvPr>
            <p:ph type="sldNum" sz="quarter" idx="10"/>
          </p:nvPr>
        </p:nvSpPr>
        <p:spPr/>
        <p:txBody>
          <a:bodyPr/>
          <a:lstStyle/>
          <a:p>
            <a:fld id="{BCB31A9D-4616-4CF6-B884-347C406F7351}" type="slidenum">
              <a:rPr lang="en-US" smtClean="0"/>
              <a:t>41</a:t>
            </a:fld>
            <a:endParaRPr lang="en-US"/>
          </a:p>
        </p:txBody>
      </p:sp>
    </p:spTree>
    <p:extLst>
      <p:ext uri="{BB962C8B-B14F-4D97-AF65-F5344CB8AC3E}">
        <p14:creationId xmlns:p14="http://schemas.microsoft.com/office/powerpoint/2010/main" val="30063967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 first challenge was the Staggered adoption of the revised 2003 death certificate by states</a:t>
            </a:r>
          </a:p>
          <a:p>
            <a:pPr marL="228600" indent="-228600">
              <a:buAutoNum type="arabicParenR"/>
            </a:pPr>
            <a:endParaRPr lang="en-US" dirty="0"/>
          </a:p>
          <a:p>
            <a:pPr marL="0" indent="0">
              <a:buNone/>
            </a:pPr>
            <a:r>
              <a:rPr lang="en-US" dirty="0"/>
              <a:t>It took 14 years for all states to adopt the revised 2003 death certificate </a:t>
            </a:r>
          </a:p>
          <a:p>
            <a:pPr marL="0" indent="0">
              <a:buNone/>
            </a:pPr>
            <a:endParaRPr lang="en-US" dirty="0"/>
          </a:p>
          <a:p>
            <a:pPr marL="0" indent="0">
              <a:buNone/>
            </a:pPr>
            <a:r>
              <a:rPr lang="en-US" dirty="0"/>
              <a:t>And happy to talk about why this was in the Q&amp;A, but just to note it was a long time</a:t>
            </a:r>
          </a:p>
          <a:p>
            <a:pPr marL="0" indent="0">
              <a:buNone/>
            </a:pPr>
            <a:endParaRPr lang="en-US" dirty="0"/>
          </a:p>
          <a:p>
            <a:pPr marL="0" indent="0">
              <a:buNone/>
            </a:pPr>
            <a:r>
              <a:rPr lang="en-US" dirty="0"/>
              <a:t>And California, although revised, did not include the standard checkbox in their revision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6B357-95F1-45DA-8CB2-70281140BD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3015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an earlier study, researchers found significantly</a:t>
            </a:r>
            <a:r>
              <a:rPr lang="en-US" b="1" baseline="0" dirty="0"/>
              <a:t> higher rates for states after they had revised their death certificates, including the new pregnancy checkbox. </a:t>
            </a:r>
            <a:endParaRPr lang="en-US" b="1" dirty="0"/>
          </a:p>
        </p:txBody>
      </p:sp>
      <p:sp>
        <p:nvSpPr>
          <p:cNvPr id="4" name="Slide Number Placeholder 3"/>
          <p:cNvSpPr>
            <a:spLocks noGrp="1"/>
          </p:cNvSpPr>
          <p:nvPr>
            <p:ph type="sldNum" sz="quarter" idx="10"/>
          </p:nvPr>
        </p:nvSpPr>
        <p:spPr/>
        <p:txBody>
          <a:bodyPr/>
          <a:lstStyle/>
          <a:p>
            <a:fld id="{BCB31A9D-4616-4CF6-B884-347C406F7351}" type="slidenum">
              <a:rPr lang="en-US" smtClean="0"/>
              <a:t>43</a:t>
            </a:fld>
            <a:endParaRPr lang="en-US"/>
          </a:p>
        </p:txBody>
      </p:sp>
    </p:spTree>
    <p:extLst>
      <p:ext uri="{BB962C8B-B14F-4D97-AF65-F5344CB8AC3E}">
        <p14:creationId xmlns:p14="http://schemas.microsoft.com/office/powerpoint/2010/main" val="19316826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This national study attempted to estimate a national maternal mortality rate by examining</a:t>
            </a:r>
            <a:r>
              <a:rPr lang="en-US" b="1" baseline="0" dirty="0"/>
              <a:t> the impact of adding the checkbox by comparing mortality rates before and after the adoption of the checkbox.</a:t>
            </a:r>
            <a:endParaRPr lang="en-US" dirty="0"/>
          </a:p>
        </p:txBody>
      </p:sp>
      <p:sp>
        <p:nvSpPr>
          <p:cNvPr id="4" name="Slide Number Placeholder 3"/>
          <p:cNvSpPr>
            <a:spLocks noGrp="1"/>
          </p:cNvSpPr>
          <p:nvPr>
            <p:ph type="sldNum" sz="quarter" idx="10"/>
          </p:nvPr>
        </p:nvSpPr>
        <p:spPr/>
        <p:txBody>
          <a:bodyPr/>
          <a:lstStyle/>
          <a:p>
            <a:fld id="{BCB31A9D-4616-4CF6-B884-347C406F7351}" type="slidenum">
              <a:rPr lang="en-US" smtClean="0"/>
              <a:t>44</a:t>
            </a:fld>
            <a:endParaRPr lang="en-US"/>
          </a:p>
        </p:txBody>
      </p:sp>
    </p:spTree>
    <p:extLst>
      <p:ext uri="{BB962C8B-B14F-4D97-AF65-F5344CB8AC3E}">
        <p14:creationId xmlns:p14="http://schemas.microsoft.com/office/powerpoint/2010/main" val="34769169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was the simple formula we used for the comparison. </a:t>
            </a:r>
          </a:p>
        </p:txBody>
      </p:sp>
      <p:sp>
        <p:nvSpPr>
          <p:cNvPr id="4" name="Slide Number Placeholder 3"/>
          <p:cNvSpPr>
            <a:spLocks noGrp="1"/>
          </p:cNvSpPr>
          <p:nvPr>
            <p:ph type="sldNum" sz="quarter" idx="10"/>
          </p:nvPr>
        </p:nvSpPr>
        <p:spPr/>
        <p:txBody>
          <a:bodyPr/>
          <a:lstStyle/>
          <a:p>
            <a:fld id="{BCB31A9D-4616-4CF6-B884-347C406F7351}" type="slidenum">
              <a:rPr lang="en-US" smtClean="0"/>
              <a:t>45</a:t>
            </a:fld>
            <a:endParaRPr lang="en-US"/>
          </a:p>
        </p:txBody>
      </p:sp>
    </p:spTree>
    <p:extLst>
      <p:ext uri="{BB962C8B-B14F-4D97-AF65-F5344CB8AC3E}">
        <p14:creationId xmlns:p14="http://schemas.microsoft.com/office/powerpoint/2010/main" val="36667345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formal analysis found that in the 2 years after the adoption of the checkbox a state’s maternal mortality ratio almost doubled</a:t>
            </a:r>
            <a:r>
              <a:rPr lang="en-US" dirty="0"/>
              <a:t>.</a:t>
            </a:r>
            <a:r>
              <a:rPr lang="en-US" baseline="0" dirty="0"/>
              <a:t> </a:t>
            </a:r>
            <a:r>
              <a:rPr lang="en-US" dirty="0"/>
              <a:t> </a:t>
            </a:r>
          </a:p>
        </p:txBody>
      </p:sp>
      <p:sp>
        <p:nvSpPr>
          <p:cNvPr id="4" name="Slide Number Placeholder 3"/>
          <p:cNvSpPr>
            <a:spLocks noGrp="1"/>
          </p:cNvSpPr>
          <p:nvPr>
            <p:ph type="sldNum" sz="quarter" idx="10"/>
          </p:nvPr>
        </p:nvSpPr>
        <p:spPr/>
        <p:txBody>
          <a:bodyPr/>
          <a:lstStyle/>
          <a:p>
            <a:fld id="{BCB31A9D-4616-4CF6-B884-347C406F7351}" type="slidenum">
              <a:rPr lang="en-US" smtClean="0"/>
              <a:t>46</a:t>
            </a:fld>
            <a:endParaRPr lang="en-US"/>
          </a:p>
        </p:txBody>
      </p:sp>
    </p:spTree>
    <p:extLst>
      <p:ext uri="{BB962C8B-B14F-4D97-AF65-F5344CB8AC3E}">
        <p14:creationId xmlns:p14="http://schemas.microsoft.com/office/powerpoint/2010/main" val="39495301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With</a:t>
            </a:r>
            <a:r>
              <a:rPr lang="en-US" b="1" baseline="0" dirty="0"/>
              <a:t> the release of the 2018 U.S. maternal mortality ratio, the National Center for Health Statistics released the first official ratio in 11 years and multiple methodological studies of the measurement of maternal mortality. </a:t>
            </a:r>
            <a:endParaRPr lang="en-US" b="1" dirty="0"/>
          </a:p>
        </p:txBody>
      </p:sp>
      <p:sp>
        <p:nvSpPr>
          <p:cNvPr id="4" name="Slide Number Placeholder 3"/>
          <p:cNvSpPr>
            <a:spLocks noGrp="1"/>
          </p:cNvSpPr>
          <p:nvPr>
            <p:ph type="sldNum" sz="quarter" idx="10"/>
          </p:nvPr>
        </p:nvSpPr>
        <p:spPr/>
        <p:txBody>
          <a:bodyPr/>
          <a:lstStyle/>
          <a:p>
            <a:fld id="{BCB31A9D-4616-4CF6-B884-347C406F7351}" type="slidenum">
              <a:rPr lang="en-US" smtClean="0"/>
              <a:t>47</a:t>
            </a:fld>
            <a:endParaRPr lang="en-US"/>
          </a:p>
        </p:txBody>
      </p:sp>
    </p:spTree>
    <p:extLst>
      <p:ext uri="{BB962C8B-B14F-4D97-AF65-F5344CB8AC3E}">
        <p14:creationId xmlns:p14="http://schemas.microsoft.com/office/powerpoint/2010/main" val="14987636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These were the goals of the NCHS analysis. </a:t>
            </a:r>
          </a:p>
        </p:txBody>
      </p:sp>
      <p:sp>
        <p:nvSpPr>
          <p:cNvPr id="4" name="Slide Number Placeholder 3"/>
          <p:cNvSpPr>
            <a:spLocks noGrp="1"/>
          </p:cNvSpPr>
          <p:nvPr>
            <p:ph type="sldNum" sz="quarter" idx="10"/>
          </p:nvPr>
        </p:nvSpPr>
        <p:spPr/>
        <p:txBody>
          <a:bodyPr/>
          <a:lstStyle/>
          <a:p>
            <a:fld id="{BCB31A9D-4616-4CF6-B884-347C406F7351}" type="slidenum">
              <a:rPr lang="en-US" smtClean="0"/>
              <a:t>48</a:t>
            </a:fld>
            <a:endParaRPr lang="en-US"/>
          </a:p>
        </p:txBody>
      </p:sp>
    </p:spTree>
    <p:extLst>
      <p:ext uri="{BB962C8B-B14F-4D97-AF65-F5344CB8AC3E}">
        <p14:creationId xmlns:p14="http://schemas.microsoft.com/office/powerpoint/2010/main" val="33986339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similar to the analysis we had done – only they had a richer dataset and more resources with which to analyze it (we did our study without any funding). Once again, in the years after the checkbox is adopted, the maternal mortality ratio – in the same states – almost doubles. </a:t>
            </a:r>
          </a:p>
        </p:txBody>
      </p:sp>
      <p:sp>
        <p:nvSpPr>
          <p:cNvPr id="4" name="Slide Number Placeholder 3"/>
          <p:cNvSpPr>
            <a:spLocks noGrp="1"/>
          </p:cNvSpPr>
          <p:nvPr>
            <p:ph type="sldNum" sz="quarter" idx="10"/>
          </p:nvPr>
        </p:nvSpPr>
        <p:spPr/>
        <p:txBody>
          <a:bodyPr/>
          <a:lstStyle/>
          <a:p>
            <a:fld id="{BCB31A9D-4616-4CF6-B884-347C406F7351}" type="slidenum">
              <a:rPr lang="en-US" smtClean="0"/>
              <a:t>49</a:t>
            </a:fld>
            <a:endParaRPr lang="en-US"/>
          </a:p>
        </p:txBody>
      </p:sp>
    </p:spTree>
    <p:extLst>
      <p:ext uri="{BB962C8B-B14F-4D97-AF65-F5344CB8AC3E}">
        <p14:creationId xmlns:p14="http://schemas.microsoft.com/office/powerpoint/2010/main" val="1429560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There is some disagreement in the literature as to whether maternal mortality should be reported as a rate or a ratio.</a:t>
            </a:r>
            <a:r>
              <a:rPr lang="en-US" b="1" baseline="0" dirty="0"/>
              <a:t> WHO uses the term “ratio,” while the U.S. National Center for Health Statistics uses “rate.”  The next two slides provide examples. </a:t>
            </a:r>
            <a:endParaRPr lang="en-US" b="1" dirty="0"/>
          </a:p>
        </p:txBody>
      </p:sp>
      <p:sp>
        <p:nvSpPr>
          <p:cNvPr id="4" name="Slide Number Placeholder 3"/>
          <p:cNvSpPr>
            <a:spLocks noGrp="1"/>
          </p:cNvSpPr>
          <p:nvPr>
            <p:ph type="sldNum" sz="quarter" idx="10"/>
          </p:nvPr>
        </p:nvSpPr>
        <p:spPr/>
        <p:txBody>
          <a:bodyPr/>
          <a:lstStyle/>
          <a:p>
            <a:fld id="{BCB31A9D-4616-4CF6-B884-347C406F7351}" type="slidenum">
              <a:rPr lang="en-US" smtClean="0"/>
              <a:t>5</a:t>
            </a:fld>
            <a:endParaRPr lang="en-US"/>
          </a:p>
        </p:txBody>
      </p:sp>
    </p:spTree>
    <p:extLst>
      <p:ext uri="{BB962C8B-B14F-4D97-AF65-F5344CB8AC3E}">
        <p14:creationId xmlns:p14="http://schemas.microsoft.com/office/powerpoint/2010/main" val="7715979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presents the average percent change by state. In 43</a:t>
            </a:r>
            <a:r>
              <a:rPr lang="en-US" b="1" baseline="0" dirty="0"/>
              <a:t> states and D.C. the ratio increased</a:t>
            </a:r>
            <a:r>
              <a:rPr lang="en-US" b="1" dirty="0"/>
              <a:t>,</a:t>
            </a:r>
            <a:r>
              <a:rPr lang="en-US" b="1" baseline="0" dirty="0"/>
              <a:t> ranging from a decrease of 10 per 100,000 in Mississippi to an increase of 84  per 100K in Wyoming.</a:t>
            </a:r>
            <a:endParaRPr lang="en-US" dirty="0"/>
          </a:p>
        </p:txBody>
      </p:sp>
      <p:sp>
        <p:nvSpPr>
          <p:cNvPr id="4" name="Slide Number Placeholder 3"/>
          <p:cNvSpPr>
            <a:spLocks noGrp="1"/>
          </p:cNvSpPr>
          <p:nvPr>
            <p:ph type="sldNum" sz="quarter" idx="10"/>
          </p:nvPr>
        </p:nvSpPr>
        <p:spPr/>
        <p:txBody>
          <a:bodyPr/>
          <a:lstStyle/>
          <a:p>
            <a:fld id="{BCB31A9D-4616-4CF6-B884-347C406F7351}" type="slidenum">
              <a:rPr lang="en-US" smtClean="0"/>
              <a:t>50</a:t>
            </a:fld>
            <a:endParaRPr lang="en-US"/>
          </a:p>
        </p:txBody>
      </p:sp>
    </p:spTree>
    <p:extLst>
      <p:ext uri="{BB962C8B-B14F-4D97-AF65-F5344CB8AC3E}">
        <p14:creationId xmlns:p14="http://schemas.microsoft.com/office/powerpoint/2010/main" val="30241968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This analysis</a:t>
            </a:r>
            <a:r>
              <a:rPr lang="en-US" b="1" baseline="0" dirty="0"/>
              <a:t> presents what the national rates would be if all the states used the checkbox (blue line) and if none of the states used the checkbox (red line). The rise in the overall estimated rate reflects the growth in the number states using the revised death certificates (see Table) and hence reporting higher rates.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There's another important implication of this figure – it shows little change in the MMR, but assuming the checkbox had been universally adopted in 2003, the rate would have been flat </a:t>
            </a:r>
            <a:r>
              <a:rPr lang="en-US" b="1" i="1" u="sng" baseline="0" dirty="0"/>
              <a:t>only because the earlier rate was so high</a:t>
            </a:r>
            <a:r>
              <a:rPr lang="en-US" b="1" baseline="0" dirty="0"/>
              <a:t>. </a:t>
            </a:r>
            <a:endParaRPr lang="en-US" b="1" dirty="0"/>
          </a:p>
        </p:txBody>
      </p:sp>
      <p:sp>
        <p:nvSpPr>
          <p:cNvPr id="4" name="Slide Number Placeholder 3"/>
          <p:cNvSpPr>
            <a:spLocks noGrp="1"/>
          </p:cNvSpPr>
          <p:nvPr>
            <p:ph type="sldNum" sz="quarter" idx="10"/>
          </p:nvPr>
        </p:nvSpPr>
        <p:spPr/>
        <p:txBody>
          <a:bodyPr/>
          <a:lstStyle/>
          <a:p>
            <a:fld id="{BCB31A9D-4616-4CF6-B884-347C406F7351}" type="slidenum">
              <a:rPr lang="en-US" smtClean="0"/>
              <a:t>51</a:t>
            </a:fld>
            <a:endParaRPr lang="en-US"/>
          </a:p>
        </p:txBody>
      </p:sp>
    </p:spTree>
    <p:extLst>
      <p:ext uri="{BB962C8B-B14F-4D97-AF65-F5344CB8AC3E}">
        <p14:creationId xmlns:p14="http://schemas.microsoft.com/office/powerpoint/2010/main" val="31402628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a</a:t>
            </a:r>
            <a:r>
              <a:rPr lang="en-US" b="1" baseline="0" dirty="0"/>
              <a:t> summary table from one of the evaluations of the checkbox. Overall the checkbox identified 3.1 times as many maternal deaths as they discovered based on the death  records without the checkbox, although the magnitude of difference varied by state. NOTE: these are </a:t>
            </a:r>
            <a:r>
              <a:rPr lang="en-US" b="1" u="sng" baseline="0" dirty="0"/>
              <a:t>pregnancy associated </a:t>
            </a:r>
            <a:r>
              <a:rPr lang="en-US" b="1" baseline="0" dirty="0"/>
              <a:t>deaths – whether they were pregnancy related hadn’t yet been determined, but the use of the checkbox substantially increases the base of potential </a:t>
            </a:r>
            <a:r>
              <a:rPr lang="en-US" b="1" u="sng" baseline="0" dirty="0"/>
              <a:t>pregnancy related </a:t>
            </a:r>
            <a:r>
              <a:rPr lang="en-US" b="1" baseline="0" dirty="0"/>
              <a:t>deaths states were working with.  </a:t>
            </a:r>
            <a:endParaRPr lang="en-US" b="1" dirty="0"/>
          </a:p>
        </p:txBody>
      </p:sp>
      <p:sp>
        <p:nvSpPr>
          <p:cNvPr id="4" name="Slide Number Placeholder 3"/>
          <p:cNvSpPr>
            <a:spLocks noGrp="1"/>
          </p:cNvSpPr>
          <p:nvPr>
            <p:ph type="sldNum" sz="quarter" idx="10"/>
          </p:nvPr>
        </p:nvSpPr>
        <p:spPr/>
        <p:txBody>
          <a:bodyPr/>
          <a:lstStyle/>
          <a:p>
            <a:fld id="{BCB31A9D-4616-4CF6-B884-347C406F7351}" type="slidenum">
              <a:rPr lang="en-US" smtClean="0"/>
              <a:t>52</a:t>
            </a:fld>
            <a:endParaRPr lang="en-US"/>
          </a:p>
        </p:txBody>
      </p:sp>
    </p:spTree>
    <p:extLst>
      <p:ext uri="{BB962C8B-B14F-4D97-AF65-F5344CB8AC3E}">
        <p14:creationId xmlns:p14="http://schemas.microsoft.com/office/powerpoint/2010/main" val="22475690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We’ve just described the issue of over ascertainment of</a:t>
            </a:r>
            <a:r>
              <a:rPr lang="en-US" b="1" baseline="0" dirty="0"/>
              <a:t> deaths. Now let’s examine the major consequence associated with having over counted maternal deaths – not knowing what causes to ascribe to those deaths. </a:t>
            </a:r>
            <a:endParaRPr lang="en-US" b="1" dirty="0"/>
          </a:p>
        </p:txBody>
      </p:sp>
      <p:sp>
        <p:nvSpPr>
          <p:cNvPr id="4" name="Slide Number Placeholder 3"/>
          <p:cNvSpPr>
            <a:spLocks noGrp="1"/>
          </p:cNvSpPr>
          <p:nvPr>
            <p:ph type="sldNum" sz="quarter" idx="10"/>
          </p:nvPr>
        </p:nvSpPr>
        <p:spPr/>
        <p:txBody>
          <a:bodyPr/>
          <a:lstStyle/>
          <a:p>
            <a:fld id="{BCB31A9D-4616-4CF6-B884-347C406F7351}" type="slidenum">
              <a:rPr lang="en-US" smtClean="0"/>
              <a:t>53</a:t>
            </a:fld>
            <a:endParaRPr lang="en-US"/>
          </a:p>
        </p:txBody>
      </p:sp>
    </p:spTree>
    <p:extLst>
      <p:ext uri="{BB962C8B-B14F-4D97-AF65-F5344CB8AC3E}">
        <p14:creationId xmlns:p14="http://schemas.microsoft.com/office/powerpoint/2010/main" val="30882470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conducted a study to look at SES breakdowns,</a:t>
            </a:r>
            <a:r>
              <a:rPr lang="en-US" b="1" baseline="0" dirty="0"/>
              <a:t> but as part of the analysis we discovered a serious problem with the classifications of death. </a:t>
            </a:r>
            <a:endParaRPr lang="en-US" b="1" dirty="0"/>
          </a:p>
        </p:txBody>
      </p:sp>
      <p:sp>
        <p:nvSpPr>
          <p:cNvPr id="4" name="Slide Number Placeholder 3"/>
          <p:cNvSpPr>
            <a:spLocks noGrp="1"/>
          </p:cNvSpPr>
          <p:nvPr>
            <p:ph type="sldNum" sz="quarter" idx="10"/>
          </p:nvPr>
        </p:nvSpPr>
        <p:spPr/>
        <p:txBody>
          <a:bodyPr/>
          <a:lstStyle/>
          <a:p>
            <a:fld id="{BCB31A9D-4616-4CF6-B884-347C406F7351}" type="slidenum">
              <a:rPr lang="en-US" smtClean="0"/>
              <a:t>54</a:t>
            </a:fld>
            <a:endParaRPr lang="en-US"/>
          </a:p>
        </p:txBody>
      </p:sp>
    </p:spTree>
    <p:extLst>
      <p:ext uri="{BB962C8B-B14F-4D97-AF65-F5344CB8AC3E}">
        <p14:creationId xmlns:p14="http://schemas.microsoft.com/office/powerpoint/2010/main" val="24486274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These are the standard causes of maternal deaths.  Most are specific (e.g.</a:t>
            </a:r>
            <a:r>
              <a:rPr lang="en-US" b="1" baseline="0" dirty="0"/>
              <a:t> eclampsia) but as you can see there are 4 which involve less-specific classifications.  They are highlighted on the next slide. </a:t>
            </a:r>
            <a:endParaRPr lang="en-US" b="1" dirty="0"/>
          </a:p>
        </p:txBody>
      </p:sp>
      <p:sp>
        <p:nvSpPr>
          <p:cNvPr id="4" name="Slide Number Placeholder 3"/>
          <p:cNvSpPr>
            <a:spLocks noGrp="1"/>
          </p:cNvSpPr>
          <p:nvPr>
            <p:ph type="sldNum" sz="quarter" idx="10"/>
          </p:nvPr>
        </p:nvSpPr>
        <p:spPr/>
        <p:txBody>
          <a:bodyPr/>
          <a:lstStyle/>
          <a:p>
            <a:fld id="{BCB31A9D-4616-4CF6-B884-347C406F7351}" type="slidenum">
              <a:rPr lang="en-US" smtClean="0"/>
              <a:t>55</a:t>
            </a:fld>
            <a:endParaRPr lang="en-US"/>
          </a:p>
        </p:txBody>
      </p:sp>
    </p:spTree>
    <p:extLst>
      <p:ext uri="{BB962C8B-B14F-4D97-AF65-F5344CB8AC3E}">
        <p14:creationId xmlns:p14="http://schemas.microsoft.com/office/powerpoint/2010/main" val="31244309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we found was that a majority of the increase </a:t>
            </a:r>
            <a:r>
              <a:rPr lang="en-US" b="1" baseline="0" dirty="0"/>
              <a:t>in maternal mortality was the result of increases in these less specific categories.</a:t>
            </a:r>
            <a:endParaRPr lang="en-US" b="1" dirty="0"/>
          </a:p>
        </p:txBody>
      </p:sp>
      <p:sp>
        <p:nvSpPr>
          <p:cNvPr id="4" name="Slide Number Placeholder 3"/>
          <p:cNvSpPr>
            <a:spLocks noGrp="1"/>
          </p:cNvSpPr>
          <p:nvPr>
            <p:ph type="sldNum" sz="quarter" idx="10"/>
          </p:nvPr>
        </p:nvSpPr>
        <p:spPr/>
        <p:txBody>
          <a:bodyPr/>
          <a:lstStyle/>
          <a:p>
            <a:fld id="{BCB31A9D-4616-4CF6-B884-347C406F7351}" type="slidenum">
              <a:rPr lang="en-US" smtClean="0"/>
              <a:t>56</a:t>
            </a:fld>
            <a:endParaRPr lang="en-US"/>
          </a:p>
        </p:txBody>
      </p:sp>
    </p:spTree>
    <p:extLst>
      <p:ext uri="{BB962C8B-B14F-4D97-AF65-F5344CB8AC3E}">
        <p14:creationId xmlns:p14="http://schemas.microsoft.com/office/powerpoint/2010/main" val="19886061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this study of 27 states and D.C. we compared rates in the first 2 year period (2008-2009)</a:t>
            </a:r>
            <a:r>
              <a:rPr lang="en-US" b="1" baseline="0" dirty="0"/>
              <a:t> </a:t>
            </a:r>
            <a:r>
              <a:rPr lang="en-US" b="1" dirty="0"/>
              <a:t>to the second (2013-2014) by cause of death. The figures in</a:t>
            </a:r>
            <a:r>
              <a:rPr lang="en-US" b="1" baseline="0" dirty="0"/>
              <a:t> the right column are the % changes over time. The percentages in blue are the overall changes, those in black are the increases from ill-defined (“other”) causes and those in red represent the increase when ill defined cases are removed. A 23% overall increase becomes only 11% when the “other” causes are removed (notably an 11% increase is still a sizable increase).  In the case of direct obstetric causes, an overall 20% increase drops to 2% when ill defined causes are removed. The point is that a significant proportion of the increase, potentially associated with false positives from the adoption of the checkbox, was coming from ill-defined causes of death. </a:t>
            </a:r>
            <a:endParaRPr lang="en-US" b="1" dirty="0"/>
          </a:p>
        </p:txBody>
      </p:sp>
      <p:sp>
        <p:nvSpPr>
          <p:cNvPr id="4" name="Slide Number Placeholder 3"/>
          <p:cNvSpPr>
            <a:spLocks noGrp="1"/>
          </p:cNvSpPr>
          <p:nvPr>
            <p:ph type="sldNum" sz="quarter" idx="10"/>
          </p:nvPr>
        </p:nvSpPr>
        <p:spPr/>
        <p:txBody>
          <a:bodyPr/>
          <a:lstStyle/>
          <a:p>
            <a:fld id="{BCB31A9D-4616-4CF6-B884-347C406F7351}" type="slidenum">
              <a:rPr lang="en-US" smtClean="0"/>
              <a:t>57</a:t>
            </a:fld>
            <a:endParaRPr lang="en-US"/>
          </a:p>
        </p:txBody>
      </p:sp>
    </p:spTree>
    <p:extLst>
      <p:ext uri="{BB962C8B-B14F-4D97-AF65-F5344CB8AC3E}">
        <p14:creationId xmlns:p14="http://schemas.microsoft.com/office/powerpoint/2010/main" val="42621024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from one</a:t>
            </a:r>
            <a:r>
              <a:rPr lang="en-US" b="1" baseline="0" dirty="0"/>
              <a:t> of the evaluations released with the 2018 U.S. ratio. The numbers in green represent the ratio of maternal deaths identified from the checkbox to those without the checkbox by specific causes of death. Obviously, the greatest distinctions are among the “other” causes of death. </a:t>
            </a:r>
            <a:endParaRPr lang="en-US" b="1" dirty="0"/>
          </a:p>
        </p:txBody>
      </p:sp>
      <p:sp>
        <p:nvSpPr>
          <p:cNvPr id="4" name="Slide Number Placeholder 3"/>
          <p:cNvSpPr>
            <a:spLocks noGrp="1"/>
          </p:cNvSpPr>
          <p:nvPr>
            <p:ph type="sldNum" sz="quarter" idx="10"/>
          </p:nvPr>
        </p:nvSpPr>
        <p:spPr/>
        <p:txBody>
          <a:bodyPr/>
          <a:lstStyle/>
          <a:p>
            <a:fld id="{BCB31A9D-4616-4CF6-B884-347C406F7351}" type="slidenum">
              <a:rPr lang="en-US" smtClean="0"/>
              <a:t>58</a:t>
            </a:fld>
            <a:endParaRPr lang="en-US"/>
          </a:p>
        </p:txBody>
      </p:sp>
    </p:spTree>
    <p:extLst>
      <p:ext uri="{BB962C8B-B14F-4D97-AF65-F5344CB8AC3E}">
        <p14:creationId xmlns:p14="http://schemas.microsoft.com/office/powerpoint/2010/main" val="13554024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Once again, the </a:t>
            </a:r>
            <a:r>
              <a:rPr lang="en-US" b="1" dirty="0" err="1"/>
              <a:t>Hoyert</a:t>
            </a:r>
            <a:r>
              <a:rPr lang="en-US" b="1" dirty="0"/>
              <a:t> led evaluation provides</a:t>
            </a:r>
            <a:r>
              <a:rPr lang="en-US" b="1" baseline="0" dirty="0"/>
              <a:t> more conclusive evidence of the false positives with hundreds of cases of the pregnancy checkbox being checked for women who are not of reproductive age as this table illustrates. </a:t>
            </a:r>
            <a:endParaRPr lang="en-US" b="1" dirty="0"/>
          </a:p>
        </p:txBody>
      </p:sp>
      <p:sp>
        <p:nvSpPr>
          <p:cNvPr id="4" name="Slide Number Placeholder 3"/>
          <p:cNvSpPr>
            <a:spLocks noGrp="1"/>
          </p:cNvSpPr>
          <p:nvPr>
            <p:ph type="sldNum" sz="quarter" idx="10"/>
          </p:nvPr>
        </p:nvSpPr>
        <p:spPr/>
        <p:txBody>
          <a:bodyPr/>
          <a:lstStyle/>
          <a:p>
            <a:fld id="{BCB31A9D-4616-4CF6-B884-347C406F7351}" type="slidenum">
              <a:rPr lang="en-US" smtClean="0"/>
              <a:t>59</a:t>
            </a:fld>
            <a:endParaRPr lang="en-US"/>
          </a:p>
        </p:txBody>
      </p:sp>
    </p:spTree>
    <p:extLst>
      <p:ext uri="{BB962C8B-B14F-4D97-AF65-F5344CB8AC3E}">
        <p14:creationId xmlns:p14="http://schemas.microsoft.com/office/powerpoint/2010/main" val="1065210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from a 2023 National Center for Health Statistics report on maternal mortality and notably refers to a mortality</a:t>
            </a:r>
            <a:r>
              <a:rPr lang="en-US" b="1" baseline="0" dirty="0"/>
              <a:t> “rate.” It also displays the wide disparities in the U.S., a point we’ll explore in depth later. </a:t>
            </a:r>
            <a:endParaRPr lang="en-US" b="1" dirty="0"/>
          </a:p>
        </p:txBody>
      </p:sp>
      <p:sp>
        <p:nvSpPr>
          <p:cNvPr id="4" name="Slide Number Placeholder 3"/>
          <p:cNvSpPr>
            <a:spLocks noGrp="1"/>
          </p:cNvSpPr>
          <p:nvPr>
            <p:ph type="sldNum" sz="quarter" idx="10"/>
          </p:nvPr>
        </p:nvSpPr>
        <p:spPr/>
        <p:txBody>
          <a:bodyPr/>
          <a:lstStyle/>
          <a:p>
            <a:fld id="{BCB31A9D-4616-4CF6-B884-347C406F7351}" type="slidenum">
              <a:rPr lang="en-US" smtClean="0"/>
              <a:t>6</a:t>
            </a:fld>
            <a:endParaRPr lang="en-US"/>
          </a:p>
        </p:txBody>
      </p:sp>
    </p:spTree>
    <p:extLst>
      <p:ext uri="{BB962C8B-B14F-4D97-AF65-F5344CB8AC3E}">
        <p14:creationId xmlns:p14="http://schemas.microsoft.com/office/powerpoint/2010/main" val="7253185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a 4 state study in which every case was carefully reviewed, in 28% of the death</a:t>
            </a:r>
            <a:r>
              <a:rPr lang="en-US" b="1" baseline="0" dirty="0"/>
              <a:t> records they studied, they could not be certain that the deceased had been pregnant and in 3/4ths of those cases it was clear the deceased was not pregnant. </a:t>
            </a:r>
            <a:endParaRPr lang="en-US" b="1" dirty="0"/>
          </a:p>
        </p:txBody>
      </p:sp>
      <p:sp>
        <p:nvSpPr>
          <p:cNvPr id="4" name="Slide Number Placeholder 3"/>
          <p:cNvSpPr>
            <a:spLocks noGrp="1"/>
          </p:cNvSpPr>
          <p:nvPr>
            <p:ph type="sldNum" sz="quarter" idx="10"/>
          </p:nvPr>
        </p:nvSpPr>
        <p:spPr/>
        <p:txBody>
          <a:bodyPr/>
          <a:lstStyle/>
          <a:p>
            <a:fld id="{BCB31A9D-4616-4CF6-B884-347C406F7351}" type="slidenum">
              <a:rPr lang="en-US" smtClean="0"/>
              <a:t>60</a:t>
            </a:fld>
            <a:endParaRPr lang="en-US"/>
          </a:p>
        </p:txBody>
      </p:sp>
    </p:spTree>
    <p:extLst>
      <p:ext uri="{BB962C8B-B14F-4D97-AF65-F5344CB8AC3E}">
        <p14:creationId xmlns:p14="http://schemas.microsoft.com/office/powerpoint/2010/main" val="15858130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Building on our earlier examination of cases by age, this study</a:t>
            </a:r>
            <a:r>
              <a:rPr lang="en-US" b="1" baseline="0" dirty="0"/>
              <a:t> from the same 4 states breaks out false positives by age and you see a concentration of false positives among older women. </a:t>
            </a:r>
            <a:endParaRPr lang="en-US" b="1" dirty="0"/>
          </a:p>
        </p:txBody>
      </p:sp>
      <p:sp>
        <p:nvSpPr>
          <p:cNvPr id="4" name="Slide Number Placeholder 3"/>
          <p:cNvSpPr>
            <a:spLocks noGrp="1"/>
          </p:cNvSpPr>
          <p:nvPr>
            <p:ph type="sldNum" sz="quarter" idx="10"/>
          </p:nvPr>
        </p:nvSpPr>
        <p:spPr/>
        <p:txBody>
          <a:bodyPr/>
          <a:lstStyle/>
          <a:p>
            <a:fld id="{BCB31A9D-4616-4CF6-B884-347C406F7351}" type="slidenum">
              <a:rPr lang="en-US" smtClean="0"/>
              <a:t>61</a:t>
            </a:fld>
            <a:endParaRPr lang="en-US"/>
          </a:p>
        </p:txBody>
      </p:sp>
    </p:spTree>
    <p:extLst>
      <p:ext uri="{BB962C8B-B14F-4D97-AF65-F5344CB8AC3E}">
        <p14:creationId xmlns:p14="http://schemas.microsoft.com/office/powerpoint/2010/main" val="13503873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Another 4 state study, this one from </a:t>
            </a:r>
            <a:r>
              <a:rPr lang="en-US" sz="1200" b="1" i="0" u="none" strike="noStrike" kern="1200" baseline="0" dirty="0">
                <a:solidFill>
                  <a:schemeClr val="tx1"/>
                </a:solidFill>
                <a:latin typeface="+mn-lt"/>
                <a:ea typeface="+mn-ea"/>
                <a:cs typeface="+mn-cs"/>
              </a:rPr>
              <a:t>Colorado, Delaware, Georgia, and Ohio, </a:t>
            </a:r>
            <a:r>
              <a:rPr lang="en-US" b="1" dirty="0"/>
              <a:t>found that the original premise of added the pregnancy checkbox was not without merit. Adding the checkbox did identify a number of cases that would not have otherwise been identified were it not for the checkbox. It’s never simple…</a:t>
            </a:r>
          </a:p>
        </p:txBody>
      </p:sp>
      <p:sp>
        <p:nvSpPr>
          <p:cNvPr id="4" name="Slide Number Placeholder 3"/>
          <p:cNvSpPr>
            <a:spLocks noGrp="1"/>
          </p:cNvSpPr>
          <p:nvPr>
            <p:ph type="sldNum" sz="quarter" idx="10"/>
          </p:nvPr>
        </p:nvSpPr>
        <p:spPr/>
        <p:txBody>
          <a:bodyPr/>
          <a:lstStyle/>
          <a:p>
            <a:fld id="{BCB31A9D-4616-4CF6-B884-347C406F7351}" type="slidenum">
              <a:rPr lang="en-US" smtClean="0"/>
              <a:t>62</a:t>
            </a:fld>
            <a:endParaRPr lang="en-US"/>
          </a:p>
        </p:txBody>
      </p:sp>
    </p:spTree>
    <p:extLst>
      <p:ext uri="{BB962C8B-B14F-4D97-AF65-F5344CB8AC3E}">
        <p14:creationId xmlns:p14="http://schemas.microsoft.com/office/powerpoint/2010/main" val="2153186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People may assume that the</a:t>
            </a:r>
            <a:r>
              <a:rPr lang="en-US" b="1" baseline="0" dirty="0"/>
              <a:t> listing of cause of death is a precise assessment done in every case. In many instances it might be, but as the above quote illustrates, that’s hardly a universal experience. </a:t>
            </a:r>
            <a:endParaRPr lang="en-US" b="1" dirty="0"/>
          </a:p>
        </p:txBody>
      </p:sp>
      <p:sp>
        <p:nvSpPr>
          <p:cNvPr id="4" name="Slide Number Placeholder 3"/>
          <p:cNvSpPr>
            <a:spLocks noGrp="1"/>
          </p:cNvSpPr>
          <p:nvPr>
            <p:ph type="sldNum" sz="quarter" idx="10"/>
          </p:nvPr>
        </p:nvSpPr>
        <p:spPr/>
        <p:txBody>
          <a:bodyPr/>
          <a:lstStyle/>
          <a:p>
            <a:fld id="{BCB31A9D-4616-4CF6-B884-347C406F7351}" type="slidenum">
              <a:rPr lang="en-US" smtClean="0"/>
              <a:t>63</a:t>
            </a:fld>
            <a:endParaRPr lang="en-US"/>
          </a:p>
        </p:txBody>
      </p:sp>
    </p:spTree>
    <p:extLst>
      <p:ext uri="{BB962C8B-B14F-4D97-AF65-F5344CB8AC3E}">
        <p14:creationId xmlns:p14="http://schemas.microsoft.com/office/powerpoint/2010/main" val="4389980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There are multiple components that need to be addressed in completing a death certificate. </a:t>
            </a:r>
          </a:p>
        </p:txBody>
      </p:sp>
      <p:sp>
        <p:nvSpPr>
          <p:cNvPr id="4" name="Slide Number Placeholder 3"/>
          <p:cNvSpPr>
            <a:spLocks noGrp="1"/>
          </p:cNvSpPr>
          <p:nvPr>
            <p:ph type="sldNum" sz="quarter" idx="5"/>
          </p:nvPr>
        </p:nvSpPr>
        <p:spPr/>
        <p:txBody>
          <a:bodyPr/>
          <a:lstStyle/>
          <a:p>
            <a:fld id="{BCB31A9D-4616-4CF6-B884-347C406F7351}" type="slidenum">
              <a:rPr lang="en-US" smtClean="0"/>
              <a:t>64</a:t>
            </a:fld>
            <a:endParaRPr lang="en-US"/>
          </a:p>
        </p:txBody>
      </p:sp>
    </p:spTree>
    <p:extLst>
      <p:ext uri="{BB962C8B-B14F-4D97-AF65-F5344CB8AC3E}">
        <p14:creationId xmlns:p14="http://schemas.microsoft.com/office/powerpoint/2010/main" val="33773144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This is from a Vermont study of the accuracy of completed death certificates in general (not just maternal deaths) and it identifies a high rate of errors. Some are minor clerical errors, but many (18%) involve the wrong cause of death which would influence a classification of a maternal death. </a:t>
            </a:r>
          </a:p>
        </p:txBody>
      </p:sp>
      <p:sp>
        <p:nvSpPr>
          <p:cNvPr id="4" name="Slide Number Placeholder 3"/>
          <p:cNvSpPr>
            <a:spLocks noGrp="1"/>
          </p:cNvSpPr>
          <p:nvPr>
            <p:ph type="sldNum" sz="quarter" idx="5"/>
          </p:nvPr>
        </p:nvSpPr>
        <p:spPr/>
        <p:txBody>
          <a:bodyPr/>
          <a:lstStyle/>
          <a:p>
            <a:fld id="{BCB31A9D-4616-4CF6-B884-347C406F7351}" type="slidenum">
              <a:rPr lang="en-US" smtClean="0"/>
              <a:t>65</a:t>
            </a:fld>
            <a:endParaRPr lang="en-US"/>
          </a:p>
        </p:txBody>
      </p:sp>
    </p:spTree>
    <p:extLst>
      <p:ext uri="{BB962C8B-B14F-4D97-AF65-F5344CB8AC3E}">
        <p14:creationId xmlns:p14="http://schemas.microsoft.com/office/powerpoint/2010/main" val="34997007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Based on interviews with certifiers, these are some of the factors cited by them to explain why reports may be inaccurate. </a:t>
            </a:r>
          </a:p>
        </p:txBody>
      </p:sp>
      <p:sp>
        <p:nvSpPr>
          <p:cNvPr id="4" name="Slide Number Placeholder 3"/>
          <p:cNvSpPr>
            <a:spLocks noGrp="1"/>
          </p:cNvSpPr>
          <p:nvPr>
            <p:ph type="sldNum" sz="quarter" idx="5"/>
          </p:nvPr>
        </p:nvSpPr>
        <p:spPr/>
        <p:txBody>
          <a:bodyPr/>
          <a:lstStyle/>
          <a:p>
            <a:fld id="{BCB31A9D-4616-4CF6-B884-347C406F7351}" type="slidenum">
              <a:rPr lang="en-US" smtClean="0"/>
              <a:t>66</a:t>
            </a:fld>
            <a:endParaRPr lang="en-US"/>
          </a:p>
        </p:txBody>
      </p:sp>
    </p:spTree>
    <p:extLst>
      <p:ext uri="{BB962C8B-B14F-4D97-AF65-F5344CB8AC3E}">
        <p14:creationId xmlns:p14="http://schemas.microsoft.com/office/powerpoint/2010/main" val="38980380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These are some of the solutions certifiers adopted to address the problems. </a:t>
            </a:r>
          </a:p>
        </p:txBody>
      </p:sp>
      <p:sp>
        <p:nvSpPr>
          <p:cNvPr id="4" name="Slide Number Placeholder 3"/>
          <p:cNvSpPr>
            <a:spLocks noGrp="1"/>
          </p:cNvSpPr>
          <p:nvPr>
            <p:ph type="sldNum" sz="quarter" idx="5"/>
          </p:nvPr>
        </p:nvSpPr>
        <p:spPr/>
        <p:txBody>
          <a:bodyPr/>
          <a:lstStyle/>
          <a:p>
            <a:fld id="{BCB31A9D-4616-4CF6-B884-347C406F7351}" type="slidenum">
              <a:rPr lang="en-US" smtClean="0"/>
              <a:t>67</a:t>
            </a:fld>
            <a:endParaRPr lang="en-US"/>
          </a:p>
        </p:txBody>
      </p:sp>
    </p:spTree>
    <p:extLst>
      <p:ext uri="{BB962C8B-B14F-4D97-AF65-F5344CB8AC3E}">
        <p14:creationId xmlns:p14="http://schemas.microsoft.com/office/powerpoint/2010/main" val="19628771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Once the death certificates are completed, they need to be compiled at the state and data sent to the </a:t>
            </a:r>
            <a:r>
              <a:rPr lang="en-US" sz="1200" b="1" dirty="0"/>
              <a:t>National Vital Statistics System which will make judgements about what qualifies as a maternal death related to the pregnancy.  In the study from which this example is drawn, the authors found multiple problems with the coding, which will be seen in a later figures.  </a:t>
            </a:r>
            <a:endParaRPr lang="en-US" b="1" dirty="0"/>
          </a:p>
        </p:txBody>
      </p:sp>
      <p:sp>
        <p:nvSpPr>
          <p:cNvPr id="4" name="Slide Number Placeholder 3"/>
          <p:cNvSpPr>
            <a:spLocks noGrp="1"/>
          </p:cNvSpPr>
          <p:nvPr>
            <p:ph type="sldNum" sz="quarter" idx="5"/>
          </p:nvPr>
        </p:nvSpPr>
        <p:spPr/>
        <p:txBody>
          <a:bodyPr/>
          <a:lstStyle/>
          <a:p>
            <a:fld id="{BCB31A9D-4616-4CF6-B884-347C406F7351}" type="slidenum">
              <a:rPr lang="en-US" smtClean="0"/>
              <a:t>68</a:t>
            </a:fld>
            <a:endParaRPr lang="en-US"/>
          </a:p>
        </p:txBody>
      </p:sp>
    </p:spTree>
    <p:extLst>
      <p:ext uri="{BB962C8B-B14F-4D97-AF65-F5344CB8AC3E}">
        <p14:creationId xmlns:p14="http://schemas.microsoft.com/office/powerpoint/2010/main" val="7189845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solidFill>
                  <a:srgbClr val="202020"/>
                </a:solidFill>
                <a:effectLst/>
                <a:latin typeface="Helvetica" panose="020B0604020202020204" pitchFamily="34" charset="0"/>
              </a:rPr>
              <a:t>Among 735 records originally coded to ill-defined causes, 94% were recoded to more specific, informative causes from literal text. </a:t>
            </a:r>
            <a:endParaRPr lang="en-US" b="1" i="1" dirty="0"/>
          </a:p>
        </p:txBody>
      </p:sp>
      <p:sp>
        <p:nvSpPr>
          <p:cNvPr id="4" name="Slide Number Placeholder 3"/>
          <p:cNvSpPr>
            <a:spLocks noGrp="1"/>
          </p:cNvSpPr>
          <p:nvPr>
            <p:ph type="sldNum" sz="quarter" idx="5"/>
          </p:nvPr>
        </p:nvSpPr>
        <p:spPr/>
        <p:txBody>
          <a:bodyPr/>
          <a:lstStyle/>
          <a:p>
            <a:fld id="{BCB31A9D-4616-4CF6-B884-347C406F7351}" type="slidenum">
              <a:rPr lang="en-US" smtClean="0"/>
              <a:t>69</a:t>
            </a:fld>
            <a:endParaRPr lang="en-US"/>
          </a:p>
        </p:txBody>
      </p:sp>
    </p:spTree>
    <p:extLst>
      <p:ext uri="{BB962C8B-B14F-4D97-AF65-F5344CB8AC3E}">
        <p14:creationId xmlns:p14="http://schemas.microsoft.com/office/powerpoint/2010/main" val="3393319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from a WHO report on</a:t>
            </a:r>
            <a:r>
              <a:rPr lang="en-US" b="1" baseline="0" dirty="0"/>
              <a:t> maternal mortality worldwide and clearly refers to a “ratio.” So what’s the difference? </a:t>
            </a:r>
            <a:endParaRPr lang="en-US" b="1" dirty="0"/>
          </a:p>
        </p:txBody>
      </p:sp>
      <p:sp>
        <p:nvSpPr>
          <p:cNvPr id="4" name="Slide Number Placeholder 3"/>
          <p:cNvSpPr>
            <a:spLocks noGrp="1"/>
          </p:cNvSpPr>
          <p:nvPr>
            <p:ph type="sldNum" sz="quarter" idx="10"/>
          </p:nvPr>
        </p:nvSpPr>
        <p:spPr/>
        <p:txBody>
          <a:bodyPr/>
          <a:lstStyle/>
          <a:p>
            <a:fld id="{BCB31A9D-4616-4CF6-B884-347C406F7351}" type="slidenum">
              <a:rPr lang="en-US" smtClean="0"/>
              <a:t>7</a:t>
            </a:fld>
            <a:endParaRPr lang="en-US"/>
          </a:p>
        </p:txBody>
      </p:sp>
    </p:spTree>
    <p:extLst>
      <p:ext uri="{BB962C8B-B14F-4D97-AF65-F5344CB8AC3E}">
        <p14:creationId xmlns:p14="http://schemas.microsoft.com/office/powerpoint/2010/main" val="40426958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31A9D-4616-4CF6-B884-347C406F7351}" type="slidenum">
              <a:rPr lang="en-US" smtClean="0"/>
              <a:t>70</a:t>
            </a:fld>
            <a:endParaRPr lang="en-US"/>
          </a:p>
        </p:txBody>
      </p:sp>
    </p:spTree>
    <p:extLst>
      <p:ext uri="{BB962C8B-B14F-4D97-AF65-F5344CB8AC3E}">
        <p14:creationId xmlns:p14="http://schemas.microsoft.com/office/powerpoint/2010/main" val="246465160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31A9D-4616-4CF6-B884-347C406F7351}" type="slidenum">
              <a:rPr lang="en-US" smtClean="0"/>
              <a:t>71</a:t>
            </a:fld>
            <a:endParaRPr lang="en-US"/>
          </a:p>
        </p:txBody>
      </p:sp>
    </p:spTree>
    <p:extLst>
      <p:ext uri="{BB962C8B-B14F-4D97-AF65-F5344CB8AC3E}">
        <p14:creationId xmlns:p14="http://schemas.microsoft.com/office/powerpoint/2010/main" val="25595033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While all these problems arose with the official system of measuring maternal mortality in the U.S., the CDC established an independent system of measurement of maternal deaths</a:t>
            </a:r>
            <a:r>
              <a:rPr lang="en-US" b="1" baseline="0" dirty="0"/>
              <a:t> dating back to 1987. </a:t>
            </a:r>
            <a:r>
              <a:rPr lang="en-US" b="1" dirty="0"/>
              <a:t> Its process is described on the next slide. </a:t>
            </a:r>
          </a:p>
        </p:txBody>
      </p:sp>
      <p:sp>
        <p:nvSpPr>
          <p:cNvPr id="4" name="Slide Number Placeholder 3"/>
          <p:cNvSpPr>
            <a:spLocks noGrp="1"/>
          </p:cNvSpPr>
          <p:nvPr>
            <p:ph type="sldNum" sz="quarter" idx="10"/>
          </p:nvPr>
        </p:nvSpPr>
        <p:spPr/>
        <p:txBody>
          <a:bodyPr/>
          <a:lstStyle/>
          <a:p>
            <a:fld id="{BCB31A9D-4616-4CF6-B884-347C406F7351}" type="slidenum">
              <a:rPr lang="en-US" smtClean="0"/>
              <a:t>72</a:t>
            </a:fld>
            <a:endParaRPr lang="en-US"/>
          </a:p>
        </p:txBody>
      </p:sp>
    </p:spTree>
    <p:extLst>
      <p:ext uri="{BB962C8B-B14F-4D97-AF65-F5344CB8AC3E}">
        <p14:creationId xmlns:p14="http://schemas.microsoft.com/office/powerpoint/2010/main" val="13788378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solid</a:t>
            </a:r>
            <a:r>
              <a:rPr lang="en-US" b="1" baseline="0" dirty="0"/>
              <a:t> system for measurement that didn’t disappear, though it still relies on the initial death certificates (and the problems associated with those) as its starting point. TWO PROBLEMS: (1) The CDC mortality ratios are only reported to 1 year after birth, not the 42 day international standard so their data are not comparable to other countries; and (2) Only the National Vital Statistics System can produce the official U.S. maternal mortality ratio. Why? System is apparently based on agreements that make the NVSS the official reporter.</a:t>
            </a:r>
            <a:endParaRPr lang="en-US" b="1" dirty="0"/>
          </a:p>
        </p:txBody>
      </p:sp>
      <p:sp>
        <p:nvSpPr>
          <p:cNvPr id="4" name="Slide Number Placeholder 3"/>
          <p:cNvSpPr>
            <a:spLocks noGrp="1"/>
          </p:cNvSpPr>
          <p:nvPr>
            <p:ph type="sldNum" sz="quarter" idx="10"/>
          </p:nvPr>
        </p:nvSpPr>
        <p:spPr/>
        <p:txBody>
          <a:bodyPr/>
          <a:lstStyle/>
          <a:p>
            <a:fld id="{BCB31A9D-4616-4CF6-B884-347C406F7351}" type="slidenum">
              <a:rPr lang="en-US" smtClean="0"/>
              <a:t>73</a:t>
            </a:fld>
            <a:endParaRPr lang="en-US"/>
          </a:p>
        </p:txBody>
      </p:sp>
    </p:spTree>
    <p:extLst>
      <p:ext uri="{BB962C8B-B14F-4D97-AF65-F5344CB8AC3E}">
        <p14:creationId xmlns:p14="http://schemas.microsoft.com/office/powerpoint/2010/main" val="37385164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the</a:t>
            </a:r>
            <a:r>
              <a:rPr lang="en-US" b="1" baseline="0" dirty="0"/>
              <a:t> trend based on the </a:t>
            </a:r>
            <a:r>
              <a:rPr lang="en-US" b="1" i="1" dirty="0">
                <a:latin typeface="+mn-lt"/>
              </a:rPr>
              <a:t>Pregnancy Related Maternal Mortality Surveillance System. </a:t>
            </a:r>
            <a:r>
              <a:rPr lang="en-US" b="1" i="0" dirty="0">
                <a:latin typeface="+mn-lt"/>
              </a:rPr>
              <a:t>It documents a steady increase from 1987 through 2009. However,</a:t>
            </a:r>
            <a:r>
              <a:rPr lang="en-US" b="1" i="0" baseline="0" dirty="0">
                <a:latin typeface="+mn-lt"/>
              </a:rPr>
              <a:t> it’s also important to note that between 2009 and 2019 (their most recent year) the ratio has been essentially flat. It will rise in 2020 and especially in 2021 because of COVID, but will likely return to earlier (but too high) levels in 2022. </a:t>
            </a:r>
            <a:endParaRPr lang="en-US" b="1" i="0" dirty="0"/>
          </a:p>
        </p:txBody>
      </p:sp>
      <p:sp>
        <p:nvSpPr>
          <p:cNvPr id="4" name="Slide Number Placeholder 3"/>
          <p:cNvSpPr>
            <a:spLocks noGrp="1"/>
          </p:cNvSpPr>
          <p:nvPr>
            <p:ph type="sldNum" sz="quarter" idx="10"/>
          </p:nvPr>
        </p:nvSpPr>
        <p:spPr/>
        <p:txBody>
          <a:bodyPr/>
          <a:lstStyle/>
          <a:p>
            <a:fld id="{BCB31A9D-4616-4CF6-B884-347C406F7351}" type="slidenum">
              <a:rPr lang="en-US" smtClean="0"/>
              <a:t>74</a:t>
            </a:fld>
            <a:endParaRPr lang="en-US"/>
          </a:p>
        </p:txBody>
      </p:sp>
    </p:spTree>
    <p:extLst>
      <p:ext uri="{BB962C8B-B14F-4D97-AF65-F5344CB8AC3E}">
        <p14:creationId xmlns:p14="http://schemas.microsoft.com/office/powerpoint/2010/main" val="10515336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One other advantage of the CDC system is their identification of the timing of maternal deaths, which profoundly changes the way we look at maternal death. As this pie chart illustrates, the image that maternal</a:t>
            </a:r>
            <a:r>
              <a:rPr lang="en-US" b="1" baseline="0" dirty="0"/>
              <a:t> deaths occur primarily at the time of birth is false. That’s the popular image in YV and media because it makes  for a dramatic story (we’re looking at you </a:t>
            </a:r>
            <a:r>
              <a:rPr lang="en-US" b="1" i="1" baseline="0" dirty="0"/>
              <a:t>Downton Abbey, Call the Midwife, The Resident,</a:t>
            </a:r>
            <a:r>
              <a:rPr lang="en-US" b="1" baseline="0" dirty="0"/>
              <a:t> </a:t>
            </a:r>
            <a:r>
              <a:rPr lang="en-US" b="1" i="1" baseline="0" dirty="0"/>
              <a:t>ER and of course Star Wars: Revenge of the </a:t>
            </a:r>
            <a:r>
              <a:rPr lang="en-US" b="1" i="1" baseline="0" dirty="0" err="1"/>
              <a:t>Sith</a:t>
            </a:r>
            <a:r>
              <a:rPr lang="en-US" b="1" baseline="0" dirty="0"/>
              <a:t>). The reality is much more complicated as only 1/3</a:t>
            </a:r>
            <a:r>
              <a:rPr lang="en-US" b="1" baseline="30000" dirty="0"/>
              <a:t>rd</a:t>
            </a:r>
            <a:r>
              <a:rPr lang="en-US" b="1" baseline="0" dirty="0"/>
              <a:t> of maternal deaths are at the time of birth or the week thereafter. One third (31%) occur during pregnancy and one third (33.1%) occur between one week and one year after birth. This suggests that reforms that focus only on in-hospital care at the time of birth will successfully resolve only one part of the problem. </a:t>
            </a:r>
            <a:endParaRPr lang="en-US" b="1" dirty="0"/>
          </a:p>
        </p:txBody>
      </p:sp>
      <p:sp>
        <p:nvSpPr>
          <p:cNvPr id="4" name="Slide Number Placeholder 3"/>
          <p:cNvSpPr>
            <a:spLocks noGrp="1"/>
          </p:cNvSpPr>
          <p:nvPr>
            <p:ph type="sldNum" sz="quarter" idx="10"/>
          </p:nvPr>
        </p:nvSpPr>
        <p:spPr/>
        <p:txBody>
          <a:bodyPr/>
          <a:lstStyle/>
          <a:p>
            <a:fld id="{BCB31A9D-4616-4CF6-B884-347C406F7351}" type="slidenum">
              <a:rPr lang="en-US" smtClean="0"/>
              <a:t>75</a:t>
            </a:fld>
            <a:endParaRPr lang="en-US"/>
          </a:p>
        </p:txBody>
      </p:sp>
    </p:spTree>
    <p:extLst>
      <p:ext uri="{BB962C8B-B14F-4D97-AF65-F5344CB8AC3E}">
        <p14:creationId xmlns:p14="http://schemas.microsoft.com/office/powerpoint/2010/main" val="30630796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an updated version based on data from 36 maternal mortality review committees, documenting an even smaller proportion of maternal deaths at the time of birth, with 53% between a week and a year after birth. </a:t>
            </a:r>
          </a:p>
        </p:txBody>
      </p:sp>
      <p:sp>
        <p:nvSpPr>
          <p:cNvPr id="4" name="Slide Number Placeholder 3"/>
          <p:cNvSpPr>
            <a:spLocks noGrp="1"/>
          </p:cNvSpPr>
          <p:nvPr>
            <p:ph type="sldNum" sz="quarter" idx="10"/>
          </p:nvPr>
        </p:nvSpPr>
        <p:spPr/>
        <p:txBody>
          <a:bodyPr/>
          <a:lstStyle/>
          <a:p>
            <a:fld id="{BCB31A9D-4616-4CF6-B884-347C406F7351}" type="slidenum">
              <a:rPr lang="en-US" smtClean="0"/>
              <a:t>76</a:t>
            </a:fld>
            <a:endParaRPr lang="en-US"/>
          </a:p>
        </p:txBody>
      </p:sp>
    </p:spTree>
    <p:extLst>
      <p:ext uri="{BB962C8B-B14F-4D97-AF65-F5344CB8AC3E}">
        <p14:creationId xmlns:p14="http://schemas.microsoft.com/office/powerpoint/2010/main" val="377788713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This documents the higher rates of maternal deaths in rural areas in the U.S., a phenomenon exacerbated by the COVID pandemic. </a:t>
            </a:r>
          </a:p>
        </p:txBody>
      </p:sp>
      <p:sp>
        <p:nvSpPr>
          <p:cNvPr id="4" name="Slide Number Placeholder 3"/>
          <p:cNvSpPr>
            <a:spLocks noGrp="1"/>
          </p:cNvSpPr>
          <p:nvPr>
            <p:ph type="sldNum" sz="quarter" idx="5"/>
          </p:nvPr>
        </p:nvSpPr>
        <p:spPr/>
        <p:txBody>
          <a:bodyPr/>
          <a:lstStyle/>
          <a:p>
            <a:fld id="{BCB31A9D-4616-4CF6-B884-347C406F7351}" type="slidenum">
              <a:rPr lang="en-US" smtClean="0"/>
              <a:t>77</a:t>
            </a:fld>
            <a:endParaRPr lang="en-US"/>
          </a:p>
        </p:txBody>
      </p:sp>
    </p:spTree>
    <p:extLst>
      <p:ext uri="{BB962C8B-B14F-4D97-AF65-F5344CB8AC3E}">
        <p14:creationId xmlns:p14="http://schemas.microsoft.com/office/powerpoint/2010/main" val="25624242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CDC latest categorization of causes of death noting a concentration among cardiovascular diseases. Similar dated looking at causes of death over time is presented later. </a:t>
            </a:r>
          </a:p>
        </p:txBody>
      </p:sp>
      <p:sp>
        <p:nvSpPr>
          <p:cNvPr id="4" name="Slide Number Placeholder 3"/>
          <p:cNvSpPr>
            <a:spLocks noGrp="1"/>
          </p:cNvSpPr>
          <p:nvPr>
            <p:ph type="sldNum" sz="quarter" idx="5"/>
          </p:nvPr>
        </p:nvSpPr>
        <p:spPr/>
        <p:txBody>
          <a:bodyPr/>
          <a:lstStyle/>
          <a:p>
            <a:fld id="{BCB31A9D-4616-4CF6-B884-347C406F7351}" type="slidenum">
              <a:rPr lang="en-US" smtClean="0"/>
              <a:t>78</a:t>
            </a:fld>
            <a:endParaRPr lang="en-US"/>
          </a:p>
        </p:txBody>
      </p:sp>
    </p:spTree>
    <p:extLst>
      <p:ext uri="{BB962C8B-B14F-4D97-AF65-F5344CB8AC3E}">
        <p14:creationId xmlns:p14="http://schemas.microsoft.com/office/powerpoint/2010/main" val="153594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Here</a:t>
            </a:r>
            <a:r>
              <a:rPr lang="en-US" b="1" i="1" baseline="0" dirty="0"/>
              <a:t> are</a:t>
            </a:r>
            <a:r>
              <a:rPr lang="en-US" b="1" i="1" dirty="0"/>
              <a:t> the ratios</a:t>
            </a:r>
            <a:r>
              <a:rPr lang="en-US" b="1" i="1" baseline="0" dirty="0"/>
              <a:t> from the PMSS for 2017-2019 combined and have the advantage of providing reliable data on more than just blacks and whites. The rate for American Indians/Alaskan Natives about 66% higher than those for whites and 89% higher than the ratio for Hispanic women. CDC hadn’t reported pregnancy related mortality ratios Hawaiian/Pacific Islander before and has now identified a population that needs further monitoring.</a:t>
            </a:r>
            <a:endParaRPr lang="en-US" b="1"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B31A9D-4616-4CF6-B884-347C406F73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589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There are the formal definitions of each measure. </a:t>
            </a:r>
          </a:p>
        </p:txBody>
      </p:sp>
      <p:sp>
        <p:nvSpPr>
          <p:cNvPr id="4" name="Slide Number Placeholder 3"/>
          <p:cNvSpPr>
            <a:spLocks noGrp="1"/>
          </p:cNvSpPr>
          <p:nvPr>
            <p:ph type="sldNum" sz="quarter" idx="10"/>
          </p:nvPr>
        </p:nvSpPr>
        <p:spPr/>
        <p:txBody>
          <a:bodyPr/>
          <a:lstStyle/>
          <a:p>
            <a:fld id="{BCB31A9D-4616-4CF6-B884-347C406F7351}" type="slidenum">
              <a:rPr lang="en-US" smtClean="0"/>
              <a:t>8</a:t>
            </a:fld>
            <a:endParaRPr lang="en-US"/>
          </a:p>
        </p:txBody>
      </p:sp>
    </p:spTree>
    <p:extLst>
      <p:ext uri="{BB962C8B-B14F-4D97-AF65-F5344CB8AC3E}">
        <p14:creationId xmlns:p14="http://schemas.microsoft.com/office/powerpoint/2010/main" val="39861134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Over recent times, while the black/white disparity is profound,</a:t>
            </a:r>
            <a:r>
              <a:rPr lang="en-US" b="1" baseline="0" dirty="0"/>
              <a:t> so is that between American Indian/Alaskan Natives (AIAN), peaking in 2011-12 when the AIAN ratio was 3.1 times that of whites and almost as high as blacks (38.4 compared to 44.3).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B31A9D-4616-4CF6-B884-347C406F73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7981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Perhaps this is the most profound way</a:t>
            </a:r>
            <a:r>
              <a:rPr lang="en-US" b="1" baseline="0" dirty="0"/>
              <a:t> to summarize the power of racial disparities – a college educated black mother has a 65% greater chance of a maternal death than a white women with &lt; a high school education.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B31A9D-4616-4CF6-B884-347C406F73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90387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It’s striking that</a:t>
            </a:r>
            <a:r>
              <a:rPr lang="en-US" b="1" baseline="0" dirty="0"/>
              <a:t> in contrast to black/white differences, where black ratios don’t decline with greater education, in the case of AIAN, there is a steady decline associated with increased education though not as necessarily as quickly as in the case of white mothers.  Still a similar comparison can be made. An AIAN women with some college education is still 28% more likely to experience a maternal death than a white woman with less than a high school education.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B31A9D-4616-4CF6-B884-347C406F73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79814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While the CDC system has the advantage of careful review of a broader set of records, the NVSS has the advantage of speed with reporting of 2021 results by March of 2023. Both systems have their values, but they’re not the same.</a:t>
            </a:r>
          </a:p>
        </p:txBody>
      </p:sp>
      <p:sp>
        <p:nvSpPr>
          <p:cNvPr id="4" name="Slide Number Placeholder 3"/>
          <p:cNvSpPr>
            <a:spLocks noGrp="1"/>
          </p:cNvSpPr>
          <p:nvPr>
            <p:ph type="sldNum" sz="quarter" idx="5"/>
          </p:nvPr>
        </p:nvSpPr>
        <p:spPr/>
        <p:txBody>
          <a:bodyPr/>
          <a:lstStyle/>
          <a:p>
            <a:fld id="{BCB31A9D-4616-4CF6-B884-347C406F7351}" type="slidenum">
              <a:rPr lang="en-US" smtClean="0"/>
              <a:t>83</a:t>
            </a:fld>
            <a:endParaRPr lang="en-US"/>
          </a:p>
        </p:txBody>
      </p:sp>
    </p:spTree>
    <p:extLst>
      <p:ext uri="{BB962C8B-B14F-4D97-AF65-F5344CB8AC3E}">
        <p14:creationId xmlns:p14="http://schemas.microsoft.com/office/powerpoint/2010/main" val="95520715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2021 rates</a:t>
            </a:r>
            <a:r>
              <a:rPr lang="en-US" b="1" baseline="0" dirty="0"/>
              <a:t> have been released and they continue the bad news with the official ratio increasing to 32.9 per 100,000.</a:t>
            </a:r>
            <a:endParaRPr lang="en-US" b="1" dirty="0"/>
          </a:p>
        </p:txBody>
      </p:sp>
      <p:sp>
        <p:nvSpPr>
          <p:cNvPr id="4" name="Slide Number Placeholder 3"/>
          <p:cNvSpPr>
            <a:spLocks noGrp="1"/>
          </p:cNvSpPr>
          <p:nvPr>
            <p:ph type="sldNum" sz="quarter" idx="10"/>
          </p:nvPr>
        </p:nvSpPr>
        <p:spPr/>
        <p:txBody>
          <a:bodyPr/>
          <a:lstStyle/>
          <a:p>
            <a:fld id="{BCB31A9D-4616-4CF6-B884-347C406F7351}" type="slidenum">
              <a:rPr lang="en-US" smtClean="0"/>
              <a:t>84</a:t>
            </a:fld>
            <a:endParaRPr lang="en-US"/>
          </a:p>
        </p:txBody>
      </p:sp>
    </p:spTree>
    <p:extLst>
      <p:ext uri="{BB962C8B-B14F-4D97-AF65-F5344CB8AC3E}">
        <p14:creationId xmlns:p14="http://schemas.microsoft.com/office/powerpoint/2010/main" val="2714202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This draws from 3 data sources. The data from 1987 to 2007 is from the old NVSS system that stopped reporting after 2007 for reasons discussed in section 3. The dotted line is based on the CDC’s Pregnancy Related System. As you’ve seen, the CDC ratio is based on deaths up to 1 year postpartum, but we’ve adjusted it to only include deaths up to 42 days postpartum, to allow for a comparison with the NVSS ratio. We report both of </a:t>
            </a:r>
            <a:r>
              <a:rPr lang="en-US" b="1" baseline="0" dirty="0" err="1"/>
              <a:t>thme</a:t>
            </a:r>
            <a:r>
              <a:rPr lang="en-US" b="1" baseline="0" dirty="0"/>
              <a:t> for the two years thus far (2018-2019) when they overlap.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The flattening of the upward trend from 2008-2019 is more evident here. Also notable is how much higher the official NVSS based 2018 &amp; 2019 ratio is compared to the adjusted PMSS ratio from the same years as we’ll see more clearly on the next slide.  </a:t>
            </a:r>
            <a:endParaRPr lang="en-US" b="1" dirty="0"/>
          </a:p>
          <a:p>
            <a:endParaRPr lang="en-US" dirty="0"/>
          </a:p>
        </p:txBody>
      </p:sp>
      <p:sp>
        <p:nvSpPr>
          <p:cNvPr id="4" name="Slide Number Placeholder 3"/>
          <p:cNvSpPr>
            <a:spLocks noGrp="1"/>
          </p:cNvSpPr>
          <p:nvPr>
            <p:ph type="sldNum" sz="quarter" idx="10"/>
          </p:nvPr>
        </p:nvSpPr>
        <p:spPr/>
        <p:txBody>
          <a:bodyPr/>
          <a:lstStyle/>
          <a:p>
            <a:fld id="{BCB31A9D-4616-4CF6-B884-347C406F7351}" type="slidenum">
              <a:rPr lang="en-US" smtClean="0"/>
              <a:t>85</a:t>
            </a:fld>
            <a:endParaRPr lang="en-US"/>
          </a:p>
        </p:txBody>
      </p:sp>
    </p:spTree>
    <p:extLst>
      <p:ext uri="{BB962C8B-B14F-4D97-AF65-F5344CB8AC3E}">
        <p14:creationId xmlns:p14="http://schemas.microsoft.com/office/powerpoint/2010/main" val="203863756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Comparing the two major measures of maternal mortality reveal a growing distinction in the rates in the two years for which we have both rates with the 2019 NVSS ratio (pre-COVID) 63% higher than the CDC measure. </a:t>
            </a:r>
          </a:p>
        </p:txBody>
      </p:sp>
      <p:sp>
        <p:nvSpPr>
          <p:cNvPr id="4" name="Slide Number Placeholder 3"/>
          <p:cNvSpPr>
            <a:spLocks noGrp="1"/>
          </p:cNvSpPr>
          <p:nvPr>
            <p:ph type="sldNum" sz="quarter" idx="5"/>
          </p:nvPr>
        </p:nvSpPr>
        <p:spPr/>
        <p:txBody>
          <a:bodyPr/>
          <a:lstStyle/>
          <a:p>
            <a:fld id="{BCB31A9D-4616-4CF6-B884-347C406F7351}" type="slidenum">
              <a:rPr lang="en-US" smtClean="0"/>
              <a:t>86</a:t>
            </a:fld>
            <a:endParaRPr lang="en-US"/>
          </a:p>
        </p:txBody>
      </p:sp>
    </p:spTree>
    <p:extLst>
      <p:ext uri="{BB962C8B-B14F-4D97-AF65-F5344CB8AC3E}">
        <p14:creationId xmlns:p14="http://schemas.microsoft.com/office/powerpoint/2010/main" val="90384316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31A9D-4616-4CF6-B884-347C406F7351}" type="slidenum">
              <a:rPr lang="en-US" smtClean="0"/>
              <a:t>87</a:t>
            </a:fld>
            <a:endParaRPr lang="en-US"/>
          </a:p>
        </p:txBody>
      </p:sp>
    </p:spTree>
    <p:extLst>
      <p:ext uri="{BB962C8B-B14F-4D97-AF65-F5344CB8AC3E}">
        <p14:creationId xmlns:p14="http://schemas.microsoft.com/office/powerpoint/2010/main" val="107935991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31A9D-4616-4CF6-B884-347C406F7351}" type="slidenum">
              <a:rPr lang="en-US" smtClean="0"/>
              <a:t>88</a:t>
            </a:fld>
            <a:endParaRPr lang="en-US"/>
          </a:p>
        </p:txBody>
      </p:sp>
    </p:spTree>
    <p:extLst>
      <p:ext uri="{BB962C8B-B14F-4D97-AF65-F5344CB8AC3E}">
        <p14:creationId xmlns:p14="http://schemas.microsoft.com/office/powerpoint/2010/main" val="346359602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Historically,</a:t>
            </a:r>
            <a:r>
              <a:rPr lang="en-US" b="1" baseline="0" dirty="0"/>
              <a:t> the U.S. has long been doing worse than other industrialized countries, ranking last – by a wide margin –  across the past century. </a:t>
            </a:r>
            <a:endParaRPr lang="en-US" b="1" dirty="0"/>
          </a:p>
        </p:txBody>
      </p:sp>
      <p:sp>
        <p:nvSpPr>
          <p:cNvPr id="4" name="Slide Number Placeholder 3"/>
          <p:cNvSpPr>
            <a:spLocks noGrp="1"/>
          </p:cNvSpPr>
          <p:nvPr>
            <p:ph type="sldNum" sz="quarter" idx="10"/>
          </p:nvPr>
        </p:nvSpPr>
        <p:spPr/>
        <p:txBody>
          <a:bodyPr/>
          <a:lstStyle/>
          <a:p>
            <a:fld id="{BCB31A9D-4616-4CF6-B884-347C406F7351}" type="slidenum">
              <a:rPr lang="en-US" smtClean="0"/>
              <a:t>89</a:t>
            </a:fld>
            <a:endParaRPr lang="en-US"/>
          </a:p>
        </p:txBody>
      </p:sp>
    </p:spTree>
    <p:extLst>
      <p:ext uri="{BB962C8B-B14F-4D97-AF65-F5344CB8AC3E}">
        <p14:creationId xmlns:p14="http://schemas.microsoft.com/office/powerpoint/2010/main" val="2909137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Teen births</a:t>
            </a:r>
            <a:r>
              <a:rPr lang="en-US" b="1" baseline="0" dirty="0"/>
              <a:t> can be measured as a rate because all the cases in the numerator (births to 15-19 year olds) are included in the denominator (all females 15-19). </a:t>
            </a:r>
            <a:r>
              <a:rPr lang="en-US" b="1" dirty="0"/>
              <a:t> </a:t>
            </a:r>
          </a:p>
          <a:p>
            <a:endParaRPr lang="en-US" b="1" dirty="0"/>
          </a:p>
          <a:p>
            <a:r>
              <a:rPr lang="en-US" b="1" dirty="0"/>
              <a:t>Since</a:t>
            </a:r>
            <a:r>
              <a:rPr lang="en-US" b="1" baseline="0" dirty="0"/>
              <a:t> we use maternal deaths, which can occur during pregnancy, birth or postpartum as the numerator and live births as a denominator, we refer to a </a:t>
            </a:r>
            <a:r>
              <a:rPr lang="en-US" b="1" u="sng" baseline="0" dirty="0"/>
              <a:t>maternal mortality ratio. Why? </a:t>
            </a:r>
            <a:r>
              <a:rPr lang="en-US" b="1" u="none" baseline="0" dirty="0"/>
              <a:t>Because there will be cases of maternal deaths (i.e. early in pregnancy) that don’t involve live births.  For example, a Florida report found only 61% of all pregnancy associated deaths involved a live birth.</a:t>
            </a:r>
            <a:endParaRPr lang="en-US" b="1" u="none" dirty="0"/>
          </a:p>
        </p:txBody>
      </p:sp>
      <p:sp>
        <p:nvSpPr>
          <p:cNvPr id="4" name="Slide Number Placeholder 3"/>
          <p:cNvSpPr>
            <a:spLocks noGrp="1"/>
          </p:cNvSpPr>
          <p:nvPr>
            <p:ph type="sldNum" sz="quarter" idx="10"/>
          </p:nvPr>
        </p:nvSpPr>
        <p:spPr/>
        <p:txBody>
          <a:bodyPr/>
          <a:lstStyle/>
          <a:p>
            <a:fld id="{BCB31A9D-4616-4CF6-B884-347C406F7351}" type="slidenum">
              <a:rPr lang="en-US" smtClean="0"/>
              <a:t>9</a:t>
            </a:fld>
            <a:endParaRPr lang="en-US"/>
          </a:p>
        </p:txBody>
      </p:sp>
    </p:spTree>
    <p:extLst>
      <p:ext uri="{BB962C8B-B14F-4D97-AF65-F5344CB8AC3E}">
        <p14:creationId xmlns:p14="http://schemas.microsoft.com/office/powerpoint/2010/main" val="145973293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Among the countries listed in the most recent WHO report on maternal mortality,</a:t>
            </a:r>
            <a:r>
              <a:rPr lang="en-US" b="1" baseline="0" dirty="0"/>
              <a:t> the U.S. ranks about 69</a:t>
            </a:r>
            <a:r>
              <a:rPr lang="en-US" b="1" baseline="30000" dirty="0"/>
              <a:t>th</a:t>
            </a:r>
            <a:r>
              <a:rPr lang="en-US" b="1" baseline="0" dirty="0"/>
              <a:t> between China and Armenia. This should be a major embarrassment to the U.S., However, care should be taken when making country comparisons on maternal mortality, since, except in very large, impoverished countries, maternal deaths will be relatively rare (&lt; 1 in 1,000 births), so ratios can fluctuate widely. As noted in the slide, the countries in green in this figure have fewer than 100,000 births a year. </a:t>
            </a:r>
          </a:p>
          <a:p>
            <a:endParaRPr lang="en-US" b="1" baseline="0" dirty="0"/>
          </a:p>
          <a:p>
            <a:r>
              <a:rPr lang="en-US" b="1" baseline="0" dirty="0"/>
              <a:t>What if we did a more reasonable comparison? Let’s examine comparably wealthy countries with at least 300,000 births annually and see where the U.S. stands. </a:t>
            </a:r>
            <a:endParaRPr lang="en-US" b="1" dirty="0"/>
          </a:p>
        </p:txBody>
      </p:sp>
      <p:sp>
        <p:nvSpPr>
          <p:cNvPr id="4" name="Slide Number Placeholder 3"/>
          <p:cNvSpPr>
            <a:spLocks noGrp="1"/>
          </p:cNvSpPr>
          <p:nvPr>
            <p:ph type="sldNum" sz="quarter" idx="10"/>
          </p:nvPr>
        </p:nvSpPr>
        <p:spPr/>
        <p:txBody>
          <a:bodyPr/>
          <a:lstStyle/>
          <a:p>
            <a:fld id="{BCB31A9D-4616-4CF6-B884-347C406F7351}" type="slidenum">
              <a:rPr lang="en-US" smtClean="0">
                <a:solidFill>
                  <a:prstClr val="black"/>
                </a:solidFill>
              </a:rPr>
              <a:pPr/>
              <a:t>90</a:t>
            </a:fld>
            <a:endParaRPr lang="en-US">
              <a:solidFill>
                <a:prstClr val="black"/>
              </a:solidFill>
            </a:endParaRPr>
          </a:p>
        </p:txBody>
      </p:sp>
    </p:spTree>
    <p:extLst>
      <p:ext uri="{BB962C8B-B14F-4D97-AF65-F5344CB8AC3E}">
        <p14:creationId xmlns:p14="http://schemas.microsoft.com/office/powerpoint/2010/main" val="406808425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In this comparison,  </a:t>
            </a:r>
            <a:r>
              <a:rPr lang="en-US" b="1" dirty="0"/>
              <a:t>the U.S. is no longer 69</a:t>
            </a:r>
            <a:r>
              <a:rPr lang="en-US" b="1" baseline="30000" dirty="0"/>
              <a:t>th</a:t>
            </a:r>
            <a:r>
              <a:rPr lang="en-US" b="1" dirty="0"/>
              <a:t>, we’re now 10</a:t>
            </a:r>
            <a:r>
              <a:rPr lang="en-US" b="1" baseline="30000" dirty="0"/>
              <a:t>th</a:t>
            </a:r>
            <a:r>
              <a:rPr lang="en-US" b="1" dirty="0"/>
              <a:t>….out of 10. One rationalization used to explain the poor U.S. performance is that we are a more diverse society than our comparison countries.</a:t>
            </a:r>
            <a:r>
              <a:rPr lang="en-US" b="1" baseline="0" dirty="0"/>
              <a:t> What if we revised this comparison?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181100-B90A-438D-8B07-3C53C9A60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720513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One rationalization used to explain the poor U.S. performance is that we are a more diverse society than our comparison countries.</a:t>
            </a:r>
            <a:r>
              <a:rPr lang="en-US" b="1" baseline="0" dirty="0"/>
              <a:t> However, as the figure illustrates, even if we limit the U.S. data to just non-Hispanic White women, the U.S. would still rank last by a wide margin. That’s not to underestimate the profound racial disparities in U.S. maternal deaths (more on that in the next section), but it does suggest that there are more systematic factors underlying the poor U.S. performance.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181100-B90A-438D-8B07-3C53C9A60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90073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t>Start by placing US in a global context. </a:t>
            </a:r>
          </a:p>
          <a:p>
            <a:endParaRPr lang="en-US" b="1" dirty="0"/>
          </a:p>
          <a:p>
            <a:r>
              <a:rPr lang="en-US" b="1" dirty="0"/>
              <a:t>The comparison here is to our 9 other comparison countries with at least 300,000 births. The</a:t>
            </a:r>
            <a:r>
              <a:rPr lang="en-US" b="1" baseline="0" dirty="0"/>
              <a:t> red line represents the average maternal mortality ratio for those countries. The trend data for the U.S. ratio is based on a combination of official NVSS data from 2000-2007 and 2018-2021 while 2008-2017 is an estimate </a:t>
            </a:r>
            <a:r>
              <a:rPr lang="en-US" b="1" baseline="0" dirty="0">
                <a:solidFill>
                  <a:srgbClr val="FF0000"/>
                </a:solidFill>
              </a:rPr>
              <a:t>from CDC data</a:t>
            </a:r>
            <a:r>
              <a:rPr lang="en-US" b="1" baseline="0" dirty="0"/>
              <a:t>. US data estimated from CDC’s Pregnancy Mortality Surveillance System because NVSS did not report the maternal mortality rate between 2007 and 2018 due to concerns about measurement of maternal deaths.</a:t>
            </a:r>
          </a:p>
          <a:p>
            <a:endParaRPr lang="en-US" b="1" baseline="0" dirty="0"/>
          </a:p>
          <a:p>
            <a:r>
              <a:rPr lang="en-US" b="1" baseline="0" dirty="0"/>
              <a:t>Two key findings: (1) The comparison countries in 2000 had an average maternal mortality rate (6.3) half that of the U.S. (12.6); and (2) Between 2000 and 2020, the average for the comparison countries declined slightly while the U.S. ratio after remaining around 13/100,00. By 2018, the U.S. rate was 3.1 times the rate of the comparison countries. If we use the U.S. official 2020 rate of 23.8 per 100,000 compared to the comparison countries the U.S. ratio was 3.5 times the average for the 9 comparison countries. </a:t>
            </a:r>
            <a:endParaRPr lang="en-US" b="1" dirty="0"/>
          </a:p>
          <a:p>
            <a:endParaRPr lang="en-US" b="1" dirty="0"/>
          </a:p>
          <a:p>
            <a:endParaRPr lang="en-US" b="1" dirty="0"/>
          </a:p>
          <a:p>
            <a:r>
              <a:rPr lang="en-US" b="1" dirty="0"/>
              <a:t>The reference to </a:t>
            </a:r>
            <a:r>
              <a:rPr lang="en-US" b="1" i="1" dirty="0"/>
              <a:t>case ascertainment</a:t>
            </a:r>
            <a:r>
              <a:rPr lang="en-US" b="1" dirty="0"/>
              <a:t> involves a major claim for the US poor standing is that the US has improved its identification of cases of maternal deaths. However, the argument is difficult to sustain when one considers that the other countries the US is being compared to are also improving their case ascertainment as well. </a:t>
            </a:r>
            <a:r>
              <a:rPr lang="en-US" dirty="0"/>
              <a:t> </a:t>
            </a:r>
            <a:r>
              <a:rPr lang="en-US" b="1" dirty="0"/>
              <a:t>It may be that better ascertainment accounts for the relatively small decrease for the comparison countries as well as the a portion of the rise in the US rate. </a:t>
            </a:r>
          </a:p>
        </p:txBody>
      </p:sp>
    </p:spTree>
    <p:extLst>
      <p:ext uri="{BB962C8B-B14F-4D97-AF65-F5344CB8AC3E}">
        <p14:creationId xmlns:p14="http://schemas.microsoft.com/office/powerpoint/2010/main" val="391569288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31A9D-4616-4CF6-B884-347C406F7351}" type="slidenum">
              <a:rPr lang="en-US" smtClean="0"/>
              <a:t>94</a:t>
            </a:fld>
            <a:endParaRPr lang="en-US"/>
          </a:p>
        </p:txBody>
      </p:sp>
    </p:spTree>
    <p:extLst>
      <p:ext uri="{BB962C8B-B14F-4D97-AF65-F5344CB8AC3E}">
        <p14:creationId xmlns:p14="http://schemas.microsoft.com/office/powerpoint/2010/main" val="218630891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31A9D-4616-4CF6-B884-347C406F7351}" type="slidenum">
              <a:rPr lang="en-US" smtClean="0"/>
              <a:t>95</a:t>
            </a:fld>
            <a:endParaRPr lang="en-US"/>
          </a:p>
        </p:txBody>
      </p:sp>
    </p:spTree>
    <p:extLst>
      <p:ext uri="{BB962C8B-B14F-4D97-AF65-F5344CB8AC3E}">
        <p14:creationId xmlns:p14="http://schemas.microsoft.com/office/powerpoint/2010/main" val="30932245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Black-White disparities we cite so regularly</a:t>
            </a:r>
            <a:r>
              <a:rPr lang="en-US" b="1" baseline="0" dirty="0"/>
              <a:t> now are neither new nor much different than those in the past. The main difference is that maternal mortality rates for both Black and White women have come down, but the persistence of black rates being 3-4 times higher than White rates has been consistent. Interestingly at the beginning of the period described above an editorial in JAMA bragged about the maternal mortality ratio in the U.S. getting to what it described as the “</a:t>
            </a:r>
            <a:r>
              <a:rPr lang="en-US" sz="1200" b="1" i="0" u="none" strike="noStrike" kern="1200" baseline="0" dirty="0">
                <a:solidFill>
                  <a:schemeClr val="tx1"/>
                </a:solidFill>
                <a:latin typeface="+mn-lt"/>
                <a:ea typeface="+mn-ea"/>
                <a:cs typeface="+mn-cs"/>
              </a:rPr>
              <a:t>the apparently irreducible minimum” of 1 in 1,000 overall (or 100 per 100,000 in current terms), the ratio for Black mothers was still more than twice that figure</a:t>
            </a:r>
            <a:r>
              <a:rPr lang="en-US" b="1" baseline="0" dirty="0"/>
              <a:t>. </a:t>
            </a:r>
            <a:endParaRPr lang="en-US" b="1" dirty="0"/>
          </a:p>
        </p:txBody>
      </p:sp>
      <p:sp>
        <p:nvSpPr>
          <p:cNvPr id="4" name="Slide Number Placeholder 3"/>
          <p:cNvSpPr>
            <a:spLocks noGrp="1"/>
          </p:cNvSpPr>
          <p:nvPr>
            <p:ph type="sldNum" sz="quarter" idx="10"/>
          </p:nvPr>
        </p:nvSpPr>
        <p:spPr/>
        <p:txBody>
          <a:bodyPr/>
          <a:lstStyle/>
          <a:p>
            <a:fld id="{BCB31A9D-4616-4CF6-B884-347C406F7351}" type="slidenum">
              <a:rPr lang="en-US" smtClean="0"/>
              <a:t>96</a:t>
            </a:fld>
            <a:endParaRPr lang="en-US"/>
          </a:p>
        </p:txBody>
      </p:sp>
    </p:spTree>
    <p:extLst>
      <p:ext uri="{BB962C8B-B14F-4D97-AF65-F5344CB8AC3E}">
        <p14:creationId xmlns:p14="http://schemas.microsoft.com/office/powerpoint/2010/main" val="271586732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This presents the ratios themselves.</a:t>
            </a:r>
            <a:r>
              <a:rPr lang="en-US" b="1" i="1" baseline="0" dirty="0"/>
              <a:t> Notably the disparities rise steadily from 1933, when all states are finally part of the reporting system, from about 2 to more than 3 times by the late 40s and generally stays between 3 to 4 for the next 70 years.   Of late the ratio is between 2.5 to 3.0. </a:t>
            </a:r>
            <a:endParaRPr lang="en-US" b="1" i="1" dirty="0"/>
          </a:p>
        </p:txBody>
      </p:sp>
      <p:sp>
        <p:nvSpPr>
          <p:cNvPr id="4" name="Slide Number Placeholder 3"/>
          <p:cNvSpPr>
            <a:spLocks noGrp="1"/>
          </p:cNvSpPr>
          <p:nvPr>
            <p:ph type="sldNum" sz="quarter" idx="10"/>
          </p:nvPr>
        </p:nvSpPr>
        <p:spPr/>
        <p:txBody>
          <a:bodyPr/>
          <a:lstStyle/>
          <a:p>
            <a:fld id="{BCB31A9D-4616-4CF6-B884-347C406F7351}" type="slidenum">
              <a:rPr lang="en-US" smtClean="0"/>
              <a:t>97</a:t>
            </a:fld>
            <a:endParaRPr lang="en-US"/>
          </a:p>
        </p:txBody>
      </p:sp>
    </p:spTree>
    <p:extLst>
      <p:ext uri="{BB962C8B-B14F-4D97-AF65-F5344CB8AC3E}">
        <p14:creationId xmlns:p14="http://schemas.microsoft.com/office/powerpoint/2010/main" val="31746825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put this in context, this</a:t>
            </a:r>
            <a:r>
              <a:rPr lang="en-US" b="1" baseline="0" dirty="0"/>
              <a:t> presents a comparison of black-white ratios for maternal mortality and infant mortality. The infant mortality disparities are profound enough with black infant mortality consistently 2 or more times the rate for white infants, with the ratio about 2.5 times for the last 30 years. As unacceptable as that disparity is, it is still substantially smaller than the disparity in maternal mortality rates. The reason is simple – while we have a flawed maternity care system, it is geared far more to the protection of the health of infants more than their mothers.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B31A9D-4616-4CF6-B884-347C406F73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10274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impact of the pandemic is clearly seen as disparities grow more extreme and Hispanic ratios are now higher than those for White non-Hispanics. Of particular concern is the extraordinary ratio for American Indian/Alaskan Natives. </a:t>
            </a:r>
          </a:p>
          <a:p>
            <a:endParaRPr lang="en-US" b="1" dirty="0"/>
          </a:p>
          <a:p>
            <a:r>
              <a:rPr lang="en-US" b="1" dirty="0"/>
              <a:t>While there are more concerns about false positives for those giving birth at 40+ in age the ratios for that group are extraordinarily high. </a:t>
            </a:r>
          </a:p>
        </p:txBody>
      </p:sp>
      <p:sp>
        <p:nvSpPr>
          <p:cNvPr id="4" name="Slide Number Placeholder 3"/>
          <p:cNvSpPr>
            <a:spLocks noGrp="1"/>
          </p:cNvSpPr>
          <p:nvPr>
            <p:ph type="sldNum" sz="quarter" idx="5"/>
          </p:nvPr>
        </p:nvSpPr>
        <p:spPr/>
        <p:txBody>
          <a:bodyPr/>
          <a:lstStyle/>
          <a:p>
            <a:fld id="{BCB31A9D-4616-4CF6-B884-347C406F7351}" type="slidenum">
              <a:rPr lang="en-US" smtClean="0"/>
              <a:t>99</a:t>
            </a:fld>
            <a:endParaRPr lang="en-US"/>
          </a:p>
        </p:txBody>
      </p:sp>
    </p:spTree>
    <p:extLst>
      <p:ext uri="{BB962C8B-B14F-4D97-AF65-F5344CB8AC3E}">
        <p14:creationId xmlns:p14="http://schemas.microsoft.com/office/powerpoint/2010/main" val="866915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340BE9-6BB3-4C4C-B35A-4331F3B0A5FC}"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AF8699-74D9-4378-998F-16F2E2C5058B}" type="slidenum">
              <a:rPr lang="en-US" smtClean="0"/>
              <a:t>‹#›</a:t>
            </a:fld>
            <a:endParaRPr lang="en-US"/>
          </a:p>
        </p:txBody>
      </p:sp>
    </p:spTree>
    <p:extLst>
      <p:ext uri="{BB962C8B-B14F-4D97-AF65-F5344CB8AC3E}">
        <p14:creationId xmlns:p14="http://schemas.microsoft.com/office/powerpoint/2010/main" val="324718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340BE9-6BB3-4C4C-B35A-4331F3B0A5FC}"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AF8699-74D9-4378-998F-16F2E2C5058B}" type="slidenum">
              <a:rPr lang="en-US" smtClean="0"/>
              <a:t>‹#›</a:t>
            </a:fld>
            <a:endParaRPr lang="en-US"/>
          </a:p>
        </p:txBody>
      </p:sp>
    </p:spTree>
    <p:extLst>
      <p:ext uri="{BB962C8B-B14F-4D97-AF65-F5344CB8AC3E}">
        <p14:creationId xmlns:p14="http://schemas.microsoft.com/office/powerpoint/2010/main" val="2434703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340BE9-6BB3-4C4C-B35A-4331F3B0A5FC}"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AF8699-74D9-4378-998F-16F2E2C5058B}" type="slidenum">
              <a:rPr lang="en-US" smtClean="0"/>
              <a:t>‹#›</a:t>
            </a:fld>
            <a:endParaRPr lang="en-US"/>
          </a:p>
        </p:txBody>
      </p:sp>
    </p:spTree>
    <p:extLst>
      <p:ext uri="{BB962C8B-B14F-4D97-AF65-F5344CB8AC3E}">
        <p14:creationId xmlns:p14="http://schemas.microsoft.com/office/powerpoint/2010/main" val="4192805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05000"/>
            <a:ext cx="10363200" cy="4038600"/>
          </a:xfrm>
        </p:spPr>
        <p:txBody>
          <a:bodyPr/>
          <a:lstStyle/>
          <a:p>
            <a:endParaRPr lang="en-US"/>
          </a:p>
        </p:txBody>
      </p:sp>
    </p:spTree>
    <p:extLst>
      <p:ext uri="{BB962C8B-B14F-4D97-AF65-F5344CB8AC3E}">
        <p14:creationId xmlns:p14="http://schemas.microsoft.com/office/powerpoint/2010/main" val="2619170480"/>
      </p:ext>
    </p:extLst>
  </p:cSld>
  <p:clrMapOvr>
    <a:masterClrMapping/>
  </p:clrMapOvr>
  <p:transition spd="slow">
    <p:cu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ATA SLIDE_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5DAA"/>
                </a:solidFill>
                <a:effectLst/>
                <a:latin typeface="Calibri" pitchFamily="34" charset="0"/>
              </a:defRPr>
            </a:lvl1pPr>
          </a:lstStyle>
          <a:p>
            <a:r>
              <a:rPr lang="en-US"/>
              <a:t>Bottom band: OD</a:t>
            </a:r>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42" b="-5052"/>
          <a:stretch/>
        </p:blipFill>
        <p:spPr>
          <a:xfrm>
            <a:off x="8585" y="6690957"/>
            <a:ext cx="12192001" cy="248992"/>
          </a:xfrm>
          <a:prstGeom prst="rect">
            <a:avLst/>
          </a:prstGeom>
        </p:spPr>
      </p:pic>
      <p:sp>
        <p:nvSpPr>
          <p:cNvPr id="5" name="Text Placeholder 7"/>
          <p:cNvSpPr>
            <a:spLocks noGrp="1"/>
          </p:cNvSpPr>
          <p:nvPr>
            <p:ph type="body" sz="quarter" idx="10"/>
          </p:nvPr>
        </p:nvSpPr>
        <p:spPr>
          <a:xfrm>
            <a:off x="609600" y="1545167"/>
            <a:ext cx="10972800" cy="4455584"/>
          </a:xfrm>
        </p:spPr>
        <p:txBody>
          <a:bodyPr/>
          <a:lstStyle>
            <a:lvl1pPr marL="457189" indent="-457189">
              <a:buClr>
                <a:srgbClr val="005DAA"/>
              </a:buClr>
              <a:buFont typeface="Wingdings" panose="05000000000000000000" pitchFamily="2" charset="2"/>
              <a:buChar char="§"/>
              <a:defRPr sz="2667">
                <a:solidFill>
                  <a:schemeClr val="accent4">
                    <a:lumMod val="75000"/>
                  </a:schemeClr>
                </a:solidFill>
              </a:defRPr>
            </a:lvl1pPr>
            <a:lvl2pPr>
              <a:buClr>
                <a:srgbClr val="532E63"/>
              </a:buClr>
              <a:defRPr sz="2667">
                <a:solidFill>
                  <a:schemeClr val="accent4">
                    <a:lumMod val="75000"/>
                  </a:schemeClr>
                </a:solidFill>
              </a:defRPr>
            </a:lvl2pPr>
            <a:lvl3pPr>
              <a:buClr>
                <a:srgbClr val="9A3B26"/>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6" name="Group 5"/>
          <p:cNvGrpSpPr>
            <a:grpSpLocks noChangeAspect="1"/>
          </p:cNvGrpSpPr>
          <p:nvPr userDrawn="1"/>
        </p:nvGrpSpPr>
        <p:grpSpPr>
          <a:xfrm>
            <a:off x="7898661" y="6034584"/>
            <a:ext cx="3683739" cy="656373"/>
            <a:chOff x="620713" y="3287713"/>
            <a:chExt cx="9544639" cy="1700674"/>
          </a:xfrm>
        </p:grpSpPr>
        <p:pic>
          <p:nvPicPr>
            <p:cNvPr id="7" name="Picture Placeholder 8"/>
            <p:cNvPicPr>
              <a:picLocks noChangeAspect="1"/>
            </p:cNvPicPr>
            <p:nvPr userDrawn="1"/>
          </p:nvPicPr>
          <p:blipFill>
            <a:blip r:embed="rId3" cstate="print">
              <a:extLst>
                <a:ext uri="{28A0092B-C50C-407E-A947-70E740481C1C}">
                  <a14:useLocalDpi xmlns:a14="http://schemas.microsoft.com/office/drawing/2010/main" val="0"/>
                </a:ext>
              </a:extLst>
            </a:blip>
            <a:srcRect t="3455" b="3455"/>
            <a:stretch>
              <a:fillRect/>
            </a:stretch>
          </p:blipFill>
          <p:spPr>
            <a:xfrm>
              <a:off x="4527872" y="3296747"/>
              <a:ext cx="2718372" cy="1691640"/>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0713" y="3287713"/>
              <a:ext cx="3984401" cy="1689434"/>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04982" y="3295093"/>
              <a:ext cx="2960370" cy="1691640"/>
            </a:xfrm>
            <a:prstGeom prst="rect">
              <a:avLst/>
            </a:prstGeom>
          </p:spPr>
        </p:pic>
      </p:grpSp>
    </p:spTree>
    <p:extLst>
      <p:ext uri="{BB962C8B-B14F-4D97-AF65-F5344CB8AC3E}">
        <p14:creationId xmlns:p14="http://schemas.microsoft.com/office/powerpoint/2010/main" val="163099618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5FDA3D8-CB77-4108-86EF-8E1201DA1674}"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4776FA-20B2-47EB-AEBA-7F02D022C5EC}" type="slidenum">
              <a:rPr lang="en-US" smtClean="0"/>
              <a:t>‹#›</a:t>
            </a:fld>
            <a:endParaRPr lang="en-US"/>
          </a:p>
        </p:txBody>
      </p:sp>
    </p:spTree>
    <p:extLst>
      <p:ext uri="{BB962C8B-B14F-4D97-AF65-F5344CB8AC3E}">
        <p14:creationId xmlns:p14="http://schemas.microsoft.com/office/powerpoint/2010/main" val="688533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FDA3D8-CB77-4108-86EF-8E1201DA1674}"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4776FA-20B2-47EB-AEBA-7F02D022C5EC}" type="slidenum">
              <a:rPr lang="en-US" smtClean="0"/>
              <a:t>‹#›</a:t>
            </a:fld>
            <a:endParaRPr lang="en-US"/>
          </a:p>
        </p:txBody>
      </p:sp>
    </p:spTree>
    <p:extLst>
      <p:ext uri="{BB962C8B-B14F-4D97-AF65-F5344CB8AC3E}">
        <p14:creationId xmlns:p14="http://schemas.microsoft.com/office/powerpoint/2010/main" val="4213283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FDA3D8-CB77-4108-86EF-8E1201DA1674}"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4776FA-20B2-47EB-AEBA-7F02D022C5EC}" type="slidenum">
              <a:rPr lang="en-US" smtClean="0"/>
              <a:t>‹#›</a:t>
            </a:fld>
            <a:endParaRPr lang="en-US"/>
          </a:p>
        </p:txBody>
      </p:sp>
    </p:spTree>
    <p:extLst>
      <p:ext uri="{BB962C8B-B14F-4D97-AF65-F5344CB8AC3E}">
        <p14:creationId xmlns:p14="http://schemas.microsoft.com/office/powerpoint/2010/main" val="2228477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FDA3D8-CB77-4108-86EF-8E1201DA1674}"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4776FA-20B2-47EB-AEBA-7F02D022C5EC}" type="slidenum">
              <a:rPr lang="en-US" smtClean="0"/>
              <a:t>‹#›</a:t>
            </a:fld>
            <a:endParaRPr lang="en-US"/>
          </a:p>
        </p:txBody>
      </p:sp>
    </p:spTree>
    <p:extLst>
      <p:ext uri="{BB962C8B-B14F-4D97-AF65-F5344CB8AC3E}">
        <p14:creationId xmlns:p14="http://schemas.microsoft.com/office/powerpoint/2010/main" val="5654757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5FDA3D8-CB77-4108-86EF-8E1201DA1674}" type="datetimeFigureOut">
              <a:rPr lang="en-US" smtClean="0"/>
              <a:t>6/2/2023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4776FA-20B2-47EB-AEBA-7F02D022C5EC}" type="slidenum">
              <a:rPr lang="en-US" smtClean="0"/>
              <a:t>‹#›</a:t>
            </a:fld>
            <a:endParaRPr lang="en-US"/>
          </a:p>
        </p:txBody>
      </p:sp>
    </p:spTree>
    <p:extLst>
      <p:ext uri="{BB962C8B-B14F-4D97-AF65-F5344CB8AC3E}">
        <p14:creationId xmlns:p14="http://schemas.microsoft.com/office/powerpoint/2010/main" val="17166712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5FDA3D8-CB77-4108-86EF-8E1201DA1674}" type="datetimeFigureOut">
              <a:rPr lang="en-US" smtClean="0"/>
              <a:t>6/2/2023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4776FA-20B2-47EB-AEBA-7F02D022C5EC}" type="slidenum">
              <a:rPr lang="en-US" smtClean="0"/>
              <a:t>‹#›</a:t>
            </a:fld>
            <a:endParaRPr lang="en-US"/>
          </a:p>
        </p:txBody>
      </p:sp>
    </p:spTree>
    <p:extLst>
      <p:ext uri="{BB962C8B-B14F-4D97-AF65-F5344CB8AC3E}">
        <p14:creationId xmlns:p14="http://schemas.microsoft.com/office/powerpoint/2010/main" val="3287785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solidFill>
                  <a:srgbClr val="0000FF"/>
                </a:solidFill>
                <a:latin typeface="+mn-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340BE9-6BB3-4C4C-B35A-4331F3B0A5FC}"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AF8699-74D9-4378-998F-16F2E2C5058B}" type="slidenum">
              <a:rPr lang="en-US" smtClean="0"/>
              <a:t>‹#›</a:t>
            </a:fld>
            <a:endParaRPr lang="en-US"/>
          </a:p>
        </p:txBody>
      </p:sp>
    </p:spTree>
    <p:extLst>
      <p:ext uri="{BB962C8B-B14F-4D97-AF65-F5344CB8AC3E}">
        <p14:creationId xmlns:p14="http://schemas.microsoft.com/office/powerpoint/2010/main" val="2232356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FDA3D8-CB77-4108-86EF-8E1201DA1674}" type="datetimeFigureOut">
              <a:rPr lang="en-US" smtClean="0"/>
              <a:t>6/2/2023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4776FA-20B2-47EB-AEBA-7F02D022C5EC}" type="slidenum">
              <a:rPr lang="en-US" smtClean="0"/>
              <a:t>‹#›</a:t>
            </a:fld>
            <a:endParaRPr lang="en-US"/>
          </a:p>
        </p:txBody>
      </p:sp>
    </p:spTree>
    <p:extLst>
      <p:ext uri="{BB962C8B-B14F-4D97-AF65-F5344CB8AC3E}">
        <p14:creationId xmlns:p14="http://schemas.microsoft.com/office/powerpoint/2010/main" val="4031318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FDA3D8-CB77-4108-86EF-8E1201DA1674}"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4776FA-20B2-47EB-AEBA-7F02D022C5EC}" type="slidenum">
              <a:rPr lang="en-US" smtClean="0"/>
              <a:t>‹#›</a:t>
            </a:fld>
            <a:endParaRPr lang="en-US"/>
          </a:p>
        </p:txBody>
      </p:sp>
    </p:spTree>
    <p:extLst>
      <p:ext uri="{BB962C8B-B14F-4D97-AF65-F5344CB8AC3E}">
        <p14:creationId xmlns:p14="http://schemas.microsoft.com/office/powerpoint/2010/main" val="2458986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FDA3D8-CB77-4108-86EF-8E1201DA1674}"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4776FA-20B2-47EB-AEBA-7F02D022C5EC}" type="slidenum">
              <a:rPr lang="en-US" smtClean="0"/>
              <a:t>‹#›</a:t>
            </a:fld>
            <a:endParaRPr lang="en-US"/>
          </a:p>
        </p:txBody>
      </p:sp>
    </p:spTree>
    <p:extLst>
      <p:ext uri="{BB962C8B-B14F-4D97-AF65-F5344CB8AC3E}">
        <p14:creationId xmlns:p14="http://schemas.microsoft.com/office/powerpoint/2010/main" val="8243448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FDA3D8-CB77-4108-86EF-8E1201DA1674}"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4776FA-20B2-47EB-AEBA-7F02D022C5EC}" type="slidenum">
              <a:rPr lang="en-US" smtClean="0"/>
              <a:t>‹#›</a:t>
            </a:fld>
            <a:endParaRPr lang="en-US"/>
          </a:p>
        </p:txBody>
      </p:sp>
    </p:spTree>
    <p:extLst>
      <p:ext uri="{BB962C8B-B14F-4D97-AF65-F5344CB8AC3E}">
        <p14:creationId xmlns:p14="http://schemas.microsoft.com/office/powerpoint/2010/main" val="41530544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FDA3D8-CB77-4108-86EF-8E1201DA1674}"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4776FA-20B2-47EB-AEBA-7F02D022C5EC}" type="slidenum">
              <a:rPr lang="en-US" smtClean="0"/>
              <a:t>‹#›</a:t>
            </a:fld>
            <a:endParaRPr lang="en-US"/>
          </a:p>
        </p:txBody>
      </p:sp>
    </p:spTree>
    <p:extLst>
      <p:ext uri="{BB962C8B-B14F-4D97-AF65-F5344CB8AC3E}">
        <p14:creationId xmlns:p14="http://schemas.microsoft.com/office/powerpoint/2010/main" val="41076949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FDA3D8-CB77-4108-86EF-8E1201DA1674}"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4776FA-20B2-47EB-AEBA-7F02D022C5EC}" type="slidenum">
              <a:rPr lang="en-US" smtClean="0"/>
              <a:t>‹#›</a:t>
            </a:fld>
            <a:endParaRPr lang="en-US"/>
          </a:p>
        </p:txBody>
      </p:sp>
    </p:spTree>
    <p:extLst>
      <p:ext uri="{BB962C8B-B14F-4D97-AF65-F5344CB8AC3E}">
        <p14:creationId xmlns:p14="http://schemas.microsoft.com/office/powerpoint/2010/main" val="14984695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latin typeface="+mn-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5FDA3D8-CB77-4108-86EF-8E1201DA1674}"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4776FA-20B2-47EB-AEBA-7F02D022C5EC}" type="slidenum">
              <a:rPr lang="en-US" smtClean="0"/>
              <a:t>‹#›</a:t>
            </a:fld>
            <a:endParaRPr lang="en-US"/>
          </a:p>
        </p:txBody>
      </p:sp>
    </p:spTree>
    <p:extLst>
      <p:ext uri="{BB962C8B-B14F-4D97-AF65-F5344CB8AC3E}">
        <p14:creationId xmlns:p14="http://schemas.microsoft.com/office/powerpoint/2010/main" val="21120507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FDA3D8-CB77-4108-86EF-8E1201DA1674}"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4776FA-20B2-47EB-AEBA-7F02D022C5EC}" type="slidenum">
              <a:rPr lang="en-US" smtClean="0"/>
              <a:t>‹#›</a:t>
            </a:fld>
            <a:endParaRPr lang="en-US"/>
          </a:p>
        </p:txBody>
      </p:sp>
    </p:spTree>
    <p:extLst>
      <p:ext uri="{BB962C8B-B14F-4D97-AF65-F5344CB8AC3E}">
        <p14:creationId xmlns:p14="http://schemas.microsoft.com/office/powerpoint/2010/main" val="8038418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FDA3D8-CB77-4108-86EF-8E1201DA1674}"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4776FA-20B2-47EB-AEBA-7F02D022C5EC}" type="slidenum">
              <a:rPr lang="en-US" smtClean="0"/>
              <a:t>‹#›</a:t>
            </a:fld>
            <a:endParaRPr lang="en-US"/>
          </a:p>
        </p:txBody>
      </p:sp>
    </p:spTree>
    <p:extLst>
      <p:ext uri="{BB962C8B-B14F-4D97-AF65-F5344CB8AC3E}">
        <p14:creationId xmlns:p14="http://schemas.microsoft.com/office/powerpoint/2010/main" val="25360093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FDA3D8-CB77-4108-86EF-8E1201DA1674}" type="datetimeFigureOut">
              <a:rPr lang="en-US" smtClean="0"/>
              <a:t>6/2/2023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4776FA-20B2-47EB-AEBA-7F02D022C5EC}" type="slidenum">
              <a:rPr lang="en-US" smtClean="0"/>
              <a:t>‹#›</a:t>
            </a:fld>
            <a:endParaRPr lang="en-US"/>
          </a:p>
        </p:txBody>
      </p:sp>
    </p:spTree>
    <p:extLst>
      <p:ext uri="{BB962C8B-B14F-4D97-AF65-F5344CB8AC3E}">
        <p14:creationId xmlns:p14="http://schemas.microsoft.com/office/powerpoint/2010/main" val="4144923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340BE9-6BB3-4C4C-B35A-4331F3B0A5FC}"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AF8699-74D9-4378-998F-16F2E2C5058B}" type="slidenum">
              <a:rPr lang="en-US" smtClean="0"/>
              <a:t>‹#›</a:t>
            </a:fld>
            <a:endParaRPr lang="en-US"/>
          </a:p>
        </p:txBody>
      </p:sp>
    </p:spTree>
    <p:extLst>
      <p:ext uri="{BB962C8B-B14F-4D97-AF65-F5344CB8AC3E}">
        <p14:creationId xmlns:p14="http://schemas.microsoft.com/office/powerpoint/2010/main" val="32653310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FDA3D8-CB77-4108-86EF-8E1201DA1674}" type="datetimeFigureOut">
              <a:rPr lang="en-US" smtClean="0"/>
              <a:t>6/2/2023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4776FA-20B2-47EB-AEBA-7F02D022C5EC}" type="slidenum">
              <a:rPr lang="en-US" smtClean="0"/>
              <a:t>‹#›</a:t>
            </a:fld>
            <a:endParaRPr lang="en-US"/>
          </a:p>
        </p:txBody>
      </p:sp>
    </p:spTree>
    <p:extLst>
      <p:ext uri="{BB962C8B-B14F-4D97-AF65-F5344CB8AC3E}">
        <p14:creationId xmlns:p14="http://schemas.microsoft.com/office/powerpoint/2010/main" val="23445846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FDA3D8-CB77-4108-86EF-8E1201DA1674}" type="datetimeFigureOut">
              <a:rPr lang="en-US" smtClean="0"/>
              <a:t>6/2/2023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4776FA-20B2-47EB-AEBA-7F02D022C5EC}" type="slidenum">
              <a:rPr lang="en-US" smtClean="0"/>
              <a:t>‹#›</a:t>
            </a:fld>
            <a:endParaRPr lang="en-US"/>
          </a:p>
        </p:txBody>
      </p:sp>
    </p:spTree>
    <p:extLst>
      <p:ext uri="{BB962C8B-B14F-4D97-AF65-F5344CB8AC3E}">
        <p14:creationId xmlns:p14="http://schemas.microsoft.com/office/powerpoint/2010/main" val="2339645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FDA3D8-CB77-4108-86EF-8E1201DA1674}"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4776FA-20B2-47EB-AEBA-7F02D022C5EC}" type="slidenum">
              <a:rPr lang="en-US" smtClean="0"/>
              <a:t>‹#›</a:t>
            </a:fld>
            <a:endParaRPr lang="en-US"/>
          </a:p>
        </p:txBody>
      </p:sp>
    </p:spTree>
    <p:extLst>
      <p:ext uri="{BB962C8B-B14F-4D97-AF65-F5344CB8AC3E}">
        <p14:creationId xmlns:p14="http://schemas.microsoft.com/office/powerpoint/2010/main" val="12988937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FDA3D8-CB77-4108-86EF-8E1201DA1674}"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4776FA-20B2-47EB-AEBA-7F02D022C5EC}" type="slidenum">
              <a:rPr lang="en-US" smtClean="0"/>
              <a:t>‹#›</a:t>
            </a:fld>
            <a:endParaRPr lang="en-US"/>
          </a:p>
        </p:txBody>
      </p:sp>
    </p:spTree>
    <p:extLst>
      <p:ext uri="{BB962C8B-B14F-4D97-AF65-F5344CB8AC3E}">
        <p14:creationId xmlns:p14="http://schemas.microsoft.com/office/powerpoint/2010/main" val="41843934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FDA3D8-CB77-4108-86EF-8E1201DA1674}"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4776FA-20B2-47EB-AEBA-7F02D022C5EC}" type="slidenum">
              <a:rPr lang="en-US" smtClean="0"/>
              <a:t>‹#›</a:t>
            </a:fld>
            <a:endParaRPr lang="en-US"/>
          </a:p>
        </p:txBody>
      </p:sp>
    </p:spTree>
    <p:extLst>
      <p:ext uri="{BB962C8B-B14F-4D97-AF65-F5344CB8AC3E}">
        <p14:creationId xmlns:p14="http://schemas.microsoft.com/office/powerpoint/2010/main" val="37096863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FDA3D8-CB77-4108-86EF-8E1201DA1674}"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4776FA-20B2-47EB-AEBA-7F02D022C5EC}" type="slidenum">
              <a:rPr lang="en-US" smtClean="0"/>
              <a:t>‹#›</a:t>
            </a:fld>
            <a:endParaRPr lang="en-US"/>
          </a:p>
        </p:txBody>
      </p:sp>
    </p:spTree>
    <p:extLst>
      <p:ext uri="{BB962C8B-B14F-4D97-AF65-F5344CB8AC3E}">
        <p14:creationId xmlns:p14="http://schemas.microsoft.com/office/powerpoint/2010/main" val="30242859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05000"/>
            <a:ext cx="10363200" cy="4038600"/>
          </a:xfrm>
        </p:spPr>
        <p:txBody>
          <a:bodyPr/>
          <a:lstStyle/>
          <a:p>
            <a:endParaRPr lang="en-US"/>
          </a:p>
        </p:txBody>
      </p:sp>
    </p:spTree>
    <p:extLst>
      <p:ext uri="{BB962C8B-B14F-4D97-AF65-F5344CB8AC3E}">
        <p14:creationId xmlns:p14="http://schemas.microsoft.com/office/powerpoint/2010/main" val="1480920038"/>
      </p:ext>
    </p:extLst>
  </p:cSld>
  <p:clrMapOvr>
    <a:masterClrMapping/>
  </p:clrMapOvr>
  <p:transition spd="slow">
    <p:cu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DATA SLIDE_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5DAA"/>
                </a:solidFill>
                <a:effectLst/>
                <a:latin typeface="Calibri" pitchFamily="34" charset="0"/>
              </a:defRPr>
            </a:lvl1pPr>
          </a:lstStyle>
          <a:p>
            <a:r>
              <a:rPr lang="en-US"/>
              <a:t>Bottom band: OD</a:t>
            </a:r>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42" b="-5052"/>
          <a:stretch/>
        </p:blipFill>
        <p:spPr>
          <a:xfrm>
            <a:off x="8585" y="6690957"/>
            <a:ext cx="12192001" cy="248992"/>
          </a:xfrm>
          <a:prstGeom prst="rect">
            <a:avLst/>
          </a:prstGeom>
        </p:spPr>
      </p:pic>
      <p:sp>
        <p:nvSpPr>
          <p:cNvPr id="5" name="Text Placeholder 7"/>
          <p:cNvSpPr>
            <a:spLocks noGrp="1"/>
          </p:cNvSpPr>
          <p:nvPr>
            <p:ph type="body" sz="quarter" idx="10"/>
          </p:nvPr>
        </p:nvSpPr>
        <p:spPr>
          <a:xfrm>
            <a:off x="609600" y="1545167"/>
            <a:ext cx="10972800" cy="4455584"/>
          </a:xfrm>
        </p:spPr>
        <p:txBody>
          <a:bodyPr/>
          <a:lstStyle>
            <a:lvl1pPr marL="457189" indent="-457189">
              <a:buClr>
                <a:srgbClr val="005DAA"/>
              </a:buClr>
              <a:buFont typeface="Wingdings" panose="05000000000000000000" pitchFamily="2" charset="2"/>
              <a:buChar char="§"/>
              <a:defRPr sz="2667">
                <a:solidFill>
                  <a:schemeClr val="accent4">
                    <a:lumMod val="75000"/>
                  </a:schemeClr>
                </a:solidFill>
              </a:defRPr>
            </a:lvl1pPr>
            <a:lvl2pPr>
              <a:buClr>
                <a:srgbClr val="532E63"/>
              </a:buClr>
              <a:defRPr sz="2667">
                <a:solidFill>
                  <a:schemeClr val="accent4">
                    <a:lumMod val="75000"/>
                  </a:schemeClr>
                </a:solidFill>
              </a:defRPr>
            </a:lvl2pPr>
            <a:lvl3pPr>
              <a:buClr>
                <a:srgbClr val="9A3B26"/>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6" name="Group 5"/>
          <p:cNvGrpSpPr>
            <a:grpSpLocks noChangeAspect="1"/>
          </p:cNvGrpSpPr>
          <p:nvPr userDrawn="1"/>
        </p:nvGrpSpPr>
        <p:grpSpPr>
          <a:xfrm>
            <a:off x="7898661" y="6034584"/>
            <a:ext cx="3683739" cy="656373"/>
            <a:chOff x="620713" y="3287713"/>
            <a:chExt cx="9544639" cy="1700674"/>
          </a:xfrm>
        </p:grpSpPr>
        <p:pic>
          <p:nvPicPr>
            <p:cNvPr id="7" name="Picture Placeholder 8"/>
            <p:cNvPicPr>
              <a:picLocks noChangeAspect="1"/>
            </p:cNvPicPr>
            <p:nvPr userDrawn="1"/>
          </p:nvPicPr>
          <p:blipFill>
            <a:blip r:embed="rId3" cstate="print">
              <a:extLst>
                <a:ext uri="{28A0092B-C50C-407E-A947-70E740481C1C}">
                  <a14:useLocalDpi xmlns:a14="http://schemas.microsoft.com/office/drawing/2010/main" val="0"/>
                </a:ext>
              </a:extLst>
            </a:blip>
            <a:srcRect t="3455" b="3455"/>
            <a:stretch>
              <a:fillRect/>
            </a:stretch>
          </p:blipFill>
          <p:spPr>
            <a:xfrm>
              <a:off x="4527872" y="3296747"/>
              <a:ext cx="2718372" cy="1691640"/>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0713" y="3287713"/>
              <a:ext cx="3984401" cy="1689434"/>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04982" y="3295093"/>
              <a:ext cx="2960370" cy="1691640"/>
            </a:xfrm>
            <a:prstGeom prst="rect">
              <a:avLst/>
            </a:prstGeom>
          </p:spPr>
        </p:pic>
      </p:grpSp>
    </p:spTree>
    <p:extLst>
      <p:ext uri="{BB962C8B-B14F-4D97-AF65-F5344CB8AC3E}">
        <p14:creationId xmlns:p14="http://schemas.microsoft.com/office/powerpoint/2010/main" val="3386008512"/>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22B0A-DC22-4FB9-8263-8226283E85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D892AD-44A3-4549-9FDF-21D3305649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D0948A-C819-4739-9073-170513512869}"/>
              </a:ext>
            </a:extLst>
          </p:cNvPr>
          <p:cNvSpPr>
            <a:spLocks noGrp="1"/>
          </p:cNvSpPr>
          <p:nvPr>
            <p:ph type="dt" sz="half" idx="10"/>
          </p:nvPr>
        </p:nvSpPr>
        <p:spPr/>
        <p:txBody>
          <a:bodyPr/>
          <a:lstStyle/>
          <a:p>
            <a:fld id="{B12FEB74-6921-4EB0-9A92-B40BDA085626}" type="datetimeFigureOut">
              <a:rPr lang="en-US" smtClean="0"/>
              <a:t>6/2/2023</a:t>
            </a:fld>
            <a:endParaRPr lang="en-US"/>
          </a:p>
        </p:txBody>
      </p:sp>
      <p:sp>
        <p:nvSpPr>
          <p:cNvPr id="5" name="Footer Placeholder 4">
            <a:extLst>
              <a:ext uri="{FF2B5EF4-FFF2-40B4-BE49-F238E27FC236}">
                <a16:creationId xmlns:a16="http://schemas.microsoft.com/office/drawing/2014/main" id="{C170B36E-39FA-4AAF-9141-AF93E7D03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44B978-F78C-411B-9FAB-24C0C327CED5}"/>
              </a:ext>
            </a:extLst>
          </p:cNvPr>
          <p:cNvSpPr>
            <a:spLocks noGrp="1"/>
          </p:cNvSpPr>
          <p:nvPr>
            <p:ph type="sldNum" sz="quarter" idx="12"/>
          </p:nvPr>
        </p:nvSpPr>
        <p:spPr/>
        <p:txBody>
          <a:bodyPr/>
          <a:lstStyle/>
          <a:p>
            <a:fld id="{C298C10B-58DF-4584-AE55-2B53CBDA1C8C}" type="slidenum">
              <a:rPr lang="en-US" smtClean="0"/>
              <a:t>‹#›</a:t>
            </a:fld>
            <a:endParaRPr lang="en-US"/>
          </a:p>
        </p:txBody>
      </p:sp>
    </p:spTree>
    <p:extLst>
      <p:ext uri="{BB962C8B-B14F-4D97-AF65-F5344CB8AC3E}">
        <p14:creationId xmlns:p14="http://schemas.microsoft.com/office/powerpoint/2010/main" val="3647979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9C2F3-AFDA-4223-A8AF-DCC2BF9E88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305334-9025-4B19-80D9-D97BD078F7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D35BF8-B28F-4FFB-9028-7B5C2409ED3F}"/>
              </a:ext>
            </a:extLst>
          </p:cNvPr>
          <p:cNvSpPr>
            <a:spLocks noGrp="1"/>
          </p:cNvSpPr>
          <p:nvPr>
            <p:ph type="dt" sz="half" idx="10"/>
          </p:nvPr>
        </p:nvSpPr>
        <p:spPr/>
        <p:txBody>
          <a:bodyPr/>
          <a:lstStyle/>
          <a:p>
            <a:fld id="{B12FEB74-6921-4EB0-9A92-B40BDA085626}" type="datetimeFigureOut">
              <a:rPr lang="en-US" smtClean="0"/>
              <a:t>6/2/2023</a:t>
            </a:fld>
            <a:endParaRPr lang="en-US"/>
          </a:p>
        </p:txBody>
      </p:sp>
      <p:sp>
        <p:nvSpPr>
          <p:cNvPr id="5" name="Footer Placeholder 4">
            <a:extLst>
              <a:ext uri="{FF2B5EF4-FFF2-40B4-BE49-F238E27FC236}">
                <a16:creationId xmlns:a16="http://schemas.microsoft.com/office/drawing/2014/main" id="{221808BC-AF60-4848-BE0C-5DA2AA4A5D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353464-ACDC-4F44-99BC-A68C218B49C2}"/>
              </a:ext>
            </a:extLst>
          </p:cNvPr>
          <p:cNvSpPr>
            <a:spLocks noGrp="1"/>
          </p:cNvSpPr>
          <p:nvPr>
            <p:ph type="sldNum" sz="quarter" idx="12"/>
          </p:nvPr>
        </p:nvSpPr>
        <p:spPr/>
        <p:txBody>
          <a:bodyPr/>
          <a:lstStyle/>
          <a:p>
            <a:fld id="{C298C10B-58DF-4584-AE55-2B53CBDA1C8C}" type="slidenum">
              <a:rPr lang="en-US" smtClean="0"/>
              <a:t>‹#›</a:t>
            </a:fld>
            <a:endParaRPr lang="en-US"/>
          </a:p>
        </p:txBody>
      </p:sp>
    </p:spTree>
    <p:extLst>
      <p:ext uri="{BB962C8B-B14F-4D97-AF65-F5344CB8AC3E}">
        <p14:creationId xmlns:p14="http://schemas.microsoft.com/office/powerpoint/2010/main" val="4234146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340BE9-6BB3-4C4C-B35A-4331F3B0A5FC}"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AF8699-74D9-4378-998F-16F2E2C5058B}" type="slidenum">
              <a:rPr lang="en-US" smtClean="0"/>
              <a:t>‹#›</a:t>
            </a:fld>
            <a:endParaRPr lang="en-US"/>
          </a:p>
        </p:txBody>
      </p:sp>
    </p:spTree>
    <p:extLst>
      <p:ext uri="{BB962C8B-B14F-4D97-AF65-F5344CB8AC3E}">
        <p14:creationId xmlns:p14="http://schemas.microsoft.com/office/powerpoint/2010/main" val="18553297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F75C2-C8D1-47C8-A278-38457406EB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3804D5-AC1F-446A-A3F1-9F1A05EAE4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638F01-6382-40EA-AC7B-D48B024CAA72}"/>
              </a:ext>
            </a:extLst>
          </p:cNvPr>
          <p:cNvSpPr>
            <a:spLocks noGrp="1"/>
          </p:cNvSpPr>
          <p:nvPr>
            <p:ph type="dt" sz="half" idx="10"/>
          </p:nvPr>
        </p:nvSpPr>
        <p:spPr/>
        <p:txBody>
          <a:bodyPr/>
          <a:lstStyle/>
          <a:p>
            <a:fld id="{B12FEB74-6921-4EB0-9A92-B40BDA085626}" type="datetimeFigureOut">
              <a:rPr lang="en-US" smtClean="0"/>
              <a:t>6/2/2023</a:t>
            </a:fld>
            <a:endParaRPr lang="en-US"/>
          </a:p>
        </p:txBody>
      </p:sp>
      <p:sp>
        <p:nvSpPr>
          <p:cNvPr id="5" name="Footer Placeholder 4">
            <a:extLst>
              <a:ext uri="{FF2B5EF4-FFF2-40B4-BE49-F238E27FC236}">
                <a16:creationId xmlns:a16="http://schemas.microsoft.com/office/drawing/2014/main" id="{6B65EB0B-41C7-4557-BB99-2B5982FBE1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2E517C-9431-4544-8547-F1B4B21ED1D2}"/>
              </a:ext>
            </a:extLst>
          </p:cNvPr>
          <p:cNvSpPr>
            <a:spLocks noGrp="1"/>
          </p:cNvSpPr>
          <p:nvPr>
            <p:ph type="sldNum" sz="quarter" idx="12"/>
          </p:nvPr>
        </p:nvSpPr>
        <p:spPr/>
        <p:txBody>
          <a:bodyPr/>
          <a:lstStyle/>
          <a:p>
            <a:fld id="{C298C10B-58DF-4584-AE55-2B53CBDA1C8C}" type="slidenum">
              <a:rPr lang="en-US" smtClean="0"/>
              <a:t>‹#›</a:t>
            </a:fld>
            <a:endParaRPr lang="en-US"/>
          </a:p>
        </p:txBody>
      </p:sp>
    </p:spTree>
    <p:extLst>
      <p:ext uri="{BB962C8B-B14F-4D97-AF65-F5344CB8AC3E}">
        <p14:creationId xmlns:p14="http://schemas.microsoft.com/office/powerpoint/2010/main" val="554451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15151-67C1-42E2-941F-C048983E42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5F0D47-36EB-4DF1-9C28-B0C814AC97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2326E3-3F3A-455F-8ABB-02AC980DD1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9E55F5-B183-47C1-8DE0-EDDC405A9D9C}"/>
              </a:ext>
            </a:extLst>
          </p:cNvPr>
          <p:cNvSpPr>
            <a:spLocks noGrp="1"/>
          </p:cNvSpPr>
          <p:nvPr>
            <p:ph type="dt" sz="half" idx="10"/>
          </p:nvPr>
        </p:nvSpPr>
        <p:spPr/>
        <p:txBody>
          <a:bodyPr/>
          <a:lstStyle/>
          <a:p>
            <a:fld id="{B12FEB74-6921-4EB0-9A92-B40BDA085626}" type="datetimeFigureOut">
              <a:rPr lang="en-US" smtClean="0"/>
              <a:t>6/2/2023</a:t>
            </a:fld>
            <a:endParaRPr lang="en-US"/>
          </a:p>
        </p:txBody>
      </p:sp>
      <p:sp>
        <p:nvSpPr>
          <p:cNvPr id="6" name="Footer Placeholder 5">
            <a:extLst>
              <a:ext uri="{FF2B5EF4-FFF2-40B4-BE49-F238E27FC236}">
                <a16:creationId xmlns:a16="http://schemas.microsoft.com/office/drawing/2014/main" id="{5D2B4BA4-9EED-4DD4-964F-54CE0D37CD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B5AE1E-A709-4581-82AA-2F4E2FD55563}"/>
              </a:ext>
            </a:extLst>
          </p:cNvPr>
          <p:cNvSpPr>
            <a:spLocks noGrp="1"/>
          </p:cNvSpPr>
          <p:nvPr>
            <p:ph type="sldNum" sz="quarter" idx="12"/>
          </p:nvPr>
        </p:nvSpPr>
        <p:spPr/>
        <p:txBody>
          <a:bodyPr/>
          <a:lstStyle/>
          <a:p>
            <a:fld id="{C298C10B-58DF-4584-AE55-2B53CBDA1C8C}" type="slidenum">
              <a:rPr lang="en-US" smtClean="0"/>
              <a:t>‹#›</a:t>
            </a:fld>
            <a:endParaRPr lang="en-US"/>
          </a:p>
        </p:txBody>
      </p:sp>
    </p:spTree>
    <p:extLst>
      <p:ext uri="{BB962C8B-B14F-4D97-AF65-F5344CB8AC3E}">
        <p14:creationId xmlns:p14="http://schemas.microsoft.com/office/powerpoint/2010/main" val="6435466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DDD3A-EB9E-4D24-A1BF-47996441C1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43F3C3-8E52-48F3-A9F4-3D615E0D45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5E4B4-8CF1-4EED-BFA3-C9C025D1BF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A170BC-76E1-45DA-AD9E-4BF927B88B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C6B47C-5688-44F0-BBCA-983C04E637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6A6EA9-4A67-4DFB-B142-B42AB0E2B9B6}"/>
              </a:ext>
            </a:extLst>
          </p:cNvPr>
          <p:cNvSpPr>
            <a:spLocks noGrp="1"/>
          </p:cNvSpPr>
          <p:nvPr>
            <p:ph type="dt" sz="half" idx="10"/>
          </p:nvPr>
        </p:nvSpPr>
        <p:spPr/>
        <p:txBody>
          <a:bodyPr/>
          <a:lstStyle/>
          <a:p>
            <a:fld id="{B12FEB74-6921-4EB0-9A92-B40BDA085626}" type="datetimeFigureOut">
              <a:rPr lang="en-US" smtClean="0"/>
              <a:t>6/2/2023</a:t>
            </a:fld>
            <a:endParaRPr lang="en-US"/>
          </a:p>
        </p:txBody>
      </p:sp>
      <p:sp>
        <p:nvSpPr>
          <p:cNvPr id="8" name="Footer Placeholder 7">
            <a:extLst>
              <a:ext uri="{FF2B5EF4-FFF2-40B4-BE49-F238E27FC236}">
                <a16:creationId xmlns:a16="http://schemas.microsoft.com/office/drawing/2014/main" id="{A7BE61F4-D280-43E0-A634-B9EFF4BB3C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9A2CED-AE9E-42F6-972B-BE3A103851EE}"/>
              </a:ext>
            </a:extLst>
          </p:cNvPr>
          <p:cNvSpPr>
            <a:spLocks noGrp="1"/>
          </p:cNvSpPr>
          <p:nvPr>
            <p:ph type="sldNum" sz="quarter" idx="12"/>
          </p:nvPr>
        </p:nvSpPr>
        <p:spPr/>
        <p:txBody>
          <a:bodyPr/>
          <a:lstStyle/>
          <a:p>
            <a:fld id="{C298C10B-58DF-4584-AE55-2B53CBDA1C8C}" type="slidenum">
              <a:rPr lang="en-US" smtClean="0"/>
              <a:t>‹#›</a:t>
            </a:fld>
            <a:endParaRPr lang="en-US"/>
          </a:p>
        </p:txBody>
      </p:sp>
    </p:spTree>
    <p:extLst>
      <p:ext uri="{BB962C8B-B14F-4D97-AF65-F5344CB8AC3E}">
        <p14:creationId xmlns:p14="http://schemas.microsoft.com/office/powerpoint/2010/main" val="14313655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AB845-742C-46C9-A75B-AC9972CC56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10C7AB-F463-4295-A7C2-4AD7C5DEDA3E}"/>
              </a:ext>
            </a:extLst>
          </p:cNvPr>
          <p:cNvSpPr>
            <a:spLocks noGrp="1"/>
          </p:cNvSpPr>
          <p:nvPr>
            <p:ph type="dt" sz="half" idx="10"/>
          </p:nvPr>
        </p:nvSpPr>
        <p:spPr/>
        <p:txBody>
          <a:bodyPr/>
          <a:lstStyle/>
          <a:p>
            <a:fld id="{B12FEB74-6921-4EB0-9A92-B40BDA085626}" type="datetimeFigureOut">
              <a:rPr lang="en-US" smtClean="0"/>
              <a:t>6/2/2023</a:t>
            </a:fld>
            <a:endParaRPr lang="en-US"/>
          </a:p>
        </p:txBody>
      </p:sp>
      <p:sp>
        <p:nvSpPr>
          <p:cNvPr id="4" name="Footer Placeholder 3">
            <a:extLst>
              <a:ext uri="{FF2B5EF4-FFF2-40B4-BE49-F238E27FC236}">
                <a16:creationId xmlns:a16="http://schemas.microsoft.com/office/drawing/2014/main" id="{AAC668EB-6AC4-4293-A4FB-432E59209C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5BFC28-C869-4AA8-A9A8-89AD79EB0414}"/>
              </a:ext>
            </a:extLst>
          </p:cNvPr>
          <p:cNvSpPr>
            <a:spLocks noGrp="1"/>
          </p:cNvSpPr>
          <p:nvPr>
            <p:ph type="sldNum" sz="quarter" idx="12"/>
          </p:nvPr>
        </p:nvSpPr>
        <p:spPr/>
        <p:txBody>
          <a:bodyPr/>
          <a:lstStyle/>
          <a:p>
            <a:fld id="{C298C10B-58DF-4584-AE55-2B53CBDA1C8C}" type="slidenum">
              <a:rPr lang="en-US" smtClean="0"/>
              <a:t>‹#›</a:t>
            </a:fld>
            <a:endParaRPr lang="en-US"/>
          </a:p>
        </p:txBody>
      </p:sp>
    </p:spTree>
    <p:extLst>
      <p:ext uri="{BB962C8B-B14F-4D97-AF65-F5344CB8AC3E}">
        <p14:creationId xmlns:p14="http://schemas.microsoft.com/office/powerpoint/2010/main" val="5533480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10BE74-E33D-4611-83FE-CE55D2C8DDA2}"/>
              </a:ext>
            </a:extLst>
          </p:cNvPr>
          <p:cNvSpPr>
            <a:spLocks noGrp="1"/>
          </p:cNvSpPr>
          <p:nvPr>
            <p:ph type="dt" sz="half" idx="10"/>
          </p:nvPr>
        </p:nvSpPr>
        <p:spPr/>
        <p:txBody>
          <a:bodyPr/>
          <a:lstStyle/>
          <a:p>
            <a:fld id="{B12FEB74-6921-4EB0-9A92-B40BDA085626}" type="datetimeFigureOut">
              <a:rPr lang="en-US" smtClean="0"/>
              <a:t>6/2/2023</a:t>
            </a:fld>
            <a:endParaRPr lang="en-US"/>
          </a:p>
        </p:txBody>
      </p:sp>
      <p:sp>
        <p:nvSpPr>
          <p:cNvPr id="3" name="Footer Placeholder 2">
            <a:extLst>
              <a:ext uri="{FF2B5EF4-FFF2-40B4-BE49-F238E27FC236}">
                <a16:creationId xmlns:a16="http://schemas.microsoft.com/office/drawing/2014/main" id="{33771837-5AAC-4880-9EC8-6341CE8DBB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90CFEB-1D75-4101-87F8-0F119B70AB77}"/>
              </a:ext>
            </a:extLst>
          </p:cNvPr>
          <p:cNvSpPr>
            <a:spLocks noGrp="1"/>
          </p:cNvSpPr>
          <p:nvPr>
            <p:ph type="sldNum" sz="quarter" idx="12"/>
          </p:nvPr>
        </p:nvSpPr>
        <p:spPr/>
        <p:txBody>
          <a:bodyPr/>
          <a:lstStyle/>
          <a:p>
            <a:fld id="{C298C10B-58DF-4584-AE55-2B53CBDA1C8C}" type="slidenum">
              <a:rPr lang="en-US" smtClean="0"/>
              <a:t>‹#›</a:t>
            </a:fld>
            <a:endParaRPr lang="en-US"/>
          </a:p>
        </p:txBody>
      </p:sp>
    </p:spTree>
    <p:extLst>
      <p:ext uri="{BB962C8B-B14F-4D97-AF65-F5344CB8AC3E}">
        <p14:creationId xmlns:p14="http://schemas.microsoft.com/office/powerpoint/2010/main" val="39958194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E540B-8A12-4D4D-B51C-0ED047B098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943AF5-901E-40CF-A84F-444F4C7546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64F291-5D78-48DA-82C4-B8E25A75AA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25437F-1B42-487D-B1ED-F14EA2344E1E}"/>
              </a:ext>
            </a:extLst>
          </p:cNvPr>
          <p:cNvSpPr>
            <a:spLocks noGrp="1"/>
          </p:cNvSpPr>
          <p:nvPr>
            <p:ph type="dt" sz="half" idx="10"/>
          </p:nvPr>
        </p:nvSpPr>
        <p:spPr/>
        <p:txBody>
          <a:bodyPr/>
          <a:lstStyle/>
          <a:p>
            <a:fld id="{B12FEB74-6921-4EB0-9A92-B40BDA085626}" type="datetimeFigureOut">
              <a:rPr lang="en-US" smtClean="0"/>
              <a:t>6/2/2023</a:t>
            </a:fld>
            <a:endParaRPr lang="en-US"/>
          </a:p>
        </p:txBody>
      </p:sp>
      <p:sp>
        <p:nvSpPr>
          <p:cNvPr id="6" name="Footer Placeholder 5">
            <a:extLst>
              <a:ext uri="{FF2B5EF4-FFF2-40B4-BE49-F238E27FC236}">
                <a16:creationId xmlns:a16="http://schemas.microsoft.com/office/drawing/2014/main" id="{3D7AF4E1-892F-4163-AB80-9A23966A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FA6814-726A-4886-BDBB-91308AE15B84}"/>
              </a:ext>
            </a:extLst>
          </p:cNvPr>
          <p:cNvSpPr>
            <a:spLocks noGrp="1"/>
          </p:cNvSpPr>
          <p:nvPr>
            <p:ph type="sldNum" sz="quarter" idx="12"/>
          </p:nvPr>
        </p:nvSpPr>
        <p:spPr/>
        <p:txBody>
          <a:bodyPr/>
          <a:lstStyle/>
          <a:p>
            <a:fld id="{C298C10B-58DF-4584-AE55-2B53CBDA1C8C}" type="slidenum">
              <a:rPr lang="en-US" smtClean="0"/>
              <a:t>‹#›</a:t>
            </a:fld>
            <a:endParaRPr lang="en-US"/>
          </a:p>
        </p:txBody>
      </p:sp>
    </p:spTree>
    <p:extLst>
      <p:ext uri="{BB962C8B-B14F-4D97-AF65-F5344CB8AC3E}">
        <p14:creationId xmlns:p14="http://schemas.microsoft.com/office/powerpoint/2010/main" val="8281395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486E4-40A1-4A98-BD7D-B8E29DBB0F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47704E-09E3-4AD3-ACA3-248AF31E57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C47697-E9A7-4483-A18B-774BBAC6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D7A956-A0F0-43C9-833B-4FD15253172C}"/>
              </a:ext>
            </a:extLst>
          </p:cNvPr>
          <p:cNvSpPr>
            <a:spLocks noGrp="1"/>
          </p:cNvSpPr>
          <p:nvPr>
            <p:ph type="dt" sz="half" idx="10"/>
          </p:nvPr>
        </p:nvSpPr>
        <p:spPr/>
        <p:txBody>
          <a:bodyPr/>
          <a:lstStyle/>
          <a:p>
            <a:fld id="{B12FEB74-6921-4EB0-9A92-B40BDA085626}" type="datetimeFigureOut">
              <a:rPr lang="en-US" smtClean="0"/>
              <a:t>6/2/2023</a:t>
            </a:fld>
            <a:endParaRPr lang="en-US"/>
          </a:p>
        </p:txBody>
      </p:sp>
      <p:sp>
        <p:nvSpPr>
          <p:cNvPr id="6" name="Footer Placeholder 5">
            <a:extLst>
              <a:ext uri="{FF2B5EF4-FFF2-40B4-BE49-F238E27FC236}">
                <a16:creationId xmlns:a16="http://schemas.microsoft.com/office/drawing/2014/main" id="{3C01E082-C923-48B5-B227-1BFC1031DE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C0DF1E-7A85-4BC6-A68D-95CECA7481B5}"/>
              </a:ext>
            </a:extLst>
          </p:cNvPr>
          <p:cNvSpPr>
            <a:spLocks noGrp="1"/>
          </p:cNvSpPr>
          <p:nvPr>
            <p:ph type="sldNum" sz="quarter" idx="12"/>
          </p:nvPr>
        </p:nvSpPr>
        <p:spPr/>
        <p:txBody>
          <a:bodyPr/>
          <a:lstStyle/>
          <a:p>
            <a:fld id="{C298C10B-58DF-4584-AE55-2B53CBDA1C8C}" type="slidenum">
              <a:rPr lang="en-US" smtClean="0"/>
              <a:t>‹#›</a:t>
            </a:fld>
            <a:endParaRPr lang="en-US"/>
          </a:p>
        </p:txBody>
      </p:sp>
    </p:spTree>
    <p:extLst>
      <p:ext uri="{BB962C8B-B14F-4D97-AF65-F5344CB8AC3E}">
        <p14:creationId xmlns:p14="http://schemas.microsoft.com/office/powerpoint/2010/main" val="41895642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E9EF8-FEF9-444B-8192-64A699D7A1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DF915B-7FBA-48FE-89F4-9AD4372196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54D1C4-8953-4C72-9139-B0D7D9AB8755}"/>
              </a:ext>
            </a:extLst>
          </p:cNvPr>
          <p:cNvSpPr>
            <a:spLocks noGrp="1"/>
          </p:cNvSpPr>
          <p:nvPr>
            <p:ph type="dt" sz="half" idx="10"/>
          </p:nvPr>
        </p:nvSpPr>
        <p:spPr/>
        <p:txBody>
          <a:bodyPr/>
          <a:lstStyle/>
          <a:p>
            <a:fld id="{B12FEB74-6921-4EB0-9A92-B40BDA085626}" type="datetimeFigureOut">
              <a:rPr lang="en-US" smtClean="0"/>
              <a:t>6/2/2023</a:t>
            </a:fld>
            <a:endParaRPr lang="en-US"/>
          </a:p>
        </p:txBody>
      </p:sp>
      <p:sp>
        <p:nvSpPr>
          <p:cNvPr id="5" name="Footer Placeholder 4">
            <a:extLst>
              <a:ext uri="{FF2B5EF4-FFF2-40B4-BE49-F238E27FC236}">
                <a16:creationId xmlns:a16="http://schemas.microsoft.com/office/drawing/2014/main" id="{AE37AE34-BB66-452B-AC54-554A0B117F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C088D6-A75B-489B-95D8-1C4576384F5D}"/>
              </a:ext>
            </a:extLst>
          </p:cNvPr>
          <p:cNvSpPr>
            <a:spLocks noGrp="1"/>
          </p:cNvSpPr>
          <p:nvPr>
            <p:ph type="sldNum" sz="quarter" idx="12"/>
          </p:nvPr>
        </p:nvSpPr>
        <p:spPr/>
        <p:txBody>
          <a:bodyPr/>
          <a:lstStyle/>
          <a:p>
            <a:fld id="{C298C10B-58DF-4584-AE55-2B53CBDA1C8C}" type="slidenum">
              <a:rPr lang="en-US" smtClean="0"/>
              <a:t>‹#›</a:t>
            </a:fld>
            <a:endParaRPr lang="en-US"/>
          </a:p>
        </p:txBody>
      </p:sp>
    </p:spTree>
    <p:extLst>
      <p:ext uri="{BB962C8B-B14F-4D97-AF65-F5344CB8AC3E}">
        <p14:creationId xmlns:p14="http://schemas.microsoft.com/office/powerpoint/2010/main" val="4599533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D1B097-3880-4E08-9BAF-59B0CD69A5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833559-FCB1-43B0-84B1-061DC466F6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E7B035-6D1B-4FB5-ACB7-E306B5D2E7D6}"/>
              </a:ext>
            </a:extLst>
          </p:cNvPr>
          <p:cNvSpPr>
            <a:spLocks noGrp="1"/>
          </p:cNvSpPr>
          <p:nvPr>
            <p:ph type="dt" sz="half" idx="10"/>
          </p:nvPr>
        </p:nvSpPr>
        <p:spPr/>
        <p:txBody>
          <a:bodyPr/>
          <a:lstStyle/>
          <a:p>
            <a:fld id="{B12FEB74-6921-4EB0-9A92-B40BDA085626}" type="datetimeFigureOut">
              <a:rPr lang="en-US" smtClean="0"/>
              <a:t>6/2/2023</a:t>
            </a:fld>
            <a:endParaRPr lang="en-US"/>
          </a:p>
        </p:txBody>
      </p:sp>
      <p:sp>
        <p:nvSpPr>
          <p:cNvPr id="5" name="Footer Placeholder 4">
            <a:extLst>
              <a:ext uri="{FF2B5EF4-FFF2-40B4-BE49-F238E27FC236}">
                <a16:creationId xmlns:a16="http://schemas.microsoft.com/office/drawing/2014/main" id="{5055E41B-6FE0-4842-B09F-4BFC6B0587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4F7E22-AE25-4FA8-BA50-5B2D5D23C21A}"/>
              </a:ext>
            </a:extLst>
          </p:cNvPr>
          <p:cNvSpPr>
            <a:spLocks noGrp="1"/>
          </p:cNvSpPr>
          <p:nvPr>
            <p:ph type="sldNum" sz="quarter" idx="12"/>
          </p:nvPr>
        </p:nvSpPr>
        <p:spPr/>
        <p:txBody>
          <a:bodyPr/>
          <a:lstStyle/>
          <a:p>
            <a:fld id="{C298C10B-58DF-4584-AE55-2B53CBDA1C8C}" type="slidenum">
              <a:rPr lang="en-US" smtClean="0"/>
              <a:t>‹#›</a:t>
            </a:fld>
            <a:endParaRPr lang="en-US"/>
          </a:p>
        </p:txBody>
      </p:sp>
    </p:spTree>
    <p:extLst>
      <p:ext uri="{BB962C8B-B14F-4D97-AF65-F5344CB8AC3E}">
        <p14:creationId xmlns:p14="http://schemas.microsoft.com/office/powerpoint/2010/main" val="2096895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DE8F4-8ED3-4E01-A57B-7FEF7B359A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203423-F326-46E7-968D-9036FF952C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D10D1A-90DF-4710-8E30-245131FB9454}"/>
              </a:ext>
            </a:extLst>
          </p:cNvPr>
          <p:cNvSpPr>
            <a:spLocks noGrp="1"/>
          </p:cNvSpPr>
          <p:nvPr>
            <p:ph type="dt" sz="half" idx="10"/>
          </p:nvPr>
        </p:nvSpPr>
        <p:spPr/>
        <p:txBody>
          <a:bodyPr/>
          <a:lstStyle/>
          <a:p>
            <a:fld id="{7BB949BF-412A-4F20-9B68-821B317D1DB4}" type="datetimeFigureOut">
              <a:rPr lang="en-US" smtClean="0"/>
              <a:t>6/2/2023</a:t>
            </a:fld>
            <a:endParaRPr lang="en-US"/>
          </a:p>
        </p:txBody>
      </p:sp>
      <p:sp>
        <p:nvSpPr>
          <p:cNvPr id="5" name="Footer Placeholder 4">
            <a:extLst>
              <a:ext uri="{FF2B5EF4-FFF2-40B4-BE49-F238E27FC236}">
                <a16:creationId xmlns:a16="http://schemas.microsoft.com/office/drawing/2014/main" id="{1D830AC4-B294-48B5-999E-6611AD7993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7A3760-098A-4767-81CD-8A9432612AAA}"/>
              </a:ext>
            </a:extLst>
          </p:cNvPr>
          <p:cNvSpPr>
            <a:spLocks noGrp="1"/>
          </p:cNvSpPr>
          <p:nvPr>
            <p:ph type="sldNum" sz="quarter" idx="12"/>
          </p:nvPr>
        </p:nvSpPr>
        <p:spPr/>
        <p:txBody>
          <a:bodyPr/>
          <a:lstStyle/>
          <a:p>
            <a:fld id="{97E8A0CB-DFD9-4C56-B834-EDBC5F23F235}" type="slidenum">
              <a:rPr lang="en-US" smtClean="0"/>
              <a:t>‹#›</a:t>
            </a:fld>
            <a:endParaRPr lang="en-US"/>
          </a:p>
        </p:txBody>
      </p:sp>
    </p:spTree>
    <p:extLst>
      <p:ext uri="{BB962C8B-B14F-4D97-AF65-F5344CB8AC3E}">
        <p14:creationId xmlns:p14="http://schemas.microsoft.com/office/powerpoint/2010/main" val="1761306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340BE9-6BB3-4C4C-B35A-4331F3B0A5FC}" type="datetimeFigureOut">
              <a:rPr lang="en-US" smtClean="0"/>
              <a:t>6/2/2023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AF8699-74D9-4378-998F-16F2E2C5058B}" type="slidenum">
              <a:rPr lang="en-US" smtClean="0"/>
              <a:t>‹#›</a:t>
            </a:fld>
            <a:endParaRPr lang="en-US"/>
          </a:p>
        </p:txBody>
      </p:sp>
    </p:spTree>
    <p:extLst>
      <p:ext uri="{BB962C8B-B14F-4D97-AF65-F5344CB8AC3E}">
        <p14:creationId xmlns:p14="http://schemas.microsoft.com/office/powerpoint/2010/main" val="18082771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B1BCD-237C-4DA9-A497-1ACA7EB567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E60217-24B4-4CCE-BB89-57E3F5EFB2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94C973-352C-4AF3-82D5-13FFF570EE52}"/>
              </a:ext>
            </a:extLst>
          </p:cNvPr>
          <p:cNvSpPr>
            <a:spLocks noGrp="1"/>
          </p:cNvSpPr>
          <p:nvPr>
            <p:ph type="dt" sz="half" idx="10"/>
          </p:nvPr>
        </p:nvSpPr>
        <p:spPr/>
        <p:txBody>
          <a:bodyPr/>
          <a:lstStyle/>
          <a:p>
            <a:fld id="{7BB949BF-412A-4F20-9B68-821B317D1DB4}" type="datetimeFigureOut">
              <a:rPr lang="en-US" smtClean="0"/>
              <a:t>6/2/2023</a:t>
            </a:fld>
            <a:endParaRPr lang="en-US"/>
          </a:p>
        </p:txBody>
      </p:sp>
      <p:sp>
        <p:nvSpPr>
          <p:cNvPr id="5" name="Footer Placeholder 4">
            <a:extLst>
              <a:ext uri="{FF2B5EF4-FFF2-40B4-BE49-F238E27FC236}">
                <a16:creationId xmlns:a16="http://schemas.microsoft.com/office/drawing/2014/main" id="{3B18653C-DBCC-446B-B6C3-40FC0DA88E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41986C-483B-438A-AFB7-7ABB51649514}"/>
              </a:ext>
            </a:extLst>
          </p:cNvPr>
          <p:cNvSpPr>
            <a:spLocks noGrp="1"/>
          </p:cNvSpPr>
          <p:nvPr>
            <p:ph type="sldNum" sz="quarter" idx="12"/>
          </p:nvPr>
        </p:nvSpPr>
        <p:spPr/>
        <p:txBody>
          <a:bodyPr/>
          <a:lstStyle/>
          <a:p>
            <a:fld id="{97E8A0CB-DFD9-4C56-B834-EDBC5F23F235}" type="slidenum">
              <a:rPr lang="en-US" smtClean="0"/>
              <a:t>‹#›</a:t>
            </a:fld>
            <a:endParaRPr lang="en-US"/>
          </a:p>
        </p:txBody>
      </p:sp>
    </p:spTree>
    <p:extLst>
      <p:ext uri="{BB962C8B-B14F-4D97-AF65-F5344CB8AC3E}">
        <p14:creationId xmlns:p14="http://schemas.microsoft.com/office/powerpoint/2010/main" val="2858587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F4088-F66A-4796-AB59-68081911B3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CE0A4A-1FAF-446E-83AC-0165A35A7A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A981DCC-58D3-4AEB-8BF2-1F4ACC6BB8E4}"/>
              </a:ext>
            </a:extLst>
          </p:cNvPr>
          <p:cNvSpPr>
            <a:spLocks noGrp="1"/>
          </p:cNvSpPr>
          <p:nvPr>
            <p:ph type="dt" sz="half" idx="10"/>
          </p:nvPr>
        </p:nvSpPr>
        <p:spPr/>
        <p:txBody>
          <a:bodyPr/>
          <a:lstStyle/>
          <a:p>
            <a:fld id="{7BB949BF-412A-4F20-9B68-821B317D1DB4}" type="datetimeFigureOut">
              <a:rPr lang="en-US" smtClean="0"/>
              <a:t>6/2/2023</a:t>
            </a:fld>
            <a:endParaRPr lang="en-US"/>
          </a:p>
        </p:txBody>
      </p:sp>
      <p:sp>
        <p:nvSpPr>
          <p:cNvPr id="5" name="Footer Placeholder 4">
            <a:extLst>
              <a:ext uri="{FF2B5EF4-FFF2-40B4-BE49-F238E27FC236}">
                <a16:creationId xmlns:a16="http://schemas.microsoft.com/office/drawing/2014/main" id="{08F7ED43-F54B-468C-89B0-AE63D01AF3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EF5B59-6C0D-48C7-86E6-982817458D4E}"/>
              </a:ext>
            </a:extLst>
          </p:cNvPr>
          <p:cNvSpPr>
            <a:spLocks noGrp="1"/>
          </p:cNvSpPr>
          <p:nvPr>
            <p:ph type="sldNum" sz="quarter" idx="12"/>
          </p:nvPr>
        </p:nvSpPr>
        <p:spPr/>
        <p:txBody>
          <a:bodyPr/>
          <a:lstStyle/>
          <a:p>
            <a:fld id="{97E8A0CB-DFD9-4C56-B834-EDBC5F23F235}" type="slidenum">
              <a:rPr lang="en-US" smtClean="0"/>
              <a:t>‹#›</a:t>
            </a:fld>
            <a:endParaRPr lang="en-US"/>
          </a:p>
        </p:txBody>
      </p:sp>
    </p:spTree>
    <p:extLst>
      <p:ext uri="{BB962C8B-B14F-4D97-AF65-F5344CB8AC3E}">
        <p14:creationId xmlns:p14="http://schemas.microsoft.com/office/powerpoint/2010/main" val="33869228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703A8-DF97-4C45-820F-2EA3AC8E40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BA2828-0545-492D-A7E9-E6575367664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E0CD20-BFBE-48BB-9F15-FB4E3D6BBEE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572B98-81F5-45E4-9B8A-F3B15E3333A4}"/>
              </a:ext>
            </a:extLst>
          </p:cNvPr>
          <p:cNvSpPr>
            <a:spLocks noGrp="1"/>
          </p:cNvSpPr>
          <p:nvPr>
            <p:ph type="dt" sz="half" idx="10"/>
          </p:nvPr>
        </p:nvSpPr>
        <p:spPr/>
        <p:txBody>
          <a:bodyPr/>
          <a:lstStyle/>
          <a:p>
            <a:fld id="{7BB949BF-412A-4F20-9B68-821B317D1DB4}" type="datetimeFigureOut">
              <a:rPr lang="en-US" smtClean="0"/>
              <a:t>6/2/2023</a:t>
            </a:fld>
            <a:endParaRPr lang="en-US"/>
          </a:p>
        </p:txBody>
      </p:sp>
      <p:sp>
        <p:nvSpPr>
          <p:cNvPr id="6" name="Footer Placeholder 5">
            <a:extLst>
              <a:ext uri="{FF2B5EF4-FFF2-40B4-BE49-F238E27FC236}">
                <a16:creationId xmlns:a16="http://schemas.microsoft.com/office/drawing/2014/main" id="{7C8B69D6-9770-4D3F-B891-4B74918584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8A6418-2123-40D0-92FD-DBA68428A145}"/>
              </a:ext>
            </a:extLst>
          </p:cNvPr>
          <p:cNvSpPr>
            <a:spLocks noGrp="1"/>
          </p:cNvSpPr>
          <p:nvPr>
            <p:ph type="sldNum" sz="quarter" idx="12"/>
          </p:nvPr>
        </p:nvSpPr>
        <p:spPr/>
        <p:txBody>
          <a:bodyPr/>
          <a:lstStyle/>
          <a:p>
            <a:fld id="{97E8A0CB-DFD9-4C56-B834-EDBC5F23F235}" type="slidenum">
              <a:rPr lang="en-US" smtClean="0"/>
              <a:t>‹#›</a:t>
            </a:fld>
            <a:endParaRPr lang="en-US"/>
          </a:p>
        </p:txBody>
      </p:sp>
    </p:spTree>
    <p:extLst>
      <p:ext uri="{BB962C8B-B14F-4D97-AF65-F5344CB8AC3E}">
        <p14:creationId xmlns:p14="http://schemas.microsoft.com/office/powerpoint/2010/main" val="38451269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7CF19-0ABB-40D6-A9B1-A0191E2AB8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9A0028-F821-404B-9EA6-CD506A1CB3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09AD695-EA40-4C14-9E04-45351882E49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74D5BA-F184-4533-8B0A-EDE8117B02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BB955FE-D4B8-49BF-A74C-AB2050E96B9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0A4BA0-5F18-4178-A9D0-ABC77031FADB}"/>
              </a:ext>
            </a:extLst>
          </p:cNvPr>
          <p:cNvSpPr>
            <a:spLocks noGrp="1"/>
          </p:cNvSpPr>
          <p:nvPr>
            <p:ph type="dt" sz="half" idx="10"/>
          </p:nvPr>
        </p:nvSpPr>
        <p:spPr/>
        <p:txBody>
          <a:bodyPr/>
          <a:lstStyle/>
          <a:p>
            <a:fld id="{7BB949BF-412A-4F20-9B68-821B317D1DB4}" type="datetimeFigureOut">
              <a:rPr lang="en-US" smtClean="0"/>
              <a:t>6/2/2023</a:t>
            </a:fld>
            <a:endParaRPr lang="en-US"/>
          </a:p>
        </p:txBody>
      </p:sp>
      <p:sp>
        <p:nvSpPr>
          <p:cNvPr id="8" name="Footer Placeholder 7">
            <a:extLst>
              <a:ext uri="{FF2B5EF4-FFF2-40B4-BE49-F238E27FC236}">
                <a16:creationId xmlns:a16="http://schemas.microsoft.com/office/drawing/2014/main" id="{D489DB29-1725-4CEC-A073-5808BDA879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B741DC-37A4-4EEC-A2D7-52411D471316}"/>
              </a:ext>
            </a:extLst>
          </p:cNvPr>
          <p:cNvSpPr>
            <a:spLocks noGrp="1"/>
          </p:cNvSpPr>
          <p:nvPr>
            <p:ph type="sldNum" sz="quarter" idx="12"/>
          </p:nvPr>
        </p:nvSpPr>
        <p:spPr/>
        <p:txBody>
          <a:bodyPr/>
          <a:lstStyle/>
          <a:p>
            <a:fld id="{97E8A0CB-DFD9-4C56-B834-EDBC5F23F235}" type="slidenum">
              <a:rPr lang="en-US" smtClean="0"/>
              <a:t>‹#›</a:t>
            </a:fld>
            <a:endParaRPr lang="en-US"/>
          </a:p>
        </p:txBody>
      </p:sp>
    </p:spTree>
    <p:extLst>
      <p:ext uri="{BB962C8B-B14F-4D97-AF65-F5344CB8AC3E}">
        <p14:creationId xmlns:p14="http://schemas.microsoft.com/office/powerpoint/2010/main" val="40186637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A0578-334E-430B-9A04-0AB052F0B2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D2AFC3-45C5-45C6-88E2-1A9C53345F83}"/>
              </a:ext>
            </a:extLst>
          </p:cNvPr>
          <p:cNvSpPr>
            <a:spLocks noGrp="1"/>
          </p:cNvSpPr>
          <p:nvPr>
            <p:ph type="dt" sz="half" idx="10"/>
          </p:nvPr>
        </p:nvSpPr>
        <p:spPr/>
        <p:txBody>
          <a:bodyPr/>
          <a:lstStyle/>
          <a:p>
            <a:fld id="{7BB949BF-412A-4F20-9B68-821B317D1DB4}" type="datetimeFigureOut">
              <a:rPr lang="en-US" smtClean="0"/>
              <a:t>6/2/2023</a:t>
            </a:fld>
            <a:endParaRPr lang="en-US"/>
          </a:p>
        </p:txBody>
      </p:sp>
      <p:sp>
        <p:nvSpPr>
          <p:cNvPr id="4" name="Footer Placeholder 3">
            <a:extLst>
              <a:ext uri="{FF2B5EF4-FFF2-40B4-BE49-F238E27FC236}">
                <a16:creationId xmlns:a16="http://schemas.microsoft.com/office/drawing/2014/main" id="{53444DFF-F050-4515-AC59-307B5C8058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3D5170-C5EC-48C9-8E2D-4756158515E7}"/>
              </a:ext>
            </a:extLst>
          </p:cNvPr>
          <p:cNvSpPr>
            <a:spLocks noGrp="1"/>
          </p:cNvSpPr>
          <p:nvPr>
            <p:ph type="sldNum" sz="quarter" idx="12"/>
          </p:nvPr>
        </p:nvSpPr>
        <p:spPr/>
        <p:txBody>
          <a:bodyPr/>
          <a:lstStyle/>
          <a:p>
            <a:fld id="{97E8A0CB-DFD9-4C56-B834-EDBC5F23F235}" type="slidenum">
              <a:rPr lang="en-US" smtClean="0"/>
              <a:t>‹#›</a:t>
            </a:fld>
            <a:endParaRPr lang="en-US"/>
          </a:p>
        </p:txBody>
      </p:sp>
    </p:spTree>
    <p:extLst>
      <p:ext uri="{BB962C8B-B14F-4D97-AF65-F5344CB8AC3E}">
        <p14:creationId xmlns:p14="http://schemas.microsoft.com/office/powerpoint/2010/main" val="42241643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89E516-0F5E-4E2D-BA27-D11C622E094A}"/>
              </a:ext>
            </a:extLst>
          </p:cNvPr>
          <p:cNvSpPr>
            <a:spLocks noGrp="1"/>
          </p:cNvSpPr>
          <p:nvPr>
            <p:ph type="dt" sz="half" idx="10"/>
          </p:nvPr>
        </p:nvSpPr>
        <p:spPr/>
        <p:txBody>
          <a:bodyPr/>
          <a:lstStyle/>
          <a:p>
            <a:fld id="{7BB949BF-412A-4F20-9B68-821B317D1DB4}" type="datetimeFigureOut">
              <a:rPr lang="en-US" smtClean="0"/>
              <a:t>6/2/2023</a:t>
            </a:fld>
            <a:endParaRPr lang="en-US"/>
          </a:p>
        </p:txBody>
      </p:sp>
      <p:sp>
        <p:nvSpPr>
          <p:cNvPr id="3" name="Footer Placeholder 2">
            <a:extLst>
              <a:ext uri="{FF2B5EF4-FFF2-40B4-BE49-F238E27FC236}">
                <a16:creationId xmlns:a16="http://schemas.microsoft.com/office/drawing/2014/main" id="{89A6D832-F1BD-4EE4-B4DA-37561A81C8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44258F-D662-487B-B06C-D0F496A88804}"/>
              </a:ext>
            </a:extLst>
          </p:cNvPr>
          <p:cNvSpPr>
            <a:spLocks noGrp="1"/>
          </p:cNvSpPr>
          <p:nvPr>
            <p:ph type="sldNum" sz="quarter" idx="12"/>
          </p:nvPr>
        </p:nvSpPr>
        <p:spPr/>
        <p:txBody>
          <a:bodyPr/>
          <a:lstStyle/>
          <a:p>
            <a:fld id="{97E8A0CB-DFD9-4C56-B834-EDBC5F23F235}" type="slidenum">
              <a:rPr lang="en-US" smtClean="0"/>
              <a:t>‹#›</a:t>
            </a:fld>
            <a:endParaRPr lang="en-US"/>
          </a:p>
        </p:txBody>
      </p:sp>
    </p:spTree>
    <p:extLst>
      <p:ext uri="{BB962C8B-B14F-4D97-AF65-F5344CB8AC3E}">
        <p14:creationId xmlns:p14="http://schemas.microsoft.com/office/powerpoint/2010/main" val="15985542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72963-8614-49E3-B4C2-ED02737159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3DE769-2627-4F94-8865-1263B2E56B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BD4CE1-D2AB-4412-A6FA-5A74AEFA72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5F2533C-BE51-4C13-9763-488F703ABBC6}"/>
              </a:ext>
            </a:extLst>
          </p:cNvPr>
          <p:cNvSpPr>
            <a:spLocks noGrp="1"/>
          </p:cNvSpPr>
          <p:nvPr>
            <p:ph type="dt" sz="half" idx="10"/>
          </p:nvPr>
        </p:nvSpPr>
        <p:spPr/>
        <p:txBody>
          <a:bodyPr/>
          <a:lstStyle/>
          <a:p>
            <a:fld id="{7BB949BF-412A-4F20-9B68-821B317D1DB4}" type="datetimeFigureOut">
              <a:rPr lang="en-US" smtClean="0"/>
              <a:t>6/2/2023</a:t>
            </a:fld>
            <a:endParaRPr lang="en-US"/>
          </a:p>
        </p:txBody>
      </p:sp>
      <p:sp>
        <p:nvSpPr>
          <p:cNvPr id="6" name="Footer Placeholder 5">
            <a:extLst>
              <a:ext uri="{FF2B5EF4-FFF2-40B4-BE49-F238E27FC236}">
                <a16:creationId xmlns:a16="http://schemas.microsoft.com/office/drawing/2014/main" id="{F4B692DA-00C4-4881-B78E-2351BEDDFD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9F72CC-A6BB-447B-881D-4901571D1A35}"/>
              </a:ext>
            </a:extLst>
          </p:cNvPr>
          <p:cNvSpPr>
            <a:spLocks noGrp="1"/>
          </p:cNvSpPr>
          <p:nvPr>
            <p:ph type="sldNum" sz="quarter" idx="12"/>
          </p:nvPr>
        </p:nvSpPr>
        <p:spPr/>
        <p:txBody>
          <a:bodyPr/>
          <a:lstStyle/>
          <a:p>
            <a:fld id="{97E8A0CB-DFD9-4C56-B834-EDBC5F23F235}" type="slidenum">
              <a:rPr lang="en-US" smtClean="0"/>
              <a:t>‹#›</a:t>
            </a:fld>
            <a:endParaRPr lang="en-US"/>
          </a:p>
        </p:txBody>
      </p:sp>
    </p:spTree>
    <p:extLst>
      <p:ext uri="{BB962C8B-B14F-4D97-AF65-F5344CB8AC3E}">
        <p14:creationId xmlns:p14="http://schemas.microsoft.com/office/powerpoint/2010/main" val="31439175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6F60C-F6FB-4C4B-9C9A-30E1A2DAE6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EDE967-2182-4D47-AEDA-9FC4DD39FF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A5FA87-955E-48DC-9298-91717EEEF4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02CEE6E-7155-4764-8A17-84F74DB43F3F}"/>
              </a:ext>
            </a:extLst>
          </p:cNvPr>
          <p:cNvSpPr>
            <a:spLocks noGrp="1"/>
          </p:cNvSpPr>
          <p:nvPr>
            <p:ph type="dt" sz="half" idx="10"/>
          </p:nvPr>
        </p:nvSpPr>
        <p:spPr/>
        <p:txBody>
          <a:bodyPr/>
          <a:lstStyle/>
          <a:p>
            <a:fld id="{7BB949BF-412A-4F20-9B68-821B317D1DB4}" type="datetimeFigureOut">
              <a:rPr lang="en-US" smtClean="0"/>
              <a:t>6/2/2023</a:t>
            </a:fld>
            <a:endParaRPr lang="en-US"/>
          </a:p>
        </p:txBody>
      </p:sp>
      <p:sp>
        <p:nvSpPr>
          <p:cNvPr id="6" name="Footer Placeholder 5">
            <a:extLst>
              <a:ext uri="{FF2B5EF4-FFF2-40B4-BE49-F238E27FC236}">
                <a16:creationId xmlns:a16="http://schemas.microsoft.com/office/drawing/2014/main" id="{41DAB986-3ECC-481B-B382-4C92A7DE73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CA8EE0-E267-4A0D-A044-6EDC2BC67491}"/>
              </a:ext>
            </a:extLst>
          </p:cNvPr>
          <p:cNvSpPr>
            <a:spLocks noGrp="1"/>
          </p:cNvSpPr>
          <p:nvPr>
            <p:ph type="sldNum" sz="quarter" idx="12"/>
          </p:nvPr>
        </p:nvSpPr>
        <p:spPr/>
        <p:txBody>
          <a:bodyPr/>
          <a:lstStyle/>
          <a:p>
            <a:fld id="{97E8A0CB-DFD9-4C56-B834-EDBC5F23F235}" type="slidenum">
              <a:rPr lang="en-US" smtClean="0"/>
              <a:t>‹#›</a:t>
            </a:fld>
            <a:endParaRPr lang="en-US"/>
          </a:p>
        </p:txBody>
      </p:sp>
    </p:spTree>
    <p:extLst>
      <p:ext uri="{BB962C8B-B14F-4D97-AF65-F5344CB8AC3E}">
        <p14:creationId xmlns:p14="http://schemas.microsoft.com/office/powerpoint/2010/main" val="8987998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B6648-6DFF-4051-AC6B-6C2E1C1E3A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68D7BD-90F7-4767-AB82-5A37985C2F1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3A32E9-96FE-4A06-A641-B40F95F26F9F}"/>
              </a:ext>
            </a:extLst>
          </p:cNvPr>
          <p:cNvSpPr>
            <a:spLocks noGrp="1"/>
          </p:cNvSpPr>
          <p:nvPr>
            <p:ph type="dt" sz="half" idx="10"/>
          </p:nvPr>
        </p:nvSpPr>
        <p:spPr/>
        <p:txBody>
          <a:bodyPr/>
          <a:lstStyle/>
          <a:p>
            <a:fld id="{7BB949BF-412A-4F20-9B68-821B317D1DB4}" type="datetimeFigureOut">
              <a:rPr lang="en-US" smtClean="0"/>
              <a:t>6/2/2023</a:t>
            </a:fld>
            <a:endParaRPr lang="en-US"/>
          </a:p>
        </p:txBody>
      </p:sp>
      <p:sp>
        <p:nvSpPr>
          <p:cNvPr id="5" name="Footer Placeholder 4">
            <a:extLst>
              <a:ext uri="{FF2B5EF4-FFF2-40B4-BE49-F238E27FC236}">
                <a16:creationId xmlns:a16="http://schemas.microsoft.com/office/drawing/2014/main" id="{8CF28D9B-3CC4-41A0-A8F9-DDD5B2EE5A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220F28-2673-4309-A854-46D0AEE2689E}"/>
              </a:ext>
            </a:extLst>
          </p:cNvPr>
          <p:cNvSpPr>
            <a:spLocks noGrp="1"/>
          </p:cNvSpPr>
          <p:nvPr>
            <p:ph type="sldNum" sz="quarter" idx="12"/>
          </p:nvPr>
        </p:nvSpPr>
        <p:spPr/>
        <p:txBody>
          <a:bodyPr/>
          <a:lstStyle/>
          <a:p>
            <a:fld id="{97E8A0CB-DFD9-4C56-B834-EDBC5F23F235}" type="slidenum">
              <a:rPr lang="en-US" smtClean="0"/>
              <a:t>‹#›</a:t>
            </a:fld>
            <a:endParaRPr lang="en-US"/>
          </a:p>
        </p:txBody>
      </p:sp>
    </p:spTree>
    <p:extLst>
      <p:ext uri="{BB962C8B-B14F-4D97-AF65-F5344CB8AC3E}">
        <p14:creationId xmlns:p14="http://schemas.microsoft.com/office/powerpoint/2010/main" val="31445194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5C5A72-45FF-41D7-926D-E966A7B96A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A2FC02-6CD3-489F-AD39-21B7902EE5E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8022A0-5294-47B4-A79F-9679AF4F880B}"/>
              </a:ext>
            </a:extLst>
          </p:cNvPr>
          <p:cNvSpPr>
            <a:spLocks noGrp="1"/>
          </p:cNvSpPr>
          <p:nvPr>
            <p:ph type="dt" sz="half" idx="10"/>
          </p:nvPr>
        </p:nvSpPr>
        <p:spPr/>
        <p:txBody>
          <a:bodyPr/>
          <a:lstStyle/>
          <a:p>
            <a:fld id="{7BB949BF-412A-4F20-9B68-821B317D1DB4}" type="datetimeFigureOut">
              <a:rPr lang="en-US" smtClean="0"/>
              <a:t>6/2/2023</a:t>
            </a:fld>
            <a:endParaRPr lang="en-US"/>
          </a:p>
        </p:txBody>
      </p:sp>
      <p:sp>
        <p:nvSpPr>
          <p:cNvPr id="5" name="Footer Placeholder 4">
            <a:extLst>
              <a:ext uri="{FF2B5EF4-FFF2-40B4-BE49-F238E27FC236}">
                <a16:creationId xmlns:a16="http://schemas.microsoft.com/office/drawing/2014/main" id="{4D96897C-314D-4D21-8B98-EA9844CF0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9D3764-F1E6-46DC-BCA2-A71C99C1FE5A}"/>
              </a:ext>
            </a:extLst>
          </p:cNvPr>
          <p:cNvSpPr>
            <a:spLocks noGrp="1"/>
          </p:cNvSpPr>
          <p:nvPr>
            <p:ph type="sldNum" sz="quarter" idx="12"/>
          </p:nvPr>
        </p:nvSpPr>
        <p:spPr/>
        <p:txBody>
          <a:bodyPr/>
          <a:lstStyle/>
          <a:p>
            <a:fld id="{97E8A0CB-DFD9-4C56-B834-EDBC5F23F235}" type="slidenum">
              <a:rPr lang="en-US" smtClean="0"/>
              <a:t>‹#›</a:t>
            </a:fld>
            <a:endParaRPr lang="en-US"/>
          </a:p>
        </p:txBody>
      </p:sp>
    </p:spTree>
    <p:extLst>
      <p:ext uri="{BB962C8B-B14F-4D97-AF65-F5344CB8AC3E}">
        <p14:creationId xmlns:p14="http://schemas.microsoft.com/office/powerpoint/2010/main" val="901023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340BE9-6BB3-4C4C-B35A-4331F3B0A5FC}" type="datetimeFigureOut">
              <a:rPr lang="en-US" smtClean="0"/>
              <a:t>6/2/2023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AF8699-74D9-4378-998F-16F2E2C5058B}" type="slidenum">
              <a:rPr lang="en-US" smtClean="0"/>
              <a:t>‹#›</a:t>
            </a:fld>
            <a:endParaRPr lang="en-US"/>
          </a:p>
        </p:txBody>
      </p:sp>
    </p:spTree>
    <p:extLst>
      <p:ext uri="{BB962C8B-B14F-4D97-AF65-F5344CB8AC3E}">
        <p14:creationId xmlns:p14="http://schemas.microsoft.com/office/powerpoint/2010/main" val="2820624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340BE9-6BB3-4C4C-B35A-4331F3B0A5FC}" type="datetimeFigureOut">
              <a:rPr lang="en-US" smtClean="0"/>
              <a:t>6/2/2023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AF8699-74D9-4378-998F-16F2E2C5058B}" type="slidenum">
              <a:rPr lang="en-US" smtClean="0"/>
              <a:t>‹#›</a:t>
            </a:fld>
            <a:endParaRPr lang="en-US"/>
          </a:p>
        </p:txBody>
      </p:sp>
    </p:spTree>
    <p:extLst>
      <p:ext uri="{BB962C8B-B14F-4D97-AF65-F5344CB8AC3E}">
        <p14:creationId xmlns:p14="http://schemas.microsoft.com/office/powerpoint/2010/main" val="4098157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340BE9-6BB3-4C4C-B35A-4331F3B0A5FC}"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AF8699-74D9-4378-998F-16F2E2C5058B}" type="slidenum">
              <a:rPr lang="en-US" smtClean="0"/>
              <a:t>‹#›</a:t>
            </a:fld>
            <a:endParaRPr lang="en-US"/>
          </a:p>
        </p:txBody>
      </p:sp>
    </p:spTree>
    <p:extLst>
      <p:ext uri="{BB962C8B-B14F-4D97-AF65-F5344CB8AC3E}">
        <p14:creationId xmlns:p14="http://schemas.microsoft.com/office/powerpoint/2010/main" val="1204906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340BE9-6BB3-4C4C-B35A-4331F3B0A5FC}"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AF8699-74D9-4378-998F-16F2E2C5058B}" type="slidenum">
              <a:rPr lang="en-US" smtClean="0"/>
              <a:t>‹#›</a:t>
            </a:fld>
            <a:endParaRPr lang="en-US"/>
          </a:p>
        </p:txBody>
      </p:sp>
    </p:spTree>
    <p:extLst>
      <p:ext uri="{BB962C8B-B14F-4D97-AF65-F5344CB8AC3E}">
        <p14:creationId xmlns:p14="http://schemas.microsoft.com/office/powerpoint/2010/main" val="3370618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340BE9-6BB3-4C4C-B35A-4331F3B0A5FC}" type="datetimeFigureOut">
              <a:rPr lang="en-US" smtClean="0"/>
              <a:t>6/2/2023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AF8699-74D9-4378-998F-16F2E2C5058B}" type="slidenum">
              <a:rPr lang="en-US" smtClean="0"/>
              <a:t>‹#›</a:t>
            </a:fld>
            <a:endParaRPr lang="en-US"/>
          </a:p>
        </p:txBody>
      </p:sp>
    </p:spTree>
    <p:extLst>
      <p:ext uri="{BB962C8B-B14F-4D97-AF65-F5344CB8AC3E}">
        <p14:creationId xmlns:p14="http://schemas.microsoft.com/office/powerpoint/2010/main" val="1789033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7" r:id="rId12"/>
    <p:sldLayoutId id="214748369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FDA3D8-CB77-4108-86EF-8E1201DA1674}" type="datetimeFigureOut">
              <a:rPr lang="en-US" smtClean="0"/>
              <a:t>6/2/2023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4776FA-20B2-47EB-AEBA-7F02D022C5EC}" type="slidenum">
              <a:rPr lang="en-US" smtClean="0"/>
              <a:t>‹#›</a:t>
            </a:fld>
            <a:endParaRPr lang="en-US"/>
          </a:p>
        </p:txBody>
      </p:sp>
    </p:spTree>
    <p:extLst>
      <p:ext uri="{BB962C8B-B14F-4D97-AF65-F5344CB8AC3E}">
        <p14:creationId xmlns:p14="http://schemas.microsoft.com/office/powerpoint/2010/main" val="1644162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FDA3D8-CB77-4108-86EF-8E1201DA1674}" type="datetimeFigureOut">
              <a:rPr lang="en-US" smtClean="0"/>
              <a:t>6/2/2023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4776FA-20B2-47EB-AEBA-7F02D022C5EC}" type="slidenum">
              <a:rPr lang="en-US" smtClean="0"/>
              <a:t>‹#›</a:t>
            </a:fld>
            <a:endParaRPr lang="en-US"/>
          </a:p>
        </p:txBody>
      </p:sp>
    </p:spTree>
    <p:extLst>
      <p:ext uri="{BB962C8B-B14F-4D97-AF65-F5344CB8AC3E}">
        <p14:creationId xmlns:p14="http://schemas.microsoft.com/office/powerpoint/2010/main" val="11788185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71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D32539-6D8B-4437-B2F7-000682C456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642CD8-AA38-48BD-86D9-15EF6F2FA7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F48460-9DA5-4C06-B8BB-4CC3D058C1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2FEB74-6921-4EB0-9A92-B40BDA085626}" type="datetimeFigureOut">
              <a:rPr lang="en-US" smtClean="0"/>
              <a:t>6/2/2023</a:t>
            </a:fld>
            <a:endParaRPr lang="en-US"/>
          </a:p>
        </p:txBody>
      </p:sp>
      <p:sp>
        <p:nvSpPr>
          <p:cNvPr id="5" name="Footer Placeholder 4">
            <a:extLst>
              <a:ext uri="{FF2B5EF4-FFF2-40B4-BE49-F238E27FC236}">
                <a16:creationId xmlns:a16="http://schemas.microsoft.com/office/drawing/2014/main" id="{E4BFE5DF-C770-466F-8804-240A9C0D15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03A91F-BB8A-4318-ABC0-2331C1E62E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98C10B-58DF-4584-AE55-2B53CBDA1C8C}" type="slidenum">
              <a:rPr lang="en-US" smtClean="0"/>
              <a:t>‹#›</a:t>
            </a:fld>
            <a:endParaRPr lang="en-US"/>
          </a:p>
        </p:txBody>
      </p:sp>
    </p:spTree>
    <p:extLst>
      <p:ext uri="{BB962C8B-B14F-4D97-AF65-F5344CB8AC3E}">
        <p14:creationId xmlns:p14="http://schemas.microsoft.com/office/powerpoint/2010/main" val="6248061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A3DFCB-33AB-4BA8-A7A6-5A60BCAF5A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E105B6-BDF8-437E-9C80-FFEA520FCD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685A27-DC7F-445B-868A-B2C38D7980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B949BF-412A-4F20-9B68-821B317D1DB4}" type="datetimeFigureOut">
              <a:rPr lang="en-US" smtClean="0"/>
              <a:t>6/2/2023</a:t>
            </a:fld>
            <a:endParaRPr lang="en-US"/>
          </a:p>
        </p:txBody>
      </p:sp>
      <p:sp>
        <p:nvSpPr>
          <p:cNvPr id="5" name="Footer Placeholder 4">
            <a:extLst>
              <a:ext uri="{FF2B5EF4-FFF2-40B4-BE49-F238E27FC236}">
                <a16:creationId xmlns:a16="http://schemas.microsoft.com/office/drawing/2014/main" id="{4D94F603-B2D3-4455-9113-C66A61E899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E44E13-C49B-4A6E-9258-0EFF00D93D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E8A0CB-DFD9-4C56-B834-EDBC5F23F235}" type="slidenum">
              <a:rPr lang="en-US" smtClean="0"/>
              <a:t>‹#›</a:t>
            </a:fld>
            <a:endParaRPr lang="en-US"/>
          </a:p>
        </p:txBody>
      </p:sp>
    </p:spTree>
    <p:extLst>
      <p:ext uri="{BB962C8B-B14F-4D97-AF65-F5344CB8AC3E}">
        <p14:creationId xmlns:p14="http://schemas.microsoft.com/office/powerpoint/2010/main" val="30446362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birthbythenumbers.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102.xml"/><Relationship Id="rId1" Type="http://schemas.openxmlformats.org/officeDocument/2006/relationships/slideLayout" Target="../slideLayouts/slideLayout26.xml"/></Relationships>
</file>

<file path=ppt/slides/_rels/slide103.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chart" Target="../charts/chart3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110.xml"/><Relationship Id="rId1" Type="http://schemas.openxmlformats.org/officeDocument/2006/relationships/slideLayout" Target="../slideLayouts/slideLayout39.xml"/></Relationships>
</file>

<file path=ppt/slides/_rels/slide113.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111.xml"/><Relationship Id="rId1" Type="http://schemas.openxmlformats.org/officeDocument/2006/relationships/slideLayout" Target="../slideLayouts/slideLayout39.xml"/></Relationships>
</file>

<file path=ppt/slides/_rels/slide114.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112.xml"/><Relationship Id="rId1" Type="http://schemas.openxmlformats.org/officeDocument/2006/relationships/slideLayout" Target="../slideLayouts/slideLayout39.xml"/></Relationships>
</file>

<file path=ppt/slides/_rels/slide115.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113.xml"/><Relationship Id="rId1" Type="http://schemas.openxmlformats.org/officeDocument/2006/relationships/slideLayout" Target="../slideLayouts/slideLayout39.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115.xml"/><Relationship Id="rId1" Type="http://schemas.openxmlformats.org/officeDocument/2006/relationships/slideLayout" Target="../slideLayouts/slideLayout26.xml"/></Relationships>
</file>

<file path=ppt/slides/_rels/slide119.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20.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21.xml"/><Relationship Id="rId1" Type="http://schemas.openxmlformats.org/officeDocument/2006/relationships/slideLayout" Target="../slideLayouts/slideLayout26.xml"/><Relationship Id="rId5" Type="http://schemas.openxmlformats.org/officeDocument/2006/relationships/image" Target="../media/image38.emf"/><Relationship Id="rId4" Type="http://schemas.openxmlformats.org/officeDocument/2006/relationships/image" Target="../media/image37.emf"/></Relationships>
</file>

<file path=ppt/slides/_rels/slide125.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122.xml"/><Relationship Id="rId1" Type="http://schemas.openxmlformats.org/officeDocument/2006/relationships/slideLayout" Target="../slideLayouts/slideLayout26.xml"/></Relationships>
</file>

<file path=ppt/slides/_rels/slide126.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123.xml"/><Relationship Id="rId1" Type="http://schemas.openxmlformats.org/officeDocument/2006/relationships/slideLayout" Target="../slideLayouts/slideLayout26.xml"/></Relationships>
</file>

<file path=ppt/slides/_rels/slide127.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124.xml"/><Relationship Id="rId1" Type="http://schemas.openxmlformats.org/officeDocument/2006/relationships/slideLayout" Target="../slideLayouts/slideLayout15.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5.xml"/></Relationships>
</file>

<file path=ppt/slides/_rels/slide129.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30.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40.xml.rels><?xml version="1.0" encoding="UTF-8" standalone="yes"?>
<Relationships xmlns="http://schemas.openxmlformats.org/package/2006/relationships"><Relationship Id="rId2" Type="http://schemas.openxmlformats.org/officeDocument/2006/relationships/hyperlink" Target="https://www.kff.org/medicaid/issue-brief/medicaid-postpartum-coverage-extension-tracker/#note-0-37/" TargetMode="Externa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137.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jpe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jpeg"/><Relationship Id="rId9" Type="http://schemas.openxmlformats.org/officeDocument/2006/relationships/image" Target="../media/image47.jpeg"/></Relationships>
</file>

<file path=ppt/slides/_rels/slide143.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jpeg"/><Relationship Id="rId18" Type="http://schemas.openxmlformats.org/officeDocument/2006/relationships/image" Target="../media/image67.jpeg"/><Relationship Id="rId26" Type="http://schemas.openxmlformats.org/officeDocument/2006/relationships/image" Target="../media/image75.jpeg"/><Relationship Id="rId3" Type="http://schemas.openxmlformats.org/officeDocument/2006/relationships/image" Target="../media/image52.jpeg"/><Relationship Id="rId21" Type="http://schemas.openxmlformats.org/officeDocument/2006/relationships/image" Target="../media/image70.jpeg"/><Relationship Id="rId7" Type="http://schemas.openxmlformats.org/officeDocument/2006/relationships/image" Target="../media/image56.jpeg"/><Relationship Id="rId12" Type="http://schemas.openxmlformats.org/officeDocument/2006/relationships/image" Target="../media/image61.jpeg"/><Relationship Id="rId17" Type="http://schemas.openxmlformats.org/officeDocument/2006/relationships/image" Target="../media/image66.jpeg"/><Relationship Id="rId25" Type="http://schemas.openxmlformats.org/officeDocument/2006/relationships/image" Target="../media/image74.jpeg"/><Relationship Id="rId2" Type="http://schemas.openxmlformats.org/officeDocument/2006/relationships/image" Target="../media/image51.png"/><Relationship Id="rId16" Type="http://schemas.openxmlformats.org/officeDocument/2006/relationships/image" Target="../media/image65.jpeg"/><Relationship Id="rId20" Type="http://schemas.openxmlformats.org/officeDocument/2006/relationships/image" Target="../media/image69.jpeg"/><Relationship Id="rId1" Type="http://schemas.openxmlformats.org/officeDocument/2006/relationships/slideLayout" Target="../slideLayouts/slideLayout44.xml"/><Relationship Id="rId6" Type="http://schemas.openxmlformats.org/officeDocument/2006/relationships/image" Target="../media/image55.jpeg"/><Relationship Id="rId11" Type="http://schemas.openxmlformats.org/officeDocument/2006/relationships/image" Target="../media/image60.jpeg"/><Relationship Id="rId24" Type="http://schemas.openxmlformats.org/officeDocument/2006/relationships/image" Target="../media/image73.jpeg"/><Relationship Id="rId5" Type="http://schemas.openxmlformats.org/officeDocument/2006/relationships/image" Target="../media/image54.jpeg"/><Relationship Id="rId15" Type="http://schemas.openxmlformats.org/officeDocument/2006/relationships/image" Target="../media/image64.jpeg"/><Relationship Id="rId23" Type="http://schemas.openxmlformats.org/officeDocument/2006/relationships/image" Target="../media/image72.jpeg"/><Relationship Id="rId10" Type="http://schemas.openxmlformats.org/officeDocument/2006/relationships/image" Target="../media/image59.jpeg"/><Relationship Id="rId19" Type="http://schemas.openxmlformats.org/officeDocument/2006/relationships/image" Target="../media/image68.jpeg"/><Relationship Id="rId4" Type="http://schemas.openxmlformats.org/officeDocument/2006/relationships/image" Target="../media/image53.jpeg"/><Relationship Id="rId9" Type="http://schemas.openxmlformats.org/officeDocument/2006/relationships/image" Target="../media/image58.jpeg"/><Relationship Id="rId14" Type="http://schemas.openxmlformats.org/officeDocument/2006/relationships/image" Target="../media/image63.jpeg"/><Relationship Id="rId22" Type="http://schemas.openxmlformats.org/officeDocument/2006/relationships/image" Target="../media/image7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7.emf"/><Relationship Id="rId7" Type="http://schemas.openxmlformats.org/officeDocument/2006/relationships/image" Target="../media/image11.emf"/><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9.xml"/><Relationship Id="rId1" Type="http://schemas.openxmlformats.org/officeDocument/2006/relationships/slideLayout" Target="../slideLayouts/slideLayout36.xml"/><Relationship Id="rId4" Type="http://schemas.openxmlformats.org/officeDocument/2006/relationships/image" Target="../media/image20.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42.xml"/><Relationship Id="rId1" Type="http://schemas.openxmlformats.org/officeDocument/2006/relationships/slideLayout" Target="../slideLayouts/slideLayout50.xml"/><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3.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4.xml"/><Relationship Id="rId1" Type="http://schemas.openxmlformats.org/officeDocument/2006/relationships/slideLayout" Target="../slideLayouts/slideLayout26.xml"/><Relationship Id="rId4" Type="http://schemas.openxmlformats.org/officeDocument/2006/relationships/image" Target="../media/image22.emf"/></Relationships>
</file>

<file path=ppt/slides/_rels/slide4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5.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7.xml"/><Relationship Id="rId1" Type="http://schemas.openxmlformats.org/officeDocument/2006/relationships/slideLayout" Target="../slideLayouts/slideLayout26.xml"/><Relationship Id="rId5" Type="http://schemas.openxmlformats.org/officeDocument/2006/relationships/image" Target="../media/image26.emf"/><Relationship Id="rId4" Type="http://schemas.openxmlformats.org/officeDocument/2006/relationships/image" Target="../media/image25.em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50.xml"/><Relationship Id="rId1" Type="http://schemas.openxmlformats.org/officeDocument/2006/relationships/slideLayout" Target="../slideLayouts/slideLayout15.xml"/><Relationship Id="rId4" Type="http://schemas.openxmlformats.org/officeDocument/2006/relationships/image" Target="../media/image29.emf"/></Relationships>
</file>

<file path=ppt/slides/_rels/slide5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3" Type="http://schemas.openxmlformats.org/officeDocument/2006/relationships/hyperlink" Target="https://www.pbs.org/wgbh/pages/frontline/post-mortem/things-to-know/death-certificates.html" TargetMode="External"/><Relationship Id="rId2" Type="http://schemas.openxmlformats.org/officeDocument/2006/relationships/notesSlide" Target="../notesSlides/notesSlide63.xml"/><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64.xml"/><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68.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2.xml"/><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74.xml"/><Relationship Id="rId1" Type="http://schemas.openxmlformats.org/officeDocument/2006/relationships/slideLayout" Target="../slideLayouts/slideLayout15.xml"/><Relationship Id="rId4" Type="http://schemas.openxmlformats.org/officeDocument/2006/relationships/hyperlink" Target="https://www.cdc.gov/reproductivehealth/maternal-mortality/pregnancy-mortality-surveillance-system.htm" TargetMode="External"/></Relationships>
</file>

<file path=ppt/slides/_rels/slide7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75.xml"/><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76.xml"/><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77.xml"/><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78.xml"/><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hyperlink" Target="https://www.cdc.gov/reproductivehealth/maternal-mortality/pregnancy-mortality-surveillance-system.htm"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84.xml"/><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85.xml"/><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86.xml"/><Relationship Id="rId1" Type="http://schemas.openxmlformats.org/officeDocument/2006/relationships/slideLayout" Target="../slideLayouts/slideLayout26.xml"/><Relationship Id="rId4" Type="http://schemas.openxmlformats.org/officeDocument/2006/relationships/hyperlink" Target="https://www.cdc.gov/reproductivehealth/maternal-mortality/pregnancy-mortality-surveillance-system.htm" TargetMode="Externa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90.xml"/><Relationship Id="rId1" Type="http://schemas.openxmlformats.org/officeDocument/2006/relationships/slideLayout" Target="../slideLayouts/slideLayout26.xml"/></Relationships>
</file>

<file path=ppt/slides/_rels/slide91.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91.xml"/><Relationship Id="rId1" Type="http://schemas.openxmlformats.org/officeDocument/2006/relationships/slideLayout" Target="../slideLayouts/slideLayout39.xml"/></Relationships>
</file>

<file path=ppt/slides/_rels/slide92.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92.xml"/><Relationship Id="rId1" Type="http://schemas.openxmlformats.org/officeDocument/2006/relationships/slideLayout" Target="../slideLayouts/slideLayout39.xml"/></Relationships>
</file>

<file path=ppt/slides/_rels/slide93.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93.xml"/><Relationship Id="rId1" Type="http://schemas.openxmlformats.org/officeDocument/2006/relationships/slideLayout" Target="../slideLayouts/slideLayout36.xml"/><Relationship Id="rId4" Type="http://schemas.openxmlformats.org/officeDocument/2006/relationships/hyperlink" Target="http://www.birthbythenumbers.org/" TargetMode="Externa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6.xml"/></Relationships>
</file>

<file path=ppt/slides/_rels/slide96.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96.xml"/><Relationship Id="rId1" Type="http://schemas.openxmlformats.org/officeDocument/2006/relationships/slideLayout" Target="../slideLayouts/slideLayout26.xml"/></Relationships>
</file>

<file path=ppt/slides/_rels/slide97.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8218" y="152545"/>
            <a:ext cx="10206182" cy="2387600"/>
          </a:xfrm>
        </p:spPr>
        <p:txBody>
          <a:bodyPr>
            <a:normAutofit/>
          </a:bodyPr>
          <a:lstStyle/>
          <a:p>
            <a:r>
              <a:rPr lang="en-US" b="1" dirty="0">
                <a:solidFill>
                  <a:srgbClr val="0000FF"/>
                </a:solidFill>
                <a:latin typeface="+mn-lt"/>
              </a:rPr>
              <a:t>The Contemporary Challenge of Maternal Mortality in the U.S.</a:t>
            </a:r>
          </a:p>
        </p:txBody>
      </p:sp>
      <p:sp>
        <p:nvSpPr>
          <p:cNvPr id="3" name="Subtitle 2"/>
          <p:cNvSpPr>
            <a:spLocks noGrp="1"/>
          </p:cNvSpPr>
          <p:nvPr>
            <p:ph type="subTitle" idx="1"/>
          </p:nvPr>
        </p:nvSpPr>
        <p:spPr>
          <a:xfrm>
            <a:off x="1523999" y="3602037"/>
            <a:ext cx="9252155" cy="2503795"/>
          </a:xfrm>
        </p:spPr>
        <p:txBody>
          <a:bodyPr>
            <a:noAutofit/>
          </a:bodyPr>
          <a:lstStyle/>
          <a:p>
            <a:r>
              <a:rPr lang="en-US" sz="3600" b="1" dirty="0">
                <a:solidFill>
                  <a:srgbClr val="C00000"/>
                </a:solidFill>
              </a:rPr>
              <a:t>Gene Declercq, PhD</a:t>
            </a:r>
          </a:p>
          <a:p>
            <a:r>
              <a:rPr lang="en-US" sz="3600" b="1" dirty="0">
                <a:solidFill>
                  <a:srgbClr val="C00000"/>
                </a:solidFill>
              </a:rPr>
              <a:t>Boston University School of Public Health</a:t>
            </a:r>
          </a:p>
          <a:p>
            <a:r>
              <a:rPr lang="en-US" sz="3600" b="1" dirty="0">
                <a:solidFill>
                  <a:srgbClr val="C00000"/>
                </a:solidFill>
              </a:rPr>
              <a:t>April, 2023</a:t>
            </a:r>
          </a:p>
          <a:p>
            <a:endParaRPr lang="en-US" sz="3600" b="1" dirty="0">
              <a:solidFill>
                <a:srgbClr val="C00000"/>
              </a:solidFill>
            </a:endParaRPr>
          </a:p>
          <a:p>
            <a:r>
              <a:rPr lang="en-US" sz="3600" b="1" dirty="0">
                <a:solidFill>
                  <a:srgbClr val="C00000"/>
                </a:solidFill>
                <a:hlinkClick r:id="rId3"/>
              </a:rPr>
              <a:t>www.birthbythenumbers.org</a:t>
            </a:r>
            <a:endParaRPr lang="en-US" sz="3600" b="1" dirty="0">
              <a:solidFill>
                <a:srgbClr val="C00000"/>
              </a:solidFill>
            </a:endParaRPr>
          </a:p>
        </p:txBody>
      </p:sp>
    </p:spTree>
    <p:extLst>
      <p:ext uri="{BB962C8B-B14F-4D97-AF65-F5344CB8AC3E}">
        <p14:creationId xmlns:p14="http://schemas.microsoft.com/office/powerpoint/2010/main" val="384177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why do we use maternal mortality ratios internationally?</a:t>
            </a:r>
          </a:p>
        </p:txBody>
      </p:sp>
      <p:sp>
        <p:nvSpPr>
          <p:cNvPr id="3" name="Content Placeholder 2"/>
          <p:cNvSpPr>
            <a:spLocks noGrp="1"/>
          </p:cNvSpPr>
          <p:nvPr>
            <p:ph idx="1"/>
          </p:nvPr>
        </p:nvSpPr>
        <p:spPr>
          <a:xfrm>
            <a:off x="669073" y="1825625"/>
            <a:ext cx="10684727" cy="4351338"/>
          </a:xfrm>
        </p:spPr>
        <p:txBody>
          <a:bodyPr>
            <a:normAutofit/>
          </a:bodyPr>
          <a:lstStyle/>
          <a:p>
            <a:endParaRPr lang="en-US" sz="3600" dirty="0"/>
          </a:p>
          <a:p>
            <a:endParaRPr lang="en-US" sz="3600" dirty="0"/>
          </a:p>
          <a:p>
            <a:pPr marL="0" indent="0" algn="ctr">
              <a:lnSpc>
                <a:spcPct val="100000"/>
              </a:lnSpc>
              <a:spcBef>
                <a:spcPts val="0"/>
              </a:spcBef>
              <a:buNone/>
            </a:pPr>
            <a:r>
              <a:rPr lang="en-US" sz="4400" i="1" dirty="0"/>
              <a:t>Because most countries don’t have clear measurement of the total number of pregnancies, but do have some </a:t>
            </a:r>
          </a:p>
          <a:p>
            <a:pPr marL="0" indent="0" algn="ctr">
              <a:lnSpc>
                <a:spcPct val="100000"/>
              </a:lnSpc>
              <a:spcBef>
                <a:spcPts val="0"/>
              </a:spcBef>
              <a:buNone/>
            </a:pPr>
            <a:r>
              <a:rPr lang="en-US" sz="4400" i="1" dirty="0"/>
              <a:t>record of total births. </a:t>
            </a:r>
          </a:p>
        </p:txBody>
      </p:sp>
      <p:sp>
        <p:nvSpPr>
          <p:cNvPr id="4" name="TextBox 3"/>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32351610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9187"/>
            <a:ext cx="10515600" cy="903889"/>
          </a:xfrm>
        </p:spPr>
        <p:txBody>
          <a:bodyPr>
            <a:normAutofit fontScale="90000"/>
          </a:bodyPr>
          <a:lstStyle/>
          <a:p>
            <a:r>
              <a:rPr lang="en-US" dirty="0">
                <a:solidFill>
                  <a:srgbClr val="0000FF"/>
                </a:solidFill>
              </a:rPr>
              <a:t>Maternal mortality rates, by race &amp; Hispanic origin and age: United States, 2021</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33036150"/>
              </p:ext>
            </p:extLst>
          </p:nvPr>
        </p:nvGraphicFramePr>
        <p:xfrm>
          <a:off x="838200" y="1313793"/>
          <a:ext cx="10515600" cy="486317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66467" y="6211669"/>
            <a:ext cx="10907151" cy="646331"/>
          </a:xfrm>
          <a:prstGeom prst="rect">
            <a:avLst/>
          </a:prstGeom>
          <a:solidFill>
            <a:schemeClr val="bg1"/>
          </a:solidFill>
        </p:spPr>
        <p:txBody>
          <a:bodyPr wrap="square" rtlCol="0">
            <a:spAutoFit/>
          </a:bodyPr>
          <a:lstStyle/>
          <a:p>
            <a:r>
              <a:rPr lang="en-US" dirty="0"/>
              <a:t>Source: Hoyert DL. Maternal mortality rates in the United States, 2021. NCHS Health E-Stats. 2023. </a:t>
            </a:r>
          </a:p>
          <a:p>
            <a:r>
              <a:rPr lang="pt-BR" sz="1800" b="0" i="0" u="none" strike="noStrike" baseline="0" dirty="0">
                <a:solidFill>
                  <a:srgbClr val="000000"/>
                </a:solidFill>
                <a:latin typeface="Times New Roman" panose="02020603050405020304" pitchFamily="18" charset="0"/>
              </a:rPr>
              <a:t>DOI: </a:t>
            </a:r>
            <a:r>
              <a:rPr lang="pt-BR" sz="1800" b="0" i="0" u="none" strike="noStrike" baseline="0" dirty="0">
                <a:solidFill>
                  <a:srgbClr val="0000FF"/>
                </a:solidFill>
                <a:latin typeface="Times New Roman" panose="02020603050405020304" pitchFamily="18" charset="0"/>
              </a:rPr>
              <a:t>https://dx.doi.org/10.15620/cdc:124678</a:t>
            </a:r>
            <a:r>
              <a:rPr lang="pt-BR" sz="1800" b="0" i="0" u="none" strike="noStrike" baseline="0" dirty="0">
                <a:solidFill>
                  <a:srgbClr val="000000"/>
                </a:solidFill>
                <a:latin typeface="Times New Roman" panose="02020603050405020304" pitchFamily="18" charset="0"/>
              </a:rPr>
              <a:t>.</a:t>
            </a:r>
            <a:endParaRPr lang="en-US" dirty="0"/>
          </a:p>
        </p:txBody>
      </p:sp>
      <p:sp>
        <p:nvSpPr>
          <p:cNvPr id="8" name="TextBox 7"/>
          <p:cNvSpPr txBox="1"/>
          <p:nvPr/>
        </p:nvSpPr>
        <p:spPr>
          <a:xfrm rot="16200000">
            <a:off x="-1444736" y="3148225"/>
            <a:ext cx="3942233" cy="400110"/>
          </a:xfrm>
          <a:prstGeom prst="rect">
            <a:avLst/>
          </a:prstGeom>
          <a:noFill/>
        </p:spPr>
        <p:txBody>
          <a:bodyPr wrap="none" rtlCol="0">
            <a:spAutoFit/>
          </a:bodyPr>
          <a:lstStyle/>
          <a:p>
            <a:r>
              <a:rPr lang="en-US" sz="2000" b="1" dirty="0"/>
              <a:t>Maternal deaths per 100,000 births</a:t>
            </a:r>
          </a:p>
        </p:txBody>
      </p:sp>
      <p:sp>
        <p:nvSpPr>
          <p:cNvPr id="9" name="TextBox 8">
            <a:extLst>
              <a:ext uri="{FF2B5EF4-FFF2-40B4-BE49-F238E27FC236}">
                <a16:creationId xmlns:a16="http://schemas.microsoft.com/office/drawing/2014/main" id="{39405B9F-E5B0-469A-9BDA-F83D72D9A79D}"/>
              </a:ext>
            </a:extLst>
          </p:cNvPr>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28822450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284" y="96902"/>
            <a:ext cx="11661161" cy="877409"/>
          </a:xfrm>
        </p:spPr>
        <p:txBody>
          <a:bodyPr>
            <a:normAutofit fontScale="90000"/>
          </a:bodyPr>
          <a:lstStyle/>
          <a:p>
            <a:pPr algn="ctr"/>
            <a:r>
              <a:rPr lang="en-US" b="1" dirty="0">
                <a:solidFill>
                  <a:srgbClr val="0000FF"/>
                </a:solidFill>
                <a:latin typeface="+mn-lt"/>
              </a:rPr>
              <a:t>Manifestation of Racial Disparities 2017-2019</a:t>
            </a:r>
            <a:br>
              <a:rPr lang="en-US" sz="3200" b="1" dirty="0">
                <a:latin typeface="+mn-lt"/>
              </a:rPr>
            </a:br>
            <a:r>
              <a:rPr lang="en-US" sz="3200" b="1" i="1" dirty="0">
                <a:latin typeface="+mn-lt"/>
              </a:rPr>
              <a:t>Leading Underlying Causes of </a:t>
            </a:r>
            <a:r>
              <a:rPr lang="en-US" sz="3200" b="1" i="1" dirty="0">
                <a:solidFill>
                  <a:srgbClr val="00B050"/>
                </a:solidFill>
                <a:latin typeface="+mn-lt"/>
              </a:rPr>
              <a:t>Pregnancy- Related </a:t>
            </a:r>
            <a:r>
              <a:rPr lang="en-US" sz="3200" b="1" i="1" dirty="0">
                <a:latin typeface="+mn-lt"/>
              </a:rPr>
              <a:t>Deaths, by </a:t>
            </a:r>
            <a:r>
              <a:rPr lang="en-US" sz="3200" b="1" i="1" dirty="0">
                <a:solidFill>
                  <a:srgbClr val="C00000"/>
                </a:solidFill>
                <a:latin typeface="+mn-lt"/>
              </a:rPr>
              <a:t>Race-Ethnicity</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807634854"/>
              </p:ext>
            </p:extLst>
          </p:nvPr>
        </p:nvGraphicFramePr>
        <p:xfrm>
          <a:off x="-1" y="1116281"/>
          <a:ext cx="11768447" cy="520535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07285" y="6194598"/>
            <a:ext cx="8371698" cy="646331"/>
          </a:xfrm>
          <a:prstGeom prst="rect">
            <a:avLst/>
          </a:prstGeom>
          <a:noFill/>
        </p:spPr>
        <p:txBody>
          <a:bodyPr wrap="square" rtlCol="0">
            <a:spAutoFit/>
          </a:bodyPr>
          <a:lstStyle/>
          <a:p>
            <a:pPr defTabSz="457200"/>
            <a:r>
              <a:rPr lang="en-US" dirty="0">
                <a:solidFill>
                  <a:prstClr val="black"/>
                </a:solidFill>
                <a:latin typeface="Calibri" panose="020F0502020204030204"/>
              </a:rPr>
              <a:t>Source: </a:t>
            </a:r>
            <a:r>
              <a:rPr lang="en-US" sz="1800" b="0" i="0" u="none" strike="noStrike" baseline="0" dirty="0">
                <a:solidFill>
                  <a:srgbClr val="221E1F"/>
                </a:solidFill>
                <a:latin typeface="Calibri" panose="020F0502020204030204" pitchFamily="34" charset="0"/>
              </a:rPr>
              <a:t>Trost SL, et al. Pregnancy-Related Deaths: Data from Maternal Mortality Review </a:t>
            </a:r>
          </a:p>
          <a:p>
            <a:pPr defTabSz="457200"/>
            <a:r>
              <a:rPr lang="en-US" sz="1800" b="0" i="0" u="none" strike="noStrike" baseline="0" dirty="0">
                <a:solidFill>
                  <a:srgbClr val="221E1F"/>
                </a:solidFill>
                <a:latin typeface="Calibri" panose="020F0502020204030204" pitchFamily="34" charset="0"/>
              </a:rPr>
              <a:t>Committees in 36 US States, 2017–2019. Atlanta, GA: CDC, 2022. </a:t>
            </a:r>
            <a:endParaRPr lang="en-US" i="1" dirty="0">
              <a:solidFill>
                <a:prstClr val="black"/>
              </a:solidFill>
              <a:latin typeface="Calibri" panose="020F0502020204030204"/>
            </a:endParaRPr>
          </a:p>
        </p:txBody>
      </p:sp>
      <p:sp>
        <p:nvSpPr>
          <p:cNvPr id="3" name="Oval 2"/>
          <p:cNvSpPr/>
          <p:nvPr/>
        </p:nvSpPr>
        <p:spPr>
          <a:xfrm>
            <a:off x="7361893" y="2560227"/>
            <a:ext cx="548640" cy="46880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8" name="Oval 7"/>
          <p:cNvSpPr/>
          <p:nvPr/>
        </p:nvSpPr>
        <p:spPr>
          <a:xfrm>
            <a:off x="11011513" y="4610823"/>
            <a:ext cx="590679" cy="5496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9" name="Oval 8"/>
          <p:cNvSpPr/>
          <p:nvPr/>
        </p:nvSpPr>
        <p:spPr>
          <a:xfrm>
            <a:off x="6948193" y="3765650"/>
            <a:ext cx="557199" cy="46880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0" name="TextBox 9"/>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
        <p:nvSpPr>
          <p:cNvPr id="4" name="Oval 3">
            <a:extLst>
              <a:ext uri="{FF2B5EF4-FFF2-40B4-BE49-F238E27FC236}">
                <a16:creationId xmlns:a16="http://schemas.microsoft.com/office/drawing/2014/main" id="{A1CFD62C-253F-3BDD-C440-CBC6EF706D88}"/>
              </a:ext>
            </a:extLst>
          </p:cNvPr>
          <p:cNvSpPr/>
          <p:nvPr/>
        </p:nvSpPr>
        <p:spPr>
          <a:xfrm>
            <a:off x="7226793" y="4376422"/>
            <a:ext cx="557199" cy="46880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Tree>
    <p:extLst>
      <p:ext uri="{BB962C8B-B14F-4D97-AF65-F5344CB8AC3E}">
        <p14:creationId xmlns:p14="http://schemas.microsoft.com/office/powerpoint/2010/main" val="321022681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solidFill>
                  <a:srgbClr val="0000FF"/>
                </a:solidFill>
              </a:rPr>
              <a:t>Cause-specific pregnancy-related mortality, by race/ethnicity, U.S., 2007-2016 (%)</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18508577"/>
              </p:ext>
            </p:extLst>
          </p:nvPr>
        </p:nvGraphicFramePr>
        <p:xfrm>
          <a:off x="168441" y="1325563"/>
          <a:ext cx="11773843" cy="48514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78659" y="6291597"/>
            <a:ext cx="714805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Source: Petersen E et al.  Racial/Ethnic Disparities in Pregnancy-Related Deaths — United States, 2007–2016.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MMWR</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2/7/19; 68 (35): 762-765.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8" name="TextBox 7"/>
          <p:cNvSpPr txBox="1"/>
          <p:nvPr/>
        </p:nvSpPr>
        <p:spPr>
          <a:xfrm>
            <a:off x="2703016" y="5840384"/>
            <a:ext cx="6987041" cy="369332"/>
          </a:xfrm>
          <a:prstGeom prst="rect">
            <a:avLst/>
          </a:prstGeom>
          <a:noFill/>
          <a:ln>
            <a:solidFill>
              <a:schemeClr val="tx1"/>
            </a:solidFill>
          </a:ln>
        </p:spPr>
        <p:txBody>
          <a:bodyPr wrap="none" rtlCol="0">
            <a:spAutoFit/>
          </a:bodyPr>
          <a:lstStyle/>
          <a:p>
            <a:r>
              <a:rPr lang="en-US" b="1" dirty="0"/>
              <a:t>AIAN</a:t>
            </a:r>
            <a:r>
              <a:rPr lang="en-US" dirty="0"/>
              <a:t> – American Indian, Alaskan Native; </a:t>
            </a:r>
            <a:r>
              <a:rPr lang="en-US" b="1" dirty="0"/>
              <a:t>Asian PI </a:t>
            </a:r>
            <a:r>
              <a:rPr lang="en-US" dirty="0"/>
              <a:t>– Asian Pacific Islander </a:t>
            </a:r>
          </a:p>
        </p:txBody>
      </p:sp>
      <p:sp>
        <p:nvSpPr>
          <p:cNvPr id="9" name="TextBox 8"/>
          <p:cNvSpPr txBox="1"/>
          <p:nvPr/>
        </p:nvSpPr>
        <p:spPr>
          <a:xfrm>
            <a:off x="1726983" y="2104303"/>
            <a:ext cx="631904" cy="400110"/>
          </a:xfrm>
          <a:prstGeom prst="rect">
            <a:avLst/>
          </a:prstGeom>
          <a:noFill/>
        </p:spPr>
        <p:txBody>
          <a:bodyPr wrap="none" rtlCol="0">
            <a:spAutoFit/>
          </a:bodyPr>
          <a:lstStyle/>
          <a:p>
            <a:r>
              <a:rPr lang="en-US" sz="2000" b="1" dirty="0">
                <a:solidFill>
                  <a:schemeClr val="bg1"/>
                </a:solidFill>
              </a:rPr>
              <a:t>17%</a:t>
            </a:r>
          </a:p>
        </p:txBody>
      </p:sp>
      <p:sp>
        <p:nvSpPr>
          <p:cNvPr id="10" name="TextBox 9"/>
          <p:cNvSpPr txBox="1"/>
          <p:nvPr/>
        </p:nvSpPr>
        <p:spPr>
          <a:xfrm>
            <a:off x="1726983" y="3573720"/>
            <a:ext cx="631904" cy="400110"/>
          </a:xfrm>
          <a:prstGeom prst="rect">
            <a:avLst/>
          </a:prstGeom>
          <a:noFill/>
        </p:spPr>
        <p:txBody>
          <a:bodyPr wrap="none" rtlCol="0">
            <a:spAutoFit/>
          </a:bodyPr>
          <a:lstStyle/>
          <a:p>
            <a:r>
              <a:rPr lang="en-US" sz="2000" b="1" dirty="0">
                <a:solidFill>
                  <a:schemeClr val="bg1"/>
                </a:solidFill>
              </a:rPr>
              <a:t>15%</a:t>
            </a:r>
          </a:p>
        </p:txBody>
      </p:sp>
      <p:sp>
        <p:nvSpPr>
          <p:cNvPr id="12" name="TextBox 11"/>
          <p:cNvSpPr txBox="1"/>
          <p:nvPr/>
        </p:nvSpPr>
        <p:spPr>
          <a:xfrm>
            <a:off x="1709321" y="1629934"/>
            <a:ext cx="631904" cy="400110"/>
          </a:xfrm>
          <a:prstGeom prst="rect">
            <a:avLst/>
          </a:prstGeom>
          <a:noFill/>
        </p:spPr>
        <p:txBody>
          <a:bodyPr wrap="none" rtlCol="0">
            <a:spAutoFit/>
          </a:bodyPr>
          <a:lstStyle/>
          <a:p>
            <a:r>
              <a:rPr lang="en-US" sz="2000" b="1" dirty="0">
                <a:solidFill>
                  <a:schemeClr val="bg1"/>
                </a:solidFill>
              </a:rPr>
              <a:t>14%</a:t>
            </a:r>
          </a:p>
        </p:txBody>
      </p:sp>
      <p:sp>
        <p:nvSpPr>
          <p:cNvPr id="13" name="TextBox 12"/>
          <p:cNvSpPr txBox="1"/>
          <p:nvPr/>
        </p:nvSpPr>
        <p:spPr>
          <a:xfrm>
            <a:off x="3895040" y="2504413"/>
            <a:ext cx="631904" cy="400110"/>
          </a:xfrm>
          <a:prstGeom prst="rect">
            <a:avLst/>
          </a:prstGeom>
          <a:noFill/>
        </p:spPr>
        <p:txBody>
          <a:bodyPr wrap="none" rtlCol="0">
            <a:spAutoFit/>
          </a:bodyPr>
          <a:lstStyle/>
          <a:p>
            <a:r>
              <a:rPr lang="en-US" sz="2000" b="1" dirty="0">
                <a:solidFill>
                  <a:schemeClr val="bg1"/>
                </a:solidFill>
              </a:rPr>
              <a:t>14%</a:t>
            </a:r>
          </a:p>
        </p:txBody>
      </p:sp>
      <p:sp>
        <p:nvSpPr>
          <p:cNvPr id="14" name="TextBox 13"/>
          <p:cNvSpPr txBox="1"/>
          <p:nvPr/>
        </p:nvSpPr>
        <p:spPr>
          <a:xfrm>
            <a:off x="3895040" y="2085973"/>
            <a:ext cx="631904" cy="400110"/>
          </a:xfrm>
          <a:prstGeom prst="rect">
            <a:avLst/>
          </a:prstGeom>
          <a:noFill/>
        </p:spPr>
        <p:txBody>
          <a:bodyPr wrap="none" rtlCol="0">
            <a:spAutoFit/>
          </a:bodyPr>
          <a:lstStyle/>
          <a:p>
            <a:r>
              <a:rPr lang="en-US" sz="2000" b="1" dirty="0">
                <a:solidFill>
                  <a:schemeClr val="bg1"/>
                </a:solidFill>
              </a:rPr>
              <a:t>16%</a:t>
            </a:r>
          </a:p>
        </p:txBody>
      </p:sp>
      <p:sp>
        <p:nvSpPr>
          <p:cNvPr id="15" name="TextBox 14"/>
          <p:cNvSpPr txBox="1"/>
          <p:nvPr/>
        </p:nvSpPr>
        <p:spPr>
          <a:xfrm>
            <a:off x="3895040" y="1647060"/>
            <a:ext cx="631904" cy="400110"/>
          </a:xfrm>
          <a:prstGeom prst="rect">
            <a:avLst/>
          </a:prstGeom>
          <a:noFill/>
        </p:spPr>
        <p:txBody>
          <a:bodyPr wrap="none" rtlCol="0">
            <a:spAutoFit/>
          </a:bodyPr>
          <a:lstStyle/>
          <a:p>
            <a:r>
              <a:rPr lang="en-US" sz="2000" b="1" dirty="0">
                <a:solidFill>
                  <a:schemeClr val="bg1"/>
                </a:solidFill>
              </a:rPr>
              <a:t>14%</a:t>
            </a:r>
          </a:p>
        </p:txBody>
      </p:sp>
      <p:sp>
        <p:nvSpPr>
          <p:cNvPr id="16" name="TextBox 15"/>
          <p:cNvSpPr txBox="1"/>
          <p:nvPr/>
        </p:nvSpPr>
        <p:spPr>
          <a:xfrm>
            <a:off x="6093563" y="3751263"/>
            <a:ext cx="631904" cy="400110"/>
          </a:xfrm>
          <a:prstGeom prst="rect">
            <a:avLst/>
          </a:prstGeom>
          <a:noFill/>
        </p:spPr>
        <p:txBody>
          <a:bodyPr wrap="none" rtlCol="0">
            <a:spAutoFit/>
          </a:bodyPr>
          <a:lstStyle/>
          <a:p>
            <a:r>
              <a:rPr lang="en-US" sz="2000" b="1" dirty="0">
                <a:solidFill>
                  <a:schemeClr val="bg1"/>
                </a:solidFill>
              </a:rPr>
              <a:t>20%</a:t>
            </a:r>
          </a:p>
        </p:txBody>
      </p:sp>
      <p:sp>
        <p:nvSpPr>
          <p:cNvPr id="17" name="TextBox 16"/>
          <p:cNvSpPr txBox="1"/>
          <p:nvPr/>
        </p:nvSpPr>
        <p:spPr>
          <a:xfrm>
            <a:off x="6068698" y="2294071"/>
            <a:ext cx="631904" cy="400110"/>
          </a:xfrm>
          <a:prstGeom prst="rect">
            <a:avLst/>
          </a:prstGeom>
          <a:noFill/>
        </p:spPr>
        <p:txBody>
          <a:bodyPr wrap="none" rtlCol="0">
            <a:spAutoFit/>
          </a:bodyPr>
          <a:lstStyle/>
          <a:p>
            <a:r>
              <a:rPr lang="en-US" sz="2000" b="1" dirty="0">
                <a:solidFill>
                  <a:schemeClr val="bg1"/>
                </a:solidFill>
              </a:rPr>
              <a:t>14%</a:t>
            </a:r>
          </a:p>
        </p:txBody>
      </p:sp>
      <p:sp>
        <p:nvSpPr>
          <p:cNvPr id="18" name="TextBox 17"/>
          <p:cNvSpPr txBox="1"/>
          <p:nvPr/>
        </p:nvSpPr>
        <p:spPr>
          <a:xfrm>
            <a:off x="6080760" y="1601315"/>
            <a:ext cx="631904" cy="400110"/>
          </a:xfrm>
          <a:prstGeom prst="rect">
            <a:avLst/>
          </a:prstGeom>
          <a:noFill/>
        </p:spPr>
        <p:txBody>
          <a:bodyPr wrap="none" rtlCol="0">
            <a:spAutoFit/>
          </a:bodyPr>
          <a:lstStyle/>
          <a:p>
            <a:r>
              <a:rPr lang="en-US" sz="2000" b="1" dirty="0">
                <a:solidFill>
                  <a:schemeClr val="bg1"/>
                </a:solidFill>
              </a:rPr>
              <a:t>15%</a:t>
            </a:r>
          </a:p>
        </p:txBody>
      </p:sp>
      <p:sp>
        <p:nvSpPr>
          <p:cNvPr id="20" name="TextBox 19"/>
          <p:cNvSpPr txBox="1"/>
          <p:nvPr/>
        </p:nvSpPr>
        <p:spPr>
          <a:xfrm>
            <a:off x="8199513" y="2834656"/>
            <a:ext cx="631904" cy="400110"/>
          </a:xfrm>
          <a:prstGeom prst="rect">
            <a:avLst/>
          </a:prstGeom>
          <a:noFill/>
        </p:spPr>
        <p:txBody>
          <a:bodyPr wrap="none" rtlCol="0">
            <a:spAutoFit/>
          </a:bodyPr>
          <a:lstStyle/>
          <a:p>
            <a:r>
              <a:rPr lang="en-US" sz="2000" b="1" dirty="0">
                <a:solidFill>
                  <a:schemeClr val="bg1"/>
                </a:solidFill>
              </a:rPr>
              <a:t>15%</a:t>
            </a:r>
          </a:p>
        </p:txBody>
      </p:sp>
      <p:sp>
        <p:nvSpPr>
          <p:cNvPr id="21" name="TextBox 20"/>
          <p:cNvSpPr txBox="1"/>
          <p:nvPr/>
        </p:nvSpPr>
        <p:spPr>
          <a:xfrm>
            <a:off x="8243070" y="3733135"/>
            <a:ext cx="631904" cy="400110"/>
          </a:xfrm>
          <a:prstGeom prst="rect">
            <a:avLst/>
          </a:prstGeom>
          <a:noFill/>
        </p:spPr>
        <p:txBody>
          <a:bodyPr wrap="none" rtlCol="0">
            <a:spAutoFit/>
          </a:bodyPr>
          <a:lstStyle/>
          <a:p>
            <a:r>
              <a:rPr lang="en-US" sz="2000" b="1" dirty="0">
                <a:solidFill>
                  <a:schemeClr val="bg1"/>
                </a:solidFill>
              </a:rPr>
              <a:t>20%</a:t>
            </a:r>
          </a:p>
        </p:txBody>
      </p:sp>
      <p:sp>
        <p:nvSpPr>
          <p:cNvPr id="22" name="TextBox 21"/>
          <p:cNvSpPr txBox="1"/>
          <p:nvPr/>
        </p:nvSpPr>
        <p:spPr>
          <a:xfrm>
            <a:off x="8199513" y="3267519"/>
            <a:ext cx="631904" cy="400110"/>
          </a:xfrm>
          <a:prstGeom prst="rect">
            <a:avLst/>
          </a:prstGeom>
          <a:noFill/>
        </p:spPr>
        <p:txBody>
          <a:bodyPr wrap="none" rtlCol="0">
            <a:spAutoFit/>
          </a:bodyPr>
          <a:lstStyle/>
          <a:p>
            <a:r>
              <a:rPr lang="en-US" sz="2000" b="1" dirty="0">
                <a:solidFill>
                  <a:schemeClr val="bg1"/>
                </a:solidFill>
              </a:rPr>
              <a:t>15%</a:t>
            </a:r>
          </a:p>
        </p:txBody>
      </p:sp>
      <p:sp>
        <p:nvSpPr>
          <p:cNvPr id="23" name="TextBox 22"/>
          <p:cNvSpPr txBox="1"/>
          <p:nvPr/>
        </p:nvSpPr>
        <p:spPr>
          <a:xfrm>
            <a:off x="10392578" y="3773775"/>
            <a:ext cx="631904" cy="400110"/>
          </a:xfrm>
          <a:prstGeom prst="rect">
            <a:avLst/>
          </a:prstGeom>
          <a:noFill/>
        </p:spPr>
        <p:txBody>
          <a:bodyPr wrap="none" rtlCol="0">
            <a:spAutoFit/>
          </a:bodyPr>
          <a:lstStyle/>
          <a:p>
            <a:r>
              <a:rPr lang="en-US" sz="2000" b="1" dirty="0">
                <a:solidFill>
                  <a:schemeClr val="bg1"/>
                </a:solidFill>
              </a:rPr>
              <a:t>16%</a:t>
            </a:r>
          </a:p>
        </p:txBody>
      </p:sp>
      <p:sp>
        <p:nvSpPr>
          <p:cNvPr id="24" name="TextBox 23"/>
          <p:cNvSpPr txBox="1"/>
          <p:nvPr/>
        </p:nvSpPr>
        <p:spPr>
          <a:xfrm>
            <a:off x="10392578" y="3320592"/>
            <a:ext cx="631904" cy="400110"/>
          </a:xfrm>
          <a:prstGeom prst="rect">
            <a:avLst/>
          </a:prstGeom>
          <a:noFill/>
        </p:spPr>
        <p:txBody>
          <a:bodyPr wrap="none" rtlCol="0">
            <a:spAutoFit/>
          </a:bodyPr>
          <a:lstStyle/>
          <a:p>
            <a:r>
              <a:rPr lang="en-US" sz="2000" b="1" dirty="0">
                <a:solidFill>
                  <a:schemeClr val="bg1"/>
                </a:solidFill>
              </a:rPr>
              <a:t>17%</a:t>
            </a:r>
          </a:p>
        </p:txBody>
      </p:sp>
      <p:sp>
        <p:nvSpPr>
          <p:cNvPr id="25" name="TextBox 24"/>
          <p:cNvSpPr txBox="1"/>
          <p:nvPr/>
        </p:nvSpPr>
        <p:spPr>
          <a:xfrm>
            <a:off x="10410413" y="1949490"/>
            <a:ext cx="631904" cy="400110"/>
          </a:xfrm>
          <a:prstGeom prst="rect">
            <a:avLst/>
          </a:prstGeom>
          <a:noFill/>
        </p:spPr>
        <p:txBody>
          <a:bodyPr wrap="none" rtlCol="0">
            <a:spAutoFit/>
          </a:bodyPr>
          <a:lstStyle/>
          <a:p>
            <a:r>
              <a:rPr lang="en-US" sz="2000" b="1" dirty="0">
                <a:solidFill>
                  <a:schemeClr val="bg1"/>
                </a:solidFill>
              </a:rPr>
              <a:t>12%</a:t>
            </a:r>
          </a:p>
        </p:txBody>
      </p:sp>
      <p:sp>
        <p:nvSpPr>
          <p:cNvPr id="26" name="TextBox 25"/>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1402334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0119" y="159642"/>
            <a:ext cx="10515600" cy="1325563"/>
          </a:xfrm>
        </p:spPr>
        <p:txBody>
          <a:bodyPr>
            <a:normAutofit fontScale="90000"/>
          </a:bodyPr>
          <a:lstStyle/>
          <a:p>
            <a:pPr algn="ctr"/>
            <a:r>
              <a:rPr lang="en-US" b="1" dirty="0">
                <a:latin typeface="+mn-lt"/>
              </a:rPr>
              <a:t>Maternal Mortality (per 100,000 births) by Race, </a:t>
            </a:r>
            <a:br>
              <a:rPr lang="en-US" b="1" dirty="0">
                <a:latin typeface="+mn-lt"/>
              </a:rPr>
            </a:br>
            <a:r>
              <a:rPr lang="en-US" b="1" dirty="0">
                <a:latin typeface="+mn-lt"/>
              </a:rPr>
              <a:t>U.S. (2020) and England (2018-2020)</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944804378"/>
              </p:ext>
            </p:extLst>
          </p:nvPr>
        </p:nvGraphicFramePr>
        <p:xfrm>
          <a:off x="544885" y="1485206"/>
          <a:ext cx="10880834" cy="4997788"/>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0" y="5836663"/>
            <a:ext cx="12051587" cy="646331"/>
          </a:xfrm>
          <a:prstGeom prst="rect">
            <a:avLst/>
          </a:prstGeom>
          <a:noFill/>
        </p:spPr>
        <p:txBody>
          <a:bodyPr wrap="square" rtlCol="0">
            <a:spAutoFit/>
          </a:bodyPr>
          <a:lstStyle/>
          <a:p>
            <a:r>
              <a:rPr lang="en-US" dirty="0"/>
              <a:t>Sources: U.S.,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Hoyert DL . NCHS Health E-Stats; 2/22/22</a:t>
            </a:r>
            <a:r>
              <a:rPr lang="en-US" dirty="0"/>
              <a:t>; MBRRACE-UK. UK and Ireland Confidential Enquiries into Maternal Deaths and Morbidity 2018-20. </a:t>
            </a:r>
            <a:r>
              <a:rPr lang="en-US" dirty="0" err="1"/>
              <a:t>Oxford:NPEU</a:t>
            </a:r>
            <a:r>
              <a:rPr lang="en-US" dirty="0"/>
              <a:t>, 2022.</a:t>
            </a:r>
          </a:p>
        </p:txBody>
      </p:sp>
      <p:sp>
        <p:nvSpPr>
          <p:cNvPr id="5" name="TextBox 4"/>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297960030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7412"/>
            <a:ext cx="10515600" cy="1050018"/>
          </a:xfrm>
        </p:spPr>
        <p:txBody>
          <a:bodyPr>
            <a:normAutofit/>
          </a:bodyPr>
          <a:lstStyle/>
          <a:p>
            <a:r>
              <a:rPr lang="en-US" sz="6000" dirty="0"/>
              <a:t>Summary</a:t>
            </a:r>
          </a:p>
        </p:txBody>
      </p:sp>
      <p:sp>
        <p:nvSpPr>
          <p:cNvPr id="3" name="Content Placeholder 2"/>
          <p:cNvSpPr>
            <a:spLocks noGrp="1"/>
          </p:cNvSpPr>
          <p:nvPr>
            <p:ph idx="1"/>
          </p:nvPr>
        </p:nvSpPr>
        <p:spPr>
          <a:xfrm>
            <a:off x="457200" y="1197430"/>
            <a:ext cx="10896600" cy="4979533"/>
          </a:xfrm>
        </p:spPr>
        <p:txBody>
          <a:bodyPr/>
          <a:lstStyle/>
          <a:p>
            <a:r>
              <a:rPr lang="en-US" sz="3200" dirty="0"/>
              <a:t>Racial disparities in maternal mortality have existing in the U.S. as long as data has been collected.  </a:t>
            </a:r>
          </a:p>
          <a:p>
            <a:r>
              <a:rPr lang="en-US" sz="3200" dirty="0"/>
              <a:t>The consistency of the disparity with Black maternal mortality ratios 3 to 4 times that of white maternal mortality for decades reflects the lack of progress made in the U.S.</a:t>
            </a:r>
          </a:p>
          <a:p>
            <a:r>
              <a:rPr lang="en-US" sz="3200" dirty="0"/>
              <a:t>Presently, the disparity does not reflect SES differences, with maternal education providing no protection for Black mothers.</a:t>
            </a:r>
          </a:p>
          <a:p>
            <a:r>
              <a:rPr lang="en-US" sz="3200" dirty="0"/>
              <a:t>The maternal mortality ratios for American Indian/Alaskan natives were also far higher than those for white and Hispanic mothers. </a:t>
            </a:r>
          </a:p>
          <a:p>
            <a:endParaRPr lang="en-US" dirty="0"/>
          </a:p>
        </p:txBody>
      </p:sp>
      <p:sp>
        <p:nvSpPr>
          <p:cNvPr id="4" name="TextBox 3"/>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148909708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2D0DA-5666-BA00-9F5E-296C3823E2B9}"/>
              </a:ext>
            </a:extLst>
          </p:cNvPr>
          <p:cNvSpPr>
            <a:spLocks noGrp="1"/>
          </p:cNvSpPr>
          <p:nvPr>
            <p:ph type="title"/>
          </p:nvPr>
        </p:nvSpPr>
        <p:spPr>
          <a:xfrm>
            <a:off x="838200" y="365125"/>
            <a:ext cx="10515600" cy="5828846"/>
          </a:xfrm>
        </p:spPr>
        <p:txBody>
          <a:bodyPr>
            <a:normAutofit/>
          </a:bodyPr>
          <a:lstStyle/>
          <a:p>
            <a:r>
              <a:rPr lang="en-US" sz="6600" dirty="0"/>
              <a:t>7. Maternal Mortality </a:t>
            </a:r>
            <a:br>
              <a:rPr lang="en-US" sz="6600" dirty="0"/>
            </a:br>
            <a:r>
              <a:rPr lang="en-US" sz="6600" dirty="0"/>
              <a:t>during a Pandemic</a:t>
            </a:r>
          </a:p>
        </p:txBody>
      </p:sp>
    </p:spTree>
    <p:extLst>
      <p:ext uri="{BB962C8B-B14F-4D97-AF65-F5344CB8AC3E}">
        <p14:creationId xmlns:p14="http://schemas.microsoft.com/office/powerpoint/2010/main" val="2087480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34B5-93A4-D213-27E7-74AD8C8E9A93}"/>
              </a:ext>
            </a:extLst>
          </p:cNvPr>
          <p:cNvSpPr>
            <a:spLocks noGrp="1"/>
          </p:cNvSpPr>
          <p:nvPr>
            <p:ph type="title"/>
          </p:nvPr>
        </p:nvSpPr>
        <p:spPr>
          <a:xfrm>
            <a:off x="0" y="124495"/>
            <a:ext cx="11606463" cy="801938"/>
          </a:xfrm>
        </p:spPr>
        <p:txBody>
          <a:bodyPr/>
          <a:lstStyle/>
          <a:p>
            <a:r>
              <a:rPr lang="en-US" dirty="0"/>
              <a:t>2018-2022 COVID &amp; Maternal Deaths Update</a:t>
            </a:r>
          </a:p>
        </p:txBody>
      </p:sp>
      <p:graphicFrame>
        <p:nvGraphicFramePr>
          <p:cNvPr id="6" name="Content Placeholder 5">
            <a:extLst>
              <a:ext uri="{FF2B5EF4-FFF2-40B4-BE49-F238E27FC236}">
                <a16:creationId xmlns:a16="http://schemas.microsoft.com/office/drawing/2014/main" id="{57946AB3-2065-CCEF-8655-DB52FEED2D3F}"/>
              </a:ext>
            </a:extLst>
          </p:cNvPr>
          <p:cNvGraphicFramePr>
            <a:graphicFrameLocks noGrp="1"/>
          </p:cNvGraphicFramePr>
          <p:nvPr>
            <p:ph idx="1"/>
            <p:extLst>
              <p:ext uri="{D42A27DB-BD31-4B8C-83A1-F6EECF244321}">
                <p14:modId xmlns:p14="http://schemas.microsoft.com/office/powerpoint/2010/main" val="803796666"/>
              </p:ext>
            </p:extLst>
          </p:nvPr>
        </p:nvGraphicFramePr>
        <p:xfrm>
          <a:off x="838200" y="926433"/>
          <a:ext cx="10515600" cy="525053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37DAB373-8D99-B7BF-0DAD-1C2ADCB1D46F}"/>
              </a:ext>
            </a:extLst>
          </p:cNvPr>
          <p:cNvSpPr txBox="1"/>
          <p:nvPr/>
        </p:nvSpPr>
        <p:spPr>
          <a:xfrm rot="16200000">
            <a:off x="-1379831" y="2630191"/>
            <a:ext cx="3930736" cy="523220"/>
          </a:xfrm>
          <a:prstGeom prst="rect">
            <a:avLst/>
          </a:prstGeom>
          <a:noFill/>
        </p:spPr>
        <p:txBody>
          <a:bodyPr wrap="square" rtlCol="0">
            <a:spAutoFit/>
          </a:bodyPr>
          <a:lstStyle/>
          <a:p>
            <a:r>
              <a:rPr lang="en-US" sz="2800" b="1" dirty="0"/>
              <a:t>Total Maternal</a:t>
            </a:r>
            <a:r>
              <a:rPr lang="en-US" sz="2000" b="1" dirty="0"/>
              <a:t> </a:t>
            </a:r>
            <a:r>
              <a:rPr lang="en-US" sz="2800" b="1" dirty="0"/>
              <a:t>Deaths</a:t>
            </a:r>
          </a:p>
        </p:txBody>
      </p:sp>
      <p:sp>
        <p:nvSpPr>
          <p:cNvPr id="8" name="TextBox 7">
            <a:extLst>
              <a:ext uri="{FF2B5EF4-FFF2-40B4-BE49-F238E27FC236}">
                <a16:creationId xmlns:a16="http://schemas.microsoft.com/office/drawing/2014/main" id="{73CD8938-E100-DEB6-AB60-42E1C026F189}"/>
              </a:ext>
            </a:extLst>
          </p:cNvPr>
          <p:cNvSpPr txBox="1"/>
          <p:nvPr/>
        </p:nvSpPr>
        <p:spPr>
          <a:xfrm>
            <a:off x="6096000" y="2199303"/>
            <a:ext cx="651140" cy="461665"/>
          </a:xfrm>
          <a:prstGeom prst="rect">
            <a:avLst/>
          </a:prstGeom>
          <a:noFill/>
        </p:spPr>
        <p:txBody>
          <a:bodyPr wrap="none" rtlCol="0">
            <a:spAutoFit/>
          </a:bodyPr>
          <a:lstStyle/>
          <a:p>
            <a:r>
              <a:rPr lang="en-US" sz="2400" b="1" dirty="0"/>
              <a:t>861</a:t>
            </a:r>
          </a:p>
        </p:txBody>
      </p:sp>
      <p:sp>
        <p:nvSpPr>
          <p:cNvPr id="9" name="TextBox 8">
            <a:extLst>
              <a:ext uri="{FF2B5EF4-FFF2-40B4-BE49-F238E27FC236}">
                <a16:creationId xmlns:a16="http://schemas.microsoft.com/office/drawing/2014/main" id="{FD326FB5-3BC9-7E2B-86E5-B1A7D82A136F}"/>
              </a:ext>
            </a:extLst>
          </p:cNvPr>
          <p:cNvSpPr txBox="1"/>
          <p:nvPr/>
        </p:nvSpPr>
        <p:spPr>
          <a:xfrm>
            <a:off x="7982062" y="1101202"/>
            <a:ext cx="886781" cy="461665"/>
          </a:xfrm>
          <a:prstGeom prst="rect">
            <a:avLst/>
          </a:prstGeom>
          <a:noFill/>
        </p:spPr>
        <p:txBody>
          <a:bodyPr wrap="none" rtlCol="0">
            <a:spAutoFit/>
          </a:bodyPr>
          <a:lstStyle/>
          <a:p>
            <a:r>
              <a:rPr lang="en-US" sz="2400" b="1" dirty="0"/>
              <a:t>1,205</a:t>
            </a:r>
          </a:p>
        </p:txBody>
      </p:sp>
      <p:sp>
        <p:nvSpPr>
          <p:cNvPr id="10" name="TextBox 9">
            <a:extLst>
              <a:ext uri="{FF2B5EF4-FFF2-40B4-BE49-F238E27FC236}">
                <a16:creationId xmlns:a16="http://schemas.microsoft.com/office/drawing/2014/main" id="{82B1A41F-912B-00BE-1AA0-B1312C53B858}"/>
              </a:ext>
            </a:extLst>
          </p:cNvPr>
          <p:cNvSpPr txBox="1"/>
          <p:nvPr/>
        </p:nvSpPr>
        <p:spPr>
          <a:xfrm>
            <a:off x="132347" y="6488668"/>
            <a:ext cx="3777916" cy="369332"/>
          </a:xfrm>
          <a:prstGeom prst="rect">
            <a:avLst/>
          </a:prstGeom>
          <a:noFill/>
        </p:spPr>
        <p:txBody>
          <a:bodyPr wrap="square" rtlCol="0">
            <a:spAutoFit/>
          </a:bodyPr>
          <a:lstStyle/>
          <a:p>
            <a:r>
              <a:rPr lang="en-US" dirty="0"/>
              <a:t>Source: CDC Wonder Mortality File</a:t>
            </a:r>
          </a:p>
        </p:txBody>
      </p:sp>
      <p:sp>
        <p:nvSpPr>
          <p:cNvPr id="3" name="TextBox 2">
            <a:extLst>
              <a:ext uri="{FF2B5EF4-FFF2-40B4-BE49-F238E27FC236}">
                <a16:creationId xmlns:a16="http://schemas.microsoft.com/office/drawing/2014/main" id="{446D567D-6A09-CACD-2828-6FA6655E1378}"/>
              </a:ext>
            </a:extLst>
          </p:cNvPr>
          <p:cNvSpPr txBox="1"/>
          <p:nvPr/>
        </p:nvSpPr>
        <p:spPr>
          <a:xfrm>
            <a:off x="10075333" y="2921366"/>
            <a:ext cx="651140" cy="461665"/>
          </a:xfrm>
          <a:prstGeom prst="rect">
            <a:avLst/>
          </a:prstGeom>
          <a:noFill/>
        </p:spPr>
        <p:txBody>
          <a:bodyPr wrap="none" rtlCol="0">
            <a:spAutoFit/>
          </a:bodyPr>
          <a:lstStyle/>
          <a:p>
            <a:r>
              <a:rPr lang="en-US" sz="2400" b="1" dirty="0"/>
              <a:t>647</a:t>
            </a:r>
          </a:p>
        </p:txBody>
      </p:sp>
      <p:sp>
        <p:nvSpPr>
          <p:cNvPr id="4" name="TextBox 3">
            <a:extLst>
              <a:ext uri="{FF2B5EF4-FFF2-40B4-BE49-F238E27FC236}">
                <a16:creationId xmlns:a16="http://schemas.microsoft.com/office/drawing/2014/main" id="{25DA2695-6C8E-4CF2-5D67-4ED9ED0149CF}"/>
              </a:ext>
            </a:extLst>
          </p:cNvPr>
          <p:cNvSpPr txBox="1"/>
          <p:nvPr/>
        </p:nvSpPr>
        <p:spPr>
          <a:xfrm>
            <a:off x="9523427" y="5965448"/>
            <a:ext cx="1830373" cy="523220"/>
          </a:xfrm>
          <a:prstGeom prst="rect">
            <a:avLst/>
          </a:prstGeom>
          <a:noFill/>
        </p:spPr>
        <p:txBody>
          <a:bodyPr wrap="none" rtlCol="0">
            <a:spAutoFit/>
          </a:bodyPr>
          <a:lstStyle/>
          <a:p>
            <a:r>
              <a:rPr lang="en-US" sz="2800" b="1" dirty="0"/>
              <a:t>Provisional</a:t>
            </a:r>
          </a:p>
        </p:txBody>
      </p:sp>
    </p:spTree>
    <p:extLst>
      <p:ext uri="{BB962C8B-B14F-4D97-AF65-F5344CB8AC3E}">
        <p14:creationId xmlns:p14="http://schemas.microsoft.com/office/powerpoint/2010/main" val="30633945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3B613-82EA-3DA7-BB3E-3705262B7176}"/>
              </a:ext>
            </a:extLst>
          </p:cNvPr>
          <p:cNvSpPr>
            <a:spLocks noGrp="1"/>
          </p:cNvSpPr>
          <p:nvPr>
            <p:ph type="title"/>
          </p:nvPr>
        </p:nvSpPr>
        <p:spPr/>
        <p:txBody>
          <a:bodyPr/>
          <a:lstStyle/>
          <a:p>
            <a:r>
              <a:rPr lang="en-US" dirty="0"/>
              <a:t>Maternal Deaths (</a:t>
            </a:r>
            <a:r>
              <a:rPr lang="en-US" dirty="0" err="1"/>
              <a:t>Preg</a:t>
            </a:r>
            <a:r>
              <a:rPr lang="en-US" dirty="0"/>
              <a:t>-42 days ppm)per Month, 2019-2022 </a:t>
            </a:r>
            <a:r>
              <a:rPr lang="en-US" sz="3200" dirty="0"/>
              <a:t>(2022 Provisional)</a:t>
            </a:r>
          </a:p>
        </p:txBody>
      </p:sp>
      <p:graphicFrame>
        <p:nvGraphicFramePr>
          <p:cNvPr id="6" name="Content Placeholder 5">
            <a:extLst>
              <a:ext uri="{FF2B5EF4-FFF2-40B4-BE49-F238E27FC236}">
                <a16:creationId xmlns:a16="http://schemas.microsoft.com/office/drawing/2014/main" id="{255E6A72-7ACE-1EE6-EDCE-B22C6A7CE5E9}"/>
              </a:ext>
            </a:extLst>
          </p:cNvPr>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345144A2-33CE-8583-7CE1-D6D92B1B2885}"/>
              </a:ext>
            </a:extLst>
          </p:cNvPr>
          <p:cNvSpPr txBox="1"/>
          <p:nvPr/>
        </p:nvSpPr>
        <p:spPr>
          <a:xfrm>
            <a:off x="2286000" y="6176963"/>
            <a:ext cx="652743" cy="369332"/>
          </a:xfrm>
          <a:prstGeom prst="rect">
            <a:avLst/>
          </a:prstGeom>
          <a:noFill/>
          <a:ln>
            <a:solidFill>
              <a:schemeClr val="tx1"/>
            </a:solidFill>
          </a:ln>
        </p:spPr>
        <p:txBody>
          <a:bodyPr wrap="none" rtlCol="0">
            <a:spAutoFit/>
          </a:bodyPr>
          <a:lstStyle/>
          <a:p>
            <a:r>
              <a:rPr lang="en-US" dirty="0"/>
              <a:t>2019</a:t>
            </a:r>
          </a:p>
        </p:txBody>
      </p:sp>
      <p:sp>
        <p:nvSpPr>
          <p:cNvPr id="4" name="TextBox 3">
            <a:extLst>
              <a:ext uri="{FF2B5EF4-FFF2-40B4-BE49-F238E27FC236}">
                <a16:creationId xmlns:a16="http://schemas.microsoft.com/office/drawing/2014/main" id="{9728ED3D-B9FD-F660-1CC4-2E2DAAD830BD}"/>
              </a:ext>
            </a:extLst>
          </p:cNvPr>
          <p:cNvSpPr txBox="1"/>
          <p:nvPr/>
        </p:nvSpPr>
        <p:spPr>
          <a:xfrm>
            <a:off x="4814636" y="6157196"/>
            <a:ext cx="652743" cy="369332"/>
          </a:xfrm>
          <a:prstGeom prst="rect">
            <a:avLst/>
          </a:prstGeom>
          <a:noFill/>
          <a:ln>
            <a:solidFill>
              <a:schemeClr val="tx1"/>
            </a:solidFill>
          </a:ln>
        </p:spPr>
        <p:txBody>
          <a:bodyPr wrap="none" rtlCol="0">
            <a:spAutoFit/>
          </a:bodyPr>
          <a:lstStyle/>
          <a:p>
            <a:r>
              <a:rPr lang="en-US" dirty="0"/>
              <a:t>2020</a:t>
            </a:r>
          </a:p>
        </p:txBody>
      </p:sp>
      <p:sp>
        <p:nvSpPr>
          <p:cNvPr id="5" name="TextBox 4">
            <a:extLst>
              <a:ext uri="{FF2B5EF4-FFF2-40B4-BE49-F238E27FC236}">
                <a16:creationId xmlns:a16="http://schemas.microsoft.com/office/drawing/2014/main" id="{3BBEE091-9E98-A228-0A84-CC7EA3878A83}"/>
              </a:ext>
            </a:extLst>
          </p:cNvPr>
          <p:cNvSpPr txBox="1"/>
          <p:nvPr/>
        </p:nvSpPr>
        <p:spPr>
          <a:xfrm>
            <a:off x="7343273" y="6181908"/>
            <a:ext cx="652743" cy="369332"/>
          </a:xfrm>
          <a:prstGeom prst="rect">
            <a:avLst/>
          </a:prstGeom>
          <a:noFill/>
          <a:ln>
            <a:solidFill>
              <a:schemeClr val="tx1"/>
            </a:solidFill>
          </a:ln>
        </p:spPr>
        <p:txBody>
          <a:bodyPr wrap="none" rtlCol="0">
            <a:spAutoFit/>
          </a:bodyPr>
          <a:lstStyle/>
          <a:p>
            <a:r>
              <a:rPr lang="en-US" dirty="0"/>
              <a:t>2021</a:t>
            </a:r>
          </a:p>
        </p:txBody>
      </p:sp>
      <p:sp>
        <p:nvSpPr>
          <p:cNvPr id="7" name="TextBox 6">
            <a:extLst>
              <a:ext uri="{FF2B5EF4-FFF2-40B4-BE49-F238E27FC236}">
                <a16:creationId xmlns:a16="http://schemas.microsoft.com/office/drawing/2014/main" id="{3929922C-6229-7E74-F287-A48494CD2BCC}"/>
              </a:ext>
            </a:extLst>
          </p:cNvPr>
          <p:cNvSpPr txBox="1"/>
          <p:nvPr/>
        </p:nvSpPr>
        <p:spPr>
          <a:xfrm>
            <a:off x="10070432" y="6137428"/>
            <a:ext cx="652743" cy="369332"/>
          </a:xfrm>
          <a:prstGeom prst="rect">
            <a:avLst/>
          </a:prstGeom>
          <a:noFill/>
          <a:ln>
            <a:solidFill>
              <a:schemeClr val="tx1"/>
            </a:solidFill>
          </a:ln>
        </p:spPr>
        <p:txBody>
          <a:bodyPr wrap="none" rtlCol="0">
            <a:spAutoFit/>
          </a:bodyPr>
          <a:lstStyle/>
          <a:p>
            <a:r>
              <a:rPr lang="en-US" dirty="0"/>
              <a:t>2022</a:t>
            </a:r>
          </a:p>
        </p:txBody>
      </p:sp>
      <p:cxnSp>
        <p:nvCxnSpPr>
          <p:cNvPr id="9" name="Straight Connector 8">
            <a:extLst>
              <a:ext uri="{FF2B5EF4-FFF2-40B4-BE49-F238E27FC236}">
                <a16:creationId xmlns:a16="http://schemas.microsoft.com/office/drawing/2014/main" id="{6D4B5322-5C47-E447-7527-1C38265221A1}"/>
              </a:ext>
            </a:extLst>
          </p:cNvPr>
          <p:cNvCxnSpPr/>
          <p:nvPr/>
        </p:nvCxnSpPr>
        <p:spPr>
          <a:xfrm>
            <a:off x="3872333" y="5613749"/>
            <a:ext cx="0" cy="7789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08A49B6-5BA2-82B3-6EC7-88302032B360}"/>
              </a:ext>
            </a:extLst>
          </p:cNvPr>
          <p:cNvCxnSpPr/>
          <p:nvPr/>
        </p:nvCxnSpPr>
        <p:spPr>
          <a:xfrm>
            <a:off x="6304887" y="5613749"/>
            <a:ext cx="0" cy="7789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8A5D3B3-BE7B-860C-A016-34B74BCBC860}"/>
              </a:ext>
            </a:extLst>
          </p:cNvPr>
          <p:cNvCxnSpPr/>
          <p:nvPr/>
        </p:nvCxnSpPr>
        <p:spPr>
          <a:xfrm>
            <a:off x="8781014" y="5613749"/>
            <a:ext cx="0" cy="7789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7735A88-7D14-03C0-7903-3B7FD38D7BEC}"/>
              </a:ext>
            </a:extLst>
          </p:cNvPr>
          <p:cNvCxnSpPr>
            <a:cxnSpLocks/>
          </p:cNvCxnSpPr>
          <p:nvPr/>
        </p:nvCxnSpPr>
        <p:spPr>
          <a:xfrm>
            <a:off x="4567989" y="2237874"/>
            <a:ext cx="0" cy="389955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B109F17-6768-D817-0D0F-2A170C1D4AA5}"/>
              </a:ext>
            </a:extLst>
          </p:cNvPr>
          <p:cNvSpPr txBox="1"/>
          <p:nvPr/>
        </p:nvSpPr>
        <p:spPr>
          <a:xfrm>
            <a:off x="4029805" y="2867186"/>
            <a:ext cx="1124026" cy="369332"/>
          </a:xfrm>
          <a:prstGeom prst="rect">
            <a:avLst/>
          </a:prstGeom>
          <a:noFill/>
        </p:spPr>
        <p:txBody>
          <a:bodyPr wrap="none" rtlCol="0">
            <a:spAutoFit/>
          </a:bodyPr>
          <a:lstStyle/>
          <a:p>
            <a:r>
              <a:rPr lang="en-US" b="1" dirty="0">
                <a:solidFill>
                  <a:srgbClr val="C00000"/>
                </a:solidFill>
              </a:rPr>
              <a:t>pandemic</a:t>
            </a:r>
          </a:p>
        </p:txBody>
      </p:sp>
    </p:spTree>
    <p:extLst>
      <p:ext uri="{BB962C8B-B14F-4D97-AF65-F5344CB8AC3E}">
        <p14:creationId xmlns:p14="http://schemas.microsoft.com/office/powerpoint/2010/main" val="105596060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3B613-82EA-3DA7-BB3E-3705262B7176}"/>
              </a:ext>
            </a:extLst>
          </p:cNvPr>
          <p:cNvSpPr>
            <a:spLocks noGrp="1"/>
          </p:cNvSpPr>
          <p:nvPr>
            <p:ph type="title"/>
          </p:nvPr>
        </p:nvSpPr>
        <p:spPr/>
        <p:txBody>
          <a:bodyPr/>
          <a:lstStyle/>
          <a:p>
            <a:r>
              <a:rPr lang="en-US" dirty="0"/>
              <a:t>U.S. Maternal Deaths per Month, 2019-2022 (2022 Provisional)</a:t>
            </a:r>
          </a:p>
        </p:txBody>
      </p:sp>
      <p:graphicFrame>
        <p:nvGraphicFramePr>
          <p:cNvPr id="6" name="Content Placeholder 5">
            <a:extLst>
              <a:ext uri="{FF2B5EF4-FFF2-40B4-BE49-F238E27FC236}">
                <a16:creationId xmlns:a16="http://schemas.microsoft.com/office/drawing/2014/main" id="{255E6A72-7ACE-1EE6-EDCE-B22C6A7CE5E9}"/>
              </a:ext>
            </a:extLst>
          </p:cNvPr>
          <p:cNvGraphicFramePr>
            <a:graphicFrameLocks noGrp="1"/>
          </p:cNvGraphicFramePr>
          <p:nvPr>
            <p:ph idx="1"/>
            <p:extLst>
              <p:ext uri="{D42A27DB-BD31-4B8C-83A1-F6EECF244321}">
                <p14:modId xmlns:p14="http://schemas.microsoft.com/office/powerpoint/2010/main" val="3083715743"/>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2B597CBA-B845-ACF3-7261-72E4CA83AA48}"/>
              </a:ext>
            </a:extLst>
          </p:cNvPr>
          <p:cNvSpPr txBox="1"/>
          <p:nvPr/>
        </p:nvSpPr>
        <p:spPr>
          <a:xfrm rot="16200000">
            <a:off x="-1388778" y="2986450"/>
            <a:ext cx="3930736" cy="523220"/>
          </a:xfrm>
          <a:prstGeom prst="rect">
            <a:avLst/>
          </a:prstGeom>
          <a:noFill/>
        </p:spPr>
        <p:txBody>
          <a:bodyPr wrap="square" rtlCol="0">
            <a:spAutoFit/>
          </a:bodyPr>
          <a:lstStyle/>
          <a:p>
            <a:r>
              <a:rPr lang="en-US" sz="2800" b="1" dirty="0"/>
              <a:t>Total Maternal</a:t>
            </a:r>
            <a:r>
              <a:rPr lang="en-US" sz="2000" b="1" dirty="0"/>
              <a:t> </a:t>
            </a:r>
            <a:r>
              <a:rPr lang="en-US" sz="2800" b="1" dirty="0"/>
              <a:t>Deaths</a:t>
            </a:r>
          </a:p>
        </p:txBody>
      </p:sp>
      <p:sp>
        <p:nvSpPr>
          <p:cNvPr id="4" name="TextBox 3">
            <a:extLst>
              <a:ext uri="{FF2B5EF4-FFF2-40B4-BE49-F238E27FC236}">
                <a16:creationId xmlns:a16="http://schemas.microsoft.com/office/drawing/2014/main" id="{6FE62BAD-3C58-0365-4263-525B4C40B394}"/>
              </a:ext>
            </a:extLst>
          </p:cNvPr>
          <p:cNvSpPr txBox="1"/>
          <p:nvPr/>
        </p:nvSpPr>
        <p:spPr>
          <a:xfrm>
            <a:off x="132347" y="6488668"/>
            <a:ext cx="3777916" cy="369332"/>
          </a:xfrm>
          <a:prstGeom prst="rect">
            <a:avLst/>
          </a:prstGeom>
          <a:noFill/>
        </p:spPr>
        <p:txBody>
          <a:bodyPr wrap="square" rtlCol="0">
            <a:spAutoFit/>
          </a:bodyPr>
          <a:lstStyle/>
          <a:p>
            <a:r>
              <a:rPr lang="en-US" dirty="0"/>
              <a:t>Source: CDC Wonder Mortality File</a:t>
            </a:r>
          </a:p>
        </p:txBody>
      </p:sp>
    </p:spTree>
    <p:extLst>
      <p:ext uri="{BB962C8B-B14F-4D97-AF65-F5344CB8AC3E}">
        <p14:creationId xmlns:p14="http://schemas.microsoft.com/office/powerpoint/2010/main" val="2212908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3E71-CE3D-40CD-A960-20BC9A19E643}"/>
              </a:ext>
            </a:extLst>
          </p:cNvPr>
          <p:cNvSpPr>
            <a:spLocks noGrp="1"/>
          </p:cNvSpPr>
          <p:nvPr>
            <p:ph type="title"/>
          </p:nvPr>
        </p:nvSpPr>
        <p:spPr>
          <a:xfrm>
            <a:off x="265215" y="151370"/>
            <a:ext cx="11661569" cy="869909"/>
          </a:xfrm>
        </p:spPr>
        <p:txBody>
          <a:bodyPr/>
          <a:lstStyle/>
          <a:p>
            <a:pPr algn="ctr"/>
            <a:r>
              <a:rPr lang="en-US" b="1" dirty="0">
                <a:latin typeface="+mn-lt"/>
              </a:rPr>
              <a:t>MM (per 100,000 births) by Month, 2018-2021</a:t>
            </a:r>
          </a:p>
        </p:txBody>
      </p:sp>
      <p:graphicFrame>
        <p:nvGraphicFramePr>
          <p:cNvPr id="6" name="Content Placeholder 5">
            <a:extLst>
              <a:ext uri="{FF2B5EF4-FFF2-40B4-BE49-F238E27FC236}">
                <a16:creationId xmlns:a16="http://schemas.microsoft.com/office/drawing/2014/main" id="{0578D8BD-31D9-454F-9B1A-CDE52A885F19}"/>
              </a:ext>
            </a:extLst>
          </p:cNvPr>
          <p:cNvGraphicFramePr>
            <a:graphicFrameLocks noGrp="1"/>
          </p:cNvGraphicFramePr>
          <p:nvPr>
            <p:ph idx="1"/>
            <p:extLst>
              <p:ext uri="{D42A27DB-BD31-4B8C-83A1-F6EECF244321}">
                <p14:modId xmlns:p14="http://schemas.microsoft.com/office/powerpoint/2010/main" val="60318804"/>
              </p:ext>
            </p:extLst>
          </p:nvPr>
        </p:nvGraphicFramePr>
        <p:xfrm>
          <a:off x="617517" y="1235034"/>
          <a:ext cx="11162805" cy="510638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ACA84419-7D6A-4057-8B4F-60FFDD20544F}"/>
              </a:ext>
            </a:extLst>
          </p:cNvPr>
          <p:cNvSpPr txBox="1"/>
          <p:nvPr/>
        </p:nvSpPr>
        <p:spPr>
          <a:xfrm>
            <a:off x="2066304" y="6185846"/>
            <a:ext cx="806631" cy="461665"/>
          </a:xfrm>
          <a:prstGeom prst="rect">
            <a:avLst/>
          </a:prstGeom>
          <a:noFill/>
        </p:spPr>
        <p:txBody>
          <a:bodyPr wrap="none" rtlCol="0">
            <a:spAutoFit/>
          </a:bodyPr>
          <a:lstStyle/>
          <a:p>
            <a:r>
              <a:rPr lang="en-US" sz="2400" dirty="0"/>
              <a:t>2018</a:t>
            </a:r>
          </a:p>
        </p:txBody>
      </p:sp>
      <p:sp>
        <p:nvSpPr>
          <p:cNvPr id="8" name="TextBox 7">
            <a:extLst>
              <a:ext uri="{FF2B5EF4-FFF2-40B4-BE49-F238E27FC236}">
                <a16:creationId xmlns:a16="http://schemas.microsoft.com/office/drawing/2014/main" id="{70D754FA-3555-4C00-B706-6CC624142BEA}"/>
              </a:ext>
            </a:extLst>
          </p:cNvPr>
          <p:cNvSpPr txBox="1"/>
          <p:nvPr/>
        </p:nvSpPr>
        <p:spPr>
          <a:xfrm>
            <a:off x="4573978" y="6185846"/>
            <a:ext cx="806631" cy="461665"/>
          </a:xfrm>
          <a:prstGeom prst="rect">
            <a:avLst/>
          </a:prstGeom>
          <a:noFill/>
        </p:spPr>
        <p:txBody>
          <a:bodyPr wrap="none" rtlCol="0">
            <a:spAutoFit/>
          </a:bodyPr>
          <a:lstStyle/>
          <a:p>
            <a:r>
              <a:rPr lang="en-US" sz="2400" dirty="0"/>
              <a:t>2019</a:t>
            </a:r>
          </a:p>
        </p:txBody>
      </p:sp>
      <p:sp>
        <p:nvSpPr>
          <p:cNvPr id="9" name="TextBox 8">
            <a:extLst>
              <a:ext uri="{FF2B5EF4-FFF2-40B4-BE49-F238E27FC236}">
                <a16:creationId xmlns:a16="http://schemas.microsoft.com/office/drawing/2014/main" id="{4E28CD85-8B42-4BC6-8D1B-3C59C0E2D9DE}"/>
              </a:ext>
            </a:extLst>
          </p:cNvPr>
          <p:cNvSpPr txBox="1"/>
          <p:nvPr/>
        </p:nvSpPr>
        <p:spPr>
          <a:xfrm>
            <a:off x="7465620" y="6185846"/>
            <a:ext cx="806631" cy="461665"/>
          </a:xfrm>
          <a:prstGeom prst="rect">
            <a:avLst/>
          </a:prstGeom>
          <a:noFill/>
        </p:spPr>
        <p:txBody>
          <a:bodyPr wrap="none" rtlCol="0">
            <a:spAutoFit/>
          </a:bodyPr>
          <a:lstStyle/>
          <a:p>
            <a:r>
              <a:rPr lang="en-US" sz="2400" dirty="0"/>
              <a:t>2020</a:t>
            </a:r>
          </a:p>
        </p:txBody>
      </p:sp>
      <p:sp>
        <p:nvSpPr>
          <p:cNvPr id="10" name="TextBox 9">
            <a:extLst>
              <a:ext uri="{FF2B5EF4-FFF2-40B4-BE49-F238E27FC236}">
                <a16:creationId xmlns:a16="http://schemas.microsoft.com/office/drawing/2014/main" id="{63070E6D-A7BD-45CD-9312-7F9605576903}"/>
              </a:ext>
            </a:extLst>
          </p:cNvPr>
          <p:cNvSpPr txBox="1"/>
          <p:nvPr/>
        </p:nvSpPr>
        <p:spPr>
          <a:xfrm>
            <a:off x="9973294" y="6238020"/>
            <a:ext cx="806631" cy="461665"/>
          </a:xfrm>
          <a:prstGeom prst="rect">
            <a:avLst/>
          </a:prstGeom>
          <a:noFill/>
        </p:spPr>
        <p:txBody>
          <a:bodyPr wrap="none" rtlCol="0">
            <a:spAutoFit/>
          </a:bodyPr>
          <a:lstStyle/>
          <a:p>
            <a:r>
              <a:rPr lang="en-US" sz="2400" dirty="0"/>
              <a:t>2021</a:t>
            </a:r>
          </a:p>
        </p:txBody>
      </p:sp>
      <p:cxnSp>
        <p:nvCxnSpPr>
          <p:cNvPr id="12" name="Straight Connector 11">
            <a:extLst>
              <a:ext uri="{FF2B5EF4-FFF2-40B4-BE49-F238E27FC236}">
                <a16:creationId xmlns:a16="http://schemas.microsoft.com/office/drawing/2014/main" id="{410BE6E4-3CA9-450B-B076-C996710F1252}"/>
              </a:ext>
            </a:extLst>
          </p:cNvPr>
          <p:cNvCxnSpPr/>
          <p:nvPr/>
        </p:nvCxnSpPr>
        <p:spPr>
          <a:xfrm flipV="1">
            <a:off x="6994566" y="1983179"/>
            <a:ext cx="0" cy="334884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459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401886" cy="5923133"/>
          </a:xfrm>
        </p:spPr>
        <p:txBody>
          <a:bodyPr>
            <a:normAutofit/>
          </a:bodyPr>
          <a:lstStyle/>
          <a:p>
            <a:r>
              <a:rPr lang="en-US" dirty="0"/>
              <a:t>The three widely used definitions of maternal mortality:</a:t>
            </a:r>
            <a:br>
              <a:rPr lang="en-US" dirty="0"/>
            </a:br>
            <a:br>
              <a:rPr lang="en-US" dirty="0"/>
            </a:br>
            <a:r>
              <a:rPr lang="en-US" dirty="0"/>
              <a:t>1. Pregnancy associated death</a:t>
            </a:r>
            <a:br>
              <a:rPr lang="en-US" dirty="0"/>
            </a:br>
            <a:br>
              <a:rPr lang="en-US" dirty="0"/>
            </a:br>
            <a:r>
              <a:rPr lang="en-US" dirty="0"/>
              <a:t>2. Pregnancy related death</a:t>
            </a:r>
            <a:br>
              <a:rPr lang="en-US" dirty="0"/>
            </a:br>
            <a:br>
              <a:rPr lang="en-US" dirty="0"/>
            </a:br>
            <a:r>
              <a:rPr lang="en-US" dirty="0"/>
              <a:t>3 Maternal mortality</a:t>
            </a:r>
          </a:p>
        </p:txBody>
      </p:sp>
      <p:sp>
        <p:nvSpPr>
          <p:cNvPr id="3" name="TextBox 2"/>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6543054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B8A15-C299-0D73-DA77-54D1204DFFF2}"/>
              </a:ext>
            </a:extLst>
          </p:cNvPr>
          <p:cNvSpPr>
            <a:spLocks noGrp="1"/>
          </p:cNvSpPr>
          <p:nvPr>
            <p:ph type="title"/>
          </p:nvPr>
        </p:nvSpPr>
        <p:spPr>
          <a:xfrm>
            <a:off x="270919" y="182881"/>
            <a:ext cx="11650162" cy="1507808"/>
          </a:xfrm>
        </p:spPr>
        <p:txBody>
          <a:bodyPr>
            <a:normAutofit fontScale="90000"/>
          </a:bodyPr>
          <a:lstStyle/>
          <a:p>
            <a:pPr algn="ctr"/>
            <a:r>
              <a:rPr lang="en-US" b="1" dirty="0">
                <a:latin typeface="+mn-lt"/>
              </a:rPr>
              <a:t>Pregnancy Related</a:t>
            </a:r>
            <a:r>
              <a:rPr lang="en-US" b="1" baseline="30000" dirty="0">
                <a:latin typeface="+mn-lt"/>
              </a:rPr>
              <a:t> #</a:t>
            </a:r>
            <a:r>
              <a:rPr lang="en-US" b="1" dirty="0">
                <a:latin typeface="+mn-lt"/>
              </a:rPr>
              <a:t> Death Ratios with &amp; without a COVID Code by Race-Ethnicity, April, 2020 – December, 2021 </a:t>
            </a:r>
          </a:p>
        </p:txBody>
      </p:sp>
      <p:graphicFrame>
        <p:nvGraphicFramePr>
          <p:cNvPr id="6" name="Content Placeholder 5">
            <a:extLst>
              <a:ext uri="{FF2B5EF4-FFF2-40B4-BE49-F238E27FC236}">
                <a16:creationId xmlns:a16="http://schemas.microsoft.com/office/drawing/2014/main" id="{03D501A0-614A-1AA7-686F-61C9111EF005}"/>
              </a:ext>
            </a:extLst>
          </p:cNvPr>
          <p:cNvGraphicFramePr>
            <a:graphicFrameLocks noGrp="1"/>
          </p:cNvGraphicFramePr>
          <p:nvPr>
            <p:ph idx="1"/>
            <p:extLst>
              <p:ext uri="{D42A27DB-BD31-4B8C-83A1-F6EECF244321}">
                <p14:modId xmlns:p14="http://schemas.microsoft.com/office/powerpoint/2010/main" val="1623413119"/>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AD0E4949-90A8-AD57-C91F-175D432ADF85}"/>
              </a:ext>
            </a:extLst>
          </p:cNvPr>
          <p:cNvSpPr txBox="1"/>
          <p:nvPr/>
        </p:nvSpPr>
        <p:spPr>
          <a:xfrm rot="16200000">
            <a:off x="-1900829" y="3816627"/>
            <a:ext cx="4712829" cy="369332"/>
          </a:xfrm>
          <a:prstGeom prst="rect">
            <a:avLst/>
          </a:prstGeom>
          <a:noFill/>
        </p:spPr>
        <p:txBody>
          <a:bodyPr wrap="none" rtlCol="0">
            <a:spAutoFit/>
          </a:bodyPr>
          <a:lstStyle/>
          <a:p>
            <a:r>
              <a:rPr lang="en-US" b="1" dirty="0"/>
              <a:t>Pregnancy Related Mortality per 100,000 Births</a:t>
            </a:r>
          </a:p>
        </p:txBody>
      </p:sp>
      <p:sp>
        <p:nvSpPr>
          <p:cNvPr id="8" name="TextBox 7">
            <a:extLst>
              <a:ext uri="{FF2B5EF4-FFF2-40B4-BE49-F238E27FC236}">
                <a16:creationId xmlns:a16="http://schemas.microsoft.com/office/drawing/2014/main" id="{A22A3601-ADA1-530E-0945-74B6A0141581}"/>
              </a:ext>
            </a:extLst>
          </p:cNvPr>
          <p:cNvSpPr txBox="1"/>
          <p:nvPr/>
        </p:nvSpPr>
        <p:spPr>
          <a:xfrm>
            <a:off x="838200" y="5857576"/>
            <a:ext cx="5740482" cy="646331"/>
          </a:xfrm>
          <a:prstGeom prst="rect">
            <a:avLst/>
          </a:prstGeom>
          <a:noFill/>
        </p:spPr>
        <p:txBody>
          <a:bodyPr wrap="none" rtlCol="0">
            <a:spAutoFit/>
          </a:bodyPr>
          <a:lstStyle/>
          <a:p>
            <a:r>
              <a:rPr lang="en-US" b="1" dirty="0"/>
              <a:t># Deaths during pregnancy and up to 1 year after delivery;</a:t>
            </a:r>
          </a:p>
          <a:p>
            <a:r>
              <a:rPr lang="en-US" b="1" dirty="0"/>
              <a:t>*AIAN – American Indian Alaskan Native</a:t>
            </a:r>
          </a:p>
        </p:txBody>
      </p:sp>
      <p:sp>
        <p:nvSpPr>
          <p:cNvPr id="9" name="TextBox 8">
            <a:extLst>
              <a:ext uri="{FF2B5EF4-FFF2-40B4-BE49-F238E27FC236}">
                <a16:creationId xmlns:a16="http://schemas.microsoft.com/office/drawing/2014/main" id="{DA5DF8A7-52CF-A7B4-EA34-AA89BAE87A38}"/>
              </a:ext>
            </a:extLst>
          </p:cNvPr>
          <p:cNvSpPr txBox="1"/>
          <p:nvPr/>
        </p:nvSpPr>
        <p:spPr>
          <a:xfrm>
            <a:off x="960120" y="6503907"/>
            <a:ext cx="2191369" cy="369332"/>
          </a:xfrm>
          <a:prstGeom prst="rect">
            <a:avLst/>
          </a:prstGeom>
          <a:noFill/>
        </p:spPr>
        <p:txBody>
          <a:bodyPr wrap="none" rtlCol="0">
            <a:spAutoFit/>
          </a:bodyPr>
          <a:lstStyle/>
          <a:p>
            <a:r>
              <a:rPr lang="en-US" dirty="0"/>
              <a:t>Source: CDC Wonder </a:t>
            </a:r>
          </a:p>
        </p:txBody>
      </p:sp>
    </p:spTree>
    <p:extLst>
      <p:ext uri="{BB962C8B-B14F-4D97-AF65-F5344CB8AC3E}">
        <p14:creationId xmlns:p14="http://schemas.microsoft.com/office/powerpoint/2010/main" val="112350614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BB6E943F-25F9-4A4E-A2DA-494F995CC097">
            <a:extLst>
              <a:ext uri="{FF2B5EF4-FFF2-40B4-BE49-F238E27FC236}">
                <a16:creationId xmlns:a16="http://schemas.microsoft.com/office/drawing/2014/main" id="{02845A24-24E6-E1D1-0D96-3B0964DD26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052334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60B688E-3AE7-93D1-678C-38F92587AB2E}"/>
              </a:ext>
            </a:extLst>
          </p:cNvPr>
          <p:cNvSpPr txBox="1"/>
          <p:nvPr/>
        </p:nvSpPr>
        <p:spPr>
          <a:xfrm>
            <a:off x="9003482" y="3077873"/>
            <a:ext cx="3024231" cy="1338828"/>
          </a:xfrm>
          <a:prstGeom prst="rect">
            <a:avLst/>
          </a:prstGeom>
          <a:solidFill>
            <a:schemeClr val="bg1"/>
          </a:solidFill>
        </p:spPr>
        <p:txBody>
          <a:bodyPr wrap="square" rtlCol="0">
            <a:spAutoFit/>
          </a:bodyPr>
          <a:lstStyle/>
          <a:p>
            <a:pPr algn="ctr"/>
            <a:r>
              <a:rPr lang="en-US" sz="2700" b="1" dirty="0"/>
              <a:t>Maternal Mortality Ratio, U.S. States*, </a:t>
            </a:r>
          </a:p>
          <a:p>
            <a:pPr algn="ctr"/>
            <a:r>
              <a:rPr lang="en-US" sz="2700" b="1" dirty="0"/>
              <a:t>2018-21</a:t>
            </a:r>
          </a:p>
        </p:txBody>
      </p:sp>
      <p:sp>
        <p:nvSpPr>
          <p:cNvPr id="4" name="TextBox 3">
            <a:extLst>
              <a:ext uri="{FF2B5EF4-FFF2-40B4-BE49-F238E27FC236}">
                <a16:creationId xmlns:a16="http://schemas.microsoft.com/office/drawing/2014/main" id="{8E967AAF-C652-FFCC-530F-5341D342CC43}"/>
              </a:ext>
            </a:extLst>
          </p:cNvPr>
          <p:cNvSpPr txBox="1"/>
          <p:nvPr/>
        </p:nvSpPr>
        <p:spPr>
          <a:xfrm>
            <a:off x="4793601" y="6497800"/>
            <a:ext cx="7503458" cy="369332"/>
          </a:xfrm>
          <a:prstGeom prst="rect">
            <a:avLst/>
          </a:prstGeom>
          <a:noFill/>
        </p:spPr>
        <p:txBody>
          <a:bodyPr wrap="square" rtlCol="0">
            <a:spAutoFit/>
          </a:bodyPr>
          <a:lstStyle/>
          <a:p>
            <a:r>
              <a:rPr lang="en-US" dirty="0"/>
              <a:t>* States with &lt; 10 maternal deaths, 2018-2020, are excluded from reporting</a:t>
            </a:r>
          </a:p>
        </p:txBody>
      </p:sp>
      <p:sp>
        <p:nvSpPr>
          <p:cNvPr id="5" name="TextBox 4">
            <a:extLst>
              <a:ext uri="{FF2B5EF4-FFF2-40B4-BE49-F238E27FC236}">
                <a16:creationId xmlns:a16="http://schemas.microsoft.com/office/drawing/2014/main" id="{E722CE1E-F401-8A6D-1AC1-9CD5714CAC9B}"/>
              </a:ext>
            </a:extLst>
          </p:cNvPr>
          <p:cNvSpPr txBox="1"/>
          <p:nvPr/>
        </p:nvSpPr>
        <p:spPr>
          <a:xfrm>
            <a:off x="9530366" y="5718220"/>
            <a:ext cx="2138471" cy="369332"/>
          </a:xfrm>
          <a:prstGeom prst="rect">
            <a:avLst/>
          </a:prstGeom>
          <a:noFill/>
        </p:spPr>
        <p:txBody>
          <a:bodyPr wrap="none" rtlCol="0">
            <a:spAutoFit/>
          </a:bodyPr>
          <a:lstStyle/>
          <a:p>
            <a:r>
              <a:rPr lang="en-US" dirty="0"/>
              <a:t>Source: CDC Wonder</a:t>
            </a:r>
          </a:p>
        </p:txBody>
      </p:sp>
    </p:spTree>
    <p:extLst>
      <p:ext uri="{BB962C8B-B14F-4D97-AF65-F5344CB8AC3E}">
        <p14:creationId xmlns:p14="http://schemas.microsoft.com/office/powerpoint/2010/main" val="356766969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5D2E7-EC8D-0A63-6611-33FD15C424AB}"/>
              </a:ext>
            </a:extLst>
          </p:cNvPr>
          <p:cNvSpPr>
            <a:spLocks noGrp="1"/>
          </p:cNvSpPr>
          <p:nvPr>
            <p:ph type="title"/>
          </p:nvPr>
        </p:nvSpPr>
        <p:spPr>
          <a:xfrm>
            <a:off x="367267" y="113898"/>
            <a:ext cx="11664316" cy="1325563"/>
          </a:xfrm>
        </p:spPr>
        <p:txBody>
          <a:bodyPr/>
          <a:lstStyle/>
          <a:p>
            <a:pPr algn="ctr"/>
            <a:r>
              <a:rPr lang="en-US" b="1" dirty="0">
                <a:latin typeface="+mn-lt"/>
              </a:rPr>
              <a:t>Pregnancy Related Mortality* </a:t>
            </a:r>
            <a:br>
              <a:rPr lang="en-US" b="1" dirty="0">
                <a:latin typeface="+mn-lt"/>
              </a:rPr>
            </a:br>
            <a:r>
              <a:rPr lang="en-US" b="1" dirty="0">
                <a:latin typeface="+mn-lt"/>
              </a:rPr>
              <a:t>by State during the Pandemic </a:t>
            </a:r>
            <a:r>
              <a:rPr lang="en-US" sz="3600" b="1" dirty="0">
                <a:latin typeface="+mn-lt"/>
              </a:rPr>
              <a:t>(2020Q2-Q4, 2021)</a:t>
            </a:r>
          </a:p>
        </p:txBody>
      </p:sp>
      <p:graphicFrame>
        <p:nvGraphicFramePr>
          <p:cNvPr id="6" name="Content Placeholder 5">
            <a:extLst>
              <a:ext uri="{FF2B5EF4-FFF2-40B4-BE49-F238E27FC236}">
                <a16:creationId xmlns:a16="http://schemas.microsoft.com/office/drawing/2014/main" id="{41FB110B-19DE-6893-DEA8-5DE36AED3C69}"/>
              </a:ext>
            </a:extLst>
          </p:cNvPr>
          <p:cNvGraphicFramePr>
            <a:graphicFrameLocks noGrp="1"/>
          </p:cNvGraphicFramePr>
          <p:nvPr>
            <p:ph idx="1"/>
            <p:extLst>
              <p:ext uri="{D42A27DB-BD31-4B8C-83A1-F6EECF244321}">
                <p14:modId xmlns:p14="http://schemas.microsoft.com/office/powerpoint/2010/main" val="574830889"/>
              </p:ext>
            </p:extLst>
          </p:nvPr>
        </p:nvGraphicFramePr>
        <p:xfrm>
          <a:off x="838200" y="1690688"/>
          <a:ext cx="10515600" cy="4802187"/>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EF9FCDA1-CA7D-844F-4CAA-ADA129FF87D9}"/>
              </a:ext>
            </a:extLst>
          </p:cNvPr>
          <p:cNvSpPr txBox="1"/>
          <p:nvPr/>
        </p:nvSpPr>
        <p:spPr>
          <a:xfrm>
            <a:off x="736600" y="6492875"/>
            <a:ext cx="34390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States with &gt;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10 maternal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deaths</a:t>
            </a:r>
          </a:p>
        </p:txBody>
      </p:sp>
      <p:sp>
        <p:nvSpPr>
          <p:cNvPr id="9" name="TextBox 8">
            <a:extLst>
              <a:ext uri="{FF2B5EF4-FFF2-40B4-BE49-F238E27FC236}">
                <a16:creationId xmlns:a16="http://schemas.microsoft.com/office/drawing/2014/main" id="{88DF10F5-3E37-6858-0157-3AE0513DAA15}"/>
              </a:ext>
            </a:extLst>
          </p:cNvPr>
          <p:cNvSpPr txBox="1"/>
          <p:nvPr/>
        </p:nvSpPr>
        <p:spPr>
          <a:xfrm rot="16200000">
            <a:off x="-1685121" y="3568700"/>
            <a:ext cx="44741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Pregnancy Related Deaths per 100,000 births</a:t>
            </a:r>
          </a:p>
        </p:txBody>
      </p:sp>
      <p:sp>
        <p:nvSpPr>
          <p:cNvPr id="3" name="TextBox 2">
            <a:extLst>
              <a:ext uri="{FF2B5EF4-FFF2-40B4-BE49-F238E27FC236}">
                <a16:creationId xmlns:a16="http://schemas.microsoft.com/office/drawing/2014/main" id="{BBD86303-223B-4771-A579-BC103B5A9FF9}"/>
              </a:ext>
            </a:extLst>
          </p:cNvPr>
          <p:cNvSpPr txBox="1"/>
          <p:nvPr/>
        </p:nvSpPr>
        <p:spPr>
          <a:xfrm>
            <a:off x="9840214" y="6488668"/>
            <a:ext cx="21913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Source: CDC Wonder </a:t>
            </a:r>
          </a:p>
        </p:txBody>
      </p:sp>
    </p:spTree>
    <p:extLst>
      <p:ext uri="{BB962C8B-B14F-4D97-AF65-F5344CB8AC3E}">
        <p14:creationId xmlns:p14="http://schemas.microsoft.com/office/powerpoint/2010/main" val="231708351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CA66-0F2B-74B8-021C-8FB3CCB6AC13}"/>
              </a:ext>
            </a:extLst>
          </p:cNvPr>
          <p:cNvSpPr>
            <a:spLocks noGrp="1"/>
          </p:cNvSpPr>
          <p:nvPr>
            <p:ph type="title"/>
          </p:nvPr>
        </p:nvSpPr>
        <p:spPr/>
        <p:txBody>
          <a:bodyPr>
            <a:normAutofit fontScale="90000"/>
          </a:bodyPr>
          <a:lstStyle/>
          <a:p>
            <a:pPr algn="ctr"/>
            <a:r>
              <a:rPr lang="en-US" b="1" dirty="0">
                <a:latin typeface="+mn-lt"/>
              </a:rPr>
              <a:t>Pregnancy Related Mortality </a:t>
            </a:r>
            <a:r>
              <a:rPr lang="en-US" sz="3200" b="1" dirty="0">
                <a:latin typeface="+mn-lt"/>
              </a:rPr>
              <a:t>(per 100,000 births) </a:t>
            </a:r>
            <a:r>
              <a:rPr lang="en-US" b="1" dirty="0">
                <a:latin typeface="+mn-lt"/>
              </a:rPr>
              <a:t>2020-2021* and % Female State Legislators 2021</a:t>
            </a:r>
            <a:endParaRPr lang="en-US" dirty="0"/>
          </a:p>
        </p:txBody>
      </p:sp>
      <p:graphicFrame>
        <p:nvGraphicFramePr>
          <p:cNvPr id="6" name="Content Placeholder 5">
            <a:extLst>
              <a:ext uri="{FF2B5EF4-FFF2-40B4-BE49-F238E27FC236}">
                <a16:creationId xmlns:a16="http://schemas.microsoft.com/office/drawing/2014/main" id="{52486A7B-ED4D-E0A6-3FCB-348F72A9E2F6}"/>
              </a:ext>
            </a:extLst>
          </p:cNvPr>
          <p:cNvGraphicFramePr>
            <a:graphicFrameLocks noGrp="1"/>
          </p:cNvGraphicFramePr>
          <p:nvPr>
            <p:ph idx="1"/>
          </p:nvPr>
        </p:nvGraphicFramePr>
        <p:xfrm>
          <a:off x="619760" y="1825625"/>
          <a:ext cx="109220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8482E00C-0C4F-7B61-A3FE-5508E67BAC99}"/>
              </a:ext>
            </a:extLst>
          </p:cNvPr>
          <p:cNvSpPr txBox="1"/>
          <p:nvPr/>
        </p:nvSpPr>
        <p:spPr>
          <a:xfrm>
            <a:off x="0" y="6177717"/>
            <a:ext cx="65544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41 states with at least 10 maternal deaths April, 2020– Dec. 2021. </a:t>
            </a:r>
          </a:p>
        </p:txBody>
      </p:sp>
      <p:sp>
        <p:nvSpPr>
          <p:cNvPr id="8" name="TextBox 7">
            <a:extLst>
              <a:ext uri="{FF2B5EF4-FFF2-40B4-BE49-F238E27FC236}">
                <a16:creationId xmlns:a16="http://schemas.microsoft.com/office/drawing/2014/main" id="{E522CC77-1B37-F559-6E3E-075443B443CA}"/>
              </a:ext>
            </a:extLst>
          </p:cNvPr>
          <p:cNvSpPr txBox="1"/>
          <p:nvPr/>
        </p:nvSpPr>
        <p:spPr>
          <a:xfrm>
            <a:off x="74980" y="6521015"/>
            <a:ext cx="89673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Sources: % Female Legis – Nat’l Conf State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Legisl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Pregnancy Related Mortality – CDC Wonder</a:t>
            </a:r>
          </a:p>
        </p:txBody>
      </p:sp>
      <p:sp>
        <p:nvSpPr>
          <p:cNvPr id="9" name="TextBox 8">
            <a:extLst>
              <a:ext uri="{FF2B5EF4-FFF2-40B4-BE49-F238E27FC236}">
                <a16:creationId xmlns:a16="http://schemas.microsoft.com/office/drawing/2014/main" id="{454BD36E-CC7B-B219-D72F-7ABAE2B1DEDF}"/>
              </a:ext>
            </a:extLst>
          </p:cNvPr>
          <p:cNvSpPr txBox="1"/>
          <p:nvPr/>
        </p:nvSpPr>
        <p:spPr>
          <a:xfrm>
            <a:off x="9433511" y="2107599"/>
            <a:ext cx="1034257" cy="830997"/>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 =-.46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 &lt; .01</a:t>
            </a:r>
          </a:p>
        </p:txBody>
      </p:sp>
      <p:sp>
        <p:nvSpPr>
          <p:cNvPr id="10" name="TextBox 9">
            <a:extLst>
              <a:ext uri="{FF2B5EF4-FFF2-40B4-BE49-F238E27FC236}">
                <a16:creationId xmlns:a16="http://schemas.microsoft.com/office/drawing/2014/main" id="{E0F49221-CCF3-1FE8-F422-4B982DD67FF4}"/>
              </a:ext>
            </a:extLst>
          </p:cNvPr>
          <p:cNvSpPr txBox="1"/>
          <p:nvPr/>
        </p:nvSpPr>
        <p:spPr>
          <a:xfrm>
            <a:off x="8500639" y="6111845"/>
            <a:ext cx="238501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alibri" panose="020F0502020204030204"/>
                <a:ea typeface="+mn-ea"/>
                <a:cs typeface="+mn-cs"/>
              </a:rPr>
              <a:t>% Female Legislators</a:t>
            </a:r>
          </a:p>
        </p:txBody>
      </p:sp>
      <p:sp>
        <p:nvSpPr>
          <p:cNvPr id="11" name="TextBox 10">
            <a:extLst>
              <a:ext uri="{FF2B5EF4-FFF2-40B4-BE49-F238E27FC236}">
                <a16:creationId xmlns:a16="http://schemas.microsoft.com/office/drawing/2014/main" id="{F5A48478-4B91-EB53-B793-755074E4A997}"/>
              </a:ext>
            </a:extLst>
          </p:cNvPr>
          <p:cNvSpPr txBox="1"/>
          <p:nvPr/>
        </p:nvSpPr>
        <p:spPr>
          <a:xfrm rot="16200000">
            <a:off x="-836396" y="3590486"/>
            <a:ext cx="25734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Calibri" panose="020F0502020204030204"/>
                <a:ea typeface="+mn-ea"/>
                <a:cs typeface="+mn-cs"/>
              </a:rPr>
              <a:t>Maternal Mortality Ratio</a:t>
            </a:r>
          </a:p>
        </p:txBody>
      </p:sp>
      <p:sp>
        <p:nvSpPr>
          <p:cNvPr id="12" name="TextBox 11">
            <a:extLst>
              <a:ext uri="{FF2B5EF4-FFF2-40B4-BE49-F238E27FC236}">
                <a16:creationId xmlns:a16="http://schemas.microsoft.com/office/drawing/2014/main" id="{63C94B4A-D69F-24A6-B92A-BE8DA558B498}"/>
              </a:ext>
            </a:extLst>
          </p:cNvPr>
          <p:cNvSpPr txBox="1"/>
          <p:nvPr/>
        </p:nvSpPr>
        <p:spPr>
          <a:xfrm>
            <a:off x="2162836" y="2500578"/>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rPr>
              <a:t>AL</a:t>
            </a:r>
          </a:p>
        </p:txBody>
      </p:sp>
      <p:sp>
        <p:nvSpPr>
          <p:cNvPr id="13" name="TextBox 12">
            <a:extLst>
              <a:ext uri="{FF2B5EF4-FFF2-40B4-BE49-F238E27FC236}">
                <a16:creationId xmlns:a16="http://schemas.microsoft.com/office/drawing/2014/main" id="{C510A089-C303-3A1D-78E2-D06736C9847B}"/>
              </a:ext>
            </a:extLst>
          </p:cNvPr>
          <p:cNvSpPr txBox="1"/>
          <p:nvPr/>
        </p:nvSpPr>
        <p:spPr>
          <a:xfrm>
            <a:off x="1880432" y="2769319"/>
            <a:ext cx="42030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rPr>
              <a:t>TN</a:t>
            </a:r>
          </a:p>
        </p:txBody>
      </p:sp>
      <p:sp>
        <p:nvSpPr>
          <p:cNvPr id="14" name="TextBox 13">
            <a:extLst>
              <a:ext uri="{FF2B5EF4-FFF2-40B4-BE49-F238E27FC236}">
                <a16:creationId xmlns:a16="http://schemas.microsoft.com/office/drawing/2014/main" id="{D8B773DD-F68F-54EC-5E82-A0B20D328D7C}"/>
              </a:ext>
            </a:extLst>
          </p:cNvPr>
          <p:cNvSpPr txBox="1"/>
          <p:nvPr/>
        </p:nvSpPr>
        <p:spPr>
          <a:xfrm>
            <a:off x="2788937" y="3081545"/>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rPr>
              <a:t>LA</a:t>
            </a:r>
          </a:p>
        </p:txBody>
      </p:sp>
      <p:sp>
        <p:nvSpPr>
          <p:cNvPr id="15" name="TextBox 14">
            <a:extLst>
              <a:ext uri="{FF2B5EF4-FFF2-40B4-BE49-F238E27FC236}">
                <a16:creationId xmlns:a16="http://schemas.microsoft.com/office/drawing/2014/main" id="{5A255684-6E12-08E3-5045-E64633A26088}"/>
              </a:ext>
            </a:extLst>
          </p:cNvPr>
          <p:cNvSpPr txBox="1"/>
          <p:nvPr/>
        </p:nvSpPr>
        <p:spPr>
          <a:xfrm>
            <a:off x="7525325" y="5291898"/>
            <a:ext cx="48603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rPr>
              <a:t>WA</a:t>
            </a:r>
          </a:p>
        </p:txBody>
      </p:sp>
      <p:sp>
        <p:nvSpPr>
          <p:cNvPr id="16" name="TextBox 15">
            <a:extLst>
              <a:ext uri="{FF2B5EF4-FFF2-40B4-BE49-F238E27FC236}">
                <a16:creationId xmlns:a16="http://schemas.microsoft.com/office/drawing/2014/main" id="{C201B683-FAE5-24DD-0B29-5E7E512AE1CC}"/>
              </a:ext>
            </a:extLst>
          </p:cNvPr>
          <p:cNvSpPr txBox="1"/>
          <p:nvPr/>
        </p:nvSpPr>
        <p:spPr>
          <a:xfrm>
            <a:off x="3502863" y="3177006"/>
            <a:ext cx="42511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rPr>
              <a:t>AR</a:t>
            </a:r>
          </a:p>
        </p:txBody>
      </p:sp>
      <p:sp>
        <p:nvSpPr>
          <p:cNvPr id="17" name="TextBox 16">
            <a:extLst>
              <a:ext uri="{FF2B5EF4-FFF2-40B4-BE49-F238E27FC236}">
                <a16:creationId xmlns:a16="http://schemas.microsoft.com/office/drawing/2014/main" id="{D4D3F12A-57CC-1F99-08AA-2ECCC6570D5F}"/>
              </a:ext>
            </a:extLst>
          </p:cNvPr>
          <p:cNvSpPr txBox="1"/>
          <p:nvPr/>
        </p:nvSpPr>
        <p:spPr>
          <a:xfrm>
            <a:off x="2322824" y="3245985"/>
            <a:ext cx="39145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rPr>
              <a:t>SC</a:t>
            </a:r>
          </a:p>
        </p:txBody>
      </p:sp>
      <p:sp>
        <p:nvSpPr>
          <p:cNvPr id="19" name="TextBox 18">
            <a:extLst>
              <a:ext uri="{FF2B5EF4-FFF2-40B4-BE49-F238E27FC236}">
                <a16:creationId xmlns:a16="http://schemas.microsoft.com/office/drawing/2014/main" id="{56A4A609-9871-7555-348E-BC28254A4D75}"/>
              </a:ext>
            </a:extLst>
          </p:cNvPr>
          <p:cNvSpPr txBox="1"/>
          <p:nvPr/>
        </p:nvSpPr>
        <p:spPr>
          <a:xfrm>
            <a:off x="3591869" y="4044047"/>
            <a:ext cx="37382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rPr>
              <a:t>IN</a:t>
            </a:r>
          </a:p>
        </p:txBody>
      </p:sp>
      <p:sp>
        <p:nvSpPr>
          <p:cNvPr id="20" name="TextBox 19">
            <a:extLst>
              <a:ext uri="{FF2B5EF4-FFF2-40B4-BE49-F238E27FC236}">
                <a16:creationId xmlns:a16="http://schemas.microsoft.com/office/drawing/2014/main" id="{E9A75269-D2A0-7E1D-396E-63D9B5801DF4}"/>
              </a:ext>
            </a:extLst>
          </p:cNvPr>
          <p:cNvSpPr txBox="1"/>
          <p:nvPr/>
        </p:nvSpPr>
        <p:spPr>
          <a:xfrm>
            <a:off x="6250843" y="4369337"/>
            <a:ext cx="3658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rPr>
              <a:t>FL</a:t>
            </a:r>
          </a:p>
        </p:txBody>
      </p:sp>
      <p:sp>
        <p:nvSpPr>
          <p:cNvPr id="21" name="TextBox 20">
            <a:extLst>
              <a:ext uri="{FF2B5EF4-FFF2-40B4-BE49-F238E27FC236}">
                <a16:creationId xmlns:a16="http://schemas.microsoft.com/office/drawing/2014/main" id="{A1B7DAA9-A074-B8B6-D51C-48444B6D2AE0}"/>
              </a:ext>
            </a:extLst>
          </p:cNvPr>
          <p:cNvSpPr txBox="1"/>
          <p:nvPr/>
        </p:nvSpPr>
        <p:spPr>
          <a:xfrm>
            <a:off x="7778036" y="4976964"/>
            <a:ext cx="49404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rPr>
              <a:t>MD</a:t>
            </a:r>
          </a:p>
        </p:txBody>
      </p:sp>
      <p:sp>
        <p:nvSpPr>
          <p:cNvPr id="22" name="TextBox 21">
            <a:extLst>
              <a:ext uri="{FF2B5EF4-FFF2-40B4-BE49-F238E27FC236}">
                <a16:creationId xmlns:a16="http://schemas.microsoft.com/office/drawing/2014/main" id="{BFF54E34-B187-0BDC-6AF3-4D72ECE683C1}"/>
              </a:ext>
            </a:extLst>
          </p:cNvPr>
          <p:cNvSpPr txBox="1"/>
          <p:nvPr/>
        </p:nvSpPr>
        <p:spPr>
          <a:xfrm>
            <a:off x="7820465" y="4577612"/>
            <a:ext cx="43954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rPr>
              <a:t>OR</a:t>
            </a:r>
          </a:p>
        </p:txBody>
      </p:sp>
      <p:sp>
        <p:nvSpPr>
          <p:cNvPr id="23" name="TextBox 22">
            <a:extLst>
              <a:ext uri="{FF2B5EF4-FFF2-40B4-BE49-F238E27FC236}">
                <a16:creationId xmlns:a16="http://schemas.microsoft.com/office/drawing/2014/main" id="{26143A64-89F7-E59B-6052-7D3E5247899A}"/>
              </a:ext>
            </a:extLst>
          </p:cNvPr>
          <p:cNvSpPr txBox="1"/>
          <p:nvPr/>
        </p:nvSpPr>
        <p:spPr>
          <a:xfrm>
            <a:off x="8284811" y="5157457"/>
            <a:ext cx="43165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rPr>
              <a:t>CO</a:t>
            </a:r>
          </a:p>
        </p:txBody>
      </p:sp>
      <p:sp>
        <p:nvSpPr>
          <p:cNvPr id="24" name="TextBox 23">
            <a:extLst>
              <a:ext uri="{FF2B5EF4-FFF2-40B4-BE49-F238E27FC236}">
                <a16:creationId xmlns:a16="http://schemas.microsoft.com/office/drawing/2014/main" id="{942ADCF4-79B5-AADD-559F-87A5306FC644}"/>
              </a:ext>
            </a:extLst>
          </p:cNvPr>
          <p:cNvSpPr txBox="1"/>
          <p:nvPr/>
        </p:nvSpPr>
        <p:spPr>
          <a:xfrm>
            <a:off x="7447143" y="2622108"/>
            <a:ext cx="49885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rPr>
              <a:t>NM</a:t>
            </a:r>
          </a:p>
        </p:txBody>
      </p:sp>
      <p:sp>
        <p:nvSpPr>
          <p:cNvPr id="25" name="TextBox 24">
            <a:extLst>
              <a:ext uri="{FF2B5EF4-FFF2-40B4-BE49-F238E27FC236}">
                <a16:creationId xmlns:a16="http://schemas.microsoft.com/office/drawing/2014/main" id="{29E3AE04-2C94-183E-E664-3208E555707E}"/>
              </a:ext>
            </a:extLst>
          </p:cNvPr>
          <p:cNvSpPr txBox="1"/>
          <p:nvPr/>
        </p:nvSpPr>
        <p:spPr>
          <a:xfrm>
            <a:off x="7945998" y="4065351"/>
            <a:ext cx="40748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rPr>
              <a:t>AZ</a:t>
            </a:r>
          </a:p>
        </p:txBody>
      </p:sp>
      <p:sp>
        <p:nvSpPr>
          <p:cNvPr id="26" name="TextBox 25">
            <a:extLst>
              <a:ext uri="{FF2B5EF4-FFF2-40B4-BE49-F238E27FC236}">
                <a16:creationId xmlns:a16="http://schemas.microsoft.com/office/drawing/2014/main" id="{97597EEE-D2C6-F099-8717-817408E6024F}"/>
              </a:ext>
            </a:extLst>
          </p:cNvPr>
          <p:cNvSpPr txBox="1"/>
          <p:nvPr/>
        </p:nvSpPr>
        <p:spPr>
          <a:xfrm>
            <a:off x="11034973" y="4758743"/>
            <a:ext cx="44114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rPr>
              <a:t>NV</a:t>
            </a:r>
          </a:p>
        </p:txBody>
      </p:sp>
      <p:sp>
        <p:nvSpPr>
          <p:cNvPr id="27" name="TextBox 26">
            <a:extLst>
              <a:ext uri="{FF2B5EF4-FFF2-40B4-BE49-F238E27FC236}">
                <a16:creationId xmlns:a16="http://schemas.microsoft.com/office/drawing/2014/main" id="{FFB1DD7D-EBCE-C98F-BB70-3D7EBE6038FE}"/>
              </a:ext>
            </a:extLst>
          </p:cNvPr>
          <p:cNvSpPr txBox="1"/>
          <p:nvPr/>
        </p:nvSpPr>
        <p:spPr>
          <a:xfrm>
            <a:off x="4162102" y="5071535"/>
            <a:ext cx="42030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rPr>
              <a:t>UT</a:t>
            </a:r>
          </a:p>
        </p:txBody>
      </p:sp>
      <p:sp>
        <p:nvSpPr>
          <p:cNvPr id="28" name="TextBox 27">
            <a:extLst>
              <a:ext uri="{FF2B5EF4-FFF2-40B4-BE49-F238E27FC236}">
                <a16:creationId xmlns:a16="http://schemas.microsoft.com/office/drawing/2014/main" id="{431B0561-EFD8-FC03-D59B-B224270C4433}"/>
              </a:ext>
            </a:extLst>
          </p:cNvPr>
          <p:cNvSpPr txBox="1"/>
          <p:nvPr/>
        </p:nvSpPr>
        <p:spPr>
          <a:xfrm>
            <a:off x="4626076" y="3610780"/>
            <a:ext cx="40427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rPr>
              <a:t>KY</a:t>
            </a:r>
          </a:p>
        </p:txBody>
      </p:sp>
      <p:sp>
        <p:nvSpPr>
          <p:cNvPr id="29" name="TextBox 28">
            <a:extLst>
              <a:ext uri="{FF2B5EF4-FFF2-40B4-BE49-F238E27FC236}">
                <a16:creationId xmlns:a16="http://schemas.microsoft.com/office/drawing/2014/main" id="{44250999-8055-7194-0082-A177913B4A54}"/>
              </a:ext>
            </a:extLst>
          </p:cNvPr>
          <p:cNvSpPr txBox="1"/>
          <p:nvPr/>
        </p:nvSpPr>
        <p:spPr>
          <a:xfrm>
            <a:off x="3037604" y="4434060"/>
            <a:ext cx="43633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rPr>
              <a:t>OK</a:t>
            </a:r>
          </a:p>
        </p:txBody>
      </p:sp>
      <p:sp>
        <p:nvSpPr>
          <p:cNvPr id="30" name="TextBox 29">
            <a:extLst>
              <a:ext uri="{FF2B5EF4-FFF2-40B4-BE49-F238E27FC236}">
                <a16:creationId xmlns:a16="http://schemas.microsoft.com/office/drawing/2014/main" id="{93AA305A-0C7D-BB0E-E82E-46C9CCEC3CB3}"/>
              </a:ext>
            </a:extLst>
          </p:cNvPr>
          <p:cNvSpPr txBox="1"/>
          <p:nvPr/>
        </p:nvSpPr>
        <p:spPr>
          <a:xfrm>
            <a:off x="1833520" y="2207616"/>
            <a:ext cx="46198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rPr>
              <a:t>MS</a:t>
            </a:r>
          </a:p>
        </p:txBody>
      </p:sp>
      <p:sp>
        <p:nvSpPr>
          <p:cNvPr id="31" name="TextBox 30">
            <a:extLst>
              <a:ext uri="{FF2B5EF4-FFF2-40B4-BE49-F238E27FC236}">
                <a16:creationId xmlns:a16="http://schemas.microsoft.com/office/drawing/2014/main" id="{BCEA59A3-3CBD-1865-B38E-D530ADFF022D}"/>
              </a:ext>
            </a:extLst>
          </p:cNvPr>
          <p:cNvSpPr txBox="1"/>
          <p:nvPr/>
        </p:nvSpPr>
        <p:spPr>
          <a:xfrm>
            <a:off x="5314931" y="5134259"/>
            <a:ext cx="42511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rPr>
              <a:t>WI</a:t>
            </a:r>
          </a:p>
        </p:txBody>
      </p:sp>
      <p:sp>
        <p:nvSpPr>
          <p:cNvPr id="32" name="TextBox 31">
            <a:extLst>
              <a:ext uri="{FF2B5EF4-FFF2-40B4-BE49-F238E27FC236}">
                <a16:creationId xmlns:a16="http://schemas.microsoft.com/office/drawing/2014/main" id="{7EB8807F-EAA0-0086-0961-2A2745AA5CD7}"/>
              </a:ext>
            </a:extLst>
          </p:cNvPr>
          <p:cNvSpPr txBox="1"/>
          <p:nvPr/>
        </p:nvSpPr>
        <p:spPr>
          <a:xfrm>
            <a:off x="5607646" y="5414950"/>
            <a:ext cx="41870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rPr>
              <a:t>CA</a:t>
            </a:r>
          </a:p>
        </p:txBody>
      </p:sp>
      <p:sp>
        <p:nvSpPr>
          <p:cNvPr id="33" name="TextBox 32">
            <a:extLst>
              <a:ext uri="{FF2B5EF4-FFF2-40B4-BE49-F238E27FC236}">
                <a16:creationId xmlns:a16="http://schemas.microsoft.com/office/drawing/2014/main" id="{3CF5ED6B-F5B2-12C1-49AD-8A5CFB1E1890}"/>
              </a:ext>
            </a:extLst>
          </p:cNvPr>
          <p:cNvSpPr txBox="1"/>
          <p:nvPr/>
        </p:nvSpPr>
        <p:spPr>
          <a:xfrm>
            <a:off x="5777602" y="5055688"/>
            <a:ext cx="39568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rPr>
              <a:t>CT</a:t>
            </a:r>
          </a:p>
        </p:txBody>
      </p:sp>
      <p:sp>
        <p:nvSpPr>
          <p:cNvPr id="34" name="TextBox 33">
            <a:extLst>
              <a:ext uri="{FF2B5EF4-FFF2-40B4-BE49-F238E27FC236}">
                <a16:creationId xmlns:a16="http://schemas.microsoft.com/office/drawing/2014/main" id="{7D7E9579-8D3A-5359-8B6F-9F2DC075813C}"/>
              </a:ext>
            </a:extLst>
          </p:cNvPr>
          <p:cNvSpPr txBox="1"/>
          <p:nvPr/>
        </p:nvSpPr>
        <p:spPr>
          <a:xfrm>
            <a:off x="5894932" y="4670383"/>
            <a:ext cx="42672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rPr>
              <a:t>NY</a:t>
            </a:r>
          </a:p>
        </p:txBody>
      </p:sp>
      <p:sp>
        <p:nvSpPr>
          <p:cNvPr id="35" name="TextBox 34">
            <a:extLst>
              <a:ext uri="{FF2B5EF4-FFF2-40B4-BE49-F238E27FC236}">
                <a16:creationId xmlns:a16="http://schemas.microsoft.com/office/drawing/2014/main" id="{6F67770B-B636-F5DD-0DFD-F7436A0E533E}"/>
              </a:ext>
            </a:extLst>
          </p:cNvPr>
          <p:cNvSpPr txBox="1"/>
          <p:nvPr/>
        </p:nvSpPr>
        <p:spPr>
          <a:xfrm>
            <a:off x="6442389" y="4779701"/>
            <a:ext cx="41870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rPr>
              <a:t>MI</a:t>
            </a:r>
          </a:p>
        </p:txBody>
      </p:sp>
      <p:sp>
        <p:nvSpPr>
          <p:cNvPr id="37" name="TextBox 36">
            <a:extLst>
              <a:ext uri="{FF2B5EF4-FFF2-40B4-BE49-F238E27FC236}">
                <a16:creationId xmlns:a16="http://schemas.microsoft.com/office/drawing/2014/main" id="{9D7016C2-7DF7-CAB1-8E8E-6DC11E005827}"/>
              </a:ext>
            </a:extLst>
          </p:cNvPr>
          <p:cNvSpPr txBox="1"/>
          <p:nvPr/>
        </p:nvSpPr>
        <p:spPr>
          <a:xfrm>
            <a:off x="6406710" y="5333195"/>
            <a:ext cx="49885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rPr>
              <a:t>MN</a:t>
            </a:r>
          </a:p>
        </p:txBody>
      </p:sp>
      <p:sp>
        <p:nvSpPr>
          <p:cNvPr id="38" name="TextBox 37">
            <a:extLst>
              <a:ext uri="{FF2B5EF4-FFF2-40B4-BE49-F238E27FC236}">
                <a16:creationId xmlns:a16="http://schemas.microsoft.com/office/drawing/2014/main" id="{189B8A48-204C-AFF3-0922-E3ABB6DD3AEF}"/>
              </a:ext>
            </a:extLst>
          </p:cNvPr>
          <p:cNvSpPr txBox="1"/>
          <p:nvPr/>
        </p:nvSpPr>
        <p:spPr>
          <a:xfrm>
            <a:off x="7160666" y="4799339"/>
            <a:ext cx="32573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rPr>
              <a:t>IL</a:t>
            </a:r>
          </a:p>
        </p:txBody>
      </p:sp>
      <p:sp>
        <p:nvSpPr>
          <p:cNvPr id="39" name="TextBox 38">
            <a:extLst>
              <a:ext uri="{FF2B5EF4-FFF2-40B4-BE49-F238E27FC236}">
                <a16:creationId xmlns:a16="http://schemas.microsoft.com/office/drawing/2014/main" id="{3C814973-FC92-852E-A677-6F19EF7CF239}"/>
              </a:ext>
            </a:extLst>
          </p:cNvPr>
          <p:cNvSpPr txBox="1"/>
          <p:nvPr/>
        </p:nvSpPr>
        <p:spPr>
          <a:xfrm>
            <a:off x="4018637" y="3726797"/>
            <a:ext cx="50366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rPr>
              <a:t>MO</a:t>
            </a:r>
          </a:p>
        </p:txBody>
      </p:sp>
      <p:sp>
        <p:nvSpPr>
          <p:cNvPr id="40" name="TextBox 39">
            <a:extLst>
              <a:ext uri="{FF2B5EF4-FFF2-40B4-BE49-F238E27FC236}">
                <a16:creationId xmlns:a16="http://schemas.microsoft.com/office/drawing/2014/main" id="{9CDE7AD6-F3C2-9C5B-38BB-513D77A9C755}"/>
              </a:ext>
            </a:extLst>
          </p:cNvPr>
          <p:cNvSpPr txBox="1"/>
          <p:nvPr/>
        </p:nvSpPr>
        <p:spPr>
          <a:xfrm>
            <a:off x="5226784" y="4172690"/>
            <a:ext cx="45397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rPr>
              <a:t>OH</a:t>
            </a:r>
          </a:p>
        </p:txBody>
      </p:sp>
      <p:sp>
        <p:nvSpPr>
          <p:cNvPr id="41" name="TextBox 40">
            <a:extLst>
              <a:ext uri="{FF2B5EF4-FFF2-40B4-BE49-F238E27FC236}">
                <a16:creationId xmlns:a16="http://schemas.microsoft.com/office/drawing/2014/main" id="{FE027713-7E44-BDF4-DFB5-83A400812344}"/>
              </a:ext>
            </a:extLst>
          </p:cNvPr>
          <p:cNvSpPr txBox="1"/>
          <p:nvPr/>
        </p:nvSpPr>
        <p:spPr>
          <a:xfrm>
            <a:off x="5036998" y="4897169"/>
            <a:ext cx="39318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rPr>
              <a:t>KS</a:t>
            </a:r>
          </a:p>
        </p:txBody>
      </p:sp>
      <p:sp>
        <p:nvSpPr>
          <p:cNvPr id="42" name="TextBox 41">
            <a:extLst>
              <a:ext uri="{FF2B5EF4-FFF2-40B4-BE49-F238E27FC236}">
                <a16:creationId xmlns:a16="http://schemas.microsoft.com/office/drawing/2014/main" id="{447D548A-8701-AB5F-59CE-06DD76C0EDE1}"/>
              </a:ext>
            </a:extLst>
          </p:cNvPr>
          <p:cNvSpPr txBox="1"/>
          <p:nvPr/>
        </p:nvSpPr>
        <p:spPr>
          <a:xfrm>
            <a:off x="4729286" y="4314614"/>
            <a:ext cx="36420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rPr>
              <a:t>IA</a:t>
            </a:r>
          </a:p>
        </p:txBody>
      </p:sp>
      <p:sp>
        <p:nvSpPr>
          <p:cNvPr id="43" name="TextBox 42">
            <a:extLst>
              <a:ext uri="{FF2B5EF4-FFF2-40B4-BE49-F238E27FC236}">
                <a16:creationId xmlns:a16="http://schemas.microsoft.com/office/drawing/2014/main" id="{97B2A5F3-DF92-EC65-A788-A83DC75915E8}"/>
              </a:ext>
            </a:extLst>
          </p:cNvPr>
          <p:cNvSpPr txBox="1"/>
          <p:nvPr/>
        </p:nvSpPr>
        <p:spPr>
          <a:xfrm>
            <a:off x="5482106" y="4589466"/>
            <a:ext cx="36901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rPr>
              <a:t>ID</a:t>
            </a:r>
          </a:p>
        </p:txBody>
      </p:sp>
      <p:sp>
        <p:nvSpPr>
          <p:cNvPr id="44" name="TextBox 43">
            <a:extLst>
              <a:ext uri="{FF2B5EF4-FFF2-40B4-BE49-F238E27FC236}">
                <a16:creationId xmlns:a16="http://schemas.microsoft.com/office/drawing/2014/main" id="{DDC72AFC-AD33-AFFB-A332-BFFADFFC647D}"/>
              </a:ext>
            </a:extLst>
          </p:cNvPr>
          <p:cNvSpPr txBox="1"/>
          <p:nvPr/>
        </p:nvSpPr>
        <p:spPr>
          <a:xfrm>
            <a:off x="4778740" y="4971357"/>
            <a:ext cx="40479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rPr>
              <a:t>PA</a:t>
            </a:r>
          </a:p>
        </p:txBody>
      </p:sp>
      <p:sp>
        <p:nvSpPr>
          <p:cNvPr id="46" name="TextBox 45">
            <a:extLst>
              <a:ext uri="{FF2B5EF4-FFF2-40B4-BE49-F238E27FC236}">
                <a16:creationId xmlns:a16="http://schemas.microsoft.com/office/drawing/2014/main" id="{2DD1196F-468B-D103-6B76-CEF7942CEDC7}"/>
              </a:ext>
            </a:extLst>
          </p:cNvPr>
          <p:cNvSpPr txBox="1"/>
          <p:nvPr/>
        </p:nvSpPr>
        <p:spPr>
          <a:xfrm>
            <a:off x="5140166" y="5398204"/>
            <a:ext cx="48923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rPr>
              <a:t>MA</a:t>
            </a:r>
          </a:p>
        </p:txBody>
      </p:sp>
      <p:sp>
        <p:nvSpPr>
          <p:cNvPr id="48" name="TextBox 47">
            <a:extLst>
              <a:ext uri="{FF2B5EF4-FFF2-40B4-BE49-F238E27FC236}">
                <a16:creationId xmlns:a16="http://schemas.microsoft.com/office/drawing/2014/main" id="{57E705B8-D98F-B74F-AB78-78A9B7B57924}"/>
              </a:ext>
            </a:extLst>
          </p:cNvPr>
          <p:cNvSpPr txBox="1"/>
          <p:nvPr/>
        </p:nvSpPr>
        <p:spPr>
          <a:xfrm>
            <a:off x="4769629" y="3985742"/>
            <a:ext cx="3994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rPr>
              <a:t>TX</a:t>
            </a:r>
          </a:p>
        </p:txBody>
      </p:sp>
      <p:sp>
        <p:nvSpPr>
          <p:cNvPr id="49" name="TextBox 48">
            <a:extLst>
              <a:ext uri="{FF2B5EF4-FFF2-40B4-BE49-F238E27FC236}">
                <a16:creationId xmlns:a16="http://schemas.microsoft.com/office/drawing/2014/main" id="{03CF1D7B-2E6A-62DB-8E85-45042EB499BD}"/>
              </a:ext>
            </a:extLst>
          </p:cNvPr>
          <p:cNvSpPr txBox="1"/>
          <p:nvPr/>
        </p:nvSpPr>
        <p:spPr>
          <a:xfrm>
            <a:off x="5864199" y="4320132"/>
            <a:ext cx="38664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rPr>
              <a:t>NJ</a:t>
            </a:r>
          </a:p>
        </p:txBody>
      </p:sp>
      <p:sp>
        <p:nvSpPr>
          <p:cNvPr id="50" name="TextBox 49">
            <a:extLst>
              <a:ext uri="{FF2B5EF4-FFF2-40B4-BE49-F238E27FC236}">
                <a16:creationId xmlns:a16="http://schemas.microsoft.com/office/drawing/2014/main" id="{DE12FC49-DC99-A440-E69E-1733E460C94B}"/>
              </a:ext>
            </a:extLst>
          </p:cNvPr>
          <p:cNvSpPr txBox="1"/>
          <p:nvPr/>
        </p:nvSpPr>
        <p:spPr>
          <a:xfrm>
            <a:off x="5487556" y="3763982"/>
            <a:ext cx="4651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rPr>
              <a:t>MT</a:t>
            </a:r>
          </a:p>
        </p:txBody>
      </p:sp>
      <p:sp>
        <p:nvSpPr>
          <p:cNvPr id="51" name="TextBox 50">
            <a:extLst>
              <a:ext uri="{FF2B5EF4-FFF2-40B4-BE49-F238E27FC236}">
                <a16:creationId xmlns:a16="http://schemas.microsoft.com/office/drawing/2014/main" id="{91FC6C45-4B91-862B-30C6-1898D0561034}"/>
              </a:ext>
            </a:extLst>
          </p:cNvPr>
          <p:cNvSpPr txBox="1"/>
          <p:nvPr/>
        </p:nvSpPr>
        <p:spPr>
          <a:xfrm>
            <a:off x="5996742" y="3696210"/>
            <a:ext cx="42062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rPr>
              <a:t>VA</a:t>
            </a:r>
          </a:p>
        </p:txBody>
      </p:sp>
      <p:sp>
        <p:nvSpPr>
          <p:cNvPr id="52" name="TextBox 51">
            <a:extLst>
              <a:ext uri="{FF2B5EF4-FFF2-40B4-BE49-F238E27FC236}">
                <a16:creationId xmlns:a16="http://schemas.microsoft.com/office/drawing/2014/main" id="{50D9D893-6552-07FA-2ACB-2BC8B6677F51}"/>
              </a:ext>
            </a:extLst>
          </p:cNvPr>
          <p:cNvSpPr txBox="1"/>
          <p:nvPr/>
        </p:nvSpPr>
        <p:spPr>
          <a:xfrm>
            <a:off x="4902639" y="3260843"/>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rPr>
              <a:t>SD</a:t>
            </a:r>
          </a:p>
        </p:txBody>
      </p:sp>
      <p:sp>
        <p:nvSpPr>
          <p:cNvPr id="53" name="TextBox 52">
            <a:extLst>
              <a:ext uri="{FF2B5EF4-FFF2-40B4-BE49-F238E27FC236}">
                <a16:creationId xmlns:a16="http://schemas.microsoft.com/office/drawing/2014/main" id="{23E1AD46-21F2-735C-882F-D94B3BE9B1DC}"/>
              </a:ext>
            </a:extLst>
          </p:cNvPr>
          <p:cNvSpPr txBox="1"/>
          <p:nvPr/>
        </p:nvSpPr>
        <p:spPr>
          <a:xfrm>
            <a:off x="5871011" y="3298891"/>
            <a:ext cx="44114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rPr>
              <a:t>GA</a:t>
            </a:r>
          </a:p>
        </p:txBody>
      </p:sp>
      <p:sp>
        <p:nvSpPr>
          <p:cNvPr id="54" name="TextBox 53">
            <a:extLst>
              <a:ext uri="{FF2B5EF4-FFF2-40B4-BE49-F238E27FC236}">
                <a16:creationId xmlns:a16="http://schemas.microsoft.com/office/drawing/2014/main" id="{9311C427-1D44-123F-5867-288EDC0DDC0C}"/>
              </a:ext>
            </a:extLst>
          </p:cNvPr>
          <p:cNvSpPr txBox="1"/>
          <p:nvPr/>
        </p:nvSpPr>
        <p:spPr>
          <a:xfrm>
            <a:off x="3975715" y="2916354"/>
            <a:ext cx="42832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rPr>
              <a:t>NC</a:t>
            </a:r>
          </a:p>
        </p:txBody>
      </p:sp>
      <p:sp>
        <p:nvSpPr>
          <p:cNvPr id="56" name="TextBox 55">
            <a:extLst>
              <a:ext uri="{FF2B5EF4-FFF2-40B4-BE49-F238E27FC236}">
                <a16:creationId xmlns:a16="http://schemas.microsoft.com/office/drawing/2014/main" id="{B3A218CC-1AA7-9E3A-A27E-FD687C003993}"/>
              </a:ext>
            </a:extLst>
          </p:cNvPr>
          <p:cNvSpPr txBox="1"/>
          <p:nvPr/>
        </p:nvSpPr>
        <p:spPr>
          <a:xfrm>
            <a:off x="4790153" y="5281246"/>
            <a:ext cx="41870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rPr>
              <a:t>NE</a:t>
            </a:r>
          </a:p>
        </p:txBody>
      </p:sp>
      <p:sp>
        <p:nvSpPr>
          <p:cNvPr id="57" name="TextBox 56">
            <a:extLst>
              <a:ext uri="{FF2B5EF4-FFF2-40B4-BE49-F238E27FC236}">
                <a16:creationId xmlns:a16="http://schemas.microsoft.com/office/drawing/2014/main" id="{35B4AD05-E3B5-3864-666A-EE968DC01AD9}"/>
              </a:ext>
            </a:extLst>
          </p:cNvPr>
          <p:cNvSpPr txBox="1"/>
          <p:nvPr/>
        </p:nvSpPr>
        <p:spPr>
          <a:xfrm>
            <a:off x="1497114" y="4572182"/>
            <a:ext cx="49244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rPr>
              <a:t>WV</a:t>
            </a:r>
          </a:p>
        </p:txBody>
      </p:sp>
    </p:spTree>
    <p:extLst>
      <p:ext uri="{BB962C8B-B14F-4D97-AF65-F5344CB8AC3E}">
        <p14:creationId xmlns:p14="http://schemas.microsoft.com/office/powerpoint/2010/main" val="30766334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CF9A7-48B0-3815-146E-4128C4AE9980}"/>
              </a:ext>
            </a:extLst>
          </p:cNvPr>
          <p:cNvSpPr>
            <a:spLocks noGrp="1"/>
          </p:cNvSpPr>
          <p:nvPr>
            <p:ph type="title"/>
          </p:nvPr>
        </p:nvSpPr>
        <p:spPr>
          <a:xfrm>
            <a:off x="838200" y="173127"/>
            <a:ext cx="10515600" cy="1325563"/>
          </a:xfrm>
        </p:spPr>
        <p:txBody>
          <a:bodyPr>
            <a:normAutofit fontScale="90000"/>
          </a:bodyPr>
          <a:lstStyle/>
          <a:p>
            <a:pPr algn="ctr"/>
            <a:r>
              <a:rPr lang="en-US" b="1" dirty="0">
                <a:solidFill>
                  <a:srgbClr val="0000FF"/>
                </a:solidFill>
                <a:latin typeface="+mn-lt"/>
              </a:rPr>
              <a:t>State Pregnancy Related Mortality (per 100,000 births) (4/20-12/21) &amp; Vaccination Rates</a:t>
            </a:r>
          </a:p>
        </p:txBody>
      </p:sp>
      <p:graphicFrame>
        <p:nvGraphicFramePr>
          <p:cNvPr id="6" name="Content Placeholder 5">
            <a:extLst>
              <a:ext uri="{FF2B5EF4-FFF2-40B4-BE49-F238E27FC236}">
                <a16:creationId xmlns:a16="http://schemas.microsoft.com/office/drawing/2014/main" id="{EBA29E43-4925-7021-AFCA-A238B24D7ACB}"/>
              </a:ext>
            </a:extLst>
          </p:cNvPr>
          <p:cNvGraphicFramePr>
            <a:graphicFrameLocks noGrp="1"/>
          </p:cNvGraphicFramePr>
          <p:nvPr>
            <p:ph idx="1"/>
          </p:nvPr>
        </p:nvGraphicFramePr>
        <p:xfrm>
          <a:off x="838200" y="1498690"/>
          <a:ext cx="10744200" cy="467827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1B8C26CC-5F91-E29B-F4F6-36E715390B7E}"/>
              </a:ext>
            </a:extLst>
          </p:cNvPr>
          <p:cNvSpPr txBox="1"/>
          <p:nvPr/>
        </p:nvSpPr>
        <p:spPr>
          <a:xfrm rot="16200000">
            <a:off x="-2013008" y="3238805"/>
            <a:ext cx="503535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Maternal Mortality </a:t>
            </a:r>
            <a:r>
              <a:rPr kumimoji="0" lang="en-US" sz="1400" b="0" i="0" u="none" strike="noStrike" kern="1200" cap="none" spc="0" normalizeH="0" baseline="0" noProof="0" dirty="0">
                <a:ln>
                  <a:noFill/>
                </a:ln>
                <a:solidFill>
                  <a:prstClr val="black"/>
                </a:solidFill>
                <a:effectLst/>
                <a:uLnTx/>
                <a:uFillTx/>
                <a:latin typeface="Arial" charset="0"/>
                <a:ea typeface="+mn-ea"/>
                <a:cs typeface="+mn-cs"/>
              </a:rPr>
              <a:t>(per 100,0000)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during Pandemic</a:t>
            </a:r>
          </a:p>
        </p:txBody>
      </p:sp>
      <p:sp>
        <p:nvSpPr>
          <p:cNvPr id="8" name="TextBox 7">
            <a:extLst>
              <a:ext uri="{FF2B5EF4-FFF2-40B4-BE49-F238E27FC236}">
                <a16:creationId xmlns:a16="http://schemas.microsoft.com/office/drawing/2014/main" id="{B76ABD65-2297-3B1C-1405-20B873EDB08D}"/>
              </a:ext>
            </a:extLst>
          </p:cNvPr>
          <p:cNvSpPr txBox="1"/>
          <p:nvPr/>
        </p:nvSpPr>
        <p:spPr>
          <a:xfrm>
            <a:off x="5263666" y="6090307"/>
            <a:ext cx="629755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mn-cs"/>
              </a:rPr>
              <a:t>Proportion of Population Fully Vaccinated</a:t>
            </a:r>
          </a:p>
        </p:txBody>
      </p:sp>
      <p:sp>
        <p:nvSpPr>
          <p:cNvPr id="9" name="TextBox 8">
            <a:extLst>
              <a:ext uri="{FF2B5EF4-FFF2-40B4-BE49-F238E27FC236}">
                <a16:creationId xmlns:a16="http://schemas.microsoft.com/office/drawing/2014/main" id="{7E5774CD-D3F8-E2C0-A729-47D22E08D499}"/>
              </a:ext>
            </a:extLst>
          </p:cNvPr>
          <p:cNvSpPr txBox="1"/>
          <p:nvPr/>
        </p:nvSpPr>
        <p:spPr>
          <a:xfrm>
            <a:off x="10058400" y="1676400"/>
            <a:ext cx="1034257" cy="830997"/>
          </a:xfrm>
          <a:prstGeom prst="rect">
            <a:avLst/>
          </a:prstGeom>
          <a:solidFill>
            <a:schemeClr val="bg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 =-.56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 &lt; .01</a:t>
            </a:r>
          </a:p>
        </p:txBody>
      </p:sp>
      <p:sp>
        <p:nvSpPr>
          <p:cNvPr id="10" name="TextBox 9">
            <a:extLst>
              <a:ext uri="{FF2B5EF4-FFF2-40B4-BE49-F238E27FC236}">
                <a16:creationId xmlns:a16="http://schemas.microsoft.com/office/drawing/2014/main" id="{6AC6527F-3C3F-1D3E-3B70-9ECFC0C4B428}"/>
              </a:ext>
            </a:extLst>
          </p:cNvPr>
          <p:cNvSpPr txBox="1"/>
          <p:nvPr/>
        </p:nvSpPr>
        <p:spPr>
          <a:xfrm>
            <a:off x="10162164" y="4544107"/>
            <a:ext cx="49244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mn-cs"/>
              </a:rPr>
              <a:t>CT</a:t>
            </a:r>
          </a:p>
        </p:txBody>
      </p:sp>
      <p:sp>
        <p:nvSpPr>
          <p:cNvPr id="11" name="TextBox 10">
            <a:extLst>
              <a:ext uri="{FF2B5EF4-FFF2-40B4-BE49-F238E27FC236}">
                <a16:creationId xmlns:a16="http://schemas.microsoft.com/office/drawing/2014/main" id="{D8F49F27-5279-A006-D4FD-F406B23844FB}"/>
              </a:ext>
            </a:extLst>
          </p:cNvPr>
          <p:cNvSpPr txBox="1"/>
          <p:nvPr/>
        </p:nvSpPr>
        <p:spPr>
          <a:xfrm>
            <a:off x="1597223" y="2159492"/>
            <a:ext cx="49244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mn-cs"/>
              </a:rPr>
              <a:t>AL</a:t>
            </a:r>
          </a:p>
        </p:txBody>
      </p:sp>
      <p:sp>
        <p:nvSpPr>
          <p:cNvPr id="12" name="TextBox 11">
            <a:extLst>
              <a:ext uri="{FF2B5EF4-FFF2-40B4-BE49-F238E27FC236}">
                <a16:creationId xmlns:a16="http://schemas.microsoft.com/office/drawing/2014/main" id="{9EF6F535-172E-0F1D-D23B-7016EFA9AD70}"/>
              </a:ext>
            </a:extLst>
          </p:cNvPr>
          <p:cNvSpPr txBox="1"/>
          <p:nvPr/>
        </p:nvSpPr>
        <p:spPr>
          <a:xfrm>
            <a:off x="2309577" y="1664243"/>
            <a:ext cx="53091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mn-cs"/>
              </a:rPr>
              <a:t>MS</a:t>
            </a:r>
          </a:p>
        </p:txBody>
      </p:sp>
      <p:sp>
        <p:nvSpPr>
          <p:cNvPr id="13" name="TextBox 12">
            <a:extLst>
              <a:ext uri="{FF2B5EF4-FFF2-40B4-BE49-F238E27FC236}">
                <a16:creationId xmlns:a16="http://schemas.microsoft.com/office/drawing/2014/main" id="{4B23C987-22B6-A603-6AEA-71AB697A199C}"/>
              </a:ext>
            </a:extLst>
          </p:cNvPr>
          <p:cNvSpPr txBox="1"/>
          <p:nvPr/>
        </p:nvSpPr>
        <p:spPr>
          <a:xfrm>
            <a:off x="10303658" y="5052496"/>
            <a:ext cx="54373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mn-cs"/>
              </a:rPr>
              <a:t>MA</a:t>
            </a:r>
          </a:p>
        </p:txBody>
      </p:sp>
      <p:sp>
        <p:nvSpPr>
          <p:cNvPr id="14" name="TextBox 13">
            <a:extLst>
              <a:ext uri="{FF2B5EF4-FFF2-40B4-BE49-F238E27FC236}">
                <a16:creationId xmlns:a16="http://schemas.microsoft.com/office/drawing/2014/main" id="{64013AF8-C70F-0A4B-73B1-4B84C968AAB0}"/>
              </a:ext>
            </a:extLst>
          </p:cNvPr>
          <p:cNvSpPr txBox="1"/>
          <p:nvPr/>
        </p:nvSpPr>
        <p:spPr>
          <a:xfrm>
            <a:off x="8586401" y="3059668"/>
            <a:ext cx="48814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mn-cs"/>
              </a:rPr>
              <a:t>VA</a:t>
            </a:r>
          </a:p>
        </p:txBody>
      </p:sp>
      <p:sp>
        <p:nvSpPr>
          <p:cNvPr id="15" name="TextBox 14">
            <a:extLst>
              <a:ext uri="{FF2B5EF4-FFF2-40B4-BE49-F238E27FC236}">
                <a16:creationId xmlns:a16="http://schemas.microsoft.com/office/drawing/2014/main" id="{F5DB27A8-B9D7-7AB2-D2DE-4598A58CB1AE}"/>
              </a:ext>
            </a:extLst>
          </p:cNvPr>
          <p:cNvSpPr txBox="1"/>
          <p:nvPr/>
        </p:nvSpPr>
        <p:spPr>
          <a:xfrm>
            <a:off x="8042662" y="1823888"/>
            <a:ext cx="54373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mn-cs"/>
              </a:rPr>
              <a:t>NM</a:t>
            </a:r>
          </a:p>
        </p:txBody>
      </p:sp>
      <p:sp>
        <p:nvSpPr>
          <p:cNvPr id="16" name="TextBox 15">
            <a:extLst>
              <a:ext uri="{FF2B5EF4-FFF2-40B4-BE49-F238E27FC236}">
                <a16:creationId xmlns:a16="http://schemas.microsoft.com/office/drawing/2014/main" id="{7F7871D5-9110-08BE-96AC-F8CF17E68199}"/>
              </a:ext>
            </a:extLst>
          </p:cNvPr>
          <p:cNvSpPr txBox="1"/>
          <p:nvPr/>
        </p:nvSpPr>
        <p:spPr>
          <a:xfrm>
            <a:off x="5585885" y="2507397"/>
            <a:ext cx="51809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mn-cs"/>
              </a:rPr>
              <a:t>NC</a:t>
            </a:r>
          </a:p>
        </p:txBody>
      </p:sp>
      <p:sp>
        <p:nvSpPr>
          <p:cNvPr id="17" name="TextBox 16">
            <a:extLst>
              <a:ext uri="{FF2B5EF4-FFF2-40B4-BE49-F238E27FC236}">
                <a16:creationId xmlns:a16="http://schemas.microsoft.com/office/drawing/2014/main" id="{253B324D-6B77-4056-80EA-FA0A9F282914}"/>
              </a:ext>
            </a:extLst>
          </p:cNvPr>
          <p:cNvSpPr txBox="1"/>
          <p:nvPr/>
        </p:nvSpPr>
        <p:spPr>
          <a:xfrm>
            <a:off x="2895600" y="4317109"/>
            <a:ext cx="41549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mn-cs"/>
              </a:rPr>
              <a:t>ID</a:t>
            </a:r>
          </a:p>
        </p:txBody>
      </p:sp>
      <p:sp>
        <p:nvSpPr>
          <p:cNvPr id="18" name="TextBox 17">
            <a:extLst>
              <a:ext uri="{FF2B5EF4-FFF2-40B4-BE49-F238E27FC236}">
                <a16:creationId xmlns:a16="http://schemas.microsoft.com/office/drawing/2014/main" id="{9A67DE9A-AD81-16B5-4D6F-4A5A6FBE63D1}"/>
              </a:ext>
            </a:extLst>
          </p:cNvPr>
          <p:cNvSpPr txBox="1"/>
          <p:nvPr/>
        </p:nvSpPr>
        <p:spPr>
          <a:xfrm>
            <a:off x="2954999" y="2540891"/>
            <a:ext cx="70172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mn-cs"/>
              </a:rPr>
              <a:t>AR</a:t>
            </a:r>
          </a:p>
        </p:txBody>
      </p:sp>
      <p:sp>
        <p:nvSpPr>
          <p:cNvPr id="19" name="TextBox 18">
            <a:extLst>
              <a:ext uri="{FF2B5EF4-FFF2-40B4-BE49-F238E27FC236}">
                <a16:creationId xmlns:a16="http://schemas.microsoft.com/office/drawing/2014/main" id="{D0E7EAFE-7A11-9827-49FB-F8670F4D9A92}"/>
              </a:ext>
            </a:extLst>
          </p:cNvPr>
          <p:cNvSpPr txBox="1"/>
          <p:nvPr/>
        </p:nvSpPr>
        <p:spPr>
          <a:xfrm>
            <a:off x="2222290" y="2445355"/>
            <a:ext cx="49244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mn-cs"/>
              </a:rPr>
              <a:t>LA</a:t>
            </a:r>
          </a:p>
        </p:txBody>
      </p:sp>
      <p:sp>
        <p:nvSpPr>
          <p:cNvPr id="20" name="TextBox 19">
            <a:extLst>
              <a:ext uri="{FF2B5EF4-FFF2-40B4-BE49-F238E27FC236}">
                <a16:creationId xmlns:a16="http://schemas.microsoft.com/office/drawing/2014/main" id="{FA5CDA8E-A21D-5841-3B76-7C3A33664413}"/>
              </a:ext>
            </a:extLst>
          </p:cNvPr>
          <p:cNvSpPr txBox="1"/>
          <p:nvPr/>
        </p:nvSpPr>
        <p:spPr>
          <a:xfrm>
            <a:off x="2844702" y="2137805"/>
            <a:ext cx="49244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mn-cs"/>
              </a:rPr>
              <a:t>TN</a:t>
            </a:r>
          </a:p>
        </p:txBody>
      </p:sp>
      <p:sp>
        <p:nvSpPr>
          <p:cNvPr id="21" name="TextBox 20">
            <a:extLst>
              <a:ext uri="{FF2B5EF4-FFF2-40B4-BE49-F238E27FC236}">
                <a16:creationId xmlns:a16="http://schemas.microsoft.com/office/drawing/2014/main" id="{676BA078-FDEB-7310-F375-C8B290AA34E4}"/>
              </a:ext>
            </a:extLst>
          </p:cNvPr>
          <p:cNvSpPr txBox="1"/>
          <p:nvPr/>
        </p:nvSpPr>
        <p:spPr>
          <a:xfrm>
            <a:off x="9360867" y="4501775"/>
            <a:ext cx="54373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mn-cs"/>
              </a:rPr>
              <a:t>MD</a:t>
            </a:r>
          </a:p>
        </p:txBody>
      </p:sp>
      <p:sp>
        <p:nvSpPr>
          <p:cNvPr id="22" name="TextBox 21">
            <a:extLst>
              <a:ext uri="{FF2B5EF4-FFF2-40B4-BE49-F238E27FC236}">
                <a16:creationId xmlns:a16="http://schemas.microsoft.com/office/drawing/2014/main" id="{284B9C15-ACFB-689B-C953-1F8EC9429179}"/>
              </a:ext>
            </a:extLst>
          </p:cNvPr>
          <p:cNvSpPr txBox="1"/>
          <p:nvPr/>
        </p:nvSpPr>
        <p:spPr>
          <a:xfrm>
            <a:off x="8327355" y="4832866"/>
            <a:ext cx="55662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mn-cs"/>
              </a:rPr>
              <a:t>WA</a:t>
            </a:r>
          </a:p>
        </p:txBody>
      </p:sp>
      <p:sp>
        <p:nvSpPr>
          <p:cNvPr id="23" name="TextBox 22">
            <a:extLst>
              <a:ext uri="{FF2B5EF4-FFF2-40B4-BE49-F238E27FC236}">
                <a16:creationId xmlns:a16="http://schemas.microsoft.com/office/drawing/2014/main" id="{2FECAEF0-5C9D-3C20-EB4D-7E318CD8D957}"/>
              </a:ext>
            </a:extLst>
          </p:cNvPr>
          <p:cNvSpPr txBox="1"/>
          <p:nvPr/>
        </p:nvSpPr>
        <p:spPr>
          <a:xfrm>
            <a:off x="8153400" y="5227915"/>
            <a:ext cx="51809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mn-cs"/>
              </a:rPr>
              <a:t>CA</a:t>
            </a:r>
          </a:p>
        </p:txBody>
      </p:sp>
      <p:sp>
        <p:nvSpPr>
          <p:cNvPr id="24" name="TextBox 23">
            <a:extLst>
              <a:ext uri="{FF2B5EF4-FFF2-40B4-BE49-F238E27FC236}">
                <a16:creationId xmlns:a16="http://schemas.microsoft.com/office/drawing/2014/main" id="{01DA41E6-563B-0F36-613A-19D33C10952F}"/>
              </a:ext>
            </a:extLst>
          </p:cNvPr>
          <p:cNvSpPr txBox="1"/>
          <p:nvPr/>
        </p:nvSpPr>
        <p:spPr>
          <a:xfrm>
            <a:off x="3131346" y="2883066"/>
            <a:ext cx="53091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mn-cs"/>
              </a:rPr>
              <a:t>GA</a:t>
            </a:r>
          </a:p>
        </p:txBody>
      </p:sp>
      <p:sp>
        <p:nvSpPr>
          <p:cNvPr id="25" name="TextBox 24">
            <a:extLst>
              <a:ext uri="{FF2B5EF4-FFF2-40B4-BE49-F238E27FC236}">
                <a16:creationId xmlns:a16="http://schemas.microsoft.com/office/drawing/2014/main" id="{D884E759-C1E9-2F2C-BD91-D63BFEB28FAD}"/>
              </a:ext>
            </a:extLst>
          </p:cNvPr>
          <p:cNvSpPr txBox="1"/>
          <p:nvPr/>
        </p:nvSpPr>
        <p:spPr>
          <a:xfrm>
            <a:off x="9144589" y="3790954"/>
            <a:ext cx="47961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mn-cs"/>
              </a:rPr>
              <a:t>NJ</a:t>
            </a:r>
          </a:p>
        </p:txBody>
      </p:sp>
      <p:sp>
        <p:nvSpPr>
          <p:cNvPr id="26" name="TextBox 25">
            <a:extLst>
              <a:ext uri="{FF2B5EF4-FFF2-40B4-BE49-F238E27FC236}">
                <a16:creationId xmlns:a16="http://schemas.microsoft.com/office/drawing/2014/main" id="{9F409E09-F0BC-FE51-124D-55447980BF49}"/>
              </a:ext>
            </a:extLst>
          </p:cNvPr>
          <p:cNvSpPr txBox="1"/>
          <p:nvPr/>
        </p:nvSpPr>
        <p:spPr>
          <a:xfrm>
            <a:off x="9635114" y="4132443"/>
            <a:ext cx="50526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mn-cs"/>
              </a:rPr>
              <a:t>NY</a:t>
            </a:r>
          </a:p>
        </p:txBody>
      </p:sp>
      <p:sp>
        <p:nvSpPr>
          <p:cNvPr id="27" name="TextBox 26">
            <a:extLst>
              <a:ext uri="{FF2B5EF4-FFF2-40B4-BE49-F238E27FC236}">
                <a16:creationId xmlns:a16="http://schemas.microsoft.com/office/drawing/2014/main" id="{2D7112CA-A302-C704-8066-2EE772578CA6}"/>
              </a:ext>
            </a:extLst>
          </p:cNvPr>
          <p:cNvSpPr txBox="1"/>
          <p:nvPr/>
        </p:nvSpPr>
        <p:spPr>
          <a:xfrm>
            <a:off x="4644317" y="3238805"/>
            <a:ext cx="47961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mn-cs"/>
              </a:rPr>
              <a:t>TX</a:t>
            </a:r>
          </a:p>
        </p:txBody>
      </p:sp>
      <p:sp>
        <p:nvSpPr>
          <p:cNvPr id="28" name="TextBox 27">
            <a:extLst>
              <a:ext uri="{FF2B5EF4-FFF2-40B4-BE49-F238E27FC236}">
                <a16:creationId xmlns:a16="http://schemas.microsoft.com/office/drawing/2014/main" id="{60F9D078-D9D1-4C8B-4A34-F28A14869FF4}"/>
              </a:ext>
            </a:extLst>
          </p:cNvPr>
          <p:cNvSpPr txBox="1"/>
          <p:nvPr/>
        </p:nvSpPr>
        <p:spPr>
          <a:xfrm>
            <a:off x="6375833" y="4317109"/>
            <a:ext cx="46679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mn-cs"/>
              </a:rPr>
              <a:t>FL</a:t>
            </a:r>
          </a:p>
        </p:txBody>
      </p:sp>
      <p:sp>
        <p:nvSpPr>
          <p:cNvPr id="3" name="TextBox 2">
            <a:extLst>
              <a:ext uri="{FF2B5EF4-FFF2-40B4-BE49-F238E27FC236}">
                <a16:creationId xmlns:a16="http://schemas.microsoft.com/office/drawing/2014/main" id="{D4317656-5921-CD16-415C-69440D433565}"/>
              </a:ext>
            </a:extLst>
          </p:cNvPr>
          <p:cNvSpPr txBox="1"/>
          <p:nvPr/>
        </p:nvSpPr>
        <p:spPr>
          <a:xfrm>
            <a:off x="-24431" y="6528823"/>
            <a:ext cx="62555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Sources: Vaccination NYTimes 10/20/22; Mat Mort: CDC Wonder</a:t>
            </a:r>
          </a:p>
        </p:txBody>
      </p:sp>
      <p:sp>
        <p:nvSpPr>
          <p:cNvPr id="4" name="TextBox 3">
            <a:extLst>
              <a:ext uri="{FF2B5EF4-FFF2-40B4-BE49-F238E27FC236}">
                <a16:creationId xmlns:a16="http://schemas.microsoft.com/office/drawing/2014/main" id="{EC98A1ED-EC10-2E40-161A-E354AD46005B}"/>
              </a:ext>
            </a:extLst>
          </p:cNvPr>
          <p:cNvSpPr txBox="1"/>
          <p:nvPr/>
        </p:nvSpPr>
        <p:spPr>
          <a:xfrm>
            <a:off x="3429854" y="3468494"/>
            <a:ext cx="55656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mn-cs"/>
              </a:rPr>
              <a:t>MO</a:t>
            </a:r>
          </a:p>
        </p:txBody>
      </p:sp>
      <p:sp>
        <p:nvSpPr>
          <p:cNvPr id="5" name="TextBox 4">
            <a:extLst>
              <a:ext uri="{FF2B5EF4-FFF2-40B4-BE49-F238E27FC236}">
                <a16:creationId xmlns:a16="http://schemas.microsoft.com/office/drawing/2014/main" id="{17E1F9E2-40AB-2BCD-E07F-C0C87C939D41}"/>
              </a:ext>
            </a:extLst>
          </p:cNvPr>
          <p:cNvSpPr txBox="1"/>
          <p:nvPr/>
        </p:nvSpPr>
        <p:spPr>
          <a:xfrm>
            <a:off x="3897290" y="3282915"/>
            <a:ext cx="50526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mn-cs"/>
              </a:rPr>
              <a:t>KY</a:t>
            </a:r>
          </a:p>
        </p:txBody>
      </p:sp>
      <p:sp>
        <p:nvSpPr>
          <p:cNvPr id="29" name="TextBox 28">
            <a:extLst>
              <a:ext uri="{FF2B5EF4-FFF2-40B4-BE49-F238E27FC236}">
                <a16:creationId xmlns:a16="http://schemas.microsoft.com/office/drawing/2014/main" id="{2B8215DD-A84A-E6CD-79E2-E9BCE8312E8A}"/>
              </a:ext>
            </a:extLst>
          </p:cNvPr>
          <p:cNvSpPr txBox="1"/>
          <p:nvPr/>
        </p:nvSpPr>
        <p:spPr>
          <a:xfrm>
            <a:off x="3897290" y="2814687"/>
            <a:ext cx="50526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mn-cs"/>
              </a:rPr>
              <a:t>SC</a:t>
            </a:r>
          </a:p>
        </p:txBody>
      </p:sp>
      <p:sp>
        <p:nvSpPr>
          <p:cNvPr id="30" name="TextBox 29">
            <a:extLst>
              <a:ext uri="{FF2B5EF4-FFF2-40B4-BE49-F238E27FC236}">
                <a16:creationId xmlns:a16="http://schemas.microsoft.com/office/drawing/2014/main" id="{BB92EA5E-76AC-94B6-D8E9-19A3F6BC92CE}"/>
              </a:ext>
            </a:extLst>
          </p:cNvPr>
          <p:cNvSpPr txBox="1"/>
          <p:nvPr/>
        </p:nvSpPr>
        <p:spPr>
          <a:xfrm>
            <a:off x="3000563" y="3644021"/>
            <a:ext cx="41549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mn-cs"/>
              </a:rPr>
              <a:t>IN</a:t>
            </a:r>
          </a:p>
        </p:txBody>
      </p:sp>
      <p:sp>
        <p:nvSpPr>
          <p:cNvPr id="31" name="TextBox 30">
            <a:extLst>
              <a:ext uri="{FF2B5EF4-FFF2-40B4-BE49-F238E27FC236}">
                <a16:creationId xmlns:a16="http://schemas.microsoft.com/office/drawing/2014/main" id="{EB24C95F-6E03-8A27-5924-74675EC4DFC8}"/>
              </a:ext>
            </a:extLst>
          </p:cNvPr>
          <p:cNvSpPr txBox="1"/>
          <p:nvPr/>
        </p:nvSpPr>
        <p:spPr>
          <a:xfrm>
            <a:off x="5279196" y="3500743"/>
            <a:ext cx="49244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mn-cs"/>
              </a:rPr>
              <a:t>AZ</a:t>
            </a:r>
          </a:p>
        </p:txBody>
      </p:sp>
      <p:sp>
        <p:nvSpPr>
          <p:cNvPr id="32" name="TextBox 31">
            <a:extLst>
              <a:ext uri="{FF2B5EF4-FFF2-40B4-BE49-F238E27FC236}">
                <a16:creationId xmlns:a16="http://schemas.microsoft.com/office/drawing/2014/main" id="{1E597489-1EF4-FDA5-58A8-CB6309341C3B}"/>
              </a:ext>
            </a:extLst>
          </p:cNvPr>
          <p:cNvSpPr txBox="1"/>
          <p:nvPr/>
        </p:nvSpPr>
        <p:spPr>
          <a:xfrm>
            <a:off x="5455665" y="2988031"/>
            <a:ext cx="50526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mn-cs"/>
              </a:rPr>
              <a:t>SD</a:t>
            </a:r>
          </a:p>
        </p:txBody>
      </p:sp>
      <p:sp>
        <p:nvSpPr>
          <p:cNvPr id="33" name="TextBox 32">
            <a:extLst>
              <a:ext uri="{FF2B5EF4-FFF2-40B4-BE49-F238E27FC236}">
                <a16:creationId xmlns:a16="http://schemas.microsoft.com/office/drawing/2014/main" id="{A87C7D89-2797-1160-3BB1-8F1EC820F0DD}"/>
              </a:ext>
            </a:extLst>
          </p:cNvPr>
          <p:cNvSpPr txBox="1"/>
          <p:nvPr/>
        </p:nvSpPr>
        <p:spPr>
          <a:xfrm>
            <a:off x="3848659" y="4437243"/>
            <a:ext cx="55656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mn-cs"/>
              </a:rPr>
              <a:t>WV</a:t>
            </a:r>
          </a:p>
        </p:txBody>
      </p:sp>
      <p:sp>
        <p:nvSpPr>
          <p:cNvPr id="34" name="TextBox 33">
            <a:extLst>
              <a:ext uri="{FF2B5EF4-FFF2-40B4-BE49-F238E27FC236}">
                <a16:creationId xmlns:a16="http://schemas.microsoft.com/office/drawing/2014/main" id="{24FAB56A-8BDB-2C5B-6AAA-86461A594C30}"/>
              </a:ext>
            </a:extLst>
          </p:cNvPr>
          <p:cNvSpPr txBox="1"/>
          <p:nvPr/>
        </p:nvSpPr>
        <p:spPr>
          <a:xfrm>
            <a:off x="3542733" y="4066998"/>
            <a:ext cx="53091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mn-cs"/>
              </a:rPr>
              <a:t>OK</a:t>
            </a:r>
          </a:p>
        </p:txBody>
      </p:sp>
      <p:sp>
        <p:nvSpPr>
          <p:cNvPr id="35" name="TextBox 34">
            <a:extLst>
              <a:ext uri="{FF2B5EF4-FFF2-40B4-BE49-F238E27FC236}">
                <a16:creationId xmlns:a16="http://schemas.microsoft.com/office/drawing/2014/main" id="{8F1907D6-A73C-DCB7-EE39-FDBAEFC1CB1C}"/>
              </a:ext>
            </a:extLst>
          </p:cNvPr>
          <p:cNvSpPr txBox="1"/>
          <p:nvPr/>
        </p:nvSpPr>
        <p:spPr>
          <a:xfrm>
            <a:off x="4056408" y="3846764"/>
            <a:ext cx="53091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mn-cs"/>
              </a:rPr>
              <a:t>OH</a:t>
            </a:r>
          </a:p>
        </p:txBody>
      </p:sp>
      <p:sp>
        <p:nvSpPr>
          <p:cNvPr id="36" name="TextBox 35">
            <a:extLst>
              <a:ext uri="{FF2B5EF4-FFF2-40B4-BE49-F238E27FC236}">
                <a16:creationId xmlns:a16="http://schemas.microsoft.com/office/drawing/2014/main" id="{02494EC1-701C-00DB-1598-0D0FB486F086}"/>
              </a:ext>
            </a:extLst>
          </p:cNvPr>
          <p:cNvSpPr txBox="1"/>
          <p:nvPr/>
        </p:nvSpPr>
        <p:spPr>
          <a:xfrm>
            <a:off x="5525417" y="4533587"/>
            <a:ext cx="50526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mn-cs"/>
              </a:rPr>
              <a:t>NE</a:t>
            </a:r>
          </a:p>
        </p:txBody>
      </p:sp>
      <p:sp>
        <p:nvSpPr>
          <p:cNvPr id="37" name="TextBox 36">
            <a:extLst>
              <a:ext uri="{FF2B5EF4-FFF2-40B4-BE49-F238E27FC236}">
                <a16:creationId xmlns:a16="http://schemas.microsoft.com/office/drawing/2014/main" id="{309B59A6-FF5D-207B-94AC-9B5E7F552D3B}"/>
              </a:ext>
            </a:extLst>
          </p:cNvPr>
          <p:cNvSpPr txBox="1"/>
          <p:nvPr/>
        </p:nvSpPr>
        <p:spPr>
          <a:xfrm>
            <a:off x="5013937" y="4772214"/>
            <a:ext cx="50526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mn-cs"/>
              </a:rPr>
              <a:t>KS</a:t>
            </a:r>
          </a:p>
        </p:txBody>
      </p:sp>
      <p:sp>
        <p:nvSpPr>
          <p:cNvPr id="38" name="TextBox 37">
            <a:extLst>
              <a:ext uri="{FF2B5EF4-FFF2-40B4-BE49-F238E27FC236}">
                <a16:creationId xmlns:a16="http://schemas.microsoft.com/office/drawing/2014/main" id="{4F870E0B-2CF9-52D1-7C1E-2DFC64EBE934}"/>
              </a:ext>
            </a:extLst>
          </p:cNvPr>
          <p:cNvSpPr txBox="1"/>
          <p:nvPr/>
        </p:nvSpPr>
        <p:spPr>
          <a:xfrm>
            <a:off x="4863698" y="4348921"/>
            <a:ext cx="50526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mn-cs"/>
              </a:rPr>
              <a:t>NV</a:t>
            </a:r>
          </a:p>
        </p:txBody>
      </p:sp>
      <p:sp>
        <p:nvSpPr>
          <p:cNvPr id="39" name="TextBox 38">
            <a:extLst>
              <a:ext uri="{FF2B5EF4-FFF2-40B4-BE49-F238E27FC236}">
                <a16:creationId xmlns:a16="http://schemas.microsoft.com/office/drawing/2014/main" id="{B6807F23-089A-8F51-2926-B7D2542C50A8}"/>
              </a:ext>
            </a:extLst>
          </p:cNvPr>
          <p:cNvSpPr txBox="1"/>
          <p:nvPr/>
        </p:nvSpPr>
        <p:spPr>
          <a:xfrm>
            <a:off x="4490290" y="4150061"/>
            <a:ext cx="44114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mn-cs"/>
              </a:rPr>
              <a:t>MI</a:t>
            </a:r>
          </a:p>
        </p:txBody>
      </p:sp>
      <p:sp>
        <p:nvSpPr>
          <p:cNvPr id="40" name="TextBox 39">
            <a:extLst>
              <a:ext uri="{FF2B5EF4-FFF2-40B4-BE49-F238E27FC236}">
                <a16:creationId xmlns:a16="http://schemas.microsoft.com/office/drawing/2014/main" id="{416DE365-A35C-A7A4-582E-0A7DBF6F5D4E}"/>
              </a:ext>
            </a:extLst>
          </p:cNvPr>
          <p:cNvSpPr txBox="1"/>
          <p:nvPr/>
        </p:nvSpPr>
        <p:spPr>
          <a:xfrm>
            <a:off x="5135066" y="3846764"/>
            <a:ext cx="41549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mn-cs"/>
              </a:rPr>
              <a:t>IA</a:t>
            </a:r>
          </a:p>
        </p:txBody>
      </p:sp>
      <p:sp>
        <p:nvSpPr>
          <p:cNvPr id="41" name="TextBox 40">
            <a:extLst>
              <a:ext uri="{FF2B5EF4-FFF2-40B4-BE49-F238E27FC236}">
                <a16:creationId xmlns:a16="http://schemas.microsoft.com/office/drawing/2014/main" id="{FDF4F7E9-805F-7369-3F2D-5CED6F2CF269}"/>
              </a:ext>
            </a:extLst>
          </p:cNvPr>
          <p:cNvSpPr txBox="1"/>
          <p:nvPr/>
        </p:nvSpPr>
        <p:spPr>
          <a:xfrm>
            <a:off x="7700176" y="4594702"/>
            <a:ext cx="53091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mn-cs"/>
              </a:rPr>
              <a:t>CO</a:t>
            </a:r>
          </a:p>
        </p:txBody>
      </p:sp>
      <p:sp>
        <p:nvSpPr>
          <p:cNvPr id="42" name="TextBox 41">
            <a:extLst>
              <a:ext uri="{FF2B5EF4-FFF2-40B4-BE49-F238E27FC236}">
                <a16:creationId xmlns:a16="http://schemas.microsoft.com/office/drawing/2014/main" id="{810D7A4D-E8DA-870D-A855-723B821E40DE}"/>
              </a:ext>
            </a:extLst>
          </p:cNvPr>
          <p:cNvSpPr txBox="1"/>
          <p:nvPr/>
        </p:nvSpPr>
        <p:spPr>
          <a:xfrm>
            <a:off x="7354043" y="4062715"/>
            <a:ext cx="53091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mn-cs"/>
              </a:rPr>
              <a:t>OR</a:t>
            </a:r>
          </a:p>
        </p:txBody>
      </p:sp>
      <p:sp>
        <p:nvSpPr>
          <p:cNvPr id="43" name="TextBox 42">
            <a:extLst>
              <a:ext uri="{FF2B5EF4-FFF2-40B4-BE49-F238E27FC236}">
                <a16:creationId xmlns:a16="http://schemas.microsoft.com/office/drawing/2014/main" id="{F2A0D404-7458-CAFD-9DCB-9B590B3CD576}"/>
              </a:ext>
            </a:extLst>
          </p:cNvPr>
          <p:cNvSpPr txBox="1"/>
          <p:nvPr/>
        </p:nvSpPr>
        <p:spPr>
          <a:xfrm>
            <a:off x="6867777" y="4278869"/>
            <a:ext cx="38985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mn-cs"/>
              </a:rPr>
              <a:t>IL</a:t>
            </a:r>
          </a:p>
        </p:txBody>
      </p:sp>
      <p:sp>
        <p:nvSpPr>
          <p:cNvPr id="44" name="TextBox 43">
            <a:extLst>
              <a:ext uri="{FF2B5EF4-FFF2-40B4-BE49-F238E27FC236}">
                <a16:creationId xmlns:a16="http://schemas.microsoft.com/office/drawing/2014/main" id="{5FDB3D20-A6CA-E969-9250-1B9271B45C2C}"/>
              </a:ext>
            </a:extLst>
          </p:cNvPr>
          <p:cNvSpPr txBox="1"/>
          <p:nvPr/>
        </p:nvSpPr>
        <p:spPr>
          <a:xfrm>
            <a:off x="7095774" y="5092255"/>
            <a:ext cx="54373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mn-cs"/>
              </a:rPr>
              <a:t>MN</a:t>
            </a:r>
          </a:p>
        </p:txBody>
      </p:sp>
      <p:sp>
        <p:nvSpPr>
          <p:cNvPr id="45" name="TextBox 44">
            <a:extLst>
              <a:ext uri="{FF2B5EF4-FFF2-40B4-BE49-F238E27FC236}">
                <a16:creationId xmlns:a16="http://schemas.microsoft.com/office/drawing/2014/main" id="{CB15802C-29B5-6DF6-BB11-1B5229B94E2D}"/>
              </a:ext>
            </a:extLst>
          </p:cNvPr>
          <p:cNvSpPr txBox="1"/>
          <p:nvPr/>
        </p:nvSpPr>
        <p:spPr>
          <a:xfrm>
            <a:off x="6204483" y="4867077"/>
            <a:ext cx="46679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mn-cs"/>
              </a:rPr>
              <a:t>WI</a:t>
            </a:r>
          </a:p>
        </p:txBody>
      </p:sp>
      <p:sp>
        <p:nvSpPr>
          <p:cNvPr id="46" name="TextBox 45">
            <a:extLst>
              <a:ext uri="{FF2B5EF4-FFF2-40B4-BE49-F238E27FC236}">
                <a16:creationId xmlns:a16="http://schemas.microsoft.com/office/drawing/2014/main" id="{DD01B777-2CB7-340A-4B4C-1AF95EE8CAEE}"/>
              </a:ext>
            </a:extLst>
          </p:cNvPr>
          <p:cNvSpPr txBox="1"/>
          <p:nvPr/>
        </p:nvSpPr>
        <p:spPr>
          <a:xfrm>
            <a:off x="5712040" y="5079109"/>
            <a:ext cx="49244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mn-cs"/>
              </a:rPr>
              <a:t>UT</a:t>
            </a:r>
          </a:p>
        </p:txBody>
      </p:sp>
      <p:sp>
        <p:nvSpPr>
          <p:cNvPr id="47" name="TextBox 46">
            <a:extLst>
              <a:ext uri="{FF2B5EF4-FFF2-40B4-BE49-F238E27FC236}">
                <a16:creationId xmlns:a16="http://schemas.microsoft.com/office/drawing/2014/main" id="{51708C34-B3DA-9CC8-AA7E-1C5152B09790}"/>
              </a:ext>
            </a:extLst>
          </p:cNvPr>
          <p:cNvSpPr txBox="1"/>
          <p:nvPr/>
        </p:nvSpPr>
        <p:spPr>
          <a:xfrm>
            <a:off x="7015542" y="4701882"/>
            <a:ext cx="48814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mn-cs"/>
              </a:rPr>
              <a:t>PA</a:t>
            </a:r>
          </a:p>
        </p:txBody>
      </p:sp>
    </p:spTree>
    <p:extLst>
      <p:ext uri="{BB962C8B-B14F-4D97-AF65-F5344CB8AC3E}">
        <p14:creationId xmlns:p14="http://schemas.microsoft.com/office/powerpoint/2010/main" val="17087220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A5B3B-C813-CDAB-7996-02B5725D820A}"/>
              </a:ext>
            </a:extLst>
          </p:cNvPr>
          <p:cNvSpPr>
            <a:spLocks noGrp="1"/>
          </p:cNvSpPr>
          <p:nvPr>
            <p:ph type="title"/>
          </p:nvPr>
        </p:nvSpPr>
        <p:spPr>
          <a:xfrm>
            <a:off x="0" y="18255"/>
            <a:ext cx="12192000" cy="1325563"/>
          </a:xfrm>
        </p:spPr>
        <p:txBody>
          <a:bodyPr>
            <a:normAutofit/>
          </a:bodyPr>
          <a:lstStyle/>
          <a:p>
            <a:pPr algn="ctr"/>
            <a:r>
              <a:rPr lang="en-US" b="1" dirty="0">
                <a:latin typeface="+mn-lt"/>
              </a:rPr>
              <a:t>Average Pregnancy Related Mortality* in Medicaid Expansion and non-Expansion States, 2018-2021</a:t>
            </a:r>
          </a:p>
        </p:txBody>
      </p:sp>
      <p:graphicFrame>
        <p:nvGraphicFramePr>
          <p:cNvPr id="6" name="Content Placeholder 5">
            <a:extLst>
              <a:ext uri="{FF2B5EF4-FFF2-40B4-BE49-F238E27FC236}">
                <a16:creationId xmlns:a16="http://schemas.microsoft.com/office/drawing/2014/main" id="{C5B307C2-BEB3-A831-1135-40028918151A}"/>
              </a:ext>
            </a:extLst>
          </p:cNvPr>
          <p:cNvGraphicFramePr>
            <a:graphicFrameLocks noGrp="1"/>
          </p:cNvGraphicFramePr>
          <p:nvPr>
            <p:ph idx="1"/>
            <p:extLst>
              <p:ext uri="{D42A27DB-BD31-4B8C-83A1-F6EECF244321}">
                <p14:modId xmlns:p14="http://schemas.microsoft.com/office/powerpoint/2010/main" val="1288338082"/>
              </p:ext>
            </p:extLst>
          </p:nvPr>
        </p:nvGraphicFramePr>
        <p:xfrm>
          <a:off x="544285" y="1251857"/>
          <a:ext cx="11168743" cy="492510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3CFAF974-9C45-D354-3F4B-C23D141D19E0}"/>
              </a:ext>
            </a:extLst>
          </p:cNvPr>
          <p:cNvSpPr txBox="1"/>
          <p:nvPr/>
        </p:nvSpPr>
        <p:spPr>
          <a:xfrm>
            <a:off x="326571" y="6455229"/>
            <a:ext cx="2336473" cy="369332"/>
          </a:xfrm>
          <a:prstGeom prst="rect">
            <a:avLst/>
          </a:prstGeom>
          <a:noFill/>
        </p:spPr>
        <p:txBody>
          <a:bodyPr wrap="none" rtlCol="0">
            <a:spAutoFit/>
          </a:bodyPr>
          <a:lstStyle/>
          <a:p>
            <a:r>
              <a:rPr lang="en-US" dirty="0"/>
              <a:t>Non-Expansion States: </a:t>
            </a:r>
          </a:p>
        </p:txBody>
      </p:sp>
    </p:spTree>
    <p:extLst>
      <p:ext uri="{BB962C8B-B14F-4D97-AF65-F5344CB8AC3E}">
        <p14:creationId xmlns:p14="http://schemas.microsoft.com/office/powerpoint/2010/main" val="169858675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AD495-6645-9F14-D29F-0042E486CE68}"/>
              </a:ext>
            </a:extLst>
          </p:cNvPr>
          <p:cNvSpPr>
            <a:spLocks noGrp="1"/>
          </p:cNvSpPr>
          <p:nvPr>
            <p:ph type="title"/>
          </p:nvPr>
        </p:nvSpPr>
        <p:spPr/>
        <p:txBody>
          <a:bodyPr>
            <a:normAutofit/>
          </a:bodyPr>
          <a:lstStyle/>
          <a:p>
            <a:pPr algn="ctr"/>
            <a:r>
              <a:rPr lang="en-US" sz="4800" b="1" dirty="0">
                <a:solidFill>
                  <a:srgbClr val="0033CC"/>
                </a:solidFill>
                <a:latin typeface="+mn-lt"/>
              </a:rPr>
              <a:t>Summary</a:t>
            </a:r>
          </a:p>
        </p:txBody>
      </p:sp>
      <p:sp>
        <p:nvSpPr>
          <p:cNvPr id="3" name="Content Placeholder 2">
            <a:extLst>
              <a:ext uri="{FF2B5EF4-FFF2-40B4-BE49-F238E27FC236}">
                <a16:creationId xmlns:a16="http://schemas.microsoft.com/office/drawing/2014/main" id="{07CEF935-5E04-7889-05E6-96E579CBD88F}"/>
              </a:ext>
            </a:extLst>
          </p:cNvPr>
          <p:cNvSpPr>
            <a:spLocks noGrp="1"/>
          </p:cNvSpPr>
          <p:nvPr>
            <p:ph idx="1"/>
          </p:nvPr>
        </p:nvSpPr>
        <p:spPr>
          <a:xfrm>
            <a:off x="522513" y="1508166"/>
            <a:ext cx="11174681" cy="4880759"/>
          </a:xfrm>
        </p:spPr>
        <p:txBody>
          <a:bodyPr>
            <a:noAutofit/>
          </a:bodyPr>
          <a:lstStyle/>
          <a:p>
            <a:r>
              <a:rPr lang="en-US" sz="3200" dirty="0"/>
              <a:t>The COVID pandemic contributed more than 50% to the number of maternal deaths in 2021. It appears to have lost its </a:t>
            </a:r>
            <a:r>
              <a:rPr lang="en-US" sz="3200" dirty="0" err="1"/>
              <a:t>mpact</a:t>
            </a:r>
            <a:r>
              <a:rPr lang="en-US" sz="3200" dirty="0"/>
              <a:t> in 2022.</a:t>
            </a:r>
          </a:p>
          <a:p>
            <a:pPr marL="0" indent="0">
              <a:buNone/>
            </a:pPr>
            <a:r>
              <a:rPr lang="en-US" sz="3200" dirty="0"/>
              <a:t> </a:t>
            </a:r>
          </a:p>
          <a:p>
            <a:r>
              <a:rPr lang="en-US" sz="3200" dirty="0"/>
              <a:t>The pandemic exacerbated existing disparities between different groups, with especially high ratios among American Indians/Alaskan Natives and non-Hispanic Blacks.</a:t>
            </a:r>
          </a:p>
          <a:p>
            <a:pPr marL="0" indent="0">
              <a:buNone/>
            </a:pPr>
            <a:endParaRPr lang="en-US" sz="3200" dirty="0"/>
          </a:p>
          <a:p>
            <a:r>
              <a:rPr lang="en-US" sz="3200" dirty="0"/>
              <a:t>State political systems appear to be related to the likelihood of a pregnancy related death.</a:t>
            </a:r>
          </a:p>
        </p:txBody>
      </p:sp>
    </p:spTree>
    <p:extLst>
      <p:ext uri="{BB962C8B-B14F-4D97-AF65-F5344CB8AC3E}">
        <p14:creationId xmlns:p14="http://schemas.microsoft.com/office/powerpoint/2010/main" val="279273563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09599"/>
            <a:ext cx="10363200" cy="5111931"/>
          </a:xfrm>
        </p:spPr>
        <p:txBody>
          <a:bodyPr>
            <a:normAutofit/>
          </a:bodyPr>
          <a:lstStyle/>
          <a:p>
            <a:pPr algn="ctr"/>
            <a:br>
              <a:rPr lang="en-US" dirty="0"/>
            </a:br>
            <a:r>
              <a:rPr lang="en-US" dirty="0"/>
              <a:t> </a:t>
            </a:r>
            <a:r>
              <a:rPr lang="en-US" sz="6700" b="1" dirty="0">
                <a:solidFill>
                  <a:srgbClr val="0000FF"/>
                </a:solidFill>
                <a:latin typeface="+mn-lt"/>
              </a:rPr>
              <a:t>8. Maternal Mortality as a Public Health Problem: </a:t>
            </a:r>
            <a:r>
              <a:rPr lang="en-US" sz="6700" b="1" i="1" dirty="0">
                <a:solidFill>
                  <a:srgbClr val="C00000"/>
                </a:solidFill>
                <a:latin typeface="+mn-lt"/>
              </a:rPr>
              <a:t>Timing &amp; Causes of Death </a:t>
            </a:r>
          </a:p>
        </p:txBody>
      </p:sp>
      <p:sp>
        <p:nvSpPr>
          <p:cNvPr id="3" name="TextBox 2"/>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3049132385"/>
      </p:ext>
    </p:extLst>
  </p:cSld>
  <p:clrMapOvr>
    <a:masterClrMapping/>
  </p:clrMapOvr>
  <p:transition spd="slow">
    <p:cut/>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62233"/>
            <a:ext cx="12192000" cy="1528456"/>
          </a:xfrm>
        </p:spPr>
        <p:txBody>
          <a:bodyPr>
            <a:normAutofit/>
          </a:bodyPr>
          <a:lstStyle/>
          <a:p>
            <a:r>
              <a:rPr lang="en-US" sz="5400" b="1" dirty="0">
                <a:solidFill>
                  <a:srgbClr val="0000FF"/>
                </a:solidFill>
                <a:latin typeface="+mn-lt"/>
              </a:rPr>
              <a:t>Timing of Maternal Deaths (2017-19)</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169873319"/>
              </p:ext>
            </p:extLst>
          </p:nvPr>
        </p:nvGraphicFramePr>
        <p:xfrm>
          <a:off x="1229470" y="1428750"/>
          <a:ext cx="8736693" cy="497205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07284" y="6029236"/>
            <a:ext cx="894962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Source: </a:t>
            </a:r>
            <a:r>
              <a:rPr kumimoji="0" lang="en-US" sz="1600" b="0" i="0" u="none" strike="noStrike" kern="1200" cap="none" spc="0" normalizeH="0" baseline="0" noProof="0" dirty="0">
                <a:ln>
                  <a:noFill/>
                </a:ln>
                <a:solidFill>
                  <a:srgbClr val="211D1E"/>
                </a:solidFill>
                <a:effectLst/>
                <a:uLnTx/>
                <a:uFillTx/>
                <a:latin typeface="Calibri" panose="020F0502020204030204" pitchFamily="34" charset="0"/>
                <a:ea typeface="+mn-ea"/>
                <a:cs typeface="+mn-cs"/>
              </a:rPr>
              <a:t>Trost SL, Beauregard J, </a:t>
            </a:r>
            <a:r>
              <a:rPr kumimoji="0" lang="en-US" sz="1600" b="0" i="0" u="none" strike="noStrike" kern="1200" cap="none" spc="0" normalizeH="0" baseline="0" noProof="0" dirty="0" err="1">
                <a:ln>
                  <a:noFill/>
                </a:ln>
                <a:solidFill>
                  <a:srgbClr val="211D1E"/>
                </a:solidFill>
                <a:effectLst/>
                <a:uLnTx/>
                <a:uFillTx/>
                <a:latin typeface="Calibri" panose="020F0502020204030204" pitchFamily="34" charset="0"/>
                <a:ea typeface="+mn-ea"/>
                <a:cs typeface="+mn-cs"/>
              </a:rPr>
              <a:t>Njie</a:t>
            </a:r>
            <a:r>
              <a:rPr kumimoji="0" lang="en-US" sz="1600" b="0" i="0" u="none" strike="noStrike" kern="1200" cap="none" spc="0" normalizeH="0" baseline="0" noProof="0" dirty="0">
                <a:ln>
                  <a:noFill/>
                </a:ln>
                <a:solidFill>
                  <a:srgbClr val="211D1E"/>
                </a:solidFill>
                <a:effectLst/>
                <a:uLnTx/>
                <a:uFillTx/>
                <a:latin typeface="Calibri" panose="020F0502020204030204" pitchFamily="34" charset="0"/>
                <a:ea typeface="+mn-ea"/>
                <a:cs typeface="+mn-cs"/>
              </a:rPr>
              <a:t> F, et al. </a:t>
            </a:r>
            <a:r>
              <a:rPr kumimoji="0" lang="en-US" sz="1600" b="0" i="1" u="none" strike="noStrike" kern="1200" cap="none" spc="0" normalizeH="0" baseline="0" noProof="0" dirty="0">
                <a:ln>
                  <a:noFill/>
                </a:ln>
                <a:solidFill>
                  <a:srgbClr val="211D1E"/>
                </a:solidFill>
                <a:effectLst/>
                <a:uLnTx/>
                <a:uFillTx/>
                <a:latin typeface="Calibri" panose="020F0502020204030204" pitchFamily="34" charset="0"/>
                <a:ea typeface="+mn-ea"/>
                <a:cs typeface="+mn-cs"/>
              </a:rPr>
              <a:t>Pregnancy-Related Deaths: Data from Maternal Mortality Review Committees in 36 US States, 2017–2019</a:t>
            </a:r>
            <a:r>
              <a:rPr kumimoji="0" lang="en-US" sz="1600" b="0" i="0" u="none" strike="noStrike" kern="1200" cap="none" spc="0" normalizeH="0" baseline="0" noProof="0" dirty="0">
                <a:ln>
                  <a:noFill/>
                </a:ln>
                <a:solidFill>
                  <a:srgbClr val="211D1E"/>
                </a:solidFill>
                <a:effectLst/>
                <a:uLnTx/>
                <a:uFillTx/>
                <a:latin typeface="Calibri" panose="020F0502020204030204" pitchFamily="34" charset="0"/>
                <a:ea typeface="+mn-ea"/>
                <a:cs typeface="+mn-cs"/>
              </a:rPr>
              <a:t>. Atlanta, GA: Centers for Disease Control and Prevention, US Department of Health and Human Services; 2022.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
        <p:nvSpPr>
          <p:cNvPr id="2" name="TextBox 1">
            <a:extLst>
              <a:ext uri="{FF2B5EF4-FFF2-40B4-BE49-F238E27FC236}">
                <a16:creationId xmlns:a16="http://schemas.microsoft.com/office/drawing/2014/main" id="{11D04B22-7654-079D-A773-110A80C6AA84}"/>
              </a:ext>
            </a:extLst>
          </p:cNvPr>
          <p:cNvSpPr txBox="1"/>
          <p:nvPr/>
        </p:nvSpPr>
        <p:spPr>
          <a:xfrm>
            <a:off x="8574159" y="2170079"/>
            <a:ext cx="3510557" cy="2062103"/>
          </a:xfrm>
          <a:prstGeom prst="rect">
            <a:avLst/>
          </a:prstGeom>
          <a:noFill/>
          <a:ln w="19050">
            <a:solidFill>
              <a:srgbClr val="C00000"/>
            </a:solidFill>
          </a:ln>
        </p:spPr>
        <p:txBody>
          <a:bodyPr wrap="square" rtlCol="0">
            <a:spAutoFit/>
          </a:bodyPr>
          <a:lstStyle/>
          <a:p>
            <a:pPr defTabSz="457200"/>
            <a:r>
              <a:rPr lang="en-US" sz="3200" b="1" i="1" dirty="0">
                <a:solidFill>
                  <a:srgbClr val="C00000"/>
                </a:solidFill>
                <a:latin typeface="Calibri" panose="020F0502020204030204"/>
              </a:rPr>
              <a:t>Maternal deaths are a public health issue as much as a clinical care issue.</a:t>
            </a:r>
          </a:p>
        </p:txBody>
      </p:sp>
    </p:spTree>
    <p:extLst>
      <p:ext uri="{BB962C8B-B14F-4D97-AF65-F5344CB8AC3E}">
        <p14:creationId xmlns:p14="http://schemas.microsoft.com/office/powerpoint/2010/main" val="155482669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64A15-D839-4D05-A607-E0506EF53140}"/>
              </a:ext>
            </a:extLst>
          </p:cNvPr>
          <p:cNvSpPr>
            <a:spLocks noGrp="1"/>
          </p:cNvSpPr>
          <p:nvPr>
            <p:ph type="title"/>
          </p:nvPr>
        </p:nvSpPr>
        <p:spPr>
          <a:xfrm>
            <a:off x="131298" y="1"/>
            <a:ext cx="11929403" cy="1094014"/>
          </a:xfrm>
        </p:spPr>
        <p:txBody>
          <a:bodyPr>
            <a:normAutofit fontScale="90000"/>
          </a:bodyPr>
          <a:lstStyle/>
          <a:p>
            <a:r>
              <a:rPr lang="en-US" sz="4900" b="1" dirty="0">
                <a:solidFill>
                  <a:srgbClr val="0000FF"/>
                </a:solidFill>
                <a:latin typeface="+mn-lt"/>
              </a:rPr>
              <a:t>Maternal Mortality as a Public Health Problem </a:t>
            </a:r>
            <a:br>
              <a:rPr lang="en-US" sz="6600" b="1" dirty="0">
                <a:solidFill>
                  <a:srgbClr val="0000FF"/>
                </a:solidFill>
                <a:latin typeface="+mn-lt"/>
              </a:rPr>
            </a:br>
            <a:r>
              <a:rPr lang="en-US" sz="3100" b="1" i="1" dirty="0">
                <a:latin typeface="+mn-lt"/>
              </a:rPr>
              <a:t>Cause-specific proportionate </a:t>
            </a:r>
            <a:r>
              <a:rPr lang="en-US" sz="3100" b="1" i="1" dirty="0">
                <a:solidFill>
                  <a:srgbClr val="00B050"/>
                </a:solidFill>
                <a:latin typeface="+mn-lt"/>
              </a:rPr>
              <a:t>Pregnancy-Related </a:t>
            </a:r>
            <a:r>
              <a:rPr lang="en-US" sz="3100" b="1" i="1" dirty="0">
                <a:latin typeface="+mn-lt"/>
              </a:rPr>
              <a:t>mortality: U. S., 1991–2018.</a:t>
            </a:r>
            <a:endParaRPr lang="en-US" sz="3100" dirty="0"/>
          </a:p>
        </p:txBody>
      </p:sp>
      <p:graphicFrame>
        <p:nvGraphicFramePr>
          <p:cNvPr id="6" name="Content Placeholder 5">
            <a:extLst>
              <a:ext uri="{FF2B5EF4-FFF2-40B4-BE49-F238E27FC236}">
                <a16:creationId xmlns:a16="http://schemas.microsoft.com/office/drawing/2014/main" id="{BC47374F-B2FB-4031-9374-6F477C22442D}"/>
              </a:ext>
            </a:extLst>
          </p:cNvPr>
          <p:cNvGraphicFramePr>
            <a:graphicFrameLocks noGrp="1"/>
          </p:cNvGraphicFramePr>
          <p:nvPr>
            <p:ph idx="1"/>
            <p:extLst>
              <p:ext uri="{D42A27DB-BD31-4B8C-83A1-F6EECF244321}">
                <p14:modId xmlns:p14="http://schemas.microsoft.com/office/powerpoint/2010/main" val="1477680137"/>
              </p:ext>
            </p:extLst>
          </p:nvPr>
        </p:nvGraphicFramePr>
        <p:xfrm>
          <a:off x="433753" y="1094015"/>
          <a:ext cx="11324492" cy="515585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94B3E3E8-70B6-4FED-AFDF-9A5B66F43E22}"/>
              </a:ext>
            </a:extLst>
          </p:cNvPr>
          <p:cNvSpPr txBox="1"/>
          <p:nvPr/>
        </p:nvSpPr>
        <p:spPr>
          <a:xfrm rot="16200000">
            <a:off x="-1426597" y="3228945"/>
            <a:ext cx="3485121" cy="400110"/>
          </a:xfrm>
          <a:prstGeom prst="rect">
            <a:avLst/>
          </a:prstGeom>
          <a:noFill/>
        </p:spPr>
        <p:txBody>
          <a:bodyPr wrap="none" rtlCol="0">
            <a:spAutoFit/>
          </a:bodyPr>
          <a:lstStyle/>
          <a:p>
            <a:r>
              <a:rPr lang="en-US" sz="2000" b="1" dirty="0"/>
              <a:t>% of Pregnancy Related Deaths</a:t>
            </a:r>
          </a:p>
        </p:txBody>
      </p:sp>
      <p:sp>
        <p:nvSpPr>
          <p:cNvPr id="8" name="TextBox 7">
            <a:extLst>
              <a:ext uri="{FF2B5EF4-FFF2-40B4-BE49-F238E27FC236}">
                <a16:creationId xmlns:a16="http://schemas.microsoft.com/office/drawing/2014/main" id="{AADAA5B6-7756-4BD8-8662-5E65D72B48A1}"/>
              </a:ext>
            </a:extLst>
          </p:cNvPr>
          <p:cNvSpPr txBox="1"/>
          <p:nvPr/>
        </p:nvSpPr>
        <p:spPr>
          <a:xfrm>
            <a:off x="1028700" y="5763985"/>
            <a:ext cx="814647" cy="461665"/>
          </a:xfrm>
          <a:prstGeom prst="rect">
            <a:avLst/>
          </a:prstGeom>
          <a:noFill/>
        </p:spPr>
        <p:txBody>
          <a:bodyPr wrap="none" rtlCol="0">
            <a:spAutoFit/>
          </a:bodyPr>
          <a:lstStyle/>
          <a:p>
            <a:r>
              <a:rPr lang="en-US" sz="2400" b="1" dirty="0">
                <a:solidFill>
                  <a:srgbClr val="C00000"/>
                </a:solidFill>
              </a:rPr>
              <a:t>-40%</a:t>
            </a:r>
          </a:p>
        </p:txBody>
      </p:sp>
      <p:sp>
        <p:nvSpPr>
          <p:cNvPr id="9" name="TextBox 8">
            <a:extLst>
              <a:ext uri="{FF2B5EF4-FFF2-40B4-BE49-F238E27FC236}">
                <a16:creationId xmlns:a16="http://schemas.microsoft.com/office/drawing/2014/main" id="{2C33B333-50F2-4E97-9FEA-1B4931A18B50}"/>
              </a:ext>
            </a:extLst>
          </p:cNvPr>
          <p:cNvSpPr txBox="1"/>
          <p:nvPr/>
        </p:nvSpPr>
        <p:spPr>
          <a:xfrm>
            <a:off x="4250872" y="5788201"/>
            <a:ext cx="814647" cy="461665"/>
          </a:xfrm>
          <a:prstGeom prst="rect">
            <a:avLst/>
          </a:prstGeom>
          <a:noFill/>
        </p:spPr>
        <p:txBody>
          <a:bodyPr wrap="none" rtlCol="0">
            <a:spAutoFit/>
          </a:bodyPr>
          <a:lstStyle/>
          <a:p>
            <a:r>
              <a:rPr lang="en-US" sz="2400" b="1" dirty="0">
                <a:solidFill>
                  <a:srgbClr val="C00000"/>
                </a:solidFill>
              </a:rPr>
              <a:t>-17%</a:t>
            </a:r>
          </a:p>
        </p:txBody>
      </p:sp>
      <p:sp>
        <p:nvSpPr>
          <p:cNvPr id="10" name="TextBox 9">
            <a:extLst>
              <a:ext uri="{FF2B5EF4-FFF2-40B4-BE49-F238E27FC236}">
                <a16:creationId xmlns:a16="http://schemas.microsoft.com/office/drawing/2014/main" id="{1919E652-AD14-4AB4-8184-02CF08A7247A}"/>
              </a:ext>
            </a:extLst>
          </p:cNvPr>
          <p:cNvSpPr txBox="1"/>
          <p:nvPr/>
        </p:nvSpPr>
        <p:spPr>
          <a:xfrm>
            <a:off x="3195165" y="5788201"/>
            <a:ext cx="718466" cy="461665"/>
          </a:xfrm>
          <a:prstGeom prst="rect">
            <a:avLst/>
          </a:prstGeom>
          <a:noFill/>
        </p:spPr>
        <p:txBody>
          <a:bodyPr wrap="none" rtlCol="0">
            <a:spAutoFit/>
          </a:bodyPr>
          <a:lstStyle/>
          <a:p>
            <a:r>
              <a:rPr lang="en-US" sz="2400" b="1" dirty="0">
                <a:solidFill>
                  <a:srgbClr val="C00000"/>
                </a:solidFill>
              </a:rPr>
              <a:t>+5%</a:t>
            </a:r>
          </a:p>
        </p:txBody>
      </p:sp>
      <p:sp>
        <p:nvSpPr>
          <p:cNvPr id="11" name="TextBox 10">
            <a:extLst>
              <a:ext uri="{FF2B5EF4-FFF2-40B4-BE49-F238E27FC236}">
                <a16:creationId xmlns:a16="http://schemas.microsoft.com/office/drawing/2014/main" id="{7125E32C-86D8-43C2-9C68-BDCAE4EFD7FA}"/>
              </a:ext>
            </a:extLst>
          </p:cNvPr>
          <p:cNvSpPr txBox="1"/>
          <p:nvPr/>
        </p:nvSpPr>
        <p:spPr>
          <a:xfrm>
            <a:off x="2043278" y="5777102"/>
            <a:ext cx="814647" cy="461665"/>
          </a:xfrm>
          <a:prstGeom prst="rect">
            <a:avLst/>
          </a:prstGeom>
          <a:noFill/>
        </p:spPr>
        <p:txBody>
          <a:bodyPr wrap="none" rtlCol="0">
            <a:spAutoFit/>
          </a:bodyPr>
          <a:lstStyle/>
          <a:p>
            <a:r>
              <a:rPr lang="en-US" sz="2400" b="1" dirty="0">
                <a:solidFill>
                  <a:srgbClr val="C00000"/>
                </a:solidFill>
              </a:rPr>
              <a:t>-57%</a:t>
            </a:r>
          </a:p>
        </p:txBody>
      </p:sp>
      <p:sp>
        <p:nvSpPr>
          <p:cNvPr id="12" name="TextBox 11">
            <a:extLst>
              <a:ext uri="{FF2B5EF4-FFF2-40B4-BE49-F238E27FC236}">
                <a16:creationId xmlns:a16="http://schemas.microsoft.com/office/drawing/2014/main" id="{BD2FB7F4-C848-48EB-AFE5-FCC394FAC795}"/>
              </a:ext>
            </a:extLst>
          </p:cNvPr>
          <p:cNvSpPr txBox="1"/>
          <p:nvPr/>
        </p:nvSpPr>
        <p:spPr>
          <a:xfrm>
            <a:off x="7521154" y="5763984"/>
            <a:ext cx="1029449" cy="461665"/>
          </a:xfrm>
          <a:prstGeom prst="rect">
            <a:avLst/>
          </a:prstGeom>
          <a:noFill/>
        </p:spPr>
        <p:txBody>
          <a:bodyPr wrap="none" rtlCol="0">
            <a:spAutoFit/>
          </a:bodyPr>
          <a:lstStyle/>
          <a:p>
            <a:r>
              <a:rPr lang="en-US" sz="2400" b="1" dirty="0">
                <a:solidFill>
                  <a:srgbClr val="C00000"/>
                </a:solidFill>
              </a:rPr>
              <a:t>+161%</a:t>
            </a:r>
          </a:p>
        </p:txBody>
      </p:sp>
      <p:sp>
        <p:nvSpPr>
          <p:cNvPr id="13" name="TextBox 12">
            <a:extLst>
              <a:ext uri="{FF2B5EF4-FFF2-40B4-BE49-F238E27FC236}">
                <a16:creationId xmlns:a16="http://schemas.microsoft.com/office/drawing/2014/main" id="{8BCEBAB7-1D42-4968-8E80-96DD7C4C119F}"/>
              </a:ext>
            </a:extLst>
          </p:cNvPr>
          <p:cNvSpPr txBox="1"/>
          <p:nvPr/>
        </p:nvSpPr>
        <p:spPr>
          <a:xfrm>
            <a:off x="8784563" y="5763985"/>
            <a:ext cx="873957" cy="461665"/>
          </a:xfrm>
          <a:prstGeom prst="rect">
            <a:avLst/>
          </a:prstGeom>
          <a:noFill/>
        </p:spPr>
        <p:txBody>
          <a:bodyPr wrap="none" rtlCol="0">
            <a:spAutoFit/>
          </a:bodyPr>
          <a:lstStyle/>
          <a:p>
            <a:r>
              <a:rPr lang="en-US" sz="2400" b="1" dirty="0">
                <a:solidFill>
                  <a:srgbClr val="C00000"/>
                </a:solidFill>
              </a:rPr>
              <a:t>+62%</a:t>
            </a:r>
          </a:p>
        </p:txBody>
      </p:sp>
      <p:sp>
        <p:nvSpPr>
          <p:cNvPr id="14" name="TextBox 13">
            <a:extLst>
              <a:ext uri="{FF2B5EF4-FFF2-40B4-BE49-F238E27FC236}">
                <a16:creationId xmlns:a16="http://schemas.microsoft.com/office/drawing/2014/main" id="{058933DE-40B4-4123-8BB3-1481B0033D4F}"/>
              </a:ext>
            </a:extLst>
          </p:cNvPr>
          <p:cNvSpPr txBox="1"/>
          <p:nvPr/>
        </p:nvSpPr>
        <p:spPr>
          <a:xfrm>
            <a:off x="9741398" y="5777101"/>
            <a:ext cx="873957" cy="461665"/>
          </a:xfrm>
          <a:prstGeom prst="rect">
            <a:avLst/>
          </a:prstGeom>
          <a:noFill/>
        </p:spPr>
        <p:txBody>
          <a:bodyPr wrap="none" rtlCol="0">
            <a:spAutoFit/>
          </a:bodyPr>
          <a:lstStyle/>
          <a:p>
            <a:r>
              <a:rPr lang="en-US" sz="2400" b="1" dirty="0">
                <a:solidFill>
                  <a:srgbClr val="C00000"/>
                </a:solidFill>
              </a:rPr>
              <a:t>+49%</a:t>
            </a:r>
          </a:p>
        </p:txBody>
      </p:sp>
      <p:sp>
        <p:nvSpPr>
          <p:cNvPr id="15" name="TextBox 14">
            <a:extLst>
              <a:ext uri="{FF2B5EF4-FFF2-40B4-BE49-F238E27FC236}">
                <a16:creationId xmlns:a16="http://schemas.microsoft.com/office/drawing/2014/main" id="{FE53C604-C65F-4674-820C-084B8A7085B2}"/>
              </a:ext>
            </a:extLst>
          </p:cNvPr>
          <p:cNvSpPr txBox="1"/>
          <p:nvPr/>
        </p:nvSpPr>
        <p:spPr>
          <a:xfrm>
            <a:off x="10757543" y="5788201"/>
            <a:ext cx="659155" cy="461665"/>
          </a:xfrm>
          <a:prstGeom prst="rect">
            <a:avLst/>
          </a:prstGeom>
          <a:noFill/>
        </p:spPr>
        <p:txBody>
          <a:bodyPr wrap="none" rtlCol="0">
            <a:spAutoFit/>
          </a:bodyPr>
          <a:lstStyle/>
          <a:p>
            <a:r>
              <a:rPr lang="en-US" sz="2400" b="1" dirty="0">
                <a:solidFill>
                  <a:srgbClr val="C00000"/>
                </a:solidFill>
              </a:rPr>
              <a:t>-5%</a:t>
            </a:r>
          </a:p>
        </p:txBody>
      </p:sp>
      <p:sp>
        <p:nvSpPr>
          <p:cNvPr id="16" name="TextBox 15">
            <a:extLst>
              <a:ext uri="{FF2B5EF4-FFF2-40B4-BE49-F238E27FC236}">
                <a16:creationId xmlns:a16="http://schemas.microsoft.com/office/drawing/2014/main" id="{DD95C932-1450-49E1-94E8-9D3963C862E6}"/>
              </a:ext>
            </a:extLst>
          </p:cNvPr>
          <p:cNvSpPr txBox="1"/>
          <p:nvPr/>
        </p:nvSpPr>
        <p:spPr>
          <a:xfrm>
            <a:off x="5384784" y="5763983"/>
            <a:ext cx="814647" cy="461665"/>
          </a:xfrm>
          <a:prstGeom prst="rect">
            <a:avLst/>
          </a:prstGeom>
          <a:noFill/>
        </p:spPr>
        <p:txBody>
          <a:bodyPr wrap="none" rtlCol="0">
            <a:spAutoFit/>
          </a:bodyPr>
          <a:lstStyle/>
          <a:p>
            <a:r>
              <a:rPr lang="en-US" sz="2400" b="1" dirty="0">
                <a:solidFill>
                  <a:srgbClr val="C00000"/>
                </a:solidFill>
              </a:rPr>
              <a:t>-35%</a:t>
            </a:r>
          </a:p>
        </p:txBody>
      </p:sp>
      <p:sp>
        <p:nvSpPr>
          <p:cNvPr id="17" name="TextBox 16">
            <a:extLst>
              <a:ext uri="{FF2B5EF4-FFF2-40B4-BE49-F238E27FC236}">
                <a16:creationId xmlns:a16="http://schemas.microsoft.com/office/drawing/2014/main" id="{3FB90502-3657-4B4F-A4AF-85F0559BDA0E}"/>
              </a:ext>
            </a:extLst>
          </p:cNvPr>
          <p:cNvSpPr txBox="1"/>
          <p:nvPr/>
        </p:nvSpPr>
        <p:spPr>
          <a:xfrm>
            <a:off x="6404051" y="5788201"/>
            <a:ext cx="814647" cy="461665"/>
          </a:xfrm>
          <a:prstGeom prst="rect">
            <a:avLst/>
          </a:prstGeom>
          <a:noFill/>
        </p:spPr>
        <p:txBody>
          <a:bodyPr wrap="none" rtlCol="0">
            <a:spAutoFit/>
          </a:bodyPr>
          <a:lstStyle/>
          <a:p>
            <a:r>
              <a:rPr lang="en-US" sz="2400" b="1" dirty="0">
                <a:solidFill>
                  <a:srgbClr val="C00000"/>
                </a:solidFill>
              </a:rPr>
              <a:t>-88%</a:t>
            </a:r>
          </a:p>
        </p:txBody>
      </p:sp>
      <p:sp>
        <p:nvSpPr>
          <p:cNvPr id="18" name="TextBox 17">
            <a:extLst>
              <a:ext uri="{FF2B5EF4-FFF2-40B4-BE49-F238E27FC236}">
                <a16:creationId xmlns:a16="http://schemas.microsoft.com/office/drawing/2014/main" id="{223497CC-4981-4D8F-9D52-D6665FE14968}"/>
              </a:ext>
            </a:extLst>
          </p:cNvPr>
          <p:cNvSpPr txBox="1"/>
          <p:nvPr/>
        </p:nvSpPr>
        <p:spPr>
          <a:xfrm>
            <a:off x="315963" y="6249866"/>
            <a:ext cx="6108296" cy="584775"/>
          </a:xfrm>
          <a:prstGeom prst="rect">
            <a:avLst/>
          </a:prstGeom>
          <a:noFill/>
        </p:spPr>
        <p:txBody>
          <a:bodyPr wrap="square" rtlCol="0">
            <a:spAutoFit/>
          </a:bodyPr>
          <a:lstStyle/>
          <a:p>
            <a:pPr defTabSz="457200"/>
            <a:r>
              <a:rPr lang="en-US" sz="1600" dirty="0">
                <a:solidFill>
                  <a:prstClr val="black"/>
                </a:solidFill>
                <a:latin typeface="Calibri" panose="020F0502020204030204"/>
              </a:rPr>
              <a:t>Source: </a:t>
            </a:r>
            <a:r>
              <a:rPr lang="en-US" sz="1600" dirty="0" err="1">
                <a:solidFill>
                  <a:prstClr val="black"/>
                </a:solidFill>
                <a:latin typeface="Calibri" panose="020F0502020204030204"/>
              </a:rPr>
              <a:t>Creanga</a:t>
            </a:r>
            <a:r>
              <a:rPr lang="en-US" sz="1600" dirty="0">
                <a:solidFill>
                  <a:prstClr val="black"/>
                </a:solidFill>
                <a:latin typeface="Calibri" panose="020F0502020204030204"/>
              </a:rPr>
              <a:t>. Pregnancy-Related Mortality in the United States. </a:t>
            </a:r>
            <a:r>
              <a:rPr lang="en-US" sz="1600" i="1" dirty="0" err="1">
                <a:solidFill>
                  <a:prstClr val="black"/>
                </a:solidFill>
                <a:latin typeface="Calibri" panose="020F0502020204030204"/>
              </a:rPr>
              <a:t>Obstet</a:t>
            </a:r>
            <a:r>
              <a:rPr lang="en-US" sz="1600" i="1" dirty="0">
                <a:solidFill>
                  <a:prstClr val="black"/>
                </a:solidFill>
                <a:latin typeface="Calibri" panose="020F0502020204030204"/>
              </a:rPr>
              <a:t> </a:t>
            </a:r>
            <a:r>
              <a:rPr lang="en-US" sz="1600" i="1" dirty="0" err="1">
                <a:solidFill>
                  <a:prstClr val="black"/>
                </a:solidFill>
                <a:latin typeface="Calibri" panose="020F0502020204030204"/>
              </a:rPr>
              <a:t>Gynecol</a:t>
            </a:r>
            <a:r>
              <a:rPr lang="en-US" sz="1600" i="1" dirty="0">
                <a:solidFill>
                  <a:prstClr val="black"/>
                </a:solidFill>
                <a:latin typeface="Calibri" panose="020F0502020204030204"/>
              </a:rPr>
              <a:t> </a:t>
            </a:r>
            <a:r>
              <a:rPr lang="en-US" sz="1600" dirty="0">
                <a:solidFill>
                  <a:prstClr val="black"/>
                </a:solidFill>
                <a:latin typeface="Calibri" panose="020F0502020204030204"/>
              </a:rPr>
              <a:t>2017(1991-2013); CDC </a:t>
            </a:r>
            <a:r>
              <a:rPr lang="en-US" sz="1600" dirty="0" err="1">
                <a:solidFill>
                  <a:prstClr val="black"/>
                </a:solidFill>
                <a:latin typeface="Calibri" panose="020F0502020204030204"/>
              </a:rPr>
              <a:t>PRMSS</a:t>
            </a:r>
            <a:r>
              <a:rPr lang="en-US" sz="1600" dirty="0">
                <a:solidFill>
                  <a:prstClr val="black"/>
                </a:solidFill>
                <a:latin typeface="Calibri" panose="020F0502020204030204"/>
              </a:rPr>
              <a:t> (2016-2018).</a:t>
            </a:r>
          </a:p>
        </p:txBody>
      </p:sp>
      <p:sp>
        <p:nvSpPr>
          <p:cNvPr id="19" name="TextBox 18">
            <a:extLst>
              <a:ext uri="{FF2B5EF4-FFF2-40B4-BE49-F238E27FC236}">
                <a16:creationId xmlns:a16="http://schemas.microsoft.com/office/drawing/2014/main" id="{096E0B99-EF69-4C40-A054-9A107D376FB8}"/>
              </a:ext>
            </a:extLst>
          </p:cNvPr>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599308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0664"/>
            <a:ext cx="10515600" cy="830629"/>
          </a:xfrm>
        </p:spPr>
        <p:txBody>
          <a:bodyPr/>
          <a:lstStyle/>
          <a:p>
            <a:pPr algn="ctr"/>
            <a:r>
              <a:rPr lang="en-US" dirty="0"/>
              <a:t>Three </a:t>
            </a:r>
            <a:r>
              <a:rPr lang="en-US" b="1" dirty="0">
                <a:latin typeface="+mn-lt"/>
              </a:rPr>
              <a:t>Definitions (in the U.S.) </a:t>
            </a:r>
          </a:p>
        </p:txBody>
      </p:sp>
      <p:sp>
        <p:nvSpPr>
          <p:cNvPr id="3" name="Content Placeholder 2"/>
          <p:cNvSpPr>
            <a:spLocks noGrp="1"/>
          </p:cNvSpPr>
          <p:nvPr>
            <p:ph idx="1"/>
          </p:nvPr>
        </p:nvSpPr>
        <p:spPr>
          <a:xfrm>
            <a:off x="357553" y="961292"/>
            <a:ext cx="11283461" cy="5865930"/>
          </a:xfrm>
        </p:spPr>
        <p:txBody>
          <a:bodyPr>
            <a:normAutofit fontScale="77500" lnSpcReduction="20000"/>
          </a:bodyPr>
          <a:lstStyle/>
          <a:p>
            <a:r>
              <a:rPr lang="en-US" sz="4600" b="1" dirty="0">
                <a:solidFill>
                  <a:srgbClr val="C00000"/>
                </a:solidFill>
              </a:rPr>
              <a:t>Pregnancy Associated Death </a:t>
            </a:r>
            <a:r>
              <a:rPr lang="en-US" dirty="0"/>
              <a:t>– </a:t>
            </a:r>
            <a:r>
              <a:rPr lang="en-US" sz="3300" dirty="0"/>
              <a:t>The death of a women while pregnant or </a:t>
            </a:r>
            <a:r>
              <a:rPr lang="en-US" sz="3300" b="1" i="1" dirty="0">
                <a:solidFill>
                  <a:srgbClr val="0000FF"/>
                </a:solidFill>
              </a:rPr>
              <a:t>within one year </a:t>
            </a:r>
            <a:r>
              <a:rPr lang="en-US" sz="3300" dirty="0"/>
              <a:t>of termination of pregnancy, </a:t>
            </a:r>
            <a:r>
              <a:rPr lang="en-US" sz="3300" b="1" i="1" dirty="0">
                <a:solidFill>
                  <a:srgbClr val="0000FF"/>
                </a:solidFill>
              </a:rPr>
              <a:t>irrespective of cause</a:t>
            </a:r>
            <a:r>
              <a:rPr lang="en-US" sz="3300" b="1" i="1" dirty="0"/>
              <a:t>. (WHO calls these “pregnancy related”). </a:t>
            </a:r>
            <a:r>
              <a:rPr lang="en-US" sz="3300" b="1" i="1" dirty="0">
                <a:solidFill>
                  <a:srgbClr val="006600"/>
                </a:solidFill>
              </a:rPr>
              <a:t>Starting point for analyses.</a:t>
            </a:r>
          </a:p>
          <a:p>
            <a:pPr marL="0" indent="0">
              <a:buNone/>
            </a:pPr>
            <a:r>
              <a:rPr lang="en-US" b="1" i="1" dirty="0">
                <a:solidFill>
                  <a:srgbClr val="006600"/>
                </a:solidFill>
              </a:rPr>
              <a:t> </a:t>
            </a:r>
          </a:p>
          <a:p>
            <a:r>
              <a:rPr lang="en-US" dirty="0"/>
              <a:t> </a:t>
            </a:r>
            <a:r>
              <a:rPr lang="en-US" sz="4600" b="1" dirty="0">
                <a:solidFill>
                  <a:srgbClr val="C00000"/>
                </a:solidFill>
              </a:rPr>
              <a:t>Pregnancy Related Death </a:t>
            </a:r>
            <a:r>
              <a:rPr lang="en-US" sz="3600" dirty="0"/>
              <a:t>– </a:t>
            </a:r>
            <a:r>
              <a:rPr lang="en-US" sz="3300" dirty="0"/>
              <a:t>the death of a woman during pregnancy or </a:t>
            </a:r>
            <a:r>
              <a:rPr lang="en-US" sz="3300" b="1" i="1" dirty="0">
                <a:solidFill>
                  <a:srgbClr val="0000FF"/>
                </a:solidFill>
              </a:rPr>
              <a:t>within one year</a:t>
            </a:r>
            <a:r>
              <a:rPr lang="en-US" sz="3300" dirty="0"/>
              <a:t> of the end of pregnancy </a:t>
            </a:r>
            <a:r>
              <a:rPr lang="en-US" sz="3300" b="1" i="1" dirty="0">
                <a:solidFill>
                  <a:srgbClr val="0000FF"/>
                </a:solidFill>
              </a:rPr>
              <a:t>from a pregnancy complication, a chain of events initiated by pregnancy</a:t>
            </a:r>
            <a:r>
              <a:rPr lang="en-US" sz="3300" dirty="0"/>
              <a:t>, or the aggravation of an unrelated condition by the physiologic effects of pregnancy. </a:t>
            </a:r>
            <a:r>
              <a:rPr lang="en-US" sz="3300" b="1" i="1" dirty="0">
                <a:solidFill>
                  <a:srgbClr val="006600"/>
                </a:solidFill>
              </a:rPr>
              <a:t>Used by CDC for U.S. trends.</a:t>
            </a:r>
          </a:p>
          <a:p>
            <a:pPr marL="0" indent="0">
              <a:buNone/>
            </a:pPr>
            <a:endParaRPr lang="en-US" sz="3600" dirty="0"/>
          </a:p>
          <a:p>
            <a:r>
              <a:rPr lang="en-US" sz="4600" b="1" dirty="0">
                <a:solidFill>
                  <a:srgbClr val="C00000"/>
                </a:solidFill>
              </a:rPr>
              <a:t>Maternal Mortality Ratio</a:t>
            </a:r>
            <a:r>
              <a:rPr lang="en-US" sz="4600" b="1" dirty="0"/>
              <a:t> </a:t>
            </a:r>
            <a:r>
              <a:rPr lang="en-US" sz="3300" dirty="0"/>
              <a:t>– </a:t>
            </a:r>
            <a:r>
              <a:rPr lang="en-US" sz="3600" dirty="0"/>
              <a:t>the death of a woman </a:t>
            </a:r>
            <a:r>
              <a:rPr lang="en-US" sz="3600" b="1" i="1" dirty="0">
                <a:solidFill>
                  <a:srgbClr val="0000FF"/>
                </a:solidFill>
              </a:rPr>
              <a:t>while pregnant or within 42 days of termination of pregnancy</a:t>
            </a:r>
            <a:r>
              <a:rPr lang="en-US" sz="3600" dirty="0"/>
              <a:t>, irrespective of the duration and site of the pregnancy, from any cause </a:t>
            </a:r>
            <a:r>
              <a:rPr lang="en-US" sz="3600" b="1" i="1" dirty="0">
                <a:solidFill>
                  <a:srgbClr val="0000FF"/>
                </a:solidFill>
              </a:rPr>
              <a:t>related to or aggravated by the pregnancy</a:t>
            </a:r>
            <a:r>
              <a:rPr lang="en-US" sz="3600" dirty="0"/>
              <a:t> or its management but not from accidental or incidental causes. Typically reported as a ratio per 100,000 births. </a:t>
            </a:r>
            <a:r>
              <a:rPr lang="en-US" sz="3600" b="1" i="1" dirty="0">
                <a:solidFill>
                  <a:srgbClr val="006600"/>
                </a:solidFill>
              </a:rPr>
              <a:t>Used in international comparisons. </a:t>
            </a:r>
          </a:p>
          <a:p>
            <a:pPr marL="0" indent="0">
              <a:buNone/>
            </a:pPr>
            <a:r>
              <a:rPr lang="en-US" dirty="0"/>
              <a:t> </a:t>
            </a:r>
          </a:p>
          <a:p>
            <a:pPr marL="0" indent="0">
              <a:buNone/>
            </a:pPr>
            <a:endParaRPr lang="en-US" dirty="0"/>
          </a:p>
        </p:txBody>
      </p:sp>
      <p:sp>
        <p:nvSpPr>
          <p:cNvPr id="4" name="TextBox 3"/>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55804444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287378"/>
          </a:xfrm>
        </p:spPr>
        <p:txBody>
          <a:bodyPr>
            <a:normAutofit fontScale="90000"/>
          </a:bodyPr>
          <a:lstStyle/>
          <a:p>
            <a:r>
              <a:rPr lang="en-US" dirty="0"/>
              <a:t>Pregnancy-related deaths, by cause of death and </a:t>
            </a:r>
            <a:r>
              <a:rPr lang="en-US" dirty="0">
                <a:solidFill>
                  <a:srgbClr val="C00000"/>
                </a:solidFill>
              </a:rPr>
              <a:t>timing of death</a:t>
            </a:r>
            <a:r>
              <a:rPr lang="en-US" dirty="0"/>
              <a:t> relative to the end of pregnancy, 2011-15 </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97333294"/>
              </p:ext>
            </p:extLst>
          </p:nvPr>
        </p:nvGraphicFramePr>
        <p:xfrm>
          <a:off x="360947" y="1179095"/>
          <a:ext cx="11393906" cy="537079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9718" y="6534776"/>
            <a:ext cx="9838565" cy="369332"/>
          </a:xfrm>
          <a:prstGeom prst="rect">
            <a:avLst/>
          </a:prstGeom>
          <a:noFill/>
        </p:spPr>
        <p:txBody>
          <a:bodyPr wrap="square" rtlCol="0">
            <a:spAutoFit/>
          </a:bodyPr>
          <a:lstStyle/>
          <a:p>
            <a:r>
              <a:rPr lang="en-US" dirty="0"/>
              <a:t>Source: </a:t>
            </a:r>
            <a:r>
              <a:rPr lang="en-US" dirty="0" err="1"/>
              <a:t>PetersenE</a:t>
            </a:r>
            <a:r>
              <a:rPr lang="en-US" dirty="0"/>
              <a:t>.  </a:t>
            </a:r>
            <a:r>
              <a:rPr lang="en-US" i="1" dirty="0"/>
              <a:t>Vital Signs</a:t>
            </a:r>
            <a:r>
              <a:rPr lang="en-US" dirty="0"/>
              <a:t>: Pregnancy-Related Deaths, U.S., 2011–2015. </a:t>
            </a:r>
            <a:r>
              <a:rPr lang="en-US" i="1" dirty="0"/>
              <a:t>MMWR</a:t>
            </a:r>
            <a:r>
              <a:rPr lang="en-US" dirty="0"/>
              <a:t> 2019; 68:423-29</a:t>
            </a:r>
            <a:r>
              <a:rPr lang="en-US" b="1" dirty="0"/>
              <a:t>. </a:t>
            </a:r>
            <a:endParaRPr lang="en-US" dirty="0"/>
          </a:p>
        </p:txBody>
      </p:sp>
      <p:sp>
        <p:nvSpPr>
          <p:cNvPr id="8" name="TextBox 7"/>
          <p:cNvSpPr txBox="1"/>
          <p:nvPr/>
        </p:nvSpPr>
        <p:spPr>
          <a:xfrm>
            <a:off x="1723724" y="1779070"/>
            <a:ext cx="587020" cy="369332"/>
          </a:xfrm>
          <a:prstGeom prst="rect">
            <a:avLst/>
          </a:prstGeom>
          <a:noFill/>
        </p:spPr>
        <p:txBody>
          <a:bodyPr wrap="none" rtlCol="0">
            <a:spAutoFit/>
          </a:bodyPr>
          <a:lstStyle/>
          <a:p>
            <a:r>
              <a:rPr lang="en-US" b="1" dirty="0">
                <a:solidFill>
                  <a:schemeClr val="bg1"/>
                </a:solidFill>
              </a:rPr>
              <a:t>24%</a:t>
            </a:r>
          </a:p>
        </p:txBody>
      </p:sp>
      <p:sp>
        <p:nvSpPr>
          <p:cNvPr id="9" name="TextBox 8"/>
          <p:cNvSpPr txBox="1"/>
          <p:nvPr/>
        </p:nvSpPr>
        <p:spPr>
          <a:xfrm>
            <a:off x="3496376" y="3118789"/>
            <a:ext cx="587020" cy="369332"/>
          </a:xfrm>
          <a:prstGeom prst="rect">
            <a:avLst/>
          </a:prstGeom>
          <a:noFill/>
        </p:spPr>
        <p:txBody>
          <a:bodyPr wrap="none" rtlCol="0">
            <a:spAutoFit/>
          </a:bodyPr>
          <a:lstStyle/>
          <a:p>
            <a:r>
              <a:rPr lang="en-US" b="1" dirty="0">
                <a:solidFill>
                  <a:schemeClr val="bg1"/>
                </a:solidFill>
              </a:rPr>
              <a:t>24%</a:t>
            </a:r>
          </a:p>
        </p:txBody>
      </p:sp>
      <p:sp>
        <p:nvSpPr>
          <p:cNvPr id="10" name="TextBox 9"/>
          <p:cNvSpPr txBox="1"/>
          <p:nvPr/>
        </p:nvSpPr>
        <p:spPr>
          <a:xfrm>
            <a:off x="3496376" y="3979813"/>
            <a:ext cx="587020" cy="369332"/>
          </a:xfrm>
          <a:prstGeom prst="rect">
            <a:avLst/>
          </a:prstGeom>
          <a:noFill/>
        </p:spPr>
        <p:txBody>
          <a:bodyPr wrap="none" rtlCol="0">
            <a:spAutoFit/>
          </a:bodyPr>
          <a:lstStyle/>
          <a:p>
            <a:r>
              <a:rPr lang="en-US" b="1" dirty="0">
                <a:solidFill>
                  <a:schemeClr val="bg1"/>
                </a:solidFill>
              </a:rPr>
              <a:t>26%</a:t>
            </a:r>
          </a:p>
        </p:txBody>
      </p:sp>
      <p:sp>
        <p:nvSpPr>
          <p:cNvPr id="11" name="TextBox 10"/>
          <p:cNvSpPr txBox="1"/>
          <p:nvPr/>
        </p:nvSpPr>
        <p:spPr>
          <a:xfrm>
            <a:off x="1739644" y="3440926"/>
            <a:ext cx="587020" cy="369332"/>
          </a:xfrm>
          <a:prstGeom prst="rect">
            <a:avLst/>
          </a:prstGeom>
          <a:noFill/>
        </p:spPr>
        <p:txBody>
          <a:bodyPr wrap="none" rtlCol="0">
            <a:spAutoFit/>
          </a:bodyPr>
          <a:lstStyle/>
          <a:p>
            <a:r>
              <a:rPr lang="en-US" b="1" dirty="0"/>
              <a:t>12%</a:t>
            </a:r>
          </a:p>
        </p:txBody>
      </p:sp>
      <p:sp>
        <p:nvSpPr>
          <p:cNvPr id="12" name="TextBox 11"/>
          <p:cNvSpPr txBox="1"/>
          <p:nvPr/>
        </p:nvSpPr>
        <p:spPr>
          <a:xfrm>
            <a:off x="1734953" y="2487511"/>
            <a:ext cx="587020" cy="369332"/>
          </a:xfrm>
          <a:prstGeom prst="rect">
            <a:avLst/>
          </a:prstGeom>
          <a:noFill/>
        </p:spPr>
        <p:txBody>
          <a:bodyPr wrap="none" rtlCol="0">
            <a:spAutoFit/>
          </a:bodyPr>
          <a:lstStyle/>
          <a:p>
            <a:r>
              <a:rPr lang="en-US" b="1" dirty="0">
                <a:solidFill>
                  <a:schemeClr val="bg1"/>
                </a:solidFill>
              </a:rPr>
              <a:t>19%</a:t>
            </a:r>
          </a:p>
        </p:txBody>
      </p:sp>
      <p:sp>
        <p:nvSpPr>
          <p:cNvPr id="13" name="TextBox 12"/>
          <p:cNvSpPr txBox="1"/>
          <p:nvPr/>
        </p:nvSpPr>
        <p:spPr>
          <a:xfrm>
            <a:off x="3523647" y="1866939"/>
            <a:ext cx="587020" cy="369332"/>
          </a:xfrm>
          <a:prstGeom prst="rect">
            <a:avLst/>
          </a:prstGeom>
          <a:noFill/>
        </p:spPr>
        <p:txBody>
          <a:bodyPr wrap="none" rtlCol="0">
            <a:spAutoFit/>
          </a:bodyPr>
          <a:lstStyle/>
          <a:p>
            <a:r>
              <a:rPr lang="en-US" b="1" dirty="0">
                <a:solidFill>
                  <a:schemeClr val="bg1"/>
                </a:solidFill>
              </a:rPr>
              <a:t>14%</a:t>
            </a:r>
          </a:p>
        </p:txBody>
      </p:sp>
      <p:sp>
        <p:nvSpPr>
          <p:cNvPr id="14" name="TextBox 13"/>
          <p:cNvSpPr txBox="1"/>
          <p:nvPr/>
        </p:nvSpPr>
        <p:spPr>
          <a:xfrm>
            <a:off x="2638124" y="2693470"/>
            <a:ext cx="587020" cy="369332"/>
          </a:xfrm>
          <a:prstGeom prst="rect">
            <a:avLst/>
          </a:prstGeom>
          <a:noFill/>
        </p:spPr>
        <p:txBody>
          <a:bodyPr wrap="none" rtlCol="0">
            <a:spAutoFit/>
          </a:bodyPr>
          <a:lstStyle/>
          <a:p>
            <a:r>
              <a:rPr lang="en-US" b="1" dirty="0">
                <a:solidFill>
                  <a:schemeClr val="bg1"/>
                </a:solidFill>
              </a:rPr>
              <a:t>24%</a:t>
            </a:r>
          </a:p>
        </p:txBody>
      </p:sp>
      <p:sp>
        <p:nvSpPr>
          <p:cNvPr id="15" name="TextBox 14"/>
          <p:cNvSpPr txBox="1"/>
          <p:nvPr/>
        </p:nvSpPr>
        <p:spPr>
          <a:xfrm>
            <a:off x="5220902" y="2550644"/>
            <a:ext cx="587020" cy="369332"/>
          </a:xfrm>
          <a:prstGeom prst="rect">
            <a:avLst/>
          </a:prstGeom>
          <a:noFill/>
        </p:spPr>
        <p:txBody>
          <a:bodyPr wrap="none" rtlCol="0">
            <a:spAutoFit/>
          </a:bodyPr>
          <a:lstStyle/>
          <a:p>
            <a:r>
              <a:rPr lang="en-US" b="1" dirty="0">
                <a:solidFill>
                  <a:schemeClr val="bg1"/>
                </a:solidFill>
              </a:rPr>
              <a:t>18%</a:t>
            </a:r>
          </a:p>
        </p:txBody>
      </p:sp>
      <p:sp>
        <p:nvSpPr>
          <p:cNvPr id="16" name="TextBox 15"/>
          <p:cNvSpPr txBox="1"/>
          <p:nvPr/>
        </p:nvSpPr>
        <p:spPr>
          <a:xfrm>
            <a:off x="5220902" y="4027008"/>
            <a:ext cx="587020" cy="369332"/>
          </a:xfrm>
          <a:prstGeom prst="rect">
            <a:avLst/>
          </a:prstGeom>
          <a:noFill/>
        </p:spPr>
        <p:txBody>
          <a:bodyPr wrap="none" rtlCol="0">
            <a:spAutoFit/>
          </a:bodyPr>
          <a:lstStyle/>
          <a:p>
            <a:r>
              <a:rPr lang="en-US" b="1" dirty="0">
                <a:solidFill>
                  <a:schemeClr val="bg1"/>
                </a:solidFill>
              </a:rPr>
              <a:t>20%</a:t>
            </a:r>
          </a:p>
        </p:txBody>
      </p:sp>
      <p:sp>
        <p:nvSpPr>
          <p:cNvPr id="17" name="TextBox 16"/>
          <p:cNvSpPr txBox="1"/>
          <p:nvPr/>
        </p:nvSpPr>
        <p:spPr>
          <a:xfrm>
            <a:off x="6999230" y="1963736"/>
            <a:ext cx="587020" cy="369332"/>
          </a:xfrm>
          <a:prstGeom prst="rect">
            <a:avLst/>
          </a:prstGeom>
          <a:noFill/>
        </p:spPr>
        <p:txBody>
          <a:bodyPr wrap="none" rtlCol="0">
            <a:spAutoFit/>
          </a:bodyPr>
          <a:lstStyle/>
          <a:p>
            <a:r>
              <a:rPr lang="en-US" b="1" dirty="0">
                <a:solidFill>
                  <a:schemeClr val="bg1"/>
                </a:solidFill>
              </a:rPr>
              <a:t>19%</a:t>
            </a:r>
          </a:p>
        </p:txBody>
      </p:sp>
      <p:sp>
        <p:nvSpPr>
          <p:cNvPr id="18" name="TextBox 17"/>
          <p:cNvSpPr txBox="1"/>
          <p:nvPr/>
        </p:nvSpPr>
        <p:spPr>
          <a:xfrm>
            <a:off x="7038594" y="3870001"/>
            <a:ext cx="587020" cy="369332"/>
          </a:xfrm>
          <a:prstGeom prst="rect">
            <a:avLst/>
          </a:prstGeom>
          <a:noFill/>
        </p:spPr>
        <p:txBody>
          <a:bodyPr wrap="none" rtlCol="0">
            <a:spAutoFit/>
          </a:bodyPr>
          <a:lstStyle/>
          <a:p>
            <a:r>
              <a:rPr lang="en-US" b="1" dirty="0">
                <a:solidFill>
                  <a:schemeClr val="bg1"/>
                </a:solidFill>
              </a:rPr>
              <a:t>21%</a:t>
            </a:r>
          </a:p>
        </p:txBody>
      </p:sp>
      <p:sp>
        <p:nvSpPr>
          <p:cNvPr id="19" name="TextBox 18"/>
          <p:cNvSpPr txBox="1"/>
          <p:nvPr/>
        </p:nvSpPr>
        <p:spPr>
          <a:xfrm>
            <a:off x="5253108" y="3437537"/>
            <a:ext cx="587020" cy="369332"/>
          </a:xfrm>
          <a:prstGeom prst="rect">
            <a:avLst/>
          </a:prstGeom>
          <a:noFill/>
        </p:spPr>
        <p:txBody>
          <a:bodyPr wrap="none" rtlCol="0">
            <a:spAutoFit/>
          </a:bodyPr>
          <a:lstStyle/>
          <a:p>
            <a:r>
              <a:rPr lang="en-US" b="1" dirty="0">
                <a:solidFill>
                  <a:schemeClr val="bg1"/>
                </a:solidFill>
              </a:rPr>
              <a:t>16%</a:t>
            </a:r>
          </a:p>
        </p:txBody>
      </p:sp>
      <p:sp>
        <p:nvSpPr>
          <p:cNvPr id="20" name="TextBox 19"/>
          <p:cNvSpPr txBox="1"/>
          <p:nvPr/>
        </p:nvSpPr>
        <p:spPr>
          <a:xfrm>
            <a:off x="8862722" y="1518113"/>
            <a:ext cx="587020" cy="369332"/>
          </a:xfrm>
          <a:prstGeom prst="rect">
            <a:avLst/>
          </a:prstGeom>
          <a:noFill/>
        </p:spPr>
        <p:txBody>
          <a:bodyPr wrap="none" rtlCol="0">
            <a:spAutoFit/>
          </a:bodyPr>
          <a:lstStyle/>
          <a:p>
            <a:r>
              <a:rPr lang="en-US" b="1" dirty="0">
                <a:solidFill>
                  <a:schemeClr val="bg1"/>
                </a:solidFill>
              </a:rPr>
              <a:t>17%</a:t>
            </a:r>
          </a:p>
        </p:txBody>
      </p:sp>
      <p:sp>
        <p:nvSpPr>
          <p:cNvPr id="21" name="TextBox 20"/>
          <p:cNvSpPr txBox="1"/>
          <p:nvPr/>
        </p:nvSpPr>
        <p:spPr>
          <a:xfrm>
            <a:off x="8811312" y="2906635"/>
            <a:ext cx="587020" cy="369332"/>
          </a:xfrm>
          <a:prstGeom prst="rect">
            <a:avLst/>
          </a:prstGeom>
          <a:noFill/>
        </p:spPr>
        <p:txBody>
          <a:bodyPr wrap="none" rtlCol="0">
            <a:spAutoFit/>
          </a:bodyPr>
          <a:lstStyle/>
          <a:p>
            <a:r>
              <a:rPr lang="en-US" b="1" dirty="0">
                <a:solidFill>
                  <a:schemeClr val="bg1"/>
                </a:solidFill>
              </a:rPr>
              <a:t>41%</a:t>
            </a:r>
          </a:p>
        </p:txBody>
      </p:sp>
      <p:sp>
        <p:nvSpPr>
          <p:cNvPr id="23" name="TextBox 22"/>
          <p:cNvSpPr txBox="1"/>
          <p:nvPr/>
        </p:nvSpPr>
        <p:spPr>
          <a:xfrm>
            <a:off x="7041812" y="2797856"/>
            <a:ext cx="587020" cy="369332"/>
          </a:xfrm>
          <a:prstGeom prst="rect">
            <a:avLst/>
          </a:prstGeom>
          <a:noFill/>
        </p:spPr>
        <p:txBody>
          <a:bodyPr wrap="none" rtlCol="0">
            <a:spAutoFit/>
          </a:bodyPr>
          <a:lstStyle/>
          <a:p>
            <a:r>
              <a:rPr lang="en-US" b="1" dirty="0">
                <a:solidFill>
                  <a:schemeClr val="bg1"/>
                </a:solidFill>
              </a:rPr>
              <a:t>13%</a:t>
            </a:r>
          </a:p>
        </p:txBody>
      </p:sp>
      <p:sp>
        <p:nvSpPr>
          <p:cNvPr id="24" name="TextBox 23"/>
          <p:cNvSpPr txBox="1"/>
          <p:nvPr/>
        </p:nvSpPr>
        <p:spPr>
          <a:xfrm>
            <a:off x="8855643" y="1963736"/>
            <a:ext cx="587020" cy="369332"/>
          </a:xfrm>
          <a:prstGeom prst="rect">
            <a:avLst/>
          </a:prstGeom>
          <a:noFill/>
        </p:spPr>
        <p:txBody>
          <a:bodyPr wrap="none" rtlCol="0">
            <a:spAutoFit/>
          </a:bodyPr>
          <a:lstStyle/>
          <a:p>
            <a:r>
              <a:rPr lang="en-US" b="1" dirty="0">
                <a:solidFill>
                  <a:schemeClr val="bg1"/>
                </a:solidFill>
              </a:rPr>
              <a:t>15%</a:t>
            </a:r>
          </a:p>
        </p:txBody>
      </p:sp>
      <p:sp>
        <p:nvSpPr>
          <p:cNvPr id="25" name="TextBox 24"/>
          <p:cNvSpPr txBox="1"/>
          <p:nvPr/>
        </p:nvSpPr>
        <p:spPr>
          <a:xfrm>
            <a:off x="10599280" y="2070150"/>
            <a:ext cx="587020" cy="369332"/>
          </a:xfrm>
          <a:prstGeom prst="rect">
            <a:avLst/>
          </a:prstGeom>
          <a:noFill/>
        </p:spPr>
        <p:txBody>
          <a:bodyPr wrap="none" rtlCol="0">
            <a:spAutoFit/>
          </a:bodyPr>
          <a:lstStyle/>
          <a:p>
            <a:r>
              <a:rPr lang="en-US" b="1" dirty="0">
                <a:solidFill>
                  <a:schemeClr val="bg1"/>
                </a:solidFill>
              </a:rPr>
              <a:t>15%</a:t>
            </a:r>
          </a:p>
        </p:txBody>
      </p:sp>
      <p:sp>
        <p:nvSpPr>
          <p:cNvPr id="26" name="TextBox 25"/>
          <p:cNvSpPr txBox="1"/>
          <p:nvPr/>
        </p:nvSpPr>
        <p:spPr>
          <a:xfrm>
            <a:off x="10599280" y="3795147"/>
            <a:ext cx="587020" cy="369332"/>
          </a:xfrm>
          <a:prstGeom prst="rect">
            <a:avLst/>
          </a:prstGeom>
          <a:noFill/>
        </p:spPr>
        <p:txBody>
          <a:bodyPr wrap="none" rtlCol="0">
            <a:spAutoFit/>
          </a:bodyPr>
          <a:lstStyle/>
          <a:p>
            <a:r>
              <a:rPr lang="en-US" b="1" dirty="0">
                <a:solidFill>
                  <a:schemeClr val="bg1"/>
                </a:solidFill>
              </a:rPr>
              <a:t>12%</a:t>
            </a:r>
          </a:p>
        </p:txBody>
      </p:sp>
      <p:sp>
        <p:nvSpPr>
          <p:cNvPr id="27" name="TextBox 26"/>
          <p:cNvSpPr txBox="1"/>
          <p:nvPr/>
        </p:nvSpPr>
        <p:spPr>
          <a:xfrm>
            <a:off x="10601095" y="1621092"/>
            <a:ext cx="587020" cy="369332"/>
          </a:xfrm>
          <a:prstGeom prst="rect">
            <a:avLst/>
          </a:prstGeom>
          <a:noFill/>
        </p:spPr>
        <p:txBody>
          <a:bodyPr wrap="none" rtlCol="0">
            <a:spAutoFit/>
          </a:bodyPr>
          <a:lstStyle/>
          <a:p>
            <a:r>
              <a:rPr lang="en-US" b="1" dirty="0">
                <a:solidFill>
                  <a:schemeClr val="bg1"/>
                </a:solidFill>
              </a:rPr>
              <a:t>14%</a:t>
            </a:r>
          </a:p>
        </p:txBody>
      </p:sp>
      <p:sp>
        <p:nvSpPr>
          <p:cNvPr id="28" name="TextBox 27"/>
          <p:cNvSpPr txBox="1"/>
          <p:nvPr/>
        </p:nvSpPr>
        <p:spPr>
          <a:xfrm>
            <a:off x="9580579" y="651745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
        <p:nvSpPr>
          <p:cNvPr id="3" name="Oval 2">
            <a:extLst>
              <a:ext uri="{FF2B5EF4-FFF2-40B4-BE49-F238E27FC236}">
                <a16:creationId xmlns:a16="http://schemas.microsoft.com/office/drawing/2014/main" id="{1350B15F-0263-49B9-828B-2BED820C27DB}"/>
              </a:ext>
            </a:extLst>
          </p:cNvPr>
          <p:cNvSpPr/>
          <p:nvPr/>
        </p:nvSpPr>
        <p:spPr>
          <a:xfrm>
            <a:off x="1680482" y="1657458"/>
            <a:ext cx="641491" cy="61517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FEF3A8D-E14E-43C0-8660-53369B51DEE2}"/>
              </a:ext>
            </a:extLst>
          </p:cNvPr>
          <p:cNvSpPr/>
          <p:nvPr/>
        </p:nvSpPr>
        <p:spPr>
          <a:xfrm>
            <a:off x="3423067" y="3864491"/>
            <a:ext cx="641491" cy="61517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FAB884F-E55A-4E43-9724-9879932ABA88}"/>
              </a:ext>
            </a:extLst>
          </p:cNvPr>
          <p:cNvSpPr/>
          <p:nvPr/>
        </p:nvSpPr>
        <p:spPr>
          <a:xfrm>
            <a:off x="5157197" y="3903521"/>
            <a:ext cx="641491" cy="61517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2E6AED1-B211-4363-B82B-0694866A0D28}"/>
              </a:ext>
            </a:extLst>
          </p:cNvPr>
          <p:cNvSpPr/>
          <p:nvPr/>
        </p:nvSpPr>
        <p:spPr>
          <a:xfrm>
            <a:off x="7003610" y="3773041"/>
            <a:ext cx="641491" cy="61517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EAA85963-9B05-4AE8-A38E-70E25F07416D}"/>
              </a:ext>
            </a:extLst>
          </p:cNvPr>
          <p:cNvSpPr/>
          <p:nvPr/>
        </p:nvSpPr>
        <p:spPr>
          <a:xfrm>
            <a:off x="8784076" y="2773053"/>
            <a:ext cx="641491" cy="61517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81E2716-FB04-453B-8AE9-EE1874B35CC6}"/>
              </a:ext>
            </a:extLst>
          </p:cNvPr>
          <p:cNvSpPr/>
          <p:nvPr/>
        </p:nvSpPr>
        <p:spPr>
          <a:xfrm>
            <a:off x="10565543" y="1943792"/>
            <a:ext cx="641491" cy="61517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371683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547" y="109095"/>
            <a:ext cx="11733798" cy="1049655"/>
          </a:xfrm>
        </p:spPr>
        <p:txBody>
          <a:bodyPr>
            <a:noAutofit/>
          </a:bodyPr>
          <a:lstStyle/>
          <a:p>
            <a:pPr algn="ctr"/>
            <a:r>
              <a:rPr lang="en-US" sz="4000" b="1" dirty="0">
                <a:solidFill>
                  <a:srgbClr val="0000FF"/>
                </a:solidFill>
                <a:latin typeface="+mn-lt"/>
              </a:rPr>
              <a:t>Moving to a Public Health Approach </a:t>
            </a:r>
            <a:br>
              <a:rPr lang="en-US" sz="4000" b="1" dirty="0">
                <a:latin typeface="+mn-lt"/>
              </a:rPr>
            </a:br>
            <a:r>
              <a:rPr lang="en-US" sz="3200" b="1" i="1" dirty="0">
                <a:latin typeface="+mn-lt"/>
              </a:rPr>
              <a:t>Underlying Causes of Pregnancy-Related Deaths, by </a:t>
            </a:r>
            <a:r>
              <a:rPr lang="en-US" sz="3200" b="1" i="1" dirty="0">
                <a:solidFill>
                  <a:srgbClr val="C00000"/>
                </a:solidFill>
                <a:latin typeface="+mn-lt"/>
              </a:rPr>
              <a:t>Timing of Death</a:t>
            </a:r>
            <a:endParaRPr lang="en-US" sz="3200" dirty="0">
              <a:solidFill>
                <a:srgbClr val="C00000"/>
              </a:solidFill>
              <a:latin typeface="+mn-lt"/>
            </a:endParaRPr>
          </a:p>
        </p:txBody>
      </p:sp>
      <p:graphicFrame>
        <p:nvGraphicFramePr>
          <p:cNvPr id="6" name="Content Placeholder 5"/>
          <p:cNvGraphicFramePr>
            <a:graphicFrameLocks noGrp="1"/>
          </p:cNvGraphicFramePr>
          <p:nvPr>
            <p:ph idx="1"/>
          </p:nvPr>
        </p:nvGraphicFramePr>
        <p:xfrm>
          <a:off x="588579" y="1261242"/>
          <a:ext cx="11056883" cy="513859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p:cNvSpPr txBox="1"/>
          <p:nvPr/>
        </p:nvSpPr>
        <p:spPr>
          <a:xfrm>
            <a:off x="300547" y="2662666"/>
            <a:ext cx="439155" cy="47067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57200"/>
            <a:r>
              <a:rPr lang="en-US" sz="2400" b="1" dirty="0">
                <a:solidFill>
                  <a:prstClr val="black"/>
                </a:solidFill>
                <a:latin typeface="Calibri" panose="020F0502020204030204"/>
              </a:rPr>
              <a:t>%</a:t>
            </a:r>
          </a:p>
        </p:txBody>
      </p:sp>
      <p:sp>
        <p:nvSpPr>
          <p:cNvPr id="5" name="TextBox 4"/>
          <p:cNvSpPr txBox="1"/>
          <p:nvPr/>
        </p:nvSpPr>
        <p:spPr>
          <a:xfrm>
            <a:off x="1039719" y="6399838"/>
            <a:ext cx="7104509" cy="369332"/>
          </a:xfrm>
          <a:prstGeom prst="rect">
            <a:avLst/>
          </a:prstGeom>
          <a:noFill/>
        </p:spPr>
        <p:txBody>
          <a:bodyPr wrap="none" rtlCol="0">
            <a:spAutoFit/>
          </a:bodyPr>
          <a:lstStyle/>
          <a:p>
            <a:pPr defTabSz="457200"/>
            <a:r>
              <a:rPr lang="en-US" dirty="0">
                <a:solidFill>
                  <a:prstClr val="black"/>
                </a:solidFill>
                <a:latin typeface="Calibri" panose="020F0502020204030204"/>
              </a:rPr>
              <a:t>Source: CDC. 2018. </a:t>
            </a:r>
            <a:r>
              <a:rPr lang="en-US" i="1" dirty="0">
                <a:solidFill>
                  <a:prstClr val="black"/>
                </a:solidFill>
                <a:latin typeface="Calibri" panose="020F0502020204030204"/>
              </a:rPr>
              <a:t>Report from 9 Maternal Mortality Review Committees.</a:t>
            </a:r>
          </a:p>
        </p:txBody>
      </p:sp>
      <p:sp>
        <p:nvSpPr>
          <p:cNvPr id="3" name="Oval 2"/>
          <p:cNvSpPr/>
          <p:nvPr/>
        </p:nvSpPr>
        <p:spPr>
          <a:xfrm>
            <a:off x="3422857" y="2253696"/>
            <a:ext cx="841248" cy="70713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8" name="Oval 7"/>
          <p:cNvSpPr/>
          <p:nvPr/>
        </p:nvSpPr>
        <p:spPr>
          <a:xfrm>
            <a:off x="6257135" y="2085355"/>
            <a:ext cx="841248" cy="70713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9" name="Oval 8"/>
          <p:cNvSpPr/>
          <p:nvPr/>
        </p:nvSpPr>
        <p:spPr>
          <a:xfrm>
            <a:off x="9426627" y="1208750"/>
            <a:ext cx="658368" cy="55181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0" name="Oval 9"/>
          <p:cNvSpPr/>
          <p:nvPr/>
        </p:nvSpPr>
        <p:spPr>
          <a:xfrm>
            <a:off x="8228629" y="2622097"/>
            <a:ext cx="658368" cy="55181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1" name="TextBox 10"/>
          <p:cNvSpPr txBox="1"/>
          <p:nvPr/>
        </p:nvSpPr>
        <p:spPr>
          <a:xfrm>
            <a:off x="9580579" y="6519446"/>
            <a:ext cx="2611421" cy="338554"/>
          </a:xfrm>
          <a:prstGeom prst="rect">
            <a:avLst/>
          </a:prstGeom>
          <a:solidFill>
            <a:schemeClr val="bg1"/>
          </a:solidFill>
          <a:ln>
            <a:solidFill>
              <a:schemeClr val="tx1"/>
            </a:solidFill>
          </a:ln>
        </p:spPr>
        <p:txBody>
          <a:bodyPr wrap="none" rtlCol="0">
            <a:spAutoFit/>
          </a:bodyPr>
          <a:lstStyle/>
          <a:p>
            <a:pPr defTabSz="457200"/>
            <a:r>
              <a:rPr lang="en-US" sz="1600" dirty="0">
                <a:solidFill>
                  <a:prstClr val="black"/>
                </a:solidFill>
                <a:latin typeface="Calibri" panose="020F0502020204030204"/>
              </a:rPr>
              <a:t>www.birthbythenumbers.org</a:t>
            </a:r>
          </a:p>
        </p:txBody>
      </p:sp>
    </p:spTree>
    <p:extLst>
      <p:ext uri="{BB962C8B-B14F-4D97-AF65-F5344CB8AC3E}">
        <p14:creationId xmlns:p14="http://schemas.microsoft.com/office/powerpoint/2010/main" val="361911285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885" y="160589"/>
            <a:ext cx="10515600" cy="994443"/>
          </a:xfrm>
        </p:spPr>
        <p:txBody>
          <a:bodyPr>
            <a:normAutofit/>
          </a:bodyPr>
          <a:lstStyle/>
          <a:p>
            <a:r>
              <a:rPr lang="en-US" sz="6000" dirty="0"/>
              <a:t>Summary</a:t>
            </a:r>
          </a:p>
        </p:txBody>
      </p:sp>
      <p:sp>
        <p:nvSpPr>
          <p:cNvPr id="3" name="Content Placeholder 2"/>
          <p:cNvSpPr>
            <a:spLocks noGrp="1"/>
          </p:cNvSpPr>
          <p:nvPr>
            <p:ph idx="1"/>
          </p:nvPr>
        </p:nvSpPr>
        <p:spPr>
          <a:xfrm>
            <a:off x="308810" y="1022684"/>
            <a:ext cx="11530264" cy="5835316"/>
          </a:xfrm>
        </p:spPr>
        <p:txBody>
          <a:bodyPr>
            <a:noAutofit/>
          </a:bodyPr>
          <a:lstStyle/>
          <a:p>
            <a:r>
              <a:rPr lang="en-US" dirty="0"/>
              <a:t>If only a quarter of maternal deaths occur at the time of birth, solutions have to look beyond the birth hospitalization to improve outcomes. </a:t>
            </a:r>
          </a:p>
          <a:p>
            <a:endParaRPr lang="en-US" dirty="0"/>
          </a:p>
          <a:p>
            <a:r>
              <a:rPr lang="en-US" dirty="0"/>
              <a:t>We have made considerable strides in improving care at the time of birth. The recent increases have been largely among cardiovascular conditions, many of which only manifest after the birth.</a:t>
            </a:r>
          </a:p>
          <a:p>
            <a:endParaRPr lang="en-US" dirty="0"/>
          </a:p>
          <a:p>
            <a:r>
              <a:rPr lang="en-US" dirty="0"/>
              <a:t>There are clearly different patterns of causes of death by timing indicating a need for more nuanced approaches. </a:t>
            </a:r>
          </a:p>
          <a:p>
            <a:endParaRPr lang="en-US" dirty="0"/>
          </a:p>
          <a:p>
            <a:r>
              <a:rPr lang="en-US" dirty="0"/>
              <a:t>Research into the underlying causes of death suggests a need for a greater focus on maternal mental health, particularly in the postpartum period. </a:t>
            </a:r>
          </a:p>
        </p:txBody>
      </p:sp>
      <p:sp>
        <p:nvSpPr>
          <p:cNvPr id="4" name="TextBox 3"/>
          <p:cNvSpPr txBox="1"/>
          <p:nvPr/>
        </p:nvSpPr>
        <p:spPr>
          <a:xfrm>
            <a:off x="9580579" y="651745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133495363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226378"/>
          </a:xfrm>
        </p:spPr>
        <p:txBody>
          <a:bodyPr>
            <a:noAutofit/>
          </a:bodyPr>
          <a:lstStyle/>
          <a:p>
            <a:pPr algn="ctr"/>
            <a:r>
              <a:rPr lang="en-US" sz="6000" dirty="0"/>
              <a:t>9</a:t>
            </a:r>
            <a:r>
              <a:rPr lang="en-US" sz="6000" b="1" dirty="0">
                <a:solidFill>
                  <a:srgbClr val="0000FF"/>
                </a:solidFill>
                <a:latin typeface="+mn-lt"/>
              </a:rPr>
              <a:t>. The Issue is Broader than Maternal Mortality</a:t>
            </a:r>
          </a:p>
        </p:txBody>
      </p:sp>
      <p:sp>
        <p:nvSpPr>
          <p:cNvPr id="3" name="TextBox 2"/>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395374209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044543" cy="968829"/>
          </a:xfrm>
        </p:spPr>
        <p:txBody>
          <a:bodyPr>
            <a:noAutofit/>
          </a:bodyPr>
          <a:lstStyle/>
          <a:p>
            <a:r>
              <a:rPr lang="en-US" sz="4000" dirty="0">
                <a:solidFill>
                  <a:srgbClr val="0000FF"/>
                </a:solidFill>
              </a:rPr>
              <a:t>Not just about maternal mortality</a:t>
            </a:r>
          </a:p>
        </p:txBody>
      </p:sp>
      <p:pic>
        <p:nvPicPr>
          <p:cNvPr id="6" name="Picture 5"/>
          <p:cNvPicPr>
            <a:picLocks noChangeAspect="1"/>
          </p:cNvPicPr>
          <p:nvPr/>
        </p:nvPicPr>
        <p:blipFill>
          <a:blip r:embed="rId3"/>
          <a:stretch>
            <a:fillRect/>
          </a:stretch>
        </p:blipFill>
        <p:spPr>
          <a:xfrm>
            <a:off x="2133600" y="2857864"/>
            <a:ext cx="4300089" cy="3973961"/>
          </a:xfrm>
          <a:prstGeom prst="rect">
            <a:avLst/>
          </a:prstGeom>
          <a:ln w="34925">
            <a:solidFill>
              <a:srgbClr val="99CCFF"/>
            </a:solidFill>
          </a:ln>
        </p:spPr>
      </p:pic>
      <p:sp>
        <p:nvSpPr>
          <p:cNvPr id="7" name="TextBox 6"/>
          <p:cNvSpPr txBox="1"/>
          <p:nvPr/>
        </p:nvSpPr>
        <p:spPr>
          <a:xfrm>
            <a:off x="9276650" y="6488668"/>
            <a:ext cx="2915350" cy="369332"/>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pic>
        <p:nvPicPr>
          <p:cNvPr id="8" name="Picture 7">
            <a:extLst>
              <a:ext uri="{FF2B5EF4-FFF2-40B4-BE49-F238E27FC236}">
                <a16:creationId xmlns:a16="http://schemas.microsoft.com/office/drawing/2014/main" id="{2B61EF82-02E9-4704-B7D5-3DD343DF1F4E}"/>
              </a:ext>
            </a:extLst>
          </p:cNvPr>
          <p:cNvPicPr>
            <a:picLocks noChangeAspect="1"/>
          </p:cNvPicPr>
          <p:nvPr/>
        </p:nvPicPr>
        <p:blipFill>
          <a:blip r:embed="rId4"/>
          <a:stretch>
            <a:fillRect/>
          </a:stretch>
        </p:blipFill>
        <p:spPr>
          <a:xfrm>
            <a:off x="685800" y="673733"/>
            <a:ext cx="6576108" cy="2197383"/>
          </a:xfrm>
          <a:prstGeom prst="rect">
            <a:avLst/>
          </a:prstGeom>
        </p:spPr>
      </p:pic>
      <p:pic>
        <p:nvPicPr>
          <p:cNvPr id="11" name="Picture 10">
            <a:extLst>
              <a:ext uri="{FF2B5EF4-FFF2-40B4-BE49-F238E27FC236}">
                <a16:creationId xmlns:a16="http://schemas.microsoft.com/office/drawing/2014/main" id="{68736743-7BF5-471B-B9F1-5AF269E59922}"/>
              </a:ext>
            </a:extLst>
          </p:cNvPr>
          <p:cNvPicPr>
            <a:picLocks noChangeAspect="1"/>
          </p:cNvPicPr>
          <p:nvPr/>
        </p:nvPicPr>
        <p:blipFill>
          <a:blip r:embed="rId5"/>
          <a:stretch>
            <a:fillRect/>
          </a:stretch>
        </p:blipFill>
        <p:spPr>
          <a:xfrm>
            <a:off x="7881489" y="51715"/>
            <a:ext cx="4196259" cy="6255243"/>
          </a:xfrm>
          <a:prstGeom prst="rect">
            <a:avLst/>
          </a:prstGeom>
        </p:spPr>
      </p:pic>
      <p:sp>
        <p:nvSpPr>
          <p:cNvPr id="12" name="Oval 11">
            <a:extLst>
              <a:ext uri="{FF2B5EF4-FFF2-40B4-BE49-F238E27FC236}">
                <a16:creationId xmlns:a16="http://schemas.microsoft.com/office/drawing/2014/main" id="{A0C9DE07-04D2-4576-A5EE-DDC984E8BAFD}"/>
              </a:ext>
            </a:extLst>
          </p:cNvPr>
          <p:cNvSpPr/>
          <p:nvPr/>
        </p:nvSpPr>
        <p:spPr>
          <a:xfrm>
            <a:off x="10820400" y="3946981"/>
            <a:ext cx="1257348" cy="13870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13886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414" y="71198"/>
            <a:ext cx="11985172" cy="1087042"/>
          </a:xfrm>
        </p:spPr>
        <p:txBody>
          <a:bodyPr>
            <a:normAutofit fontScale="90000"/>
          </a:bodyPr>
          <a:lstStyle/>
          <a:p>
            <a:pPr algn="ctr"/>
            <a:r>
              <a:rPr lang="en-US" sz="4900" b="1" dirty="0">
                <a:solidFill>
                  <a:srgbClr val="0000FF"/>
                </a:solidFill>
                <a:latin typeface="+mn-lt"/>
              </a:rPr>
              <a:t>The Problem is Bigger than Maternal Mortality</a:t>
            </a:r>
            <a:br>
              <a:rPr lang="en-US" sz="4900" b="1" dirty="0">
                <a:latin typeface="+mn-lt"/>
              </a:rPr>
            </a:br>
            <a:r>
              <a:rPr lang="en-US" sz="4000" b="1" i="1" dirty="0">
                <a:latin typeface="+mn-lt"/>
              </a:rPr>
              <a:t>Overall Deaths rates (per 100K), Females </a:t>
            </a:r>
            <a:r>
              <a:rPr lang="en-US" sz="4000" i="1" dirty="0">
                <a:solidFill>
                  <a:srgbClr val="C00000"/>
                </a:solidFill>
              </a:rPr>
              <a:t>1</a:t>
            </a:r>
            <a:r>
              <a:rPr lang="en-US" sz="4000" b="1" i="1" dirty="0">
                <a:solidFill>
                  <a:srgbClr val="C00000"/>
                </a:solidFill>
                <a:latin typeface="+mn-lt"/>
              </a:rPr>
              <a:t>5-44</a:t>
            </a:r>
            <a:r>
              <a:rPr lang="en-US" sz="4000" b="1" i="1" dirty="0">
                <a:latin typeface="+mn-lt"/>
              </a:rPr>
              <a:t>, </a:t>
            </a:r>
            <a:r>
              <a:rPr lang="en-US" sz="4000" i="1" dirty="0"/>
              <a:t>1999</a:t>
            </a:r>
            <a:r>
              <a:rPr lang="en-US" sz="4000" b="1" i="1" dirty="0">
                <a:latin typeface="+mn-lt"/>
              </a:rPr>
              <a:t>-2021</a:t>
            </a:r>
            <a:endParaRPr lang="en-US" sz="4000" dirty="0">
              <a:latin typeface="+mn-lt"/>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63600335"/>
              </p:ext>
            </p:extLst>
          </p:nvPr>
        </p:nvGraphicFramePr>
        <p:xfrm>
          <a:off x="480291" y="1158240"/>
          <a:ext cx="11277599" cy="528610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1"/>
          <p:cNvSpPr txBox="1"/>
          <p:nvPr/>
        </p:nvSpPr>
        <p:spPr>
          <a:xfrm>
            <a:off x="2759666" y="4307825"/>
            <a:ext cx="2201118" cy="410097"/>
          </a:xfrm>
          <a:prstGeom prst="rect">
            <a:avLst/>
          </a:prstGeom>
          <a:solidFill>
            <a:schemeClr val="bg1"/>
          </a:solid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Non-Hisp. White</a:t>
            </a:r>
          </a:p>
        </p:txBody>
      </p:sp>
      <p:sp>
        <p:nvSpPr>
          <p:cNvPr id="9" name="TextBox 1"/>
          <p:cNvSpPr txBox="1"/>
          <p:nvPr/>
        </p:nvSpPr>
        <p:spPr>
          <a:xfrm>
            <a:off x="11368975" y="4154443"/>
            <a:ext cx="554263" cy="358431"/>
          </a:xfrm>
          <a:prstGeom prst="rect">
            <a:avLst/>
          </a:prstGeom>
          <a:no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All</a:t>
            </a:r>
          </a:p>
        </p:txBody>
      </p:sp>
      <p:sp>
        <p:nvSpPr>
          <p:cNvPr id="10" name="TextBox 1"/>
          <p:cNvSpPr txBox="1"/>
          <p:nvPr/>
        </p:nvSpPr>
        <p:spPr>
          <a:xfrm>
            <a:off x="10929205" y="4865988"/>
            <a:ext cx="1262795" cy="351332"/>
          </a:xfrm>
          <a:prstGeom prst="rect">
            <a:avLst/>
          </a:prstGeom>
          <a:no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6600"/>
                </a:solidFill>
                <a:effectLst/>
                <a:uLnTx/>
                <a:uFillTx/>
                <a:latin typeface="Calibri" panose="020F0502020204030204"/>
                <a:ea typeface="+mn-ea"/>
                <a:cs typeface="+mn-cs"/>
              </a:rPr>
              <a:t>Hispanic</a:t>
            </a:r>
          </a:p>
        </p:txBody>
      </p:sp>
      <p:sp>
        <p:nvSpPr>
          <p:cNvPr id="11" name="TextBox 1"/>
          <p:cNvSpPr txBox="1"/>
          <p:nvPr/>
        </p:nvSpPr>
        <p:spPr>
          <a:xfrm>
            <a:off x="9045172" y="5339069"/>
            <a:ext cx="2856315" cy="360691"/>
          </a:xfrm>
          <a:prstGeom prst="rect">
            <a:avLst/>
          </a:prstGeom>
          <a:solidFill>
            <a:schemeClr val="bg1"/>
          </a:solid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Non-Hispanic Asian</a:t>
            </a:r>
          </a:p>
        </p:txBody>
      </p:sp>
      <p:sp>
        <p:nvSpPr>
          <p:cNvPr id="12" name="TextBox 11"/>
          <p:cNvSpPr txBox="1"/>
          <p:nvPr/>
        </p:nvSpPr>
        <p:spPr>
          <a:xfrm>
            <a:off x="88490" y="6488668"/>
            <a:ext cx="21384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Source: CDC Wonder</a:t>
            </a:r>
          </a:p>
        </p:txBody>
      </p:sp>
      <p:sp>
        <p:nvSpPr>
          <p:cNvPr id="13" name="TextBox 12"/>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
        <p:nvSpPr>
          <p:cNvPr id="14" name="TextBox 1"/>
          <p:cNvSpPr txBox="1"/>
          <p:nvPr/>
        </p:nvSpPr>
        <p:spPr>
          <a:xfrm rot="21132771">
            <a:off x="8448206" y="3850895"/>
            <a:ext cx="2005052" cy="432744"/>
          </a:xfrm>
          <a:prstGeom prst="rect">
            <a:avLst/>
          </a:prstGeom>
          <a:solidFill>
            <a:schemeClr val="bg1"/>
          </a:solid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libri" panose="020F0502020204030204"/>
                <a:ea typeface="+mn-ea"/>
                <a:cs typeface="+mn-cs"/>
              </a:rPr>
              <a:t>Non-Hisp. Black</a:t>
            </a:r>
          </a:p>
        </p:txBody>
      </p:sp>
      <p:sp>
        <p:nvSpPr>
          <p:cNvPr id="15" name="TextBox 1"/>
          <p:cNvSpPr txBox="1"/>
          <p:nvPr/>
        </p:nvSpPr>
        <p:spPr>
          <a:xfrm>
            <a:off x="8446583" y="1581476"/>
            <a:ext cx="2696968" cy="463975"/>
          </a:xfrm>
          <a:prstGeom prst="rect">
            <a:avLst/>
          </a:prstGeom>
          <a:solidFill>
            <a:schemeClr val="bg1"/>
          </a:solid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Non-Hispanic AIAN</a:t>
            </a:r>
          </a:p>
        </p:txBody>
      </p:sp>
    </p:spTree>
    <p:extLst>
      <p:ext uri="{BB962C8B-B14F-4D97-AF65-F5344CB8AC3E}">
        <p14:creationId xmlns:p14="http://schemas.microsoft.com/office/powerpoint/2010/main" val="107043774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414" y="71198"/>
            <a:ext cx="11985172" cy="894002"/>
          </a:xfrm>
        </p:spPr>
        <p:txBody>
          <a:bodyPr>
            <a:normAutofit fontScale="90000"/>
          </a:bodyPr>
          <a:lstStyle/>
          <a:p>
            <a:pPr algn="ctr"/>
            <a:r>
              <a:rPr lang="en-US" sz="4900" b="1" dirty="0">
                <a:solidFill>
                  <a:srgbClr val="0000FF"/>
                </a:solidFill>
                <a:latin typeface="+mn-lt"/>
              </a:rPr>
              <a:t>The Problem is Bigger than Maternal Mortality</a:t>
            </a:r>
            <a:br>
              <a:rPr lang="en-US" sz="4900" b="1" dirty="0">
                <a:latin typeface="+mn-lt"/>
              </a:rPr>
            </a:br>
            <a:r>
              <a:rPr lang="en-US" sz="4000" b="1" i="1" dirty="0">
                <a:latin typeface="+mn-lt"/>
              </a:rPr>
              <a:t>Overall Deaths rates (per 100K), Females </a:t>
            </a:r>
            <a:r>
              <a:rPr lang="en-US" sz="4000" i="1" dirty="0">
                <a:solidFill>
                  <a:srgbClr val="C00000"/>
                </a:solidFill>
              </a:rPr>
              <a:t>1</a:t>
            </a:r>
            <a:r>
              <a:rPr lang="en-US" sz="4000" b="1" i="1" dirty="0">
                <a:solidFill>
                  <a:srgbClr val="C00000"/>
                </a:solidFill>
                <a:latin typeface="+mn-lt"/>
              </a:rPr>
              <a:t>5-44</a:t>
            </a:r>
            <a:r>
              <a:rPr lang="en-US" sz="4000" b="1" i="1" dirty="0">
                <a:latin typeface="+mn-lt"/>
              </a:rPr>
              <a:t>, 2010-2021</a:t>
            </a:r>
            <a:endParaRPr lang="en-US" sz="4000" dirty="0">
              <a:latin typeface="+mn-lt"/>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815464612"/>
              </p:ext>
            </p:extLst>
          </p:nvPr>
        </p:nvGraphicFramePr>
        <p:xfrm>
          <a:off x="457200" y="1072151"/>
          <a:ext cx="11277599" cy="4909457"/>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1"/>
          <p:cNvSpPr txBox="1"/>
          <p:nvPr/>
        </p:nvSpPr>
        <p:spPr>
          <a:xfrm>
            <a:off x="9173670" y="3842613"/>
            <a:ext cx="1912209" cy="410097"/>
          </a:xfrm>
          <a:prstGeom prst="rect">
            <a:avLst/>
          </a:prstGeom>
          <a:no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panose="020F0502020204030204"/>
                <a:ea typeface="+mn-ea"/>
                <a:cs typeface="+mn-cs"/>
              </a:rPr>
              <a:t>Non-Hisp. White</a:t>
            </a:r>
          </a:p>
        </p:txBody>
      </p:sp>
      <p:sp>
        <p:nvSpPr>
          <p:cNvPr id="9" name="TextBox 1"/>
          <p:cNvSpPr txBox="1"/>
          <p:nvPr/>
        </p:nvSpPr>
        <p:spPr>
          <a:xfrm>
            <a:off x="10075620" y="4154613"/>
            <a:ext cx="554263" cy="358431"/>
          </a:xfrm>
          <a:prstGeom prst="rect">
            <a:avLst/>
          </a:prstGeom>
          <a:no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All</a:t>
            </a:r>
          </a:p>
        </p:txBody>
      </p:sp>
      <p:sp>
        <p:nvSpPr>
          <p:cNvPr id="10" name="TextBox 1"/>
          <p:cNvSpPr txBox="1"/>
          <p:nvPr/>
        </p:nvSpPr>
        <p:spPr>
          <a:xfrm>
            <a:off x="9624475" y="4607455"/>
            <a:ext cx="1262795" cy="351332"/>
          </a:xfrm>
          <a:prstGeom prst="rect">
            <a:avLst/>
          </a:prstGeom>
          <a:no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600"/>
                </a:solidFill>
                <a:effectLst/>
                <a:uLnTx/>
                <a:uFillTx/>
                <a:latin typeface="Calibri" panose="020F0502020204030204"/>
                <a:ea typeface="+mn-ea"/>
                <a:cs typeface="+mn-cs"/>
              </a:rPr>
              <a:t>Hispanic</a:t>
            </a:r>
          </a:p>
        </p:txBody>
      </p:sp>
      <p:sp>
        <p:nvSpPr>
          <p:cNvPr id="11" name="TextBox 1"/>
          <p:cNvSpPr txBox="1"/>
          <p:nvPr/>
        </p:nvSpPr>
        <p:spPr>
          <a:xfrm>
            <a:off x="8195291" y="5093165"/>
            <a:ext cx="2856315" cy="360691"/>
          </a:xfrm>
          <a:prstGeom prst="rect">
            <a:avLst/>
          </a:prstGeom>
          <a:no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Non-Hispanic Asian</a:t>
            </a:r>
          </a:p>
        </p:txBody>
      </p:sp>
      <p:sp>
        <p:nvSpPr>
          <p:cNvPr id="12" name="TextBox 11"/>
          <p:cNvSpPr txBox="1"/>
          <p:nvPr/>
        </p:nvSpPr>
        <p:spPr>
          <a:xfrm>
            <a:off x="88490" y="6488668"/>
            <a:ext cx="21384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Source: CDC Wonder</a:t>
            </a:r>
          </a:p>
        </p:txBody>
      </p:sp>
      <p:sp>
        <p:nvSpPr>
          <p:cNvPr id="13" name="TextBox 12"/>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
        <p:nvSpPr>
          <p:cNvPr id="14" name="TextBox 1"/>
          <p:cNvSpPr txBox="1"/>
          <p:nvPr/>
        </p:nvSpPr>
        <p:spPr>
          <a:xfrm>
            <a:off x="6705531" y="3668741"/>
            <a:ext cx="2005052" cy="432744"/>
          </a:xfrm>
          <a:prstGeom prst="rect">
            <a:avLst/>
          </a:prstGeom>
          <a:solidFill>
            <a:schemeClr val="bg1"/>
          </a:solid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libri" panose="020F0502020204030204"/>
                <a:ea typeface="+mn-ea"/>
                <a:cs typeface="+mn-cs"/>
              </a:rPr>
              <a:t>Non-Hisp. Black</a:t>
            </a:r>
          </a:p>
        </p:txBody>
      </p:sp>
      <p:sp>
        <p:nvSpPr>
          <p:cNvPr id="15" name="TextBox 1"/>
          <p:cNvSpPr txBox="1"/>
          <p:nvPr/>
        </p:nvSpPr>
        <p:spPr>
          <a:xfrm>
            <a:off x="7287013" y="1442454"/>
            <a:ext cx="2696968" cy="463975"/>
          </a:xfrm>
          <a:prstGeom prst="rect">
            <a:avLst/>
          </a:prstGeom>
          <a:solidFill>
            <a:schemeClr val="bg1"/>
          </a:solid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Non-Hispanic AIAN</a:t>
            </a:r>
          </a:p>
        </p:txBody>
      </p:sp>
      <p:sp>
        <p:nvSpPr>
          <p:cNvPr id="3" name="TextBox 2">
            <a:extLst>
              <a:ext uri="{FF2B5EF4-FFF2-40B4-BE49-F238E27FC236}">
                <a16:creationId xmlns:a16="http://schemas.microsoft.com/office/drawing/2014/main" id="{FA02BE4E-8E85-C3E0-7F5F-0AAF29E739E6}"/>
              </a:ext>
            </a:extLst>
          </p:cNvPr>
          <p:cNvSpPr txBox="1"/>
          <p:nvPr/>
        </p:nvSpPr>
        <p:spPr>
          <a:xfrm>
            <a:off x="2438401" y="6088559"/>
            <a:ext cx="6611628" cy="769441"/>
          </a:xfrm>
          <a:prstGeom prst="rect">
            <a:avLst/>
          </a:prstGeom>
          <a:solidFill>
            <a:schemeClr val="bg1"/>
          </a:solidFill>
          <a:ln w="57150">
            <a:solidFill>
              <a:srgbClr val="00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6600"/>
                </a:solidFill>
                <a:effectLst/>
                <a:uLnTx/>
                <a:uFillTx/>
                <a:latin typeface="Calibri" panose="020F0502020204030204"/>
                <a:ea typeface="+mn-ea"/>
                <a:cs typeface="+mn-cs"/>
              </a:rPr>
              <a:t>All Female Deaths 15-44</a:t>
            </a:r>
          </a:p>
          <a:p>
            <a:pPr marL="342900" marR="0" lvl="0" indent="-342900" algn="ctr" defTabSz="914400" rtl="0" eaLnBrk="1" fontAlgn="auto" latinLnBrk="0" hangingPunct="1">
              <a:lnSpc>
                <a:spcPct val="100000"/>
              </a:lnSpc>
              <a:spcBef>
                <a:spcPts val="0"/>
              </a:spcBef>
              <a:spcAft>
                <a:spcPts val="0"/>
              </a:spcAft>
              <a:buClrTx/>
              <a:buSzTx/>
              <a:buFontTx/>
              <a:buAutoNum type="arabicPlain" startAt="2010"/>
              <a:tabLst/>
              <a:defRPr/>
            </a:pPr>
            <a:r>
              <a:rPr kumimoji="0" lang="en-US" sz="2200" b="1" i="0" u="none" strike="noStrike" kern="1200" cap="none" spc="0" normalizeH="0" baseline="0" noProof="0" dirty="0">
                <a:ln>
                  <a:noFill/>
                </a:ln>
                <a:solidFill>
                  <a:srgbClr val="006600"/>
                </a:solidFill>
                <a:effectLst/>
                <a:uLnTx/>
                <a:uFillTx/>
                <a:latin typeface="Calibri" panose="020F0502020204030204"/>
                <a:ea typeface="+mn-ea"/>
                <a:cs typeface="+mn-cs"/>
              </a:rPr>
              <a:t> -- </a:t>
            </a:r>
            <a:r>
              <a:rPr lang="en-US" sz="2200" b="1" dirty="0">
                <a:solidFill>
                  <a:srgbClr val="006600"/>
                </a:solidFill>
                <a:latin typeface="Calibri" panose="020F0502020204030204"/>
              </a:rPr>
              <a:t>47,42</a:t>
            </a:r>
            <a:r>
              <a:rPr kumimoji="0" lang="en-US" sz="2200" b="1" i="0" u="none" strike="noStrike" kern="1200" cap="none" spc="0" normalizeH="0" baseline="0" noProof="0" dirty="0">
                <a:ln>
                  <a:noFill/>
                </a:ln>
                <a:solidFill>
                  <a:srgbClr val="006600"/>
                </a:solidFill>
                <a:effectLst/>
                <a:uLnTx/>
                <a:uFillTx/>
                <a:latin typeface="Calibri" panose="020F0502020204030204"/>
                <a:ea typeface="+mn-ea"/>
                <a:cs typeface="+mn-cs"/>
              </a:rPr>
              <a:t>7;       2021 – 78,110 (COVID 8,885)</a:t>
            </a:r>
          </a:p>
        </p:txBody>
      </p:sp>
    </p:spTree>
    <p:extLst>
      <p:ext uri="{BB962C8B-B14F-4D97-AF65-F5344CB8AC3E}">
        <p14:creationId xmlns:p14="http://schemas.microsoft.com/office/powerpoint/2010/main" val="99703495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7240"/>
            <a:ext cx="10515600" cy="1325563"/>
          </a:xfrm>
        </p:spPr>
        <p:txBody>
          <a:bodyPr/>
          <a:lstStyle/>
          <a:p>
            <a:pPr algn="ctr"/>
            <a:r>
              <a:rPr lang="en-US" b="1" dirty="0">
                <a:solidFill>
                  <a:srgbClr val="0000FF"/>
                </a:solidFill>
                <a:latin typeface="+mn-lt"/>
              </a:rPr>
              <a:t>Ratio of Black/White Female Death Rates, Women 15-44, 2000-2021</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276665735"/>
              </p:ext>
            </p:extLst>
          </p:nvPr>
        </p:nvGraphicFramePr>
        <p:xfrm>
          <a:off x="264869" y="1512803"/>
          <a:ext cx="11662262" cy="466304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1069615" y="4683275"/>
            <a:ext cx="6544869" cy="954107"/>
          </a:xfrm>
          <a:prstGeom prst="rect">
            <a:avLst/>
          </a:prstGeom>
          <a:solidFill>
            <a:schemeClr val="bg1"/>
          </a:solidFill>
          <a:ln w="38100">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panose="020F0502020204030204"/>
                <a:ea typeface="+mn-ea"/>
                <a:cs typeface="+mn-cs"/>
              </a:rPr>
              <a:t>NHW Rate Increase 2000-2021: 	  53%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panose="020F0502020204030204"/>
                <a:ea typeface="+mn-ea"/>
                <a:cs typeface="+mn-cs"/>
              </a:rPr>
              <a:t>NHB Rate Increase 2000-2021:               26%</a:t>
            </a:r>
          </a:p>
        </p:txBody>
      </p:sp>
      <p:sp>
        <p:nvSpPr>
          <p:cNvPr id="5" name="TextBox 4"/>
          <p:cNvSpPr txBox="1"/>
          <p:nvPr/>
        </p:nvSpPr>
        <p:spPr>
          <a:xfrm>
            <a:off x="9276650" y="6488668"/>
            <a:ext cx="2915350" cy="369332"/>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
        <p:nvSpPr>
          <p:cNvPr id="7" name="TextBox 6"/>
          <p:cNvSpPr txBox="1"/>
          <p:nvPr/>
        </p:nvSpPr>
        <p:spPr>
          <a:xfrm>
            <a:off x="88490" y="6488668"/>
            <a:ext cx="21384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Source: CDC Wonder</a:t>
            </a:r>
          </a:p>
        </p:txBody>
      </p:sp>
    </p:spTree>
    <p:extLst>
      <p:ext uri="{BB962C8B-B14F-4D97-AF65-F5344CB8AC3E}">
        <p14:creationId xmlns:p14="http://schemas.microsoft.com/office/powerpoint/2010/main" val="38629081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016" y="46139"/>
            <a:ext cx="8984956" cy="926062"/>
          </a:xfrm>
        </p:spPr>
        <p:txBody>
          <a:bodyPr>
            <a:normAutofit fontScale="90000"/>
          </a:bodyPr>
          <a:lstStyle/>
          <a:p>
            <a:pPr algn="ctr"/>
            <a:r>
              <a:rPr lang="en-US" sz="4000" b="1" dirty="0">
                <a:solidFill>
                  <a:srgbClr val="0000FF"/>
                </a:solidFill>
                <a:latin typeface="+mn-lt"/>
              </a:rPr>
              <a:t>Problem is Bigger than Maternal Mortality</a:t>
            </a:r>
            <a:br>
              <a:rPr lang="en-US" sz="1200" b="1" dirty="0">
                <a:solidFill>
                  <a:srgbClr val="0000FF"/>
                </a:solidFill>
                <a:latin typeface="+mn-lt"/>
              </a:rPr>
            </a:br>
            <a:br>
              <a:rPr lang="en-US" sz="1200" b="1" dirty="0">
                <a:latin typeface="+mn-lt"/>
              </a:rPr>
            </a:br>
            <a:r>
              <a:rPr lang="en-US" sz="3600" b="1" i="1" dirty="0">
                <a:latin typeface="+mn-lt"/>
              </a:rPr>
              <a:t>Top 10 Causes of Death for Women </a:t>
            </a:r>
            <a:r>
              <a:rPr lang="en-US" sz="3600" b="1" i="1" dirty="0">
                <a:solidFill>
                  <a:srgbClr val="C00000"/>
                </a:solidFill>
                <a:latin typeface="+mn-lt"/>
              </a:rPr>
              <a:t>15-44</a:t>
            </a:r>
            <a:r>
              <a:rPr lang="en-US" sz="3600" b="1" i="1" dirty="0">
                <a:latin typeface="+mn-lt"/>
              </a:rPr>
              <a:t> in 2021</a:t>
            </a:r>
          </a:p>
        </p:txBody>
      </p:sp>
      <p:graphicFrame>
        <p:nvGraphicFramePr>
          <p:cNvPr id="5" name="Table 4"/>
          <p:cNvGraphicFramePr>
            <a:graphicFrameLocks noGrp="1"/>
          </p:cNvGraphicFramePr>
          <p:nvPr/>
        </p:nvGraphicFramePr>
        <p:xfrm>
          <a:off x="236183" y="1086089"/>
          <a:ext cx="11311826" cy="5046203"/>
        </p:xfrm>
        <a:graphic>
          <a:graphicData uri="http://schemas.openxmlformats.org/drawingml/2006/table">
            <a:tbl>
              <a:tblPr>
                <a:tableStyleId>{5C22544A-7EE6-4342-B048-85BDC9FD1C3A}</a:tableStyleId>
              </a:tblPr>
              <a:tblGrid>
                <a:gridCol w="4515864">
                  <a:extLst>
                    <a:ext uri="{9D8B030D-6E8A-4147-A177-3AD203B41FA5}">
                      <a16:colId xmlns:a16="http://schemas.microsoft.com/office/drawing/2014/main" val="814663688"/>
                    </a:ext>
                  </a:extLst>
                </a:gridCol>
                <a:gridCol w="1080152">
                  <a:extLst>
                    <a:ext uri="{9D8B030D-6E8A-4147-A177-3AD203B41FA5}">
                      <a16:colId xmlns:a16="http://schemas.microsoft.com/office/drawing/2014/main" val="2878933411"/>
                    </a:ext>
                  </a:extLst>
                </a:gridCol>
                <a:gridCol w="1080152">
                  <a:extLst>
                    <a:ext uri="{9D8B030D-6E8A-4147-A177-3AD203B41FA5}">
                      <a16:colId xmlns:a16="http://schemas.microsoft.com/office/drawing/2014/main" val="2927406896"/>
                    </a:ext>
                  </a:extLst>
                </a:gridCol>
                <a:gridCol w="1080152">
                  <a:extLst>
                    <a:ext uri="{9D8B030D-6E8A-4147-A177-3AD203B41FA5}">
                      <a16:colId xmlns:a16="http://schemas.microsoft.com/office/drawing/2014/main" val="3577462509"/>
                    </a:ext>
                  </a:extLst>
                </a:gridCol>
                <a:gridCol w="1777753">
                  <a:extLst>
                    <a:ext uri="{9D8B030D-6E8A-4147-A177-3AD203B41FA5}">
                      <a16:colId xmlns:a16="http://schemas.microsoft.com/office/drawing/2014/main" val="2752573921"/>
                    </a:ext>
                  </a:extLst>
                </a:gridCol>
                <a:gridCol w="1777753">
                  <a:extLst>
                    <a:ext uri="{9D8B030D-6E8A-4147-A177-3AD203B41FA5}">
                      <a16:colId xmlns:a16="http://schemas.microsoft.com/office/drawing/2014/main" val="3960973747"/>
                    </a:ext>
                  </a:extLst>
                </a:gridCol>
              </a:tblGrid>
              <a:tr h="522982">
                <a:tc>
                  <a:txBody>
                    <a:bodyPr/>
                    <a:lstStyle/>
                    <a:p>
                      <a:pPr algn="l" fontAlgn="b"/>
                      <a:endParaRPr lang="en-US" sz="1200" b="0" i="0" u="none" strike="noStrike" dirty="0">
                        <a:solidFill>
                          <a:srgbClr val="000000"/>
                        </a:solidFill>
                        <a:effectLst/>
                        <a:latin typeface="Calibri" panose="020F0502020204030204" pitchFamily="34" charset="0"/>
                      </a:endParaRPr>
                    </a:p>
                  </a:txBody>
                  <a:tcPr marL="6926" marR="6926" marT="69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800" b="1" u="none" strike="noStrike" dirty="0">
                          <a:effectLst/>
                        </a:rPr>
                        <a:t>2021 Total Deaths</a:t>
                      </a:r>
                      <a:endParaRPr lang="en-US" sz="1800" b="1" i="0" u="none" strike="noStrike" dirty="0">
                        <a:solidFill>
                          <a:srgbClr val="000000"/>
                        </a:solidFill>
                        <a:effectLst/>
                        <a:latin typeface="Calibri" panose="020F0502020204030204" pitchFamily="34" charset="0"/>
                      </a:endParaRPr>
                    </a:p>
                  </a:txBody>
                  <a:tcPr marL="6926" marR="6926" marT="692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t"/>
                      <a:r>
                        <a:rPr lang="en-US" sz="1800" b="1" u="none" strike="noStrike" dirty="0">
                          <a:effectLst/>
                        </a:rPr>
                        <a:t>% of total</a:t>
                      </a:r>
                      <a:endParaRPr lang="en-US" sz="1800" b="1" i="0" u="none" strike="noStrike" dirty="0">
                        <a:solidFill>
                          <a:srgbClr val="000000"/>
                        </a:solidFill>
                        <a:effectLst/>
                        <a:latin typeface="Calibri" panose="020F0502020204030204" pitchFamily="34" charset="0"/>
                      </a:endParaRPr>
                    </a:p>
                  </a:txBody>
                  <a:tcPr marL="6926" marR="6926" marT="692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t"/>
                      <a:r>
                        <a:rPr lang="en-US" sz="1800" b="1" u="none" strike="noStrike" dirty="0">
                          <a:effectLst/>
                        </a:rPr>
                        <a:t>Rate per 100 K</a:t>
                      </a:r>
                      <a:endParaRPr lang="en-US" sz="1800" b="1" i="0" u="none" strike="noStrike" dirty="0">
                        <a:solidFill>
                          <a:srgbClr val="000000"/>
                        </a:solidFill>
                        <a:effectLst/>
                        <a:latin typeface="Calibri" panose="020F0502020204030204" pitchFamily="34" charset="0"/>
                      </a:endParaRPr>
                    </a:p>
                  </a:txBody>
                  <a:tcPr marL="6926" marR="6926" marT="692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t"/>
                      <a:r>
                        <a:rPr lang="en-US" sz="1800" b="1" u="none" strike="noStrike" dirty="0">
                          <a:effectLst/>
                        </a:rPr>
                        <a:t>% Change in rate 2010-2021</a:t>
                      </a:r>
                      <a:endParaRPr lang="en-US" sz="1800" b="1" i="0" u="none" strike="noStrike" dirty="0">
                        <a:solidFill>
                          <a:srgbClr val="000000"/>
                        </a:solidFill>
                        <a:effectLst/>
                        <a:latin typeface="Calibri" panose="020F0502020204030204" pitchFamily="34" charset="0"/>
                      </a:endParaRPr>
                    </a:p>
                  </a:txBody>
                  <a:tcPr marL="6926" marR="6926" marT="69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t"/>
                      <a:r>
                        <a:rPr lang="en-US" sz="1800" b="1" i="0" u="none" strike="noStrike" dirty="0">
                          <a:solidFill>
                            <a:srgbClr val="000000"/>
                          </a:solidFill>
                          <a:effectLst/>
                          <a:latin typeface="Calibri" panose="020F0502020204030204" pitchFamily="34" charset="0"/>
                        </a:rPr>
                        <a:t>Proportion of  2010-21 Increase</a:t>
                      </a:r>
                    </a:p>
                  </a:txBody>
                  <a:tcPr marL="6926" marR="6926" marT="69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035356473"/>
                  </a:ext>
                </a:extLst>
              </a:tr>
              <a:tr h="316911">
                <a:tc>
                  <a:txBody>
                    <a:bodyPr/>
                    <a:lstStyle/>
                    <a:p>
                      <a:pPr algn="l" fontAlgn="t"/>
                      <a:r>
                        <a:rPr lang="en-US" sz="2200" b="1" u="none" strike="noStrike" dirty="0">
                          <a:effectLst/>
                        </a:rPr>
                        <a:t>All causes </a:t>
                      </a:r>
                      <a:endParaRPr lang="en-US" sz="2200" b="1" i="0" u="none" strike="noStrike" dirty="0">
                        <a:solidFill>
                          <a:srgbClr val="000000"/>
                        </a:solidFill>
                        <a:effectLst/>
                        <a:latin typeface="Calibri" panose="020F0502020204030204" pitchFamily="34" charset="0"/>
                      </a:endParaRPr>
                    </a:p>
                  </a:txBody>
                  <a:tcPr marL="6926" marR="6926" marT="692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800" b="0" i="0" u="none" strike="noStrike" dirty="0">
                          <a:solidFill>
                            <a:srgbClr val="000000"/>
                          </a:solidFill>
                          <a:effectLst/>
                          <a:latin typeface="Verdana" panose="020B0604030504040204" pitchFamily="34" charset="0"/>
                          <a:ea typeface="Verdana" panose="020B0604030504040204" pitchFamily="34" charset="0"/>
                        </a:rPr>
                        <a:t>78,110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t"/>
                      <a:r>
                        <a:rPr lang="en-US" sz="1800" u="none" strike="noStrike" dirty="0">
                          <a:effectLst/>
                          <a:latin typeface="Verdana" panose="020B0604030504040204" pitchFamily="34" charset="0"/>
                          <a:ea typeface="Verdana" panose="020B0604030504040204" pitchFamily="34" charset="0"/>
                        </a:rPr>
                        <a:t>100.0</a:t>
                      </a:r>
                      <a:endParaRPr lang="en-US" sz="1800" b="0" i="0" u="none" strike="noStrike" dirty="0">
                        <a:solidFill>
                          <a:srgbClr val="333333"/>
                        </a:solidFill>
                        <a:effectLst/>
                        <a:latin typeface="Verdana" panose="020B0604030504040204" pitchFamily="34" charset="0"/>
                        <a:ea typeface="Verdana" panose="020B0604030504040204" pitchFamily="34" charset="0"/>
                      </a:endParaRPr>
                    </a:p>
                  </a:txBody>
                  <a:tcPr marL="6926" marR="62336" marT="692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t"/>
                      <a:r>
                        <a:rPr lang="en-US" sz="2200" b="0" i="0" u="none" strike="noStrike" dirty="0">
                          <a:solidFill>
                            <a:srgbClr val="333333"/>
                          </a:solidFill>
                          <a:effectLst/>
                          <a:latin typeface="+mn-lt"/>
                        </a:rPr>
                        <a:t>120.0</a:t>
                      </a:r>
                    </a:p>
                  </a:txBody>
                  <a:tcPr marL="6926" marR="62336" marT="692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200" b="1" u="none" strike="noStrike" dirty="0">
                          <a:solidFill>
                            <a:srgbClr val="006600"/>
                          </a:solidFill>
                          <a:effectLst/>
                          <a:latin typeface="+mn-lt"/>
                        </a:rPr>
                        <a:t>57.9%</a:t>
                      </a:r>
                      <a:endParaRPr lang="en-US" sz="2200" b="1" i="0" u="none" strike="noStrike" dirty="0">
                        <a:solidFill>
                          <a:srgbClr val="006600"/>
                        </a:solidFill>
                        <a:effectLst/>
                        <a:latin typeface="+mn-lt"/>
                      </a:endParaRPr>
                    </a:p>
                  </a:txBody>
                  <a:tcPr marL="6926" marR="6926" marT="69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200" b="1" i="0" u="none" strike="noStrike" dirty="0">
                          <a:solidFill>
                            <a:srgbClr val="006600"/>
                          </a:solidFill>
                          <a:effectLst/>
                          <a:latin typeface="+mn-lt"/>
                        </a:rPr>
                        <a:t>---</a:t>
                      </a:r>
                    </a:p>
                  </a:txBody>
                  <a:tcPr marL="6926" marR="6926" marT="69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8250315"/>
                  </a:ext>
                </a:extLst>
              </a:tr>
              <a:tr h="316911">
                <a:tc>
                  <a:txBody>
                    <a:bodyPr/>
                    <a:lstStyle/>
                    <a:p>
                      <a:pPr algn="l" fontAlgn="t"/>
                      <a:r>
                        <a:rPr lang="en-US" sz="2200" b="1" u="none" strike="noStrike" dirty="0">
                          <a:effectLst/>
                        </a:rPr>
                        <a:t>Accidents (</a:t>
                      </a:r>
                      <a:r>
                        <a:rPr lang="en-US" sz="2400" b="1" u="none" strike="noStrike" dirty="0">
                          <a:effectLst/>
                        </a:rPr>
                        <a:t>unintentional</a:t>
                      </a:r>
                      <a:r>
                        <a:rPr lang="en-US" sz="2200" b="1" u="none" strike="noStrike" dirty="0">
                          <a:effectLst/>
                        </a:rPr>
                        <a:t> inj.) </a:t>
                      </a:r>
                      <a:endParaRPr lang="en-US" sz="2200" b="1" i="0" u="none" strike="noStrike" dirty="0">
                        <a:solidFill>
                          <a:srgbClr val="000000"/>
                        </a:solidFill>
                        <a:effectLst/>
                        <a:latin typeface="Calibri" panose="020F0502020204030204" pitchFamily="34" charset="0"/>
                      </a:endParaRPr>
                    </a:p>
                  </a:txBody>
                  <a:tcPr marL="6926" marR="6926" marT="692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ctr"/>
                      <a:r>
                        <a:rPr lang="en-US" sz="1800" b="0" i="0" u="none" strike="noStrike">
                          <a:solidFill>
                            <a:srgbClr val="000000"/>
                          </a:solidFill>
                          <a:effectLst/>
                          <a:latin typeface="Verdana" panose="020B0604030504040204" pitchFamily="34" charset="0"/>
                          <a:ea typeface="Verdana" panose="020B0604030504040204" pitchFamily="34" charset="0"/>
                        </a:rPr>
                        <a:t>23,562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r>
                        <a:rPr lang="en-US" sz="1800" b="0" i="0" u="none" strike="noStrike" dirty="0">
                          <a:solidFill>
                            <a:srgbClr val="000000"/>
                          </a:solidFill>
                          <a:effectLst/>
                          <a:latin typeface="Verdana" panose="020B0604030504040204" pitchFamily="34" charset="0"/>
                          <a:ea typeface="Verdana" panose="020B0604030504040204" pitchFamily="34" charset="0"/>
                        </a:rPr>
                        <a:t>30.2%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ctr"/>
                      <a:r>
                        <a:rPr lang="en-US" sz="1800" b="0" i="0" u="none" strike="noStrike" dirty="0">
                          <a:solidFill>
                            <a:srgbClr val="000000"/>
                          </a:solidFill>
                          <a:effectLst/>
                          <a:latin typeface="Verdana" panose="020B0604030504040204" pitchFamily="34" charset="0"/>
                          <a:ea typeface="Verdana" panose="020B0604030504040204" pitchFamily="34" charset="0"/>
                        </a:rPr>
                        <a:t>36.5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r>
                        <a:rPr lang="en-US" sz="2000" b="0" i="0" u="none" strike="noStrike" dirty="0">
                          <a:solidFill>
                            <a:srgbClr val="000000"/>
                          </a:solidFill>
                          <a:effectLst/>
                          <a:latin typeface="Calibri" panose="020F0502020204030204" pitchFamily="34" charset="0"/>
                        </a:rPr>
                        <a:t>96%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r>
                        <a:rPr lang="en-US" sz="2000" b="0" i="0" u="none" strike="noStrike" dirty="0">
                          <a:solidFill>
                            <a:srgbClr val="000000"/>
                          </a:solidFill>
                          <a:effectLst/>
                          <a:latin typeface="Calibri" panose="020F0502020204030204" pitchFamily="34" charset="0"/>
                        </a:rPr>
                        <a:t>38.9%</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262614565"/>
                  </a:ext>
                </a:extLst>
              </a:tr>
              <a:tr h="316911">
                <a:tc>
                  <a:txBody>
                    <a:bodyPr/>
                    <a:lstStyle/>
                    <a:p>
                      <a:pPr algn="l" fontAlgn="t"/>
                      <a:r>
                        <a:rPr lang="en-US" sz="2200" b="0" i="0" u="none" strike="noStrike" dirty="0">
                          <a:solidFill>
                            <a:srgbClr val="333333"/>
                          </a:solidFill>
                          <a:effectLst/>
                          <a:latin typeface="Calibri" panose="020F0502020204030204" pitchFamily="34" charset="0"/>
                        </a:rPr>
                        <a:t>COVID-19</a:t>
                      </a:r>
                    </a:p>
                  </a:txBody>
                  <a:tcPr marL="6926" marR="6926" marT="692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800" b="0" i="0" u="none" strike="noStrike">
                          <a:solidFill>
                            <a:srgbClr val="000000"/>
                          </a:solidFill>
                          <a:effectLst/>
                          <a:latin typeface="Verdana" panose="020B0604030504040204" pitchFamily="34" charset="0"/>
                          <a:ea typeface="Verdana" panose="020B0604030504040204" pitchFamily="34" charset="0"/>
                        </a:rPr>
                        <a:t>8,885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800" b="0" i="0" u="none" strike="noStrike">
                          <a:solidFill>
                            <a:srgbClr val="000000"/>
                          </a:solidFill>
                          <a:effectLst/>
                          <a:latin typeface="Verdana" panose="020B0604030504040204" pitchFamily="34" charset="0"/>
                          <a:ea typeface="Verdana" panose="020B0604030504040204" pitchFamily="34" charset="0"/>
                        </a:rPr>
                        <a:t>11.4%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800" b="0" i="0" u="none" strike="noStrike" dirty="0">
                          <a:solidFill>
                            <a:srgbClr val="000000"/>
                          </a:solidFill>
                          <a:effectLst/>
                          <a:latin typeface="Verdana" panose="020B0604030504040204" pitchFamily="34" charset="0"/>
                          <a:ea typeface="Verdana" panose="020B0604030504040204" pitchFamily="34" charset="0"/>
                        </a:rPr>
                        <a:t>13.8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400" b="1" i="0" u="none" strike="noStrike" dirty="0">
                          <a:solidFill>
                            <a:srgbClr val="000000"/>
                          </a:solidFill>
                          <a:effectLst/>
                          <a:latin typeface="Calibri" panose="020F0502020204030204" pitchFamily="34" charset="0"/>
                        </a:rPr>
                        <a:t>---</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b="0" i="0" u="none" strike="noStrike" dirty="0">
                          <a:solidFill>
                            <a:srgbClr val="000000"/>
                          </a:solidFill>
                          <a:effectLst/>
                          <a:latin typeface="Calibri" panose="020F0502020204030204" pitchFamily="34" charset="0"/>
                        </a:rPr>
                        <a:t>29.0%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3811208"/>
                  </a:ext>
                </a:extLst>
              </a:tr>
              <a:tr h="316911">
                <a:tc>
                  <a:txBody>
                    <a:bodyPr/>
                    <a:lstStyle/>
                    <a:p>
                      <a:pPr algn="l" fontAlgn="t"/>
                      <a:r>
                        <a:rPr lang="en-US" sz="2200" u="none" strike="noStrike" dirty="0">
                          <a:effectLst/>
                        </a:rPr>
                        <a:t>Malignant neoplasms</a:t>
                      </a:r>
                      <a:endParaRPr lang="en-US" sz="2200" b="0" i="0" u="none" strike="noStrike" dirty="0">
                        <a:solidFill>
                          <a:srgbClr val="333333"/>
                        </a:solidFill>
                        <a:effectLst/>
                        <a:latin typeface="Calibri" panose="020F0502020204030204" pitchFamily="34" charset="0"/>
                      </a:endParaRPr>
                    </a:p>
                  </a:txBody>
                  <a:tcPr marL="6926" marR="6926" marT="692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800" b="0" i="0" u="none" strike="noStrike" dirty="0">
                          <a:solidFill>
                            <a:srgbClr val="000000"/>
                          </a:solidFill>
                          <a:effectLst/>
                          <a:latin typeface="Verdana" panose="020B0604030504040204" pitchFamily="34" charset="0"/>
                          <a:ea typeface="Verdana" panose="020B0604030504040204" pitchFamily="34" charset="0"/>
                        </a:rPr>
                        <a:t>8,740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800" b="0" i="0" u="none" strike="noStrike" dirty="0">
                          <a:solidFill>
                            <a:srgbClr val="000000"/>
                          </a:solidFill>
                          <a:effectLst/>
                          <a:latin typeface="Verdana" panose="020B0604030504040204" pitchFamily="34" charset="0"/>
                          <a:ea typeface="Verdana" panose="020B0604030504040204" pitchFamily="34" charset="0"/>
                        </a:rPr>
                        <a:t>11.2%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800" b="0" i="0" u="none" strike="noStrike" dirty="0">
                          <a:solidFill>
                            <a:srgbClr val="000000"/>
                          </a:solidFill>
                          <a:effectLst/>
                          <a:latin typeface="Verdana" panose="020B0604030504040204" pitchFamily="34" charset="0"/>
                          <a:ea typeface="Verdana" panose="020B0604030504040204" pitchFamily="34" charset="0"/>
                        </a:rPr>
                        <a:t>13.5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effectLst/>
                          <a:latin typeface="Calibri" panose="020F0502020204030204" pitchFamily="34" charset="0"/>
                        </a:rPr>
                        <a:t>-8%</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b="0" i="0" u="none" strike="noStrike" dirty="0">
                          <a:solidFill>
                            <a:srgbClr val="000000"/>
                          </a:solidFill>
                          <a:effectLst/>
                          <a:latin typeface="Verdana" panose="020B0604030504040204" pitchFamily="34" charset="0"/>
                          <a:ea typeface="Verdana" panose="020B0604030504040204" pitchFamily="34" charset="0"/>
                        </a:rPr>
                        <a:t>-1.2%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58858414"/>
                  </a:ext>
                </a:extLst>
              </a:tr>
              <a:tr h="316911">
                <a:tc>
                  <a:txBody>
                    <a:bodyPr/>
                    <a:lstStyle/>
                    <a:p>
                      <a:pPr algn="l" fontAlgn="t"/>
                      <a:r>
                        <a:rPr lang="en-US" sz="2200" u="none" strike="noStrike" dirty="0">
                          <a:effectLst/>
                        </a:rPr>
                        <a:t>Diseases of heart</a:t>
                      </a:r>
                      <a:endParaRPr lang="en-US" sz="2200" b="0" i="0" u="none" strike="noStrike" dirty="0">
                        <a:solidFill>
                          <a:srgbClr val="333333"/>
                        </a:solidFill>
                        <a:effectLst/>
                        <a:latin typeface="Calibri" panose="020F0502020204030204" pitchFamily="34" charset="0"/>
                      </a:endParaRPr>
                    </a:p>
                  </a:txBody>
                  <a:tcPr marL="6926" marR="6926" marT="692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800" b="0" i="0" u="none" strike="noStrike" dirty="0">
                          <a:solidFill>
                            <a:srgbClr val="000000"/>
                          </a:solidFill>
                          <a:effectLst/>
                          <a:latin typeface="Verdana" panose="020B0604030504040204" pitchFamily="34" charset="0"/>
                          <a:ea typeface="Verdana" panose="020B0604030504040204" pitchFamily="34" charset="0"/>
                        </a:rPr>
                        <a:t>5,694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800" b="0" i="0" u="none" strike="noStrike" dirty="0">
                          <a:solidFill>
                            <a:srgbClr val="000000"/>
                          </a:solidFill>
                          <a:effectLst/>
                          <a:latin typeface="Verdana" panose="020B0604030504040204" pitchFamily="34" charset="0"/>
                          <a:ea typeface="Verdana" panose="020B0604030504040204" pitchFamily="34" charset="0"/>
                        </a:rPr>
                        <a:t>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800" b="0" i="0" u="none" strike="noStrike" dirty="0">
                          <a:solidFill>
                            <a:srgbClr val="000000"/>
                          </a:solidFill>
                          <a:effectLst/>
                          <a:latin typeface="Verdana" panose="020B0604030504040204" pitchFamily="34" charset="0"/>
                          <a:ea typeface="Verdana" panose="020B0604030504040204" pitchFamily="34" charset="0"/>
                        </a:rPr>
                        <a:t>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000" b="0" i="0" u="none" strike="noStrike" dirty="0">
                          <a:solidFill>
                            <a:srgbClr val="000000"/>
                          </a:solidFill>
                          <a:effectLst/>
                          <a:latin typeface="Calibri" panose="020F0502020204030204" pitchFamily="34" charset="0"/>
                        </a:rPr>
                        <a:t>21%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000" b="0" i="0" u="none" strike="noStrike" dirty="0">
                          <a:solidFill>
                            <a:srgbClr val="000000"/>
                          </a:solidFill>
                          <a:effectLst/>
                          <a:latin typeface="Verdana" panose="020B0604030504040204" pitchFamily="34" charset="0"/>
                          <a:ea typeface="Verdana" panose="020B0604030504040204" pitchFamily="34" charset="0"/>
                        </a:rPr>
                        <a:t>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99491510"/>
                  </a:ext>
                </a:extLst>
              </a:tr>
              <a:tr h="316911">
                <a:tc>
                  <a:txBody>
                    <a:bodyPr/>
                    <a:lstStyle/>
                    <a:p>
                      <a:pPr algn="l" fontAlgn="t"/>
                      <a:r>
                        <a:rPr lang="en-US" sz="2200" b="1" u="none" strike="noStrike" dirty="0">
                          <a:effectLst/>
                        </a:rPr>
                        <a:t>Intentional self-harm (suicide) </a:t>
                      </a:r>
                      <a:endParaRPr lang="en-US" sz="2200" b="1" i="0" u="none" strike="noStrike" dirty="0">
                        <a:solidFill>
                          <a:srgbClr val="333333"/>
                        </a:solidFill>
                        <a:effectLst/>
                        <a:latin typeface="Calibri" panose="020F0502020204030204" pitchFamily="34" charset="0"/>
                      </a:endParaRPr>
                    </a:p>
                  </a:txBody>
                  <a:tcPr marL="6926" marR="6926" marT="692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ctr"/>
                      <a:r>
                        <a:rPr lang="en-US" sz="1800" b="0" i="0" u="none" strike="noStrike" dirty="0">
                          <a:solidFill>
                            <a:srgbClr val="000000"/>
                          </a:solidFill>
                          <a:effectLst/>
                          <a:latin typeface="Verdana" panose="020B0604030504040204" pitchFamily="34" charset="0"/>
                          <a:ea typeface="Verdana" panose="020B0604030504040204" pitchFamily="34" charset="0"/>
                        </a:rPr>
                        <a:t>4,549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r>
                        <a:rPr lang="en-US" sz="1800" b="0" i="0" u="none" strike="noStrike">
                          <a:solidFill>
                            <a:srgbClr val="000000"/>
                          </a:solidFill>
                          <a:effectLst/>
                          <a:latin typeface="Verdana" panose="020B0604030504040204" pitchFamily="34" charset="0"/>
                          <a:ea typeface="Verdana" panose="020B0604030504040204" pitchFamily="34" charset="0"/>
                        </a:rPr>
                        <a:t>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ctr"/>
                      <a:r>
                        <a:rPr lang="en-US" sz="1800" b="0" i="0" u="none" strike="noStrike" dirty="0">
                          <a:solidFill>
                            <a:srgbClr val="000000"/>
                          </a:solidFill>
                          <a:effectLst/>
                          <a:latin typeface="Verdana" panose="020B0604030504040204" pitchFamily="34" charset="0"/>
                          <a:ea typeface="Verdana" panose="020B0604030504040204" pitchFamily="34" charset="0"/>
                        </a:rPr>
                        <a:t>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r>
                        <a:rPr lang="en-US" sz="2000" b="0" i="0" u="none" strike="noStrike" dirty="0">
                          <a:solidFill>
                            <a:srgbClr val="000000"/>
                          </a:solidFill>
                          <a:effectLst/>
                          <a:latin typeface="Calibri" panose="020F0502020204030204" pitchFamily="34" charset="0"/>
                        </a:rPr>
                        <a:t>27%</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r>
                        <a:rPr lang="en-US" sz="2000" b="0" i="0" u="none" strike="noStrike">
                          <a:solidFill>
                            <a:srgbClr val="000000"/>
                          </a:solidFill>
                          <a:effectLst/>
                          <a:latin typeface="Verdana" panose="020B0604030504040204" pitchFamily="34" charset="0"/>
                          <a:ea typeface="Verdana" panose="020B0604030504040204" pitchFamily="34" charset="0"/>
                        </a:rPr>
                        <a:t>3.6%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081549375"/>
                  </a:ext>
                </a:extLst>
              </a:tr>
              <a:tr h="390257">
                <a:tc>
                  <a:txBody>
                    <a:bodyPr/>
                    <a:lstStyle/>
                    <a:p>
                      <a:pPr algn="l" fontAlgn="t"/>
                      <a:r>
                        <a:rPr lang="en-US" sz="2200" b="0" u="none" strike="noStrike" dirty="0">
                          <a:effectLst/>
                        </a:rPr>
                        <a:t>Assault (homicide)</a:t>
                      </a:r>
                      <a:endParaRPr lang="en-US" sz="2200" b="0" i="0" u="none" strike="noStrike" dirty="0">
                        <a:solidFill>
                          <a:srgbClr val="333333"/>
                        </a:solidFill>
                        <a:effectLst/>
                        <a:latin typeface="Calibri" panose="020F0502020204030204" pitchFamily="34" charset="0"/>
                      </a:endParaRPr>
                    </a:p>
                  </a:txBody>
                  <a:tcPr marL="6926" marR="6926" marT="692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800" b="0" i="0" u="none" strike="noStrike" dirty="0">
                          <a:solidFill>
                            <a:srgbClr val="000000"/>
                          </a:solidFill>
                          <a:effectLst/>
                          <a:latin typeface="Verdana" panose="020B0604030504040204" pitchFamily="34" charset="0"/>
                          <a:ea typeface="Verdana" panose="020B0604030504040204" pitchFamily="34" charset="0"/>
                        </a:rPr>
                        <a:t>3,032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800" b="0" i="0" u="none" strike="noStrike" dirty="0">
                          <a:solidFill>
                            <a:srgbClr val="000000"/>
                          </a:solidFill>
                          <a:effectLst/>
                          <a:latin typeface="Verdana" panose="020B0604030504040204" pitchFamily="34" charset="0"/>
                          <a:ea typeface="Verdana" panose="020B0604030504040204" pitchFamily="34" charset="0"/>
                        </a:rPr>
                        <a:t>3.9%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800" b="0" i="0" u="none" strike="noStrike" dirty="0">
                          <a:solidFill>
                            <a:srgbClr val="000000"/>
                          </a:solidFill>
                          <a:effectLst/>
                          <a:latin typeface="Verdana" panose="020B0604030504040204" pitchFamily="34" charset="0"/>
                          <a:ea typeface="Verdana" panose="020B0604030504040204" pitchFamily="34" charset="0"/>
                        </a:rPr>
                        <a:t>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b="0" i="0" u="none" strike="noStrike" dirty="0">
                          <a:solidFill>
                            <a:srgbClr val="000000"/>
                          </a:solidFill>
                          <a:effectLst/>
                          <a:latin typeface="Calibri" panose="020F0502020204030204" pitchFamily="34" charset="0"/>
                        </a:rPr>
                        <a:t>57%</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b="0" i="0" u="none" strike="noStrike" dirty="0">
                          <a:solidFill>
                            <a:srgbClr val="000000"/>
                          </a:solidFill>
                          <a:effectLst/>
                          <a:latin typeface="Verdana" panose="020B0604030504040204" pitchFamily="34" charset="0"/>
                          <a:ea typeface="Verdana" panose="020B0604030504040204" pitchFamily="34" charset="0"/>
                        </a:rPr>
                        <a:t>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8398528"/>
                  </a:ext>
                </a:extLst>
              </a:tr>
              <a:tr h="424148">
                <a:tc>
                  <a:txBody>
                    <a:bodyPr/>
                    <a:lstStyle/>
                    <a:p>
                      <a:pPr algn="l" fontAlgn="t"/>
                      <a:r>
                        <a:rPr lang="en-US" sz="2200" b="1" u="none" strike="noStrike" dirty="0">
                          <a:effectLst/>
                        </a:rPr>
                        <a:t>Chronic liver disease and cirrhosis </a:t>
                      </a:r>
                      <a:endParaRPr lang="en-US" sz="2200" b="0" i="0" u="none" strike="noStrike" dirty="0">
                        <a:solidFill>
                          <a:srgbClr val="333333"/>
                        </a:solidFill>
                        <a:effectLst/>
                        <a:latin typeface="Calibri" panose="020F0502020204030204" pitchFamily="34" charset="0"/>
                      </a:endParaRPr>
                    </a:p>
                  </a:txBody>
                  <a:tcPr marL="6926" marR="6926" marT="692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ctr"/>
                      <a:r>
                        <a:rPr lang="en-US" sz="1800" b="0" i="0" u="none" strike="noStrike" dirty="0">
                          <a:solidFill>
                            <a:srgbClr val="000000"/>
                          </a:solidFill>
                          <a:effectLst/>
                          <a:latin typeface="Verdana" panose="020B0604030504040204" pitchFamily="34" charset="0"/>
                          <a:ea typeface="Verdana" panose="020B0604030504040204" pitchFamily="34" charset="0"/>
                        </a:rPr>
                        <a:t>2,858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r>
                        <a:rPr lang="en-US" sz="1800" b="0" i="0" u="none" strike="noStrike" dirty="0">
                          <a:solidFill>
                            <a:srgbClr val="000000"/>
                          </a:solidFill>
                          <a:effectLst/>
                          <a:latin typeface="Verdana" panose="020B0604030504040204" pitchFamily="34" charset="0"/>
                          <a:ea typeface="Verdana" panose="020B0604030504040204" pitchFamily="34" charset="0"/>
                        </a:rPr>
                        <a:t>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ctr"/>
                      <a:r>
                        <a:rPr lang="en-US" sz="1800" b="0" i="0" u="none" strike="noStrike" dirty="0">
                          <a:solidFill>
                            <a:srgbClr val="000000"/>
                          </a:solidFill>
                          <a:effectLst/>
                          <a:latin typeface="Verdana" panose="020B0604030504040204" pitchFamily="34" charset="0"/>
                          <a:ea typeface="Verdana" panose="020B0604030504040204" pitchFamily="34" charset="0"/>
                        </a:rPr>
                        <a:t>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r>
                        <a:rPr lang="en-US" sz="2000" b="0" i="0" u="none" strike="noStrike" dirty="0">
                          <a:solidFill>
                            <a:srgbClr val="000000"/>
                          </a:solidFill>
                          <a:effectLst/>
                          <a:latin typeface="Calibri" panose="020F0502020204030204" pitchFamily="34" charset="0"/>
                        </a:rPr>
                        <a:t>175%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r>
                        <a:rPr lang="en-US" sz="2000" b="0" i="0" u="none" strike="noStrike" dirty="0">
                          <a:solidFill>
                            <a:srgbClr val="000000"/>
                          </a:solidFill>
                          <a:effectLst/>
                          <a:latin typeface="Verdana" panose="020B0604030504040204" pitchFamily="34" charset="0"/>
                          <a:ea typeface="Verdana" panose="020B0604030504040204" pitchFamily="34" charset="0"/>
                        </a:rPr>
                        <a:t>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489665938"/>
                  </a:ext>
                </a:extLst>
              </a:tr>
              <a:tr h="424148">
                <a:tc>
                  <a:txBody>
                    <a:bodyPr/>
                    <a:lstStyle/>
                    <a:p>
                      <a:pPr algn="l" fontAlgn="t"/>
                      <a:r>
                        <a:rPr lang="en-US" sz="2200" u="none" strike="noStrike" dirty="0">
                          <a:effectLst/>
                        </a:rPr>
                        <a:t>Diabetes mellitus </a:t>
                      </a:r>
                      <a:endParaRPr lang="en-US" sz="2200" b="0" i="0" u="none" strike="noStrike" dirty="0">
                        <a:solidFill>
                          <a:srgbClr val="333333"/>
                        </a:solidFill>
                        <a:effectLst/>
                        <a:latin typeface="Calibri" panose="020F0502020204030204" pitchFamily="34" charset="0"/>
                      </a:endParaRPr>
                    </a:p>
                  </a:txBody>
                  <a:tcPr marL="6926" marR="6926" marT="692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800" b="0" i="0" u="none" strike="noStrike" dirty="0">
                          <a:solidFill>
                            <a:srgbClr val="000000"/>
                          </a:solidFill>
                          <a:effectLst/>
                          <a:latin typeface="Verdana" panose="020B0604030504040204" pitchFamily="34" charset="0"/>
                          <a:ea typeface="Verdana" panose="020B0604030504040204" pitchFamily="34" charset="0"/>
                        </a:rPr>
                        <a:t>1,747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800" b="0" i="0" u="none" strike="noStrike" dirty="0">
                          <a:solidFill>
                            <a:srgbClr val="000000"/>
                          </a:solidFill>
                          <a:effectLst/>
                          <a:latin typeface="Verdana" panose="020B0604030504040204" pitchFamily="34" charset="0"/>
                          <a:ea typeface="Verdana" panose="020B0604030504040204" pitchFamily="34" charset="0"/>
                        </a:rPr>
                        <a:t>2.2%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800" b="0" i="0" u="none" strike="noStrike" dirty="0">
                          <a:solidFill>
                            <a:srgbClr val="000000"/>
                          </a:solidFill>
                          <a:effectLst/>
                          <a:latin typeface="Verdana" panose="020B0604030504040204" pitchFamily="34" charset="0"/>
                          <a:ea typeface="Verdana" panose="020B0604030504040204" pitchFamily="34" charset="0"/>
                        </a:rPr>
                        <a:t>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000" b="0" i="0" u="none" strike="noStrike" dirty="0">
                          <a:solidFill>
                            <a:srgbClr val="000000"/>
                          </a:solidFill>
                          <a:effectLst/>
                          <a:latin typeface="Calibri" panose="020F0502020204030204" pitchFamily="34" charset="0"/>
                        </a:rPr>
                        <a:t>59%</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2000" b="0" i="0" u="none" strike="noStrike" dirty="0">
                          <a:solidFill>
                            <a:srgbClr val="000000"/>
                          </a:solidFill>
                          <a:effectLst/>
                          <a:latin typeface="Verdana" panose="020B0604030504040204" pitchFamily="34" charset="0"/>
                          <a:ea typeface="Verdana" panose="020B0604030504040204" pitchFamily="34" charset="0"/>
                        </a:rPr>
                        <a:t>2.2%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6158171"/>
                  </a:ext>
                </a:extLst>
              </a:tr>
              <a:tr h="42414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200" b="1" u="none" strike="noStrike" dirty="0">
                          <a:effectLst/>
                        </a:rPr>
                        <a:t>Pregnancy, childbirth &amp; puerperium</a:t>
                      </a:r>
                      <a:endParaRPr lang="en-US" sz="2200" b="1" i="0" u="none" strike="noStrike" dirty="0">
                        <a:solidFill>
                          <a:srgbClr val="000000"/>
                        </a:solidFill>
                        <a:effectLst/>
                        <a:latin typeface="Calibri" panose="020F0502020204030204" pitchFamily="34" charset="0"/>
                      </a:endParaRPr>
                    </a:p>
                  </a:txBody>
                  <a:tcPr marL="6926" marR="6926" marT="69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ctr"/>
                      <a:r>
                        <a:rPr lang="en-US" sz="1800" b="0" i="0" u="none" strike="noStrike" dirty="0">
                          <a:solidFill>
                            <a:srgbClr val="000000"/>
                          </a:solidFill>
                          <a:effectLst/>
                          <a:latin typeface="Verdana" panose="020B0604030504040204" pitchFamily="34" charset="0"/>
                          <a:ea typeface="Verdana" panose="020B0604030504040204" pitchFamily="34" charset="0"/>
                        </a:rPr>
                        <a:t>1,665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r>
                        <a:rPr lang="en-US" sz="1800" b="0" i="0" u="none" strike="noStrike" dirty="0">
                          <a:solidFill>
                            <a:srgbClr val="000000"/>
                          </a:solidFill>
                          <a:effectLst/>
                          <a:latin typeface="Verdana" panose="020B0604030504040204" pitchFamily="34" charset="0"/>
                          <a:ea typeface="Verdana" panose="020B0604030504040204" pitchFamily="34" charset="0"/>
                        </a:rPr>
                        <a:t>2.1%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ctr"/>
                      <a:r>
                        <a:rPr lang="en-US" sz="1800" b="0" i="0" u="none" strike="noStrike" dirty="0">
                          <a:solidFill>
                            <a:srgbClr val="000000"/>
                          </a:solidFill>
                          <a:effectLst/>
                          <a:latin typeface="Verdana" panose="020B0604030504040204" pitchFamily="34" charset="0"/>
                          <a:ea typeface="Verdana" panose="020B0604030504040204" pitchFamily="34" charset="0"/>
                        </a:rPr>
                        <a:t>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r>
                        <a:rPr lang="en-US" sz="2000" b="0" i="0" u="none" strike="noStrike" dirty="0">
                          <a:solidFill>
                            <a:srgbClr val="000000"/>
                          </a:solidFill>
                          <a:effectLst/>
                          <a:latin typeface="Calibri" panose="020F0502020204030204" pitchFamily="34" charset="0"/>
                        </a:rPr>
                        <a:t>117%</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r>
                        <a:rPr lang="en-US" sz="2000" b="0" i="0" u="none" strike="noStrike" dirty="0">
                          <a:solidFill>
                            <a:srgbClr val="000000"/>
                          </a:solidFill>
                          <a:effectLst/>
                          <a:latin typeface="Verdana" panose="020B0604030504040204" pitchFamily="34" charset="0"/>
                          <a:ea typeface="Verdana" panose="020B0604030504040204" pitchFamily="34" charset="0"/>
                        </a:rPr>
                        <a:t>3.0%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846187439"/>
                  </a:ext>
                </a:extLst>
              </a:tr>
              <a:tr h="316911">
                <a:tc>
                  <a:txBody>
                    <a:bodyPr/>
                    <a:lstStyle/>
                    <a:p>
                      <a:pPr algn="l" fontAlgn="t"/>
                      <a:r>
                        <a:rPr lang="en-US" sz="2200" u="none" strike="noStrike" dirty="0">
                          <a:effectLst/>
                        </a:rPr>
                        <a:t>Cerebrovascular diseases</a:t>
                      </a:r>
                      <a:endParaRPr lang="en-US" sz="2200" b="0" i="0" u="none" strike="noStrike" dirty="0">
                        <a:solidFill>
                          <a:srgbClr val="333333"/>
                        </a:solidFill>
                        <a:effectLst/>
                        <a:latin typeface="Calibri" panose="020F0502020204030204" pitchFamily="34" charset="0"/>
                      </a:endParaRPr>
                    </a:p>
                  </a:txBody>
                  <a:tcPr marL="6926" marR="6926" marT="692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800" b="0" i="0" u="none" strike="noStrike" dirty="0">
                          <a:solidFill>
                            <a:srgbClr val="000000"/>
                          </a:solidFill>
                          <a:effectLst/>
                          <a:latin typeface="Verdana" panose="020B0604030504040204" pitchFamily="34" charset="0"/>
                          <a:ea typeface="Verdana" panose="020B0604030504040204" pitchFamily="34" charset="0"/>
                        </a:rPr>
                        <a:t>1,254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800" b="0" i="0" u="none" strike="noStrike" dirty="0">
                          <a:solidFill>
                            <a:srgbClr val="000000"/>
                          </a:solidFill>
                          <a:effectLst/>
                          <a:latin typeface="Verdana" panose="020B0604030504040204" pitchFamily="34" charset="0"/>
                          <a:ea typeface="Verdana" panose="020B0604030504040204" pitchFamily="34" charset="0"/>
                        </a:rPr>
                        <a:t>1.6%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1800" b="0" i="0" u="none" strike="noStrike" dirty="0">
                          <a:solidFill>
                            <a:srgbClr val="000000"/>
                          </a:solidFill>
                          <a:effectLst/>
                          <a:latin typeface="Verdana" panose="020B0604030504040204" pitchFamily="34" charset="0"/>
                          <a:ea typeface="Verdana" panose="020B0604030504040204" pitchFamily="34" charset="0"/>
                        </a:rPr>
                        <a:t>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b="0" i="0" u="none" strike="noStrike" dirty="0">
                          <a:solidFill>
                            <a:srgbClr val="000000"/>
                          </a:solidFill>
                          <a:effectLst/>
                          <a:latin typeface="Calibri" panose="020F0502020204030204" pitchFamily="34" charset="0"/>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b="0" i="0" u="none" strike="noStrike" dirty="0">
                          <a:solidFill>
                            <a:srgbClr val="000000"/>
                          </a:solidFill>
                          <a:effectLst/>
                          <a:latin typeface="Verdana" panose="020B0604030504040204" pitchFamily="34" charset="0"/>
                          <a:ea typeface="Verdana" panose="020B0604030504040204" pitchFamily="34" charset="0"/>
                        </a:rPr>
                        <a:t>0.1%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0004347"/>
                  </a:ext>
                </a:extLst>
              </a:tr>
              <a:tr h="316911">
                <a:tc>
                  <a:txBody>
                    <a:bodyPr/>
                    <a:lstStyle/>
                    <a:p>
                      <a:pPr algn="l" fontAlgn="b"/>
                      <a:r>
                        <a:rPr lang="en-US" sz="2200" u="none" strike="noStrike" dirty="0">
                          <a:effectLst/>
                        </a:rPr>
                        <a:t>All other causes  (residual)</a:t>
                      </a:r>
                      <a:endParaRPr lang="en-US" sz="2200" b="0" i="0" u="none" strike="noStrike" dirty="0">
                        <a:solidFill>
                          <a:srgbClr val="000000"/>
                        </a:solidFill>
                        <a:effectLst/>
                        <a:latin typeface="Calibri" panose="020F0502020204030204" pitchFamily="34" charset="0"/>
                      </a:endParaRPr>
                    </a:p>
                  </a:txBody>
                  <a:tcPr marL="6926" marR="6926" marT="69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t"/>
                      <a:r>
                        <a:rPr lang="en-US" sz="1800" u="none" strike="noStrike" dirty="0">
                          <a:effectLst/>
                          <a:latin typeface="Verdana" panose="020B0604030504040204" pitchFamily="34" charset="0"/>
                          <a:ea typeface="Verdana" panose="020B0604030504040204" pitchFamily="34" charset="0"/>
                        </a:rPr>
                        <a:t>16,124</a:t>
                      </a:r>
                      <a:endParaRPr lang="en-US" sz="1800" b="0" i="0" u="none" strike="noStrike" dirty="0">
                        <a:solidFill>
                          <a:srgbClr val="333333"/>
                        </a:solidFill>
                        <a:effectLst/>
                        <a:latin typeface="Verdana" panose="020B0604030504040204" pitchFamily="34" charset="0"/>
                        <a:ea typeface="Verdana" panose="020B0604030504040204" pitchFamily="34" charset="0"/>
                      </a:endParaRPr>
                    </a:p>
                  </a:txBody>
                  <a:tcPr marL="6926" marR="6926" marT="692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t"/>
                      <a:r>
                        <a:rPr lang="en-US" sz="1800" u="none" strike="noStrike" dirty="0">
                          <a:effectLst/>
                          <a:latin typeface="Verdana" panose="020B0604030504040204" pitchFamily="34" charset="0"/>
                          <a:ea typeface="Verdana" panose="020B0604030504040204" pitchFamily="34" charset="0"/>
                        </a:rPr>
                        <a:t>24.8</a:t>
                      </a:r>
                      <a:endParaRPr lang="en-US" sz="1800" b="0" i="0" u="none" strike="noStrike" dirty="0">
                        <a:solidFill>
                          <a:srgbClr val="333333"/>
                        </a:solidFill>
                        <a:effectLst/>
                        <a:latin typeface="Verdana" panose="020B0604030504040204" pitchFamily="34" charset="0"/>
                        <a:ea typeface="Verdana" panose="020B0604030504040204" pitchFamily="34" charset="0"/>
                      </a:endParaRPr>
                    </a:p>
                  </a:txBody>
                  <a:tcPr marL="6926" marR="62336" marT="692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t"/>
                      <a:r>
                        <a:rPr lang="en-US" sz="1800" u="none" strike="noStrike" dirty="0">
                          <a:effectLst/>
                          <a:latin typeface="Verdana" panose="020B0604030504040204" pitchFamily="34" charset="0"/>
                          <a:ea typeface="Verdana" panose="020B0604030504040204" pitchFamily="34" charset="0"/>
                        </a:rPr>
                        <a:t>21.2</a:t>
                      </a:r>
                      <a:endParaRPr lang="en-US" sz="1800" b="0" i="0" u="none" strike="noStrike" dirty="0">
                        <a:solidFill>
                          <a:srgbClr val="333333"/>
                        </a:solidFill>
                        <a:effectLst/>
                        <a:latin typeface="Verdana" panose="020B0604030504040204" pitchFamily="34" charset="0"/>
                        <a:ea typeface="Verdana" panose="020B0604030504040204" pitchFamily="34" charset="0"/>
                      </a:endParaRPr>
                    </a:p>
                  </a:txBody>
                  <a:tcPr marL="6926" marR="62336" marT="692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400" b="0" i="0" u="none" strike="noStrike" dirty="0">
                          <a:solidFill>
                            <a:srgbClr val="000000"/>
                          </a:solidFill>
                          <a:effectLst/>
                          <a:latin typeface="+mn-lt"/>
                        </a:rPr>
                        <a:t>19.5%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b="0" i="0" u="none" strike="noStrike" dirty="0">
                          <a:solidFill>
                            <a:srgbClr val="000000"/>
                          </a:solidFill>
                          <a:effectLst/>
                          <a:latin typeface="+mn-lt"/>
                        </a:rPr>
                        <a:t>10.1%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1008515"/>
                  </a:ext>
                </a:extLst>
              </a:tr>
            </a:tbl>
          </a:graphicData>
        </a:graphic>
      </p:graphicFrame>
      <p:sp>
        <p:nvSpPr>
          <p:cNvPr id="6" name="TextBox 5"/>
          <p:cNvSpPr txBox="1"/>
          <p:nvPr/>
        </p:nvSpPr>
        <p:spPr>
          <a:xfrm>
            <a:off x="0" y="6194718"/>
            <a:ext cx="114054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Sources: CDC, NCHS. Underlying Cause of Death 1999-2021 on CDC WONDER Detailed Mortality Database, released in 2022. Accessed at http://wonder.cdc.gov/ucd-icd10.html on Feb. 9, 2023</a:t>
            </a:r>
          </a:p>
        </p:txBody>
      </p:sp>
      <p:sp>
        <p:nvSpPr>
          <p:cNvPr id="9" name="Rectangle 8"/>
          <p:cNvSpPr/>
          <p:nvPr/>
        </p:nvSpPr>
        <p:spPr>
          <a:xfrm>
            <a:off x="8995935" y="1991322"/>
            <a:ext cx="2552074" cy="34962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8995935" y="4208793"/>
            <a:ext cx="2552074" cy="34962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9014672" y="3396428"/>
            <a:ext cx="2552074" cy="34962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9276650" y="6488668"/>
            <a:ext cx="2915350" cy="369332"/>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394188735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622F1-047B-72A1-D097-193414D65A11}"/>
              </a:ext>
            </a:extLst>
          </p:cNvPr>
          <p:cNvSpPr>
            <a:spLocks noGrp="1"/>
          </p:cNvSpPr>
          <p:nvPr>
            <p:ph type="title"/>
          </p:nvPr>
        </p:nvSpPr>
        <p:spPr>
          <a:xfrm>
            <a:off x="269507" y="365125"/>
            <a:ext cx="11608068" cy="1325563"/>
          </a:xfrm>
        </p:spPr>
        <p:txBody>
          <a:bodyPr>
            <a:normAutofit fontScale="90000"/>
          </a:bodyPr>
          <a:lstStyle/>
          <a:p>
            <a:r>
              <a:rPr lang="en-US" dirty="0"/>
              <a:t>Increases in Female Deaths (15-44) 2010-2021: </a:t>
            </a:r>
            <a:br>
              <a:rPr lang="en-US" dirty="0"/>
            </a:br>
            <a:r>
              <a:rPr lang="en-US" dirty="0"/>
              <a:t>47% of the non-COVID increase came from 1 cause</a:t>
            </a:r>
          </a:p>
        </p:txBody>
      </p:sp>
      <p:graphicFrame>
        <p:nvGraphicFramePr>
          <p:cNvPr id="6" name="Content Placeholder 5">
            <a:extLst>
              <a:ext uri="{FF2B5EF4-FFF2-40B4-BE49-F238E27FC236}">
                <a16:creationId xmlns:a16="http://schemas.microsoft.com/office/drawing/2014/main" id="{14EBA92D-4D59-B950-8C8A-7906943E7B7D}"/>
              </a:ext>
            </a:extLst>
          </p:cNvPr>
          <p:cNvGraphicFramePr>
            <a:graphicFrameLocks noGrp="1"/>
          </p:cNvGraphicFramePr>
          <p:nvPr>
            <p:ph idx="1"/>
            <p:extLst>
              <p:ext uri="{D42A27DB-BD31-4B8C-83A1-F6EECF244321}">
                <p14:modId xmlns:p14="http://schemas.microsoft.com/office/powerpoint/2010/main" val="502698245"/>
              </p:ext>
            </p:extLst>
          </p:nvPr>
        </p:nvGraphicFramePr>
        <p:xfrm>
          <a:off x="654518" y="1580039"/>
          <a:ext cx="10699282" cy="491283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88200612-E0F1-8D54-A6B9-316FD65FAE52}"/>
              </a:ext>
            </a:extLst>
          </p:cNvPr>
          <p:cNvSpPr txBox="1"/>
          <p:nvPr/>
        </p:nvSpPr>
        <p:spPr>
          <a:xfrm>
            <a:off x="8374623" y="1562286"/>
            <a:ext cx="1042273" cy="461665"/>
          </a:xfrm>
          <a:prstGeom prst="rect">
            <a:avLst/>
          </a:prstGeom>
          <a:noFill/>
        </p:spPr>
        <p:txBody>
          <a:bodyPr wrap="none" rtlCol="0">
            <a:spAutoFit/>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Verdana" panose="020B0604030504040204" pitchFamily="34" charset="0"/>
                <a:cs typeface="+mn-cs"/>
              </a:rPr>
              <a:t>78,110</a:t>
            </a:r>
          </a:p>
        </p:txBody>
      </p:sp>
      <p:sp>
        <p:nvSpPr>
          <p:cNvPr id="8" name="TextBox 7">
            <a:extLst>
              <a:ext uri="{FF2B5EF4-FFF2-40B4-BE49-F238E27FC236}">
                <a16:creationId xmlns:a16="http://schemas.microsoft.com/office/drawing/2014/main" id="{80DE8911-EF1C-46B9-9FC5-F4E4024E090C}"/>
              </a:ext>
            </a:extLst>
          </p:cNvPr>
          <p:cNvSpPr txBox="1"/>
          <p:nvPr/>
        </p:nvSpPr>
        <p:spPr>
          <a:xfrm>
            <a:off x="3359036" y="2884929"/>
            <a:ext cx="10422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47,427</a:t>
            </a:r>
          </a:p>
        </p:txBody>
      </p:sp>
      <p:sp>
        <p:nvSpPr>
          <p:cNvPr id="9" name="TextBox 12">
            <a:extLst>
              <a:ext uri="{FF2B5EF4-FFF2-40B4-BE49-F238E27FC236}">
                <a16:creationId xmlns:a16="http://schemas.microsoft.com/office/drawing/2014/main" id="{B9BAF286-E38A-EC63-C223-EA16C9FF7975}"/>
              </a:ext>
            </a:extLst>
          </p:cNvPr>
          <p:cNvSpPr txBox="1"/>
          <p:nvPr/>
        </p:nvSpPr>
        <p:spPr>
          <a:xfrm>
            <a:off x="5321126" y="5084718"/>
            <a:ext cx="2263505" cy="461665"/>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Increase: </a:t>
            </a:r>
            <a:r>
              <a:rPr lang="en-US" sz="2400" b="1" dirty="0">
                <a:solidFill>
                  <a:prstClr val="black"/>
                </a:solidFill>
                <a:latin typeface="Calibri" panose="020F0502020204030204"/>
              </a:rPr>
              <a:t>10,429</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8E5C2BE-666F-F0CE-3074-85F8D7C82A76}"/>
              </a:ext>
            </a:extLst>
          </p:cNvPr>
          <p:cNvSpPr txBox="1"/>
          <p:nvPr/>
        </p:nvSpPr>
        <p:spPr>
          <a:xfrm>
            <a:off x="5249796" y="3602606"/>
            <a:ext cx="2263505"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Non-COVID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Increase: </a:t>
            </a:r>
            <a:r>
              <a:rPr lang="en-US" sz="2400" b="1" dirty="0">
                <a:solidFill>
                  <a:prstClr val="black"/>
                </a:solidFill>
                <a:latin typeface="Calibri" panose="020F0502020204030204"/>
              </a:rPr>
              <a:t>21,798</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A3B23429-629B-4069-C07E-B673DFAB2F84}"/>
              </a:ext>
            </a:extLst>
          </p:cNvPr>
          <p:cNvCxnSpPr>
            <a:cxnSpLocks/>
          </p:cNvCxnSpPr>
          <p:nvPr/>
        </p:nvCxnSpPr>
        <p:spPr>
          <a:xfrm flipV="1">
            <a:off x="4860758" y="4795520"/>
            <a:ext cx="3041583" cy="4824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3B9D0AF-58A3-6315-4630-CF9804EE491F}"/>
              </a:ext>
            </a:extLst>
          </p:cNvPr>
          <p:cNvCxnSpPr>
            <a:cxnSpLocks/>
          </p:cNvCxnSpPr>
          <p:nvPr/>
        </p:nvCxnSpPr>
        <p:spPr>
          <a:xfrm flipV="1">
            <a:off x="4786320" y="1979886"/>
            <a:ext cx="3116021" cy="1449114"/>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7271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1108183" y="301160"/>
            <a:ext cx="7027102" cy="652606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4005114" y="407185"/>
            <a:ext cx="206053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Pregnancy Associated Mortality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 year)</a:t>
            </a:r>
          </a:p>
        </p:txBody>
      </p:sp>
      <p:sp>
        <p:nvSpPr>
          <p:cNvPr id="10" name="TextBox 9"/>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
        <p:nvSpPr>
          <p:cNvPr id="11" name="TextBox 10"/>
          <p:cNvSpPr txBox="1"/>
          <p:nvPr/>
        </p:nvSpPr>
        <p:spPr>
          <a:xfrm>
            <a:off x="8926793" y="325677"/>
            <a:ext cx="2922829" cy="3108543"/>
          </a:xfrm>
          <a:prstGeom prst="rect">
            <a:avLst/>
          </a:prstGeom>
          <a:noFill/>
          <a:ln w="3810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Pregnancy Associated Mortality: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All Deaths women of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reprod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pregnancy to 1 year ppm</a:t>
            </a:r>
          </a:p>
        </p:txBody>
      </p:sp>
    </p:spTree>
    <p:extLst>
      <p:ext uri="{BB962C8B-B14F-4D97-AF65-F5344CB8AC3E}">
        <p14:creationId xmlns:p14="http://schemas.microsoft.com/office/powerpoint/2010/main" val="19011827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Increase in Drug Induced Deaths, Women 15-44, by Race/Ethnicity, 2010 &amp; 2021</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16966273"/>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p:cNvSpPr txBox="1"/>
          <p:nvPr/>
        </p:nvSpPr>
        <p:spPr>
          <a:xfrm>
            <a:off x="4049628" y="3201194"/>
            <a:ext cx="1120140" cy="800100"/>
          </a:xfrm>
          <a:prstGeom prst="rect">
            <a:avLst/>
          </a:prstGeom>
          <a:solidFill>
            <a:srgbClr val="C00000"/>
          </a:solid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alibri" panose="020F0502020204030204"/>
              </a:rPr>
              <a:t>527</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Increase</a:t>
            </a:r>
          </a:p>
        </p:txBody>
      </p:sp>
      <p:sp>
        <p:nvSpPr>
          <p:cNvPr id="8" name="TextBox 1"/>
          <p:cNvSpPr txBox="1"/>
          <p:nvPr/>
        </p:nvSpPr>
        <p:spPr>
          <a:xfrm>
            <a:off x="5983404" y="3466307"/>
            <a:ext cx="1120140" cy="800100"/>
          </a:xfrm>
          <a:prstGeom prst="rect">
            <a:avLst/>
          </a:prstGeom>
          <a:solidFill>
            <a:srgbClr val="C00000"/>
          </a:solid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alibri" panose="020F0502020204030204"/>
              </a:rPr>
              <a:t>384</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Increase</a:t>
            </a:r>
          </a:p>
        </p:txBody>
      </p:sp>
      <p:sp>
        <p:nvSpPr>
          <p:cNvPr id="9" name="TextBox 1"/>
          <p:cNvSpPr txBox="1"/>
          <p:nvPr/>
        </p:nvSpPr>
        <p:spPr>
          <a:xfrm>
            <a:off x="9532620" y="3601244"/>
            <a:ext cx="1120140" cy="800100"/>
          </a:xfrm>
          <a:prstGeom prst="rect">
            <a:avLst/>
          </a:prstGeom>
          <a:solidFill>
            <a:srgbClr val="C00000"/>
          </a:solid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333%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Increase</a:t>
            </a:r>
          </a:p>
        </p:txBody>
      </p:sp>
      <p:sp>
        <p:nvSpPr>
          <p:cNvPr id="10" name="TextBox 9"/>
          <p:cNvSpPr txBox="1"/>
          <p:nvPr/>
        </p:nvSpPr>
        <p:spPr>
          <a:xfrm>
            <a:off x="9580579" y="651745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
        <p:nvSpPr>
          <p:cNvPr id="3" name="Rectangle 2"/>
          <p:cNvSpPr/>
          <p:nvPr/>
        </p:nvSpPr>
        <p:spPr>
          <a:xfrm>
            <a:off x="176980" y="6176963"/>
            <a:ext cx="871138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CDC, NCHS. CDC WONDER Online Detailed Mortality Database, released in 2020. Accessed at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http://wonder.cdc.gov/ucd-icd10.html on Aug 12, 2022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
          <p:cNvSpPr txBox="1"/>
          <p:nvPr/>
        </p:nvSpPr>
        <p:spPr>
          <a:xfrm>
            <a:off x="7711440" y="3813802"/>
            <a:ext cx="1120140" cy="800100"/>
          </a:xfrm>
          <a:prstGeom prst="rect">
            <a:avLst/>
          </a:prstGeom>
          <a:solidFill>
            <a:srgbClr val="C00000"/>
          </a:solid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208%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Increase</a:t>
            </a:r>
          </a:p>
        </p:txBody>
      </p:sp>
    </p:spTree>
    <p:extLst>
      <p:ext uri="{BB962C8B-B14F-4D97-AF65-F5344CB8AC3E}">
        <p14:creationId xmlns:p14="http://schemas.microsoft.com/office/powerpoint/2010/main" val="386246163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324" y="115744"/>
            <a:ext cx="10515600" cy="953036"/>
          </a:xfrm>
        </p:spPr>
        <p:txBody>
          <a:bodyPr>
            <a:normAutofit/>
          </a:bodyPr>
          <a:lstStyle/>
          <a:p>
            <a:r>
              <a:rPr lang="en-US" sz="6000" dirty="0"/>
              <a:t>Summary</a:t>
            </a:r>
          </a:p>
        </p:txBody>
      </p:sp>
      <p:sp>
        <p:nvSpPr>
          <p:cNvPr id="3" name="Content Placeholder 2"/>
          <p:cNvSpPr>
            <a:spLocks noGrp="1"/>
          </p:cNvSpPr>
          <p:nvPr>
            <p:ph idx="1"/>
          </p:nvPr>
        </p:nvSpPr>
        <p:spPr>
          <a:xfrm>
            <a:off x="303809" y="946849"/>
            <a:ext cx="11607141" cy="5643955"/>
          </a:xfrm>
        </p:spPr>
        <p:txBody>
          <a:bodyPr>
            <a:normAutofit lnSpcReduction="10000"/>
          </a:bodyPr>
          <a:lstStyle/>
          <a:p>
            <a:r>
              <a:rPr lang="en-US" dirty="0"/>
              <a:t>Pick your idiom: tip of the iceberg or canary in the coal mine – the 800 maternal deaths are a warning about a much larger problem in the U.S. --  the rising death rate among women of reproductive age.</a:t>
            </a:r>
          </a:p>
          <a:p>
            <a:endParaRPr lang="en-US" dirty="0"/>
          </a:p>
          <a:p>
            <a:r>
              <a:rPr lang="en-US" dirty="0"/>
              <a:t>While the pregnancy related mortality rate has remained steady since 2010, the overall death rate for women 15-44 has increased  by 13% through 2019 and 59% overall when the pandemic is taken into account.  </a:t>
            </a:r>
          </a:p>
          <a:p>
            <a:endParaRPr lang="en-US" dirty="0"/>
          </a:p>
          <a:p>
            <a:r>
              <a:rPr lang="en-US" dirty="0"/>
              <a:t>The death rate for non-Hispanic White women was rising 2010-2017 at a much faster rate than the rate among non-Hispanic black women, but that has shifted.</a:t>
            </a:r>
          </a:p>
          <a:p>
            <a:endParaRPr lang="en-US" dirty="0"/>
          </a:p>
          <a:p>
            <a:r>
              <a:rPr lang="en-US" dirty="0"/>
              <a:t>The primary cause of these increases in deaths is substance use. </a:t>
            </a:r>
          </a:p>
        </p:txBody>
      </p:sp>
      <p:sp>
        <p:nvSpPr>
          <p:cNvPr id="4" name="TextBox 3"/>
          <p:cNvSpPr txBox="1"/>
          <p:nvPr/>
        </p:nvSpPr>
        <p:spPr>
          <a:xfrm>
            <a:off x="9580579" y="651745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269757183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238875"/>
          </a:xfrm>
        </p:spPr>
        <p:txBody>
          <a:bodyPr>
            <a:noAutofit/>
          </a:bodyPr>
          <a:lstStyle/>
          <a:p>
            <a:pPr algn="ctr"/>
            <a:r>
              <a:rPr lang="en-US" sz="6000" dirty="0"/>
              <a:t>10</a:t>
            </a:r>
            <a:r>
              <a:rPr lang="en-US" sz="6000" b="1" dirty="0">
                <a:solidFill>
                  <a:srgbClr val="0000FF"/>
                </a:solidFill>
                <a:latin typeface="+mn-lt"/>
              </a:rPr>
              <a:t>. The Way Forward</a:t>
            </a:r>
            <a:br>
              <a:rPr lang="en-US" sz="6000" b="1" dirty="0">
                <a:solidFill>
                  <a:srgbClr val="0000FF"/>
                </a:solidFill>
                <a:latin typeface="+mn-lt"/>
              </a:rPr>
            </a:br>
            <a:endParaRPr lang="en-US" sz="6000" dirty="0">
              <a:latin typeface="+mn-lt"/>
            </a:endParaRPr>
          </a:p>
        </p:txBody>
      </p:sp>
      <p:sp>
        <p:nvSpPr>
          <p:cNvPr id="3" name="TextBox 2"/>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209105006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Preventability</a:t>
            </a:r>
          </a:p>
        </p:txBody>
      </p:sp>
      <p:sp>
        <p:nvSpPr>
          <p:cNvPr id="3" name="Content Placeholder 2"/>
          <p:cNvSpPr>
            <a:spLocks noGrp="1"/>
          </p:cNvSpPr>
          <p:nvPr>
            <p:ph idx="1"/>
          </p:nvPr>
        </p:nvSpPr>
        <p:spPr/>
        <p:txBody>
          <a:bodyPr/>
          <a:lstStyle/>
          <a:p>
            <a:r>
              <a:rPr lang="en-US" sz="3600" b="1" dirty="0"/>
              <a:t>Definition: </a:t>
            </a:r>
            <a:r>
              <a:rPr lang="en-US" sz="3600" dirty="0"/>
              <a:t>A death is considered preventable if the committee determines there was at least some chance of the death being averted by one or more reasonable changes to patient, family, provider, facility, system and/or community factors.</a:t>
            </a:r>
          </a:p>
        </p:txBody>
      </p:sp>
      <p:sp>
        <p:nvSpPr>
          <p:cNvPr id="4" name="TextBox 3"/>
          <p:cNvSpPr txBox="1"/>
          <p:nvPr/>
        </p:nvSpPr>
        <p:spPr>
          <a:xfrm>
            <a:off x="164592" y="6211669"/>
            <a:ext cx="8921417" cy="646331"/>
          </a:xfrm>
          <a:prstGeom prst="rect">
            <a:avLst/>
          </a:prstGeom>
          <a:noFill/>
        </p:spPr>
        <p:txBody>
          <a:bodyPr wrap="none" rtlCol="0">
            <a:spAutoFit/>
          </a:bodyPr>
          <a:lstStyle/>
          <a:p>
            <a:r>
              <a:rPr lang="en-US" dirty="0"/>
              <a:t>Source: Berg CJ, Harper MA, Atkinson SM, Bell EA, Brown HL, </a:t>
            </a:r>
            <a:r>
              <a:rPr lang="en-US" dirty="0" err="1"/>
              <a:t>HageML</a:t>
            </a:r>
            <a:r>
              <a:rPr lang="en-US" dirty="0"/>
              <a:t>, et al. Preventability of </a:t>
            </a:r>
          </a:p>
          <a:p>
            <a:r>
              <a:rPr lang="en-US" dirty="0"/>
              <a:t>pregnancy-related deaths: results of a state-wide review. ObstetGynecol2005;106:1228–34.</a:t>
            </a:r>
          </a:p>
        </p:txBody>
      </p:sp>
      <p:sp>
        <p:nvSpPr>
          <p:cNvPr id="5" name="TextBox 4">
            <a:extLst>
              <a:ext uri="{FF2B5EF4-FFF2-40B4-BE49-F238E27FC236}">
                <a16:creationId xmlns:a16="http://schemas.microsoft.com/office/drawing/2014/main" id="{3D57C897-83E6-4C15-9A4F-7410839B82C3}"/>
              </a:ext>
            </a:extLst>
          </p:cNvPr>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339179162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104321-4BB6-4594-B8C4-CF527D12BBA2}"/>
              </a:ext>
            </a:extLst>
          </p:cNvPr>
          <p:cNvSpPr/>
          <p:nvPr/>
        </p:nvSpPr>
        <p:spPr>
          <a:xfrm>
            <a:off x="5453449" y="5465344"/>
            <a:ext cx="6268994" cy="125572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EB782A-9C98-4A87-8937-EA852B6A0F8D}"/>
              </a:ext>
            </a:extLst>
          </p:cNvPr>
          <p:cNvSpPr>
            <a:spLocks noGrp="1"/>
          </p:cNvSpPr>
          <p:nvPr>
            <p:ph type="title"/>
          </p:nvPr>
        </p:nvSpPr>
        <p:spPr/>
        <p:txBody>
          <a:bodyPr/>
          <a:lstStyle/>
          <a:p>
            <a:r>
              <a:rPr lang="en-US"/>
              <a:t>Maternal Mortality Review Committees (MMRCs) in 50 State and Local Jurisdictions</a:t>
            </a:r>
          </a:p>
        </p:txBody>
      </p:sp>
      <p:pic>
        <p:nvPicPr>
          <p:cNvPr id="5" name="Picture 4">
            <a:extLst>
              <a:ext uri="{FF2B5EF4-FFF2-40B4-BE49-F238E27FC236}">
                <a16:creationId xmlns:a16="http://schemas.microsoft.com/office/drawing/2014/main" id="{E2403BE2-26A1-4E46-B871-F030D9DB3F45}"/>
              </a:ext>
            </a:extLst>
          </p:cNvPr>
          <p:cNvPicPr>
            <a:picLocks noChangeAspect="1"/>
          </p:cNvPicPr>
          <p:nvPr/>
        </p:nvPicPr>
        <p:blipFill>
          <a:blip r:embed="rId3"/>
          <a:stretch>
            <a:fillRect/>
          </a:stretch>
        </p:blipFill>
        <p:spPr>
          <a:xfrm>
            <a:off x="1857895" y="1417639"/>
            <a:ext cx="8476209" cy="5165722"/>
          </a:xfrm>
          <a:prstGeom prst="rect">
            <a:avLst/>
          </a:prstGeom>
        </p:spPr>
      </p:pic>
    </p:spTree>
    <p:extLst>
      <p:ext uri="{BB962C8B-B14F-4D97-AF65-F5344CB8AC3E}">
        <p14:creationId xmlns:p14="http://schemas.microsoft.com/office/powerpoint/2010/main" val="910584987"/>
      </p:ext>
    </p:extLst>
  </p:cSld>
  <p:clrMapOvr>
    <a:masterClrMapping/>
  </p:clrMapOvr>
  <p:transition>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EFA27-65B5-43B6-AAA0-A9F51781DB82}"/>
              </a:ext>
            </a:extLst>
          </p:cNvPr>
          <p:cNvSpPr>
            <a:spLocks noGrp="1"/>
          </p:cNvSpPr>
          <p:nvPr>
            <p:ph type="title"/>
          </p:nvPr>
        </p:nvSpPr>
        <p:spPr>
          <a:xfrm>
            <a:off x="838200" y="365125"/>
            <a:ext cx="10515600" cy="5487035"/>
          </a:xfrm>
        </p:spPr>
        <p:txBody>
          <a:bodyPr>
            <a:normAutofit/>
          </a:bodyPr>
          <a:lstStyle/>
          <a:p>
            <a:r>
              <a:rPr lang="en-US" sz="6000" dirty="0"/>
              <a:t>The Challenge of Keeping Women in the Health System:</a:t>
            </a:r>
            <a:br>
              <a:rPr lang="en-US" sz="6000" dirty="0"/>
            </a:br>
            <a:br>
              <a:rPr lang="en-US" sz="6000" dirty="0"/>
            </a:br>
            <a:r>
              <a:rPr lang="en-US" sz="6000" dirty="0"/>
              <a:t>Insurance Coverage</a:t>
            </a:r>
          </a:p>
        </p:txBody>
      </p:sp>
      <p:sp>
        <p:nvSpPr>
          <p:cNvPr id="4" name="TextBox 3">
            <a:extLst>
              <a:ext uri="{FF2B5EF4-FFF2-40B4-BE49-F238E27FC236}">
                <a16:creationId xmlns:a16="http://schemas.microsoft.com/office/drawing/2014/main" id="{D6806E94-1192-4A43-96D9-349629098013}"/>
              </a:ext>
            </a:extLst>
          </p:cNvPr>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264867391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94735" y="1167905"/>
            <a:ext cx="9960078" cy="5480546"/>
          </a:xfrm>
          <a:prstGeom prst="rect">
            <a:avLst/>
          </a:prstGeom>
        </p:spPr>
      </p:pic>
      <p:sp>
        <p:nvSpPr>
          <p:cNvPr id="7" name="Oval 6"/>
          <p:cNvSpPr/>
          <p:nvPr/>
        </p:nvSpPr>
        <p:spPr>
          <a:xfrm>
            <a:off x="3366432" y="3193304"/>
            <a:ext cx="5561258" cy="2155444"/>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p:nvPr/>
        </p:nvSpPr>
        <p:spPr>
          <a:xfrm>
            <a:off x="9174403" y="5701240"/>
            <a:ext cx="2761959" cy="523220"/>
          </a:xfrm>
          <a:prstGeom prst="rect">
            <a:avLst/>
          </a:prstGeom>
          <a:noFill/>
        </p:spPr>
        <p:txBody>
          <a:bodyPr wrap="square" rtlCol="0">
            <a:spAutoFit/>
          </a:bodyPr>
          <a:lstStyle/>
          <a:p>
            <a:r>
              <a:rPr lang="en-US" sz="1400" dirty="0"/>
              <a:t>Source: </a:t>
            </a:r>
            <a:r>
              <a:rPr lang="en-US" sz="1400" dirty="0" err="1"/>
              <a:t>Daw</a:t>
            </a:r>
            <a:r>
              <a:rPr lang="en-US" sz="1400" dirty="0"/>
              <a:t> J. </a:t>
            </a:r>
            <a:r>
              <a:rPr lang="en-US" sz="1400" i="1" dirty="0"/>
              <a:t>Health Affairs</a:t>
            </a:r>
            <a:r>
              <a:rPr lang="en-US" sz="1400" dirty="0"/>
              <a:t> 2017; 36:598-606</a:t>
            </a:r>
          </a:p>
        </p:txBody>
      </p:sp>
      <p:sp>
        <p:nvSpPr>
          <p:cNvPr id="2" name="Title 1"/>
          <p:cNvSpPr>
            <a:spLocks noGrp="1"/>
          </p:cNvSpPr>
          <p:nvPr>
            <p:ph type="title"/>
          </p:nvPr>
        </p:nvSpPr>
        <p:spPr>
          <a:xfrm>
            <a:off x="1829294" y="187169"/>
            <a:ext cx="7886700" cy="927257"/>
          </a:xfrm>
        </p:spPr>
        <p:txBody>
          <a:bodyPr>
            <a:normAutofit fontScale="90000"/>
          </a:bodyPr>
          <a:lstStyle/>
          <a:p>
            <a:pPr algn="ctr"/>
            <a:r>
              <a:rPr lang="en-US" b="1" dirty="0">
                <a:solidFill>
                  <a:srgbClr val="0000FF"/>
                </a:solidFill>
                <a:latin typeface="+mn-lt"/>
              </a:rPr>
              <a:t>9. The Way Forward</a:t>
            </a:r>
            <a:br>
              <a:rPr lang="en-US" b="1" dirty="0">
                <a:solidFill>
                  <a:srgbClr val="0000FF"/>
                </a:solidFill>
                <a:latin typeface="+mn-lt"/>
              </a:rPr>
            </a:br>
            <a:r>
              <a:rPr lang="en-US" sz="3600" b="1" i="1" dirty="0">
                <a:latin typeface="+mn-lt"/>
              </a:rPr>
              <a:t>Keeping Women in the System</a:t>
            </a:r>
          </a:p>
        </p:txBody>
      </p:sp>
      <p:sp>
        <p:nvSpPr>
          <p:cNvPr id="8" name="TextBox 7"/>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191178899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9988" y="91750"/>
            <a:ext cx="9078012" cy="1325563"/>
          </a:xfrm>
        </p:spPr>
        <p:txBody>
          <a:bodyPr>
            <a:normAutofit fontScale="90000"/>
          </a:bodyPr>
          <a:lstStyle/>
          <a:p>
            <a:pPr algn="ctr"/>
            <a:r>
              <a:rPr lang="en-US" sz="4000" b="1" dirty="0">
                <a:solidFill>
                  <a:srgbClr val="0000FF"/>
                </a:solidFill>
                <a:latin typeface="+mn-lt"/>
              </a:rPr>
              <a:t>Medicaid Eligibility for Parent vs Pregnant Women in 12 Non-Expansion States</a:t>
            </a:r>
            <a:br>
              <a:rPr lang="en-US" sz="4000" b="1" dirty="0">
                <a:solidFill>
                  <a:srgbClr val="0000FF"/>
                </a:solidFill>
                <a:latin typeface="+mn-lt"/>
              </a:rPr>
            </a:br>
            <a:r>
              <a:rPr lang="en-US" sz="3600" b="1" i="1" dirty="0">
                <a:latin typeface="+mn-lt"/>
              </a:rPr>
              <a:t>Medicaid eligibility thresholds, Jan., 2023 </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053326944"/>
              </p:ext>
            </p:extLst>
          </p:nvPr>
        </p:nvGraphicFramePr>
        <p:xfrm>
          <a:off x="517357" y="1552574"/>
          <a:ext cx="11237495" cy="4936094"/>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Connector 8"/>
          <p:cNvCxnSpPr>
            <a:cxnSpLocks/>
            <a:endCxn id="7" idx="3"/>
          </p:cNvCxnSpPr>
          <p:nvPr/>
        </p:nvCxnSpPr>
        <p:spPr>
          <a:xfrm>
            <a:off x="1255363" y="3946206"/>
            <a:ext cx="10499489" cy="74415"/>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41198" y="6488668"/>
            <a:ext cx="926016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Source: https://www.kff.org/health-reform/state-indicator/medicaid-income-eligibility-limits-for-adults-as-a-percent-of-the-federal-poverty-level</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TextBox 5"/>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341190286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00FF"/>
                </a:solidFill>
                <a:latin typeface="+mn-lt"/>
              </a:rPr>
              <a:t>Is expanding Medicaid eligibility out to 1 year postpartum the answer? </a:t>
            </a:r>
          </a:p>
        </p:txBody>
      </p:sp>
      <p:sp>
        <p:nvSpPr>
          <p:cNvPr id="3" name="Content Placeholder 2"/>
          <p:cNvSpPr>
            <a:spLocks noGrp="1"/>
          </p:cNvSpPr>
          <p:nvPr>
            <p:ph idx="1"/>
          </p:nvPr>
        </p:nvSpPr>
        <p:spPr>
          <a:xfrm>
            <a:off x="342900" y="1825625"/>
            <a:ext cx="11464290" cy="4351338"/>
          </a:xfrm>
        </p:spPr>
        <p:txBody>
          <a:bodyPr>
            <a:normAutofit/>
          </a:bodyPr>
          <a:lstStyle/>
          <a:p>
            <a:r>
              <a:rPr lang="en-US" sz="3200" dirty="0"/>
              <a:t>Sort of…</a:t>
            </a:r>
          </a:p>
          <a:p>
            <a:pPr marL="0" indent="0">
              <a:buNone/>
            </a:pPr>
            <a:endParaRPr lang="en-US" sz="3200" dirty="0"/>
          </a:p>
          <a:p>
            <a:r>
              <a:rPr lang="en-US" sz="3200" dirty="0"/>
              <a:t>Since a significant proportion (30%) of maternal deaths occur between 42-365 postpartum, keeping women, especially vulnerable women,  in the health care system makes sense. </a:t>
            </a:r>
          </a:p>
          <a:p>
            <a:pPr marL="0" indent="0">
              <a:buNone/>
            </a:pPr>
            <a:r>
              <a:rPr lang="en-US" sz="3200" dirty="0"/>
              <a:t> </a:t>
            </a:r>
          </a:p>
          <a:p>
            <a:r>
              <a:rPr lang="en-US" sz="3200" dirty="0"/>
              <a:t>There is also the matter of how women on Medicaid are treated when they are getting care. </a:t>
            </a:r>
          </a:p>
        </p:txBody>
      </p:sp>
      <p:sp>
        <p:nvSpPr>
          <p:cNvPr id="4" name="TextBox 3"/>
          <p:cNvSpPr txBox="1"/>
          <p:nvPr/>
        </p:nvSpPr>
        <p:spPr>
          <a:xfrm>
            <a:off x="9580579" y="651745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228659749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1281"/>
            <a:ext cx="11805920" cy="1137919"/>
          </a:xfrm>
        </p:spPr>
        <p:txBody>
          <a:bodyPr>
            <a:normAutofit fontScale="90000"/>
          </a:bodyPr>
          <a:lstStyle/>
          <a:p>
            <a:r>
              <a:rPr lang="en-US" dirty="0"/>
              <a:t>Survey Results (Adjusted Odds Ratios*) among women on Medicaid compared to private insurance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024756556"/>
              </p:ext>
            </p:extLst>
          </p:nvPr>
        </p:nvGraphicFramePr>
        <p:xfrm>
          <a:off x="848360" y="1317625"/>
          <a:ext cx="10515600" cy="4351338"/>
        </p:xfrm>
        <a:graphic>
          <a:graphicData uri="http://schemas.openxmlformats.org/drawingml/2006/chart">
            <c:chart xmlns:c="http://schemas.openxmlformats.org/drawingml/2006/chart" xmlns:r="http://schemas.openxmlformats.org/officeDocument/2006/relationships" r:id="rId3"/>
          </a:graphicData>
        </a:graphic>
      </p:graphicFrame>
      <p:cxnSp>
        <p:nvCxnSpPr>
          <p:cNvPr id="20" name="Straight Connector 19"/>
          <p:cNvCxnSpPr/>
          <p:nvPr/>
        </p:nvCxnSpPr>
        <p:spPr>
          <a:xfrm flipH="1">
            <a:off x="5984240" y="1317625"/>
            <a:ext cx="20320" cy="384048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407920" y="6105128"/>
            <a:ext cx="184731" cy="369332"/>
          </a:xfrm>
          <a:prstGeom prst="rect">
            <a:avLst/>
          </a:prstGeom>
          <a:noFill/>
        </p:spPr>
        <p:txBody>
          <a:bodyPr wrap="none" rtlCol="0">
            <a:spAutoFit/>
          </a:bodyPr>
          <a:lstStyle/>
          <a:p>
            <a:endParaRPr lang="en-US" dirty="0"/>
          </a:p>
        </p:txBody>
      </p:sp>
      <p:sp>
        <p:nvSpPr>
          <p:cNvPr id="22" name="TextBox 21"/>
          <p:cNvSpPr txBox="1"/>
          <p:nvPr/>
        </p:nvSpPr>
        <p:spPr>
          <a:xfrm>
            <a:off x="92466" y="5495968"/>
            <a:ext cx="12000216" cy="646331"/>
          </a:xfrm>
          <a:prstGeom prst="rect">
            <a:avLst/>
          </a:prstGeom>
          <a:noFill/>
        </p:spPr>
        <p:txBody>
          <a:bodyPr wrap="square" rtlCol="0">
            <a:spAutoFit/>
          </a:bodyPr>
          <a:lstStyle/>
          <a:p>
            <a:r>
              <a:rPr lang="en-US" dirty="0"/>
              <a:t>* Adjusted for maternal age, prenatal provider, race/ethnicity, maternal education, US born, pregnancy complications, and agreement with statement “childbirth shouldn’t be interfered with unless medically necessary.” All ratios significant at p &lt; .05. </a:t>
            </a:r>
          </a:p>
        </p:txBody>
      </p:sp>
      <p:sp>
        <p:nvSpPr>
          <p:cNvPr id="23" name="TextBox 22"/>
          <p:cNvSpPr txBox="1"/>
          <p:nvPr/>
        </p:nvSpPr>
        <p:spPr>
          <a:xfrm>
            <a:off x="63384" y="6135906"/>
            <a:ext cx="12058379" cy="338554"/>
          </a:xfrm>
          <a:prstGeom prst="rect">
            <a:avLst/>
          </a:prstGeom>
          <a:noFill/>
        </p:spPr>
        <p:txBody>
          <a:bodyPr wrap="square" rtlCol="0">
            <a:spAutoFit/>
          </a:bodyPr>
          <a:lstStyle/>
          <a:p>
            <a:r>
              <a:rPr lang="en-US" sz="1600" dirty="0"/>
              <a:t>Source: Declercq, E. Women’s experience of agency &amp; respect in maternity care by type of insurance in Cal.. PLOS One. 2020; </a:t>
            </a:r>
            <a:r>
              <a:rPr lang="en-US" sz="1400" dirty="0"/>
              <a:t>15(7): e0235262</a:t>
            </a:r>
          </a:p>
        </p:txBody>
      </p:sp>
      <p:sp>
        <p:nvSpPr>
          <p:cNvPr id="8" name="TextBox 7"/>
          <p:cNvSpPr txBox="1"/>
          <p:nvPr/>
        </p:nvSpPr>
        <p:spPr>
          <a:xfrm>
            <a:off x="9580579" y="651745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4200084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268850" y="2141979"/>
            <a:ext cx="4609031" cy="4079563"/>
          </a:xfrm>
          <a:prstGeom prst="ellipse">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4005114" y="2612100"/>
            <a:ext cx="178495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Pregnancy Related Mortality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 year)</a:t>
            </a:r>
          </a:p>
        </p:txBody>
      </p:sp>
      <p:sp>
        <p:nvSpPr>
          <p:cNvPr id="7" name="Oval 6"/>
          <p:cNvSpPr/>
          <p:nvPr/>
        </p:nvSpPr>
        <p:spPr>
          <a:xfrm>
            <a:off x="1108183" y="301160"/>
            <a:ext cx="7027102" cy="652606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4005114" y="407185"/>
            <a:ext cx="206053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Pregnancy Associated Mortality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 year)</a:t>
            </a:r>
          </a:p>
        </p:txBody>
      </p:sp>
      <p:sp>
        <p:nvSpPr>
          <p:cNvPr id="10" name="TextBox 9"/>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
        <p:nvSpPr>
          <p:cNvPr id="11" name="TextBox 10"/>
          <p:cNvSpPr txBox="1"/>
          <p:nvPr/>
        </p:nvSpPr>
        <p:spPr>
          <a:xfrm>
            <a:off x="9294314" y="325677"/>
            <a:ext cx="2555308" cy="4401205"/>
          </a:xfrm>
          <a:prstGeom prst="rect">
            <a:avLst/>
          </a:prstGeom>
          <a:no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4">
                    <a:lumMod val="50000"/>
                  </a:schemeClr>
                </a:solidFill>
                <a:effectLst/>
                <a:uLnTx/>
                <a:uFillTx/>
                <a:latin typeface="Calibri" panose="020F0502020204030204"/>
                <a:ea typeface="+mn-ea"/>
                <a:cs typeface="+mn-cs"/>
              </a:rPr>
              <a:t>Pregnancy Related Mortality: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All Deaths women of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reprod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pregnancy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1 year ppm </a:t>
            </a:r>
            <a:r>
              <a:rPr kumimoji="0" lang="en-US" sz="28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Related to the pregnancy</a:t>
            </a:r>
          </a:p>
        </p:txBody>
      </p:sp>
    </p:spTree>
    <p:extLst>
      <p:ext uri="{BB962C8B-B14F-4D97-AF65-F5344CB8AC3E}">
        <p14:creationId xmlns:p14="http://schemas.microsoft.com/office/powerpoint/2010/main" val="336909545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737FF-3257-4402-A40F-9FAFAD2B0D36}"/>
              </a:ext>
            </a:extLst>
          </p:cNvPr>
          <p:cNvSpPr>
            <a:spLocks noGrp="1"/>
          </p:cNvSpPr>
          <p:nvPr>
            <p:ph type="title"/>
          </p:nvPr>
        </p:nvSpPr>
        <p:spPr>
          <a:xfrm>
            <a:off x="126609" y="125975"/>
            <a:ext cx="11718388" cy="872832"/>
          </a:xfrm>
        </p:spPr>
        <p:txBody>
          <a:bodyPr>
            <a:normAutofit fontScale="90000"/>
          </a:bodyPr>
          <a:lstStyle/>
          <a:p>
            <a:r>
              <a:rPr lang="en-US" dirty="0"/>
              <a:t>States Implementing* 12 Month Extension of Postpartum Eligibility (as of 6/2/23)</a:t>
            </a:r>
          </a:p>
        </p:txBody>
      </p:sp>
      <p:graphicFrame>
        <p:nvGraphicFramePr>
          <p:cNvPr id="4" name="Table 4">
            <a:extLst>
              <a:ext uri="{FF2B5EF4-FFF2-40B4-BE49-F238E27FC236}">
                <a16:creationId xmlns:a16="http://schemas.microsoft.com/office/drawing/2014/main" id="{65AADCD4-F5A8-495A-9459-4852AB99A537}"/>
              </a:ext>
            </a:extLst>
          </p:cNvPr>
          <p:cNvGraphicFramePr>
            <a:graphicFrameLocks noGrp="1"/>
          </p:cNvGraphicFramePr>
          <p:nvPr>
            <p:ph idx="1"/>
            <p:extLst>
              <p:ext uri="{D42A27DB-BD31-4B8C-83A1-F6EECF244321}">
                <p14:modId xmlns:p14="http://schemas.microsoft.com/office/powerpoint/2010/main" val="2338722723"/>
              </p:ext>
            </p:extLst>
          </p:nvPr>
        </p:nvGraphicFramePr>
        <p:xfrm>
          <a:off x="637215" y="1117941"/>
          <a:ext cx="3008829" cy="5154295"/>
        </p:xfrm>
        <a:graphic>
          <a:graphicData uri="http://schemas.openxmlformats.org/drawingml/2006/table">
            <a:tbl>
              <a:tblPr firstRow="1" bandRow="1">
                <a:tableStyleId>{5C22544A-7EE6-4342-B048-85BDC9FD1C3A}</a:tableStyleId>
              </a:tblPr>
              <a:tblGrid>
                <a:gridCol w="3008829">
                  <a:extLst>
                    <a:ext uri="{9D8B030D-6E8A-4147-A177-3AD203B41FA5}">
                      <a16:colId xmlns:a16="http://schemas.microsoft.com/office/drawing/2014/main" val="3338797374"/>
                    </a:ext>
                  </a:extLst>
                </a:gridCol>
              </a:tblGrid>
              <a:tr h="370840">
                <a:tc>
                  <a:txBody>
                    <a:bodyPr/>
                    <a:lstStyle/>
                    <a:p>
                      <a:endParaRPr lang="en-US" dirty="0"/>
                    </a:p>
                  </a:txBody>
                  <a:tcPr/>
                </a:tc>
                <a:extLst>
                  <a:ext uri="{0D108BD9-81ED-4DB2-BD59-A6C34878D82A}">
                    <a16:rowId xmlns:a16="http://schemas.microsoft.com/office/drawing/2014/main" val="745758347"/>
                  </a:ext>
                </a:extLst>
              </a:tr>
              <a:tr h="370840">
                <a:tc>
                  <a:txBody>
                    <a:bodyPr/>
                    <a:lstStyle/>
                    <a:p>
                      <a:r>
                        <a:rPr lang="en-US" sz="2400" dirty="0">
                          <a:latin typeface="+mn-lt"/>
                        </a:rPr>
                        <a:t>Alabama</a:t>
                      </a:r>
                    </a:p>
                  </a:txBody>
                  <a:tcPr/>
                </a:tc>
                <a:extLst>
                  <a:ext uri="{0D108BD9-81ED-4DB2-BD59-A6C34878D82A}">
                    <a16:rowId xmlns:a16="http://schemas.microsoft.com/office/drawing/2014/main" val="13861237"/>
                  </a:ext>
                </a:extLst>
              </a:tr>
              <a:tr h="370840">
                <a:tc>
                  <a:txBody>
                    <a:bodyPr/>
                    <a:lstStyle/>
                    <a:p>
                      <a:r>
                        <a:rPr lang="en-US" sz="2400" dirty="0">
                          <a:latin typeface="+mn-lt"/>
                        </a:rPr>
                        <a:t>Arizona</a:t>
                      </a:r>
                    </a:p>
                  </a:txBody>
                  <a:tcPr/>
                </a:tc>
                <a:extLst>
                  <a:ext uri="{0D108BD9-81ED-4DB2-BD59-A6C34878D82A}">
                    <a16:rowId xmlns:a16="http://schemas.microsoft.com/office/drawing/2014/main" val="1190005855"/>
                  </a:ext>
                </a:extLst>
              </a:tr>
              <a:tr h="370840">
                <a:tc>
                  <a:txBody>
                    <a:bodyPr/>
                    <a:lstStyle/>
                    <a:p>
                      <a:r>
                        <a:rPr lang="en-US" sz="2400" dirty="0">
                          <a:latin typeface="+mn-lt"/>
                        </a:rPr>
                        <a:t>California</a:t>
                      </a:r>
                    </a:p>
                  </a:txBody>
                  <a:tcPr/>
                </a:tc>
                <a:extLst>
                  <a:ext uri="{0D108BD9-81ED-4DB2-BD59-A6C34878D82A}">
                    <a16:rowId xmlns:a16="http://schemas.microsoft.com/office/drawing/2014/main" val="460001372"/>
                  </a:ext>
                </a:extLst>
              </a:tr>
              <a:tr h="370840">
                <a:tc>
                  <a:txBody>
                    <a:bodyPr/>
                    <a:lstStyle/>
                    <a:p>
                      <a:r>
                        <a:rPr lang="en-US" sz="2400" dirty="0">
                          <a:latin typeface="+mn-lt"/>
                        </a:rPr>
                        <a:t>Colorado</a:t>
                      </a:r>
                    </a:p>
                  </a:txBody>
                  <a:tcPr/>
                </a:tc>
                <a:extLst>
                  <a:ext uri="{0D108BD9-81ED-4DB2-BD59-A6C34878D82A}">
                    <a16:rowId xmlns:a16="http://schemas.microsoft.com/office/drawing/2014/main" val="1209785629"/>
                  </a:ext>
                </a:extLst>
              </a:tr>
              <a:tr h="370840">
                <a:tc>
                  <a:txBody>
                    <a:bodyPr/>
                    <a:lstStyle/>
                    <a:p>
                      <a:r>
                        <a:rPr lang="en-US" sz="2400" dirty="0">
                          <a:latin typeface="+mn-lt"/>
                        </a:rPr>
                        <a:t>Connecticut</a:t>
                      </a:r>
                    </a:p>
                  </a:txBody>
                  <a:tcPr/>
                </a:tc>
                <a:extLst>
                  <a:ext uri="{0D108BD9-81ED-4DB2-BD59-A6C34878D82A}">
                    <a16:rowId xmlns:a16="http://schemas.microsoft.com/office/drawing/2014/main" val="567355053"/>
                  </a:ext>
                </a:extLst>
              </a:tr>
              <a:tr h="370840">
                <a:tc>
                  <a:txBody>
                    <a:bodyPr/>
                    <a:lstStyle/>
                    <a:p>
                      <a:pPr algn="l" fontAlgn="b"/>
                      <a:r>
                        <a:rPr lang="en-US" sz="2400" b="0" i="0" u="none" strike="noStrike" dirty="0">
                          <a:solidFill>
                            <a:srgbClr val="000000"/>
                          </a:solidFill>
                          <a:effectLst/>
                          <a:latin typeface="+mn-lt"/>
                        </a:rPr>
                        <a:t>Delaware</a:t>
                      </a:r>
                    </a:p>
                  </a:txBody>
                  <a:tcPr marL="9525" marR="9525" marT="9525" marB="0" anchor="b"/>
                </a:tc>
                <a:extLst>
                  <a:ext uri="{0D108BD9-81ED-4DB2-BD59-A6C34878D82A}">
                    <a16:rowId xmlns:a16="http://schemas.microsoft.com/office/drawing/2014/main" val="961926400"/>
                  </a:ext>
                </a:extLst>
              </a:tr>
              <a:tr h="370840">
                <a:tc>
                  <a:txBody>
                    <a:bodyPr/>
                    <a:lstStyle/>
                    <a:p>
                      <a:pPr algn="l" fontAlgn="b"/>
                      <a:r>
                        <a:rPr lang="en-US" sz="2400" b="0" i="0" u="none" strike="noStrike" dirty="0">
                          <a:solidFill>
                            <a:srgbClr val="000000"/>
                          </a:solidFill>
                          <a:effectLst/>
                          <a:latin typeface="+mn-lt"/>
                        </a:rPr>
                        <a:t>District of Columbia</a:t>
                      </a:r>
                    </a:p>
                  </a:txBody>
                  <a:tcPr marL="9525" marR="9525" marT="9525" marB="0" anchor="b"/>
                </a:tc>
                <a:extLst>
                  <a:ext uri="{0D108BD9-81ED-4DB2-BD59-A6C34878D82A}">
                    <a16:rowId xmlns:a16="http://schemas.microsoft.com/office/drawing/2014/main" val="2002796603"/>
                  </a:ext>
                </a:extLst>
              </a:tr>
              <a:tr h="370840">
                <a:tc>
                  <a:txBody>
                    <a:bodyPr/>
                    <a:lstStyle/>
                    <a:p>
                      <a:pPr algn="l" fontAlgn="b"/>
                      <a:r>
                        <a:rPr lang="en-US" sz="2400" b="0" i="0" u="none" strike="noStrike" dirty="0">
                          <a:solidFill>
                            <a:srgbClr val="000000"/>
                          </a:solidFill>
                          <a:effectLst/>
                          <a:latin typeface="+mn-lt"/>
                        </a:rPr>
                        <a:t>Florida</a:t>
                      </a:r>
                    </a:p>
                  </a:txBody>
                  <a:tcPr marL="9525" marR="9525" marT="9525" marB="0" anchor="b"/>
                </a:tc>
                <a:extLst>
                  <a:ext uri="{0D108BD9-81ED-4DB2-BD59-A6C34878D82A}">
                    <a16:rowId xmlns:a16="http://schemas.microsoft.com/office/drawing/2014/main" val="1518345684"/>
                  </a:ext>
                </a:extLst>
              </a:tr>
              <a:tr h="370840">
                <a:tc>
                  <a:txBody>
                    <a:bodyPr/>
                    <a:lstStyle/>
                    <a:p>
                      <a:r>
                        <a:rPr lang="en-US" sz="2400" dirty="0">
                          <a:latin typeface="+mn-lt"/>
                        </a:rPr>
                        <a:t>Georgia</a:t>
                      </a:r>
                    </a:p>
                  </a:txBody>
                  <a:tcPr/>
                </a:tc>
                <a:extLst>
                  <a:ext uri="{0D108BD9-81ED-4DB2-BD59-A6C34878D82A}">
                    <a16:rowId xmlns:a16="http://schemas.microsoft.com/office/drawing/2014/main" val="621038277"/>
                  </a:ext>
                </a:extLst>
              </a:tr>
              <a:tr h="370840">
                <a:tc>
                  <a:txBody>
                    <a:bodyPr/>
                    <a:lstStyle/>
                    <a:p>
                      <a:r>
                        <a:rPr lang="en-US" sz="2400" dirty="0">
                          <a:latin typeface="+mn-lt"/>
                        </a:rPr>
                        <a:t>Hawaii</a:t>
                      </a:r>
                    </a:p>
                  </a:txBody>
                  <a:tcPr/>
                </a:tc>
                <a:extLst>
                  <a:ext uri="{0D108BD9-81ED-4DB2-BD59-A6C34878D82A}">
                    <a16:rowId xmlns:a16="http://schemas.microsoft.com/office/drawing/2014/main" val="1121897609"/>
                  </a:ext>
                </a:extLst>
              </a:tr>
              <a:tr h="370840">
                <a:tc>
                  <a:txBody>
                    <a:bodyPr/>
                    <a:lstStyle/>
                    <a:p>
                      <a:r>
                        <a:rPr lang="en-US" sz="2400" dirty="0">
                          <a:latin typeface="+mn-lt"/>
                        </a:rPr>
                        <a:t>Illinois</a:t>
                      </a:r>
                    </a:p>
                  </a:txBody>
                  <a:tcPr/>
                </a:tc>
                <a:extLst>
                  <a:ext uri="{0D108BD9-81ED-4DB2-BD59-A6C34878D82A}">
                    <a16:rowId xmlns:a16="http://schemas.microsoft.com/office/drawing/2014/main" val="2622481723"/>
                  </a:ext>
                </a:extLst>
              </a:tr>
            </a:tbl>
          </a:graphicData>
        </a:graphic>
      </p:graphicFrame>
      <p:graphicFrame>
        <p:nvGraphicFramePr>
          <p:cNvPr id="5" name="Table 4">
            <a:extLst>
              <a:ext uri="{FF2B5EF4-FFF2-40B4-BE49-F238E27FC236}">
                <a16:creationId xmlns:a16="http://schemas.microsoft.com/office/drawing/2014/main" id="{419727BC-1823-4BB4-BFDC-243D1206D7C8}"/>
              </a:ext>
            </a:extLst>
          </p:cNvPr>
          <p:cNvGraphicFramePr>
            <a:graphicFrameLocks/>
          </p:cNvGraphicFramePr>
          <p:nvPr>
            <p:extLst>
              <p:ext uri="{D42A27DB-BD31-4B8C-83A1-F6EECF244321}">
                <p14:modId xmlns:p14="http://schemas.microsoft.com/office/powerpoint/2010/main" val="616246677"/>
              </p:ext>
            </p:extLst>
          </p:nvPr>
        </p:nvGraphicFramePr>
        <p:xfrm>
          <a:off x="6911206" y="1081816"/>
          <a:ext cx="2901462" cy="5406852"/>
        </p:xfrm>
        <a:graphic>
          <a:graphicData uri="http://schemas.openxmlformats.org/drawingml/2006/table">
            <a:tbl>
              <a:tblPr firstRow="1" bandRow="1">
                <a:tableStyleId>{5C22544A-7EE6-4342-B048-85BDC9FD1C3A}</a:tableStyleId>
              </a:tblPr>
              <a:tblGrid>
                <a:gridCol w="2901462">
                  <a:extLst>
                    <a:ext uri="{9D8B030D-6E8A-4147-A177-3AD203B41FA5}">
                      <a16:colId xmlns:a16="http://schemas.microsoft.com/office/drawing/2014/main" val="3338797374"/>
                    </a:ext>
                  </a:extLst>
                </a:gridCol>
              </a:tblGrid>
              <a:tr h="411360">
                <a:tc>
                  <a:txBody>
                    <a:bodyPr/>
                    <a:lstStyle/>
                    <a:p>
                      <a:endParaRPr lang="en-US" dirty="0"/>
                    </a:p>
                  </a:txBody>
                  <a:tcPr/>
                </a:tc>
                <a:extLst>
                  <a:ext uri="{0D108BD9-81ED-4DB2-BD59-A6C34878D82A}">
                    <a16:rowId xmlns:a16="http://schemas.microsoft.com/office/drawing/2014/main" val="745758347"/>
                  </a:ext>
                </a:extLst>
              </a:tr>
              <a:tr h="416291">
                <a:tc>
                  <a:txBody>
                    <a:bodyPr/>
                    <a:lstStyle/>
                    <a:p>
                      <a:pPr algn="l" fontAlgn="b"/>
                      <a:r>
                        <a:rPr lang="en-US" sz="2400" b="0" i="0" u="none" strike="noStrike" dirty="0">
                          <a:solidFill>
                            <a:srgbClr val="000000"/>
                          </a:solidFill>
                          <a:effectLst/>
                          <a:latin typeface="+mn-lt"/>
                        </a:rPr>
                        <a:t>North Carolina</a:t>
                      </a:r>
                    </a:p>
                  </a:txBody>
                  <a:tcPr marL="9525" marR="9525" marT="9525" marB="0" anchor="b"/>
                </a:tc>
                <a:extLst>
                  <a:ext uri="{0D108BD9-81ED-4DB2-BD59-A6C34878D82A}">
                    <a16:rowId xmlns:a16="http://schemas.microsoft.com/office/drawing/2014/main" val="460001372"/>
                  </a:ext>
                </a:extLst>
              </a:tr>
              <a:tr h="416291">
                <a:tc>
                  <a:txBody>
                    <a:bodyPr/>
                    <a:lstStyle/>
                    <a:p>
                      <a:pPr algn="l" fontAlgn="b"/>
                      <a:r>
                        <a:rPr lang="en-US" sz="2400" b="0" i="0" u="none" strike="noStrike" dirty="0">
                          <a:solidFill>
                            <a:srgbClr val="000000"/>
                          </a:solidFill>
                          <a:effectLst/>
                          <a:latin typeface="+mn-lt"/>
                        </a:rPr>
                        <a:t>North Dakota</a:t>
                      </a:r>
                    </a:p>
                  </a:txBody>
                  <a:tcPr marL="9525" marR="9525" marT="9525" marB="0" anchor="b"/>
                </a:tc>
                <a:extLst>
                  <a:ext uri="{0D108BD9-81ED-4DB2-BD59-A6C34878D82A}">
                    <a16:rowId xmlns:a16="http://schemas.microsoft.com/office/drawing/2014/main" val="1600671534"/>
                  </a:ext>
                </a:extLst>
              </a:tr>
              <a:tr h="416291">
                <a:tc>
                  <a:txBody>
                    <a:bodyPr/>
                    <a:lstStyle/>
                    <a:p>
                      <a:pPr algn="l" fontAlgn="b"/>
                      <a:r>
                        <a:rPr lang="en-US" sz="2400" b="0" i="0" u="none" strike="noStrike" dirty="0">
                          <a:solidFill>
                            <a:srgbClr val="000000"/>
                          </a:solidFill>
                          <a:effectLst/>
                          <a:latin typeface="+mn-lt"/>
                        </a:rPr>
                        <a:t>Ohio</a:t>
                      </a:r>
                    </a:p>
                  </a:txBody>
                  <a:tcPr marL="9525" marR="9525" marT="9525" marB="0" anchor="b"/>
                </a:tc>
                <a:extLst>
                  <a:ext uri="{0D108BD9-81ED-4DB2-BD59-A6C34878D82A}">
                    <a16:rowId xmlns:a16="http://schemas.microsoft.com/office/drawing/2014/main" val="567355053"/>
                  </a:ext>
                </a:extLst>
              </a:tr>
              <a:tr h="416291">
                <a:tc>
                  <a:txBody>
                    <a:bodyPr/>
                    <a:lstStyle/>
                    <a:p>
                      <a:pPr algn="l" fontAlgn="b"/>
                      <a:r>
                        <a:rPr lang="en-US" sz="2400" b="0" i="0" u="none" strike="noStrike" dirty="0">
                          <a:solidFill>
                            <a:srgbClr val="000000"/>
                          </a:solidFill>
                          <a:effectLst/>
                          <a:latin typeface="+mn-lt"/>
                        </a:rPr>
                        <a:t>Oklahoma</a:t>
                      </a:r>
                    </a:p>
                  </a:txBody>
                  <a:tcPr marL="9525" marR="9525" marT="9525" marB="0" anchor="b"/>
                </a:tc>
                <a:extLst>
                  <a:ext uri="{0D108BD9-81ED-4DB2-BD59-A6C34878D82A}">
                    <a16:rowId xmlns:a16="http://schemas.microsoft.com/office/drawing/2014/main" val="3959553768"/>
                  </a:ext>
                </a:extLst>
              </a:tr>
              <a:tr h="416291">
                <a:tc>
                  <a:txBody>
                    <a:bodyPr/>
                    <a:lstStyle/>
                    <a:p>
                      <a:pPr algn="l" fontAlgn="b"/>
                      <a:r>
                        <a:rPr lang="en-US" sz="2400" b="0" i="0" u="none" strike="noStrike" dirty="0">
                          <a:solidFill>
                            <a:srgbClr val="000000"/>
                          </a:solidFill>
                          <a:effectLst/>
                          <a:latin typeface="+mn-lt"/>
                        </a:rPr>
                        <a:t>Oregon</a:t>
                      </a:r>
                    </a:p>
                  </a:txBody>
                  <a:tcPr marL="9525" marR="9525" marT="9525" marB="0" anchor="b"/>
                </a:tc>
                <a:extLst>
                  <a:ext uri="{0D108BD9-81ED-4DB2-BD59-A6C34878D82A}">
                    <a16:rowId xmlns:a16="http://schemas.microsoft.com/office/drawing/2014/main" val="2002796603"/>
                  </a:ext>
                </a:extLst>
              </a:tr>
              <a:tr h="416291">
                <a:tc>
                  <a:txBody>
                    <a:bodyPr/>
                    <a:lstStyle/>
                    <a:p>
                      <a:pPr algn="l" fontAlgn="b"/>
                      <a:r>
                        <a:rPr lang="en-US" sz="2400" b="0" i="0" u="none" strike="noStrike" dirty="0">
                          <a:solidFill>
                            <a:srgbClr val="000000"/>
                          </a:solidFill>
                          <a:effectLst/>
                          <a:latin typeface="+mn-lt"/>
                        </a:rPr>
                        <a:t>Pennsylvania</a:t>
                      </a:r>
                    </a:p>
                  </a:txBody>
                  <a:tcPr marL="9525" marR="9525" marT="9525" marB="0" anchor="b"/>
                </a:tc>
                <a:extLst>
                  <a:ext uri="{0D108BD9-81ED-4DB2-BD59-A6C34878D82A}">
                    <a16:rowId xmlns:a16="http://schemas.microsoft.com/office/drawing/2014/main" val="1518345684"/>
                  </a:ext>
                </a:extLst>
              </a:tr>
              <a:tr h="416291">
                <a:tc>
                  <a:txBody>
                    <a:bodyPr/>
                    <a:lstStyle/>
                    <a:p>
                      <a:pPr algn="l" fontAlgn="b"/>
                      <a:r>
                        <a:rPr lang="en-US" sz="2400" b="0" i="0" u="none" strike="noStrike" dirty="0">
                          <a:solidFill>
                            <a:srgbClr val="000000"/>
                          </a:solidFill>
                          <a:effectLst/>
                          <a:latin typeface="+mn-lt"/>
                        </a:rPr>
                        <a:t>Rhode Island</a:t>
                      </a:r>
                    </a:p>
                  </a:txBody>
                  <a:tcPr marL="9525" marR="9525" marT="9525" marB="0" anchor="b"/>
                </a:tc>
                <a:extLst>
                  <a:ext uri="{0D108BD9-81ED-4DB2-BD59-A6C34878D82A}">
                    <a16:rowId xmlns:a16="http://schemas.microsoft.com/office/drawing/2014/main" val="4194486533"/>
                  </a:ext>
                </a:extLst>
              </a:tr>
              <a:tr h="416291">
                <a:tc>
                  <a:txBody>
                    <a:bodyPr/>
                    <a:lstStyle/>
                    <a:p>
                      <a:pPr algn="l" fontAlgn="b"/>
                      <a:r>
                        <a:rPr lang="en-US" sz="2400" b="0" i="0" u="none" strike="noStrike" dirty="0">
                          <a:solidFill>
                            <a:srgbClr val="000000"/>
                          </a:solidFill>
                          <a:effectLst/>
                          <a:latin typeface="+mn-lt"/>
                        </a:rPr>
                        <a:t>South Carolina</a:t>
                      </a:r>
                    </a:p>
                  </a:txBody>
                  <a:tcPr marL="9525" marR="9525" marT="9525" marB="0" anchor="b"/>
                </a:tc>
                <a:extLst>
                  <a:ext uri="{0D108BD9-81ED-4DB2-BD59-A6C34878D82A}">
                    <a16:rowId xmlns:a16="http://schemas.microsoft.com/office/drawing/2014/main" val="2622481723"/>
                  </a:ext>
                </a:extLst>
              </a:tr>
              <a:tr h="416291">
                <a:tc>
                  <a:txBody>
                    <a:bodyPr/>
                    <a:lstStyle/>
                    <a:p>
                      <a:pPr algn="l" fontAlgn="b"/>
                      <a:r>
                        <a:rPr lang="en-US" sz="2400" b="0" i="0" u="none" strike="noStrike" dirty="0">
                          <a:solidFill>
                            <a:srgbClr val="000000"/>
                          </a:solidFill>
                          <a:effectLst/>
                          <a:latin typeface="+mn-lt"/>
                        </a:rPr>
                        <a:t>Tennessee</a:t>
                      </a:r>
                    </a:p>
                  </a:txBody>
                  <a:tcPr marL="9525" marR="9525" marT="9525" marB="0" anchor="b"/>
                </a:tc>
                <a:extLst>
                  <a:ext uri="{0D108BD9-81ED-4DB2-BD59-A6C34878D82A}">
                    <a16:rowId xmlns:a16="http://schemas.microsoft.com/office/drawing/2014/main" val="405141395"/>
                  </a:ext>
                </a:extLst>
              </a:tr>
              <a:tr h="416291">
                <a:tc>
                  <a:txBody>
                    <a:bodyPr/>
                    <a:lstStyle/>
                    <a:p>
                      <a:pPr algn="l" fontAlgn="b"/>
                      <a:r>
                        <a:rPr lang="en-US" sz="2400" b="0" i="0" u="none" strike="noStrike" dirty="0">
                          <a:solidFill>
                            <a:srgbClr val="000000"/>
                          </a:solidFill>
                          <a:effectLst/>
                          <a:latin typeface="+mn-lt"/>
                        </a:rPr>
                        <a:t>Virginia</a:t>
                      </a:r>
                    </a:p>
                  </a:txBody>
                  <a:tcPr marL="9525" marR="9525" marT="9525" marB="0" anchor="b"/>
                </a:tc>
                <a:extLst>
                  <a:ext uri="{0D108BD9-81ED-4DB2-BD59-A6C34878D82A}">
                    <a16:rowId xmlns:a16="http://schemas.microsoft.com/office/drawing/2014/main" val="2558405560"/>
                  </a:ext>
                </a:extLst>
              </a:tr>
              <a:tr h="416291">
                <a:tc>
                  <a:txBody>
                    <a:bodyPr/>
                    <a:lstStyle/>
                    <a:p>
                      <a:pPr algn="l" fontAlgn="b"/>
                      <a:r>
                        <a:rPr lang="en-US" sz="2400" b="0" i="0" u="none" strike="noStrike" dirty="0">
                          <a:solidFill>
                            <a:srgbClr val="000000"/>
                          </a:solidFill>
                          <a:effectLst/>
                          <a:latin typeface="+mn-lt"/>
                        </a:rPr>
                        <a:t>Washington</a:t>
                      </a:r>
                    </a:p>
                  </a:txBody>
                  <a:tcPr marL="9525" marR="9525" marT="9525" marB="0" anchor="b"/>
                </a:tc>
                <a:extLst>
                  <a:ext uri="{0D108BD9-81ED-4DB2-BD59-A6C34878D82A}">
                    <a16:rowId xmlns:a16="http://schemas.microsoft.com/office/drawing/2014/main" val="149669148"/>
                  </a:ext>
                </a:extLst>
              </a:tr>
              <a:tr h="416291">
                <a:tc>
                  <a:txBody>
                    <a:bodyPr/>
                    <a:lstStyle/>
                    <a:p>
                      <a:pPr algn="l" fontAlgn="b"/>
                      <a:r>
                        <a:rPr lang="en-US" sz="2400" b="0" i="0" u="none" strike="noStrike" dirty="0">
                          <a:solidFill>
                            <a:srgbClr val="000000"/>
                          </a:solidFill>
                          <a:effectLst/>
                          <a:latin typeface="+mn-lt"/>
                        </a:rPr>
                        <a:t>West Virginia</a:t>
                      </a:r>
                    </a:p>
                  </a:txBody>
                  <a:tcPr marL="9525" marR="9525" marT="9525" marB="0" anchor="b"/>
                </a:tc>
                <a:extLst>
                  <a:ext uri="{0D108BD9-81ED-4DB2-BD59-A6C34878D82A}">
                    <a16:rowId xmlns:a16="http://schemas.microsoft.com/office/drawing/2014/main" val="3514478807"/>
                  </a:ext>
                </a:extLst>
              </a:tr>
            </a:tbl>
          </a:graphicData>
        </a:graphic>
      </p:graphicFrame>
      <p:sp>
        <p:nvSpPr>
          <p:cNvPr id="6" name="TextBox 5">
            <a:extLst>
              <a:ext uri="{FF2B5EF4-FFF2-40B4-BE49-F238E27FC236}">
                <a16:creationId xmlns:a16="http://schemas.microsoft.com/office/drawing/2014/main" id="{220CD7F0-CC6A-4611-A6D4-72002BBDB0F4}"/>
              </a:ext>
            </a:extLst>
          </p:cNvPr>
          <p:cNvSpPr txBox="1"/>
          <p:nvPr/>
        </p:nvSpPr>
        <p:spPr>
          <a:xfrm>
            <a:off x="126609" y="6488668"/>
            <a:ext cx="10828285" cy="369332"/>
          </a:xfrm>
          <a:prstGeom prst="rect">
            <a:avLst/>
          </a:prstGeom>
          <a:noFill/>
        </p:spPr>
        <p:txBody>
          <a:bodyPr wrap="none" rtlCol="0">
            <a:spAutoFit/>
          </a:bodyPr>
          <a:lstStyle/>
          <a:p>
            <a:r>
              <a:rPr lang="en-US" dirty="0"/>
              <a:t>Source: </a:t>
            </a:r>
            <a:r>
              <a:rPr lang="en-US" dirty="0">
                <a:hlinkClick r:id="rId2"/>
              </a:rPr>
              <a:t>https://www.kff.org/medicaid/issue-brief/medicaid-postpartum-coverage-extension-tracker/#note-0-37/</a:t>
            </a:r>
            <a:r>
              <a:rPr lang="en-US" dirty="0"/>
              <a:t> </a:t>
            </a:r>
          </a:p>
        </p:txBody>
      </p:sp>
      <p:sp>
        <p:nvSpPr>
          <p:cNvPr id="7" name="TextBox 6">
            <a:extLst>
              <a:ext uri="{FF2B5EF4-FFF2-40B4-BE49-F238E27FC236}">
                <a16:creationId xmlns:a16="http://schemas.microsoft.com/office/drawing/2014/main" id="{E51961DC-2F05-4A5C-864A-811AD5724811}"/>
              </a:ext>
            </a:extLst>
          </p:cNvPr>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graphicFrame>
        <p:nvGraphicFramePr>
          <p:cNvPr id="8" name="Table 7">
            <a:extLst>
              <a:ext uri="{FF2B5EF4-FFF2-40B4-BE49-F238E27FC236}">
                <a16:creationId xmlns:a16="http://schemas.microsoft.com/office/drawing/2014/main" id="{1A2F6349-06C5-4CB4-9928-962CCA72FAB6}"/>
              </a:ext>
            </a:extLst>
          </p:cNvPr>
          <p:cNvGraphicFramePr>
            <a:graphicFrameLocks/>
          </p:cNvGraphicFramePr>
          <p:nvPr>
            <p:extLst>
              <p:ext uri="{D42A27DB-BD31-4B8C-83A1-F6EECF244321}">
                <p14:modId xmlns:p14="http://schemas.microsoft.com/office/powerpoint/2010/main" val="3289635056"/>
              </p:ext>
            </p:extLst>
          </p:nvPr>
        </p:nvGraphicFramePr>
        <p:xfrm>
          <a:off x="3875200" y="1117941"/>
          <a:ext cx="2806850" cy="4990561"/>
        </p:xfrm>
        <a:graphic>
          <a:graphicData uri="http://schemas.openxmlformats.org/drawingml/2006/table">
            <a:tbl>
              <a:tblPr firstRow="1" bandRow="1">
                <a:tableStyleId>{5C22544A-7EE6-4342-B048-85BDC9FD1C3A}</a:tableStyleId>
              </a:tblPr>
              <a:tblGrid>
                <a:gridCol w="2806850">
                  <a:extLst>
                    <a:ext uri="{9D8B030D-6E8A-4147-A177-3AD203B41FA5}">
                      <a16:colId xmlns:a16="http://schemas.microsoft.com/office/drawing/2014/main" val="3338797374"/>
                    </a:ext>
                  </a:extLst>
                </a:gridCol>
              </a:tblGrid>
              <a:tr h="411360">
                <a:tc>
                  <a:txBody>
                    <a:bodyPr/>
                    <a:lstStyle/>
                    <a:p>
                      <a:endParaRPr lang="en-US" dirty="0"/>
                    </a:p>
                  </a:txBody>
                  <a:tcPr/>
                </a:tc>
                <a:extLst>
                  <a:ext uri="{0D108BD9-81ED-4DB2-BD59-A6C34878D82A}">
                    <a16:rowId xmlns:a16="http://schemas.microsoft.com/office/drawing/2014/main" val="745758347"/>
                  </a:ext>
                </a:extLst>
              </a:tr>
              <a:tr h="416291">
                <a:tc>
                  <a:txBody>
                    <a:bodyPr/>
                    <a:lstStyle/>
                    <a:p>
                      <a:pPr algn="l" fontAlgn="b"/>
                      <a:r>
                        <a:rPr lang="en-US" sz="2400" b="0" i="0" u="none" strike="noStrike" dirty="0">
                          <a:solidFill>
                            <a:srgbClr val="000000"/>
                          </a:solidFill>
                          <a:effectLst/>
                          <a:latin typeface="+mn-lt"/>
                        </a:rPr>
                        <a:t>Indiana</a:t>
                      </a:r>
                    </a:p>
                  </a:txBody>
                  <a:tcPr marL="9525" marR="9525" marT="9525" marB="0" anchor="b"/>
                </a:tc>
                <a:extLst>
                  <a:ext uri="{0D108BD9-81ED-4DB2-BD59-A6C34878D82A}">
                    <a16:rowId xmlns:a16="http://schemas.microsoft.com/office/drawing/2014/main" val="1130321259"/>
                  </a:ext>
                </a:extLst>
              </a:tr>
              <a:tr h="416291">
                <a:tc>
                  <a:txBody>
                    <a:bodyPr/>
                    <a:lstStyle/>
                    <a:p>
                      <a:pPr algn="l" fontAlgn="b"/>
                      <a:r>
                        <a:rPr lang="en-US" sz="2400" b="0" i="0" u="none" strike="noStrike" dirty="0">
                          <a:solidFill>
                            <a:srgbClr val="000000"/>
                          </a:solidFill>
                          <a:effectLst/>
                          <a:latin typeface="+mn-lt"/>
                        </a:rPr>
                        <a:t>Kansas</a:t>
                      </a:r>
                    </a:p>
                  </a:txBody>
                  <a:tcPr marL="9525" marR="9525" marT="9525" marB="0" anchor="b"/>
                </a:tc>
                <a:extLst>
                  <a:ext uri="{0D108BD9-81ED-4DB2-BD59-A6C34878D82A}">
                    <a16:rowId xmlns:a16="http://schemas.microsoft.com/office/drawing/2014/main" val="340657220"/>
                  </a:ext>
                </a:extLst>
              </a:tr>
              <a:tr h="416291">
                <a:tc>
                  <a:txBody>
                    <a:bodyPr/>
                    <a:lstStyle/>
                    <a:p>
                      <a:pPr algn="l" fontAlgn="b"/>
                      <a:r>
                        <a:rPr lang="en-US" sz="2400" b="0" i="0" u="none" strike="noStrike" dirty="0">
                          <a:solidFill>
                            <a:srgbClr val="000000"/>
                          </a:solidFill>
                          <a:effectLst/>
                          <a:latin typeface="+mn-lt"/>
                        </a:rPr>
                        <a:t>Kentucky</a:t>
                      </a:r>
                    </a:p>
                  </a:txBody>
                  <a:tcPr marL="9525" marR="9525" marT="9525" marB="0" anchor="b"/>
                </a:tc>
                <a:extLst>
                  <a:ext uri="{0D108BD9-81ED-4DB2-BD59-A6C34878D82A}">
                    <a16:rowId xmlns:a16="http://schemas.microsoft.com/office/drawing/2014/main" val="3726406186"/>
                  </a:ext>
                </a:extLst>
              </a:tr>
              <a:tr h="416291">
                <a:tc>
                  <a:txBody>
                    <a:bodyPr/>
                    <a:lstStyle/>
                    <a:p>
                      <a:pPr algn="l" fontAlgn="b"/>
                      <a:r>
                        <a:rPr lang="en-US" sz="2400" b="0" i="0" u="none" strike="noStrike" dirty="0">
                          <a:solidFill>
                            <a:srgbClr val="000000"/>
                          </a:solidFill>
                          <a:effectLst/>
                          <a:latin typeface="+mn-lt"/>
                        </a:rPr>
                        <a:t>Louisiana</a:t>
                      </a:r>
                    </a:p>
                  </a:txBody>
                  <a:tcPr marL="9525" marR="9525" marT="9525" marB="0" anchor="b"/>
                </a:tc>
                <a:extLst>
                  <a:ext uri="{0D108BD9-81ED-4DB2-BD59-A6C34878D82A}">
                    <a16:rowId xmlns:a16="http://schemas.microsoft.com/office/drawing/2014/main" val="460001372"/>
                  </a:ext>
                </a:extLst>
              </a:tr>
              <a:tr h="416291">
                <a:tc>
                  <a:txBody>
                    <a:bodyPr/>
                    <a:lstStyle/>
                    <a:p>
                      <a:pPr algn="l" fontAlgn="b"/>
                      <a:r>
                        <a:rPr lang="en-US" sz="2400" b="0" i="0" u="none" strike="noStrike" dirty="0">
                          <a:solidFill>
                            <a:srgbClr val="000000"/>
                          </a:solidFill>
                          <a:effectLst/>
                          <a:latin typeface="+mn-lt"/>
                        </a:rPr>
                        <a:t>Maine</a:t>
                      </a:r>
                    </a:p>
                  </a:txBody>
                  <a:tcPr marL="9525" marR="9525" marT="9525" marB="0" anchor="b"/>
                </a:tc>
                <a:extLst>
                  <a:ext uri="{0D108BD9-81ED-4DB2-BD59-A6C34878D82A}">
                    <a16:rowId xmlns:a16="http://schemas.microsoft.com/office/drawing/2014/main" val="567355053"/>
                  </a:ext>
                </a:extLst>
              </a:tr>
              <a:tr h="416291">
                <a:tc>
                  <a:txBody>
                    <a:bodyPr/>
                    <a:lstStyle/>
                    <a:p>
                      <a:pPr algn="l" fontAlgn="b"/>
                      <a:r>
                        <a:rPr lang="en-US" sz="2400" b="0" i="0" u="none" strike="noStrike" dirty="0">
                          <a:solidFill>
                            <a:srgbClr val="000000"/>
                          </a:solidFill>
                          <a:effectLst/>
                          <a:latin typeface="+mn-lt"/>
                        </a:rPr>
                        <a:t>Maryland</a:t>
                      </a:r>
                    </a:p>
                  </a:txBody>
                  <a:tcPr marL="9525" marR="9525" marT="9525" marB="0" anchor="b"/>
                </a:tc>
                <a:extLst>
                  <a:ext uri="{0D108BD9-81ED-4DB2-BD59-A6C34878D82A}">
                    <a16:rowId xmlns:a16="http://schemas.microsoft.com/office/drawing/2014/main" val="2002796603"/>
                  </a:ext>
                </a:extLst>
              </a:tr>
              <a:tr h="416291">
                <a:tc>
                  <a:txBody>
                    <a:bodyPr/>
                    <a:lstStyle/>
                    <a:p>
                      <a:pPr algn="l" fontAlgn="b"/>
                      <a:r>
                        <a:rPr lang="en-US" sz="2400" b="0" i="0" u="none" strike="noStrike" dirty="0">
                          <a:solidFill>
                            <a:srgbClr val="000000"/>
                          </a:solidFill>
                          <a:effectLst/>
                          <a:latin typeface="+mn-lt"/>
                        </a:rPr>
                        <a:t>Massachusetts</a:t>
                      </a:r>
                    </a:p>
                  </a:txBody>
                  <a:tcPr marL="9525" marR="9525" marT="9525" marB="0" anchor="b"/>
                </a:tc>
                <a:extLst>
                  <a:ext uri="{0D108BD9-81ED-4DB2-BD59-A6C34878D82A}">
                    <a16:rowId xmlns:a16="http://schemas.microsoft.com/office/drawing/2014/main" val="1518345684"/>
                  </a:ext>
                </a:extLst>
              </a:tr>
              <a:tr h="416291">
                <a:tc>
                  <a:txBody>
                    <a:bodyPr/>
                    <a:lstStyle/>
                    <a:p>
                      <a:pPr algn="l" fontAlgn="b"/>
                      <a:r>
                        <a:rPr lang="en-US" sz="2400" b="0" i="0" u="none" strike="noStrike" dirty="0">
                          <a:solidFill>
                            <a:srgbClr val="000000"/>
                          </a:solidFill>
                          <a:effectLst/>
                          <a:latin typeface="+mn-lt"/>
                        </a:rPr>
                        <a:t>Michigan</a:t>
                      </a:r>
                    </a:p>
                  </a:txBody>
                  <a:tcPr marL="9525" marR="9525" marT="9525" marB="0" anchor="b"/>
                </a:tc>
                <a:extLst>
                  <a:ext uri="{0D108BD9-81ED-4DB2-BD59-A6C34878D82A}">
                    <a16:rowId xmlns:a16="http://schemas.microsoft.com/office/drawing/2014/main" val="2622481723"/>
                  </a:ext>
                </a:extLst>
              </a:tr>
              <a:tr h="416291">
                <a:tc>
                  <a:txBody>
                    <a:bodyPr/>
                    <a:lstStyle/>
                    <a:p>
                      <a:pPr algn="l" fontAlgn="b"/>
                      <a:r>
                        <a:rPr lang="en-US" sz="2400" b="0" i="0" u="none" strike="noStrike" dirty="0">
                          <a:solidFill>
                            <a:srgbClr val="000000"/>
                          </a:solidFill>
                          <a:effectLst/>
                          <a:latin typeface="+mn-lt"/>
                        </a:rPr>
                        <a:t>Minnesota</a:t>
                      </a:r>
                    </a:p>
                  </a:txBody>
                  <a:tcPr marL="9525" marR="9525" marT="9525" marB="0" anchor="b"/>
                </a:tc>
                <a:extLst>
                  <a:ext uri="{0D108BD9-81ED-4DB2-BD59-A6C34878D82A}">
                    <a16:rowId xmlns:a16="http://schemas.microsoft.com/office/drawing/2014/main" val="4021745494"/>
                  </a:ext>
                </a:extLst>
              </a:tr>
              <a:tr h="416291">
                <a:tc>
                  <a:txBody>
                    <a:bodyPr/>
                    <a:lstStyle/>
                    <a:p>
                      <a:pPr algn="l" fontAlgn="b"/>
                      <a:r>
                        <a:rPr lang="en-US" sz="2400" b="0" i="0" u="none" strike="noStrike" dirty="0">
                          <a:solidFill>
                            <a:srgbClr val="000000"/>
                          </a:solidFill>
                          <a:effectLst/>
                          <a:latin typeface="+mn-lt"/>
                        </a:rPr>
                        <a:t>New Jersey</a:t>
                      </a:r>
                    </a:p>
                  </a:txBody>
                  <a:tcPr marL="9525" marR="9525" marT="9525" marB="0" anchor="b"/>
                </a:tc>
                <a:extLst>
                  <a:ext uri="{0D108BD9-81ED-4DB2-BD59-A6C34878D82A}">
                    <a16:rowId xmlns:a16="http://schemas.microsoft.com/office/drawing/2014/main" val="2873516031"/>
                  </a:ext>
                </a:extLst>
              </a:tr>
              <a:tr h="416291">
                <a:tc>
                  <a:txBody>
                    <a:bodyPr/>
                    <a:lstStyle/>
                    <a:p>
                      <a:pPr algn="l" fontAlgn="b"/>
                      <a:r>
                        <a:rPr lang="en-US" sz="2400" b="0" i="0" u="none" strike="noStrike" dirty="0">
                          <a:solidFill>
                            <a:srgbClr val="000000"/>
                          </a:solidFill>
                          <a:effectLst/>
                          <a:latin typeface="+mn-lt"/>
                        </a:rPr>
                        <a:t>New Mexico</a:t>
                      </a:r>
                    </a:p>
                  </a:txBody>
                  <a:tcPr marL="9525" marR="9525" marT="9525" marB="0" anchor="b"/>
                </a:tc>
                <a:extLst>
                  <a:ext uri="{0D108BD9-81ED-4DB2-BD59-A6C34878D82A}">
                    <a16:rowId xmlns:a16="http://schemas.microsoft.com/office/drawing/2014/main" val="4233232897"/>
                  </a:ext>
                </a:extLst>
              </a:tr>
            </a:tbl>
          </a:graphicData>
        </a:graphic>
      </p:graphicFrame>
      <p:sp>
        <p:nvSpPr>
          <p:cNvPr id="3" name="TextBox 2">
            <a:extLst>
              <a:ext uri="{FF2B5EF4-FFF2-40B4-BE49-F238E27FC236}">
                <a16:creationId xmlns:a16="http://schemas.microsoft.com/office/drawing/2014/main" id="{6E61F83C-B51D-0D18-F7B8-680E3E71A375}"/>
              </a:ext>
            </a:extLst>
          </p:cNvPr>
          <p:cNvSpPr txBox="1"/>
          <p:nvPr/>
        </p:nvSpPr>
        <p:spPr>
          <a:xfrm>
            <a:off x="10041823" y="3620929"/>
            <a:ext cx="2150177" cy="2677656"/>
          </a:xfrm>
          <a:prstGeom prst="rect">
            <a:avLst/>
          </a:prstGeom>
          <a:noFill/>
        </p:spPr>
        <p:txBody>
          <a:bodyPr wrap="square" rtlCol="0">
            <a:spAutoFit/>
          </a:bodyPr>
          <a:lstStyle/>
          <a:p>
            <a:r>
              <a:rPr lang="en-US" dirty="0"/>
              <a:t>* </a:t>
            </a:r>
            <a:r>
              <a:rPr lang="en-US" sz="2400" dirty="0"/>
              <a:t>Only lists states that have implemented the extension. Several more are planning to implement. </a:t>
            </a:r>
          </a:p>
        </p:txBody>
      </p:sp>
    </p:spTree>
    <p:extLst>
      <p:ext uri="{BB962C8B-B14F-4D97-AF65-F5344CB8AC3E}">
        <p14:creationId xmlns:p14="http://schemas.microsoft.com/office/powerpoint/2010/main" val="264285599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 y="30778"/>
            <a:ext cx="12192000" cy="969941"/>
          </a:xfrm>
        </p:spPr>
        <p:txBody>
          <a:bodyPr>
            <a:normAutofit fontScale="90000"/>
          </a:bodyPr>
          <a:lstStyle/>
          <a:p>
            <a:pPr algn="ctr"/>
            <a:r>
              <a:rPr lang="en-US" sz="4050" b="1" i="1" dirty="0">
                <a:solidFill>
                  <a:srgbClr val="0000FF"/>
                </a:solidFill>
                <a:latin typeface="+mn-lt"/>
              </a:rPr>
              <a:t>Four Policy Recommendations to Reframe Maternal Deaths Review into Women’s Health Campaign</a:t>
            </a:r>
          </a:p>
        </p:txBody>
      </p:sp>
      <p:sp>
        <p:nvSpPr>
          <p:cNvPr id="3" name="Content Placeholder 2"/>
          <p:cNvSpPr>
            <a:spLocks noGrp="1"/>
          </p:cNvSpPr>
          <p:nvPr>
            <p:ph idx="1"/>
          </p:nvPr>
        </p:nvSpPr>
        <p:spPr>
          <a:xfrm>
            <a:off x="432619" y="1215411"/>
            <a:ext cx="11326761" cy="5442534"/>
          </a:xfrm>
        </p:spPr>
        <p:txBody>
          <a:bodyPr>
            <a:noAutofit/>
          </a:bodyPr>
          <a:lstStyle/>
          <a:p>
            <a:pPr marL="0" indent="0">
              <a:buNone/>
            </a:pPr>
            <a:r>
              <a:rPr lang="en-US" b="1" i="1" dirty="0">
                <a:solidFill>
                  <a:srgbClr val="0000FF"/>
                </a:solidFill>
              </a:rPr>
              <a:t>1. Use Maternal Mortality Review Committees to </a:t>
            </a:r>
            <a:r>
              <a:rPr lang="en-US" b="1" i="1" dirty="0">
                <a:solidFill>
                  <a:srgbClr val="C00000"/>
                </a:solidFill>
              </a:rPr>
              <a:t>explore pregnancy associated deaths</a:t>
            </a:r>
            <a:r>
              <a:rPr lang="en-US" b="1" i="1" dirty="0">
                <a:solidFill>
                  <a:srgbClr val="0000FF"/>
                </a:solidFill>
              </a:rPr>
              <a:t> for causes and possible bases for prevention;</a:t>
            </a:r>
          </a:p>
          <a:p>
            <a:pPr marL="0" indent="0">
              <a:buNone/>
            </a:pPr>
            <a:br>
              <a:rPr lang="en-US" b="1" i="1" dirty="0">
                <a:solidFill>
                  <a:srgbClr val="0000FF"/>
                </a:solidFill>
              </a:rPr>
            </a:br>
            <a:r>
              <a:rPr lang="en-US" b="1" i="1" dirty="0">
                <a:solidFill>
                  <a:srgbClr val="0000FF"/>
                </a:solidFill>
              </a:rPr>
              <a:t>2. Use linked datasets to examine women’s health </a:t>
            </a:r>
            <a:r>
              <a:rPr lang="en-US" b="1" i="1" dirty="0">
                <a:solidFill>
                  <a:srgbClr val="C00000"/>
                </a:solidFill>
              </a:rPr>
              <a:t>through the lifecourse </a:t>
            </a:r>
            <a:r>
              <a:rPr lang="en-US" b="1" i="1" dirty="0">
                <a:solidFill>
                  <a:srgbClr val="0000FF"/>
                </a:solidFill>
              </a:rPr>
              <a:t>and identify critical moments (e.g. pregnancy?) where intervention might matter; </a:t>
            </a:r>
          </a:p>
          <a:p>
            <a:pPr marL="0" indent="0">
              <a:buNone/>
            </a:pPr>
            <a:br>
              <a:rPr lang="en-US" b="1" i="1" dirty="0">
                <a:solidFill>
                  <a:srgbClr val="0000FF"/>
                </a:solidFill>
              </a:rPr>
            </a:br>
            <a:r>
              <a:rPr lang="en-US" b="1" i="1" dirty="0">
                <a:solidFill>
                  <a:srgbClr val="0000FF"/>
                </a:solidFill>
              </a:rPr>
              <a:t>3. </a:t>
            </a:r>
            <a:r>
              <a:rPr lang="en-US" b="1" i="1" dirty="0">
                <a:solidFill>
                  <a:srgbClr val="C00000"/>
                </a:solidFill>
              </a:rPr>
              <a:t>Fund a systematic process for listening to women </a:t>
            </a:r>
            <a:r>
              <a:rPr lang="en-US" b="1" i="1" dirty="0">
                <a:solidFill>
                  <a:srgbClr val="0000FF"/>
                </a:solidFill>
              </a:rPr>
              <a:t>tell us about their lives and experiences </a:t>
            </a:r>
            <a:r>
              <a:rPr lang="en-US" b="1" i="1" dirty="0">
                <a:solidFill>
                  <a:srgbClr val="C00000"/>
                </a:solidFill>
              </a:rPr>
              <a:t>in pregnancy and beyond</a:t>
            </a:r>
            <a:r>
              <a:rPr lang="en-US" b="1" i="1" dirty="0">
                <a:solidFill>
                  <a:srgbClr val="0000FF"/>
                </a:solidFill>
              </a:rPr>
              <a:t> to craft sustainable solutions that are meaningful to them.</a:t>
            </a:r>
          </a:p>
          <a:p>
            <a:pPr marL="0" indent="0">
              <a:buNone/>
            </a:pPr>
            <a:endParaRPr lang="en-US" b="1" i="1" dirty="0">
              <a:solidFill>
                <a:srgbClr val="0000FF"/>
              </a:solidFill>
            </a:endParaRPr>
          </a:p>
          <a:p>
            <a:pPr marL="0" indent="0">
              <a:buNone/>
            </a:pPr>
            <a:r>
              <a:rPr lang="en-US" b="1" i="1" dirty="0">
                <a:solidFill>
                  <a:srgbClr val="0000FF"/>
                </a:solidFill>
              </a:rPr>
              <a:t>4. Craft policies that keep </a:t>
            </a:r>
            <a:r>
              <a:rPr lang="en-US" b="1" i="1" dirty="0">
                <a:solidFill>
                  <a:srgbClr val="C00000"/>
                </a:solidFill>
              </a:rPr>
              <a:t>women of all ages </a:t>
            </a:r>
            <a:r>
              <a:rPr lang="en-US" b="1" i="1" dirty="0">
                <a:solidFill>
                  <a:srgbClr val="0000FF"/>
                </a:solidFill>
              </a:rPr>
              <a:t>within the health and social system to prevent problems that lead to pregnancy associated deaths. </a:t>
            </a:r>
          </a:p>
        </p:txBody>
      </p:sp>
      <p:sp>
        <p:nvSpPr>
          <p:cNvPr id="4" name="TextBox 3"/>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305344076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www.marchformoms.org/wp-content/uploads/2019/04/3f4c957b-fbc6-4758-ae26-4666bd3f6f75-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741" y="-19946"/>
            <a:ext cx="5315259" cy="68779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276650" y="6488668"/>
            <a:ext cx="2915350" cy="369332"/>
          </a:xfrm>
          <a:prstGeom prst="rect">
            <a:avLst/>
          </a:prstGeom>
          <a:solidFill>
            <a:schemeClr val="bg1"/>
          </a:solidFill>
          <a:ln>
            <a:solidFill>
              <a:srgbClr val="0000FF"/>
            </a:solidFill>
          </a:ln>
        </p:spPr>
        <p:txBody>
          <a:bodyPr wrap="none" rtlCol="0">
            <a:spAutoFit/>
          </a:bodyPr>
          <a:lstStyle/>
          <a:p>
            <a:r>
              <a:rPr lang="en-US" dirty="0"/>
              <a:t>www.birthbythenumbers.org</a:t>
            </a:r>
          </a:p>
        </p:txBody>
      </p:sp>
      <p:pic>
        <p:nvPicPr>
          <p:cNvPr id="1026" name="Picture 2" descr="BMHW fly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9946"/>
            <a:ext cx="3231715" cy="32317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BEC | National Birth Equity Collaborativ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783" y="3436659"/>
            <a:ext cx="5715000" cy="9334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149368431.v2.pressablecdn.com/wp-content/uploads/AIM-Logo-RG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4426" y="5332876"/>
            <a:ext cx="2428773" cy="129215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images.givelively.org/nonprofits/60e49411-a18c-4c0e-9671-0cdc8a3da06d/campaigns/every-mother-counts-during-covid-19/logos/every-mother-counts-during-covid-19_processed_09a7f3e1c6103202aaa8fcda01b67c8ceb9c7a656be845b12b5ceb77092ceb0b_log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64881" y="172011"/>
            <a:ext cx="3178692" cy="315220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Quality Maternal and Newborn Care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3150" y="4493027"/>
            <a:ext cx="2676654" cy="68632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amaz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945" y="4553892"/>
            <a:ext cx="1882683" cy="107029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o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93904" y="4482554"/>
            <a:ext cx="2124075" cy="97155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www.midwife.org/2019img/ACNM_logo_onwhite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938" y="6059461"/>
            <a:ext cx="4178212" cy="79853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AMCHP"/>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09363" y="5635781"/>
            <a:ext cx="1928775" cy="507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5934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www.birthbythenumbers.org/wp-content/uploads/2019/03/image001-150x15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0575" y="1572252"/>
            <a:ext cx="1600732" cy="160073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birthbythenumbers.org/wp-content/uploads/2016/02/photo-150x1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6033" y="-27053"/>
            <a:ext cx="1614811" cy="161481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birthbythenumbers.org/wp-content/uploads/2016/02/LucyCoxChapman_photo-150x1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8342" y="-1424"/>
            <a:ext cx="1592205" cy="159220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www.birthbythenumbers.org/wp-content/uploads/2018/01/SED-Headshot-Jan-18-150x1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2537" y="10660"/>
            <a:ext cx="1614811" cy="161481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www.birthbythenumbers.org/wp-content/uploads/2016/02/IMG_1230-150x15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39" y="1542481"/>
            <a:ext cx="1614811" cy="1614811"/>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www.birthbythenumbers.org/wp-content/uploads/2013/10/091Garver_DM-150x15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1986" y="1506439"/>
            <a:ext cx="1644397" cy="1644397"/>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http://www.birthbythenumbers.org/wp-content/uploads/2014/09/Gebel_Christina_DSC_0409-150x15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48797" y="1563916"/>
            <a:ext cx="1660889" cy="1586920"/>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http://www.birthbythenumbers.org/wp-content/uploads/2013/10/Sarah-Hodin-150x15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81395" y="3132377"/>
            <a:ext cx="1626829" cy="1626829"/>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descr="http://www.birthbythenumbers.org/wp-content/uploads/2014/12/IMG_0696-2-e1418245589987-150x15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63989" y="23553"/>
            <a:ext cx="1614002" cy="1614002"/>
          </a:xfrm>
          <a:prstGeom prst="rect">
            <a:avLst/>
          </a:prstGeom>
          <a:noFill/>
          <a:extLst>
            <a:ext uri="{909E8E84-426E-40DD-AFC4-6F175D3DCCD1}">
              <a14:hiddenFill xmlns:a14="http://schemas.microsoft.com/office/drawing/2010/main">
                <a:solidFill>
                  <a:srgbClr val="FFFFFF"/>
                </a:solidFill>
              </a14:hiddenFill>
            </a:ext>
          </a:extLst>
        </p:spPr>
      </p:pic>
      <p:pic>
        <p:nvPicPr>
          <p:cNvPr id="4120" name="Picture 24" descr="http://www.birthbythenumbers.org/wp-content/uploads/2013/10/1465389_10101985762867124_1921346801_n-150x15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64346" y="3165108"/>
            <a:ext cx="1600732" cy="1600732"/>
          </a:xfrm>
          <a:prstGeom prst="rect">
            <a:avLst/>
          </a:prstGeom>
          <a:noFill/>
          <a:extLst>
            <a:ext uri="{909E8E84-426E-40DD-AFC4-6F175D3DCCD1}">
              <a14:hiddenFill xmlns:a14="http://schemas.microsoft.com/office/drawing/2010/main">
                <a:solidFill>
                  <a:srgbClr val="FFFFFF"/>
                </a:solidFill>
              </a14:hiddenFill>
            </a:ext>
          </a:extLst>
        </p:spPr>
      </p:pic>
      <p:pic>
        <p:nvPicPr>
          <p:cNvPr id="4122" name="Picture 26" descr="http://www.birthbythenumbers.org/wp-content/uploads/2013/10/IMG_1835-150x150.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72305" y="1585117"/>
            <a:ext cx="1547547" cy="1547547"/>
          </a:xfrm>
          <a:prstGeom prst="rect">
            <a:avLst/>
          </a:prstGeom>
          <a:noFill/>
          <a:extLst>
            <a:ext uri="{909E8E84-426E-40DD-AFC4-6F175D3DCCD1}">
              <a14:hiddenFill xmlns:a14="http://schemas.microsoft.com/office/drawing/2010/main">
                <a:solidFill>
                  <a:srgbClr val="FFFFFF"/>
                </a:solidFill>
              </a14:hiddenFill>
            </a:ext>
          </a:extLst>
        </p:spPr>
      </p:pic>
      <p:pic>
        <p:nvPicPr>
          <p:cNvPr id="4124" name="Picture 28" descr="http://www.birthbythenumbers.org/wp-content/uploads/2016/02/184448_10100118971816350_702871631_n-2-150x150.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642662" y="32336"/>
            <a:ext cx="1614811" cy="1614811"/>
          </a:xfrm>
          <a:prstGeom prst="rect">
            <a:avLst/>
          </a:prstGeom>
          <a:noFill/>
          <a:extLst>
            <a:ext uri="{909E8E84-426E-40DD-AFC4-6F175D3DCCD1}">
              <a14:hiddenFill xmlns:a14="http://schemas.microsoft.com/office/drawing/2010/main">
                <a:solidFill>
                  <a:srgbClr val="FFFFFF"/>
                </a:solidFill>
              </a14:hiddenFill>
            </a:ext>
          </a:extLst>
        </p:spPr>
      </p:pic>
      <p:pic>
        <p:nvPicPr>
          <p:cNvPr id="4126" name="Picture 30" descr="http://www.birthbythenumbers.org/wp-content/uploads/2017/07/Veronica-e1501261281177-150x150.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98832" y="3132377"/>
            <a:ext cx="1626829" cy="1626829"/>
          </a:xfrm>
          <a:prstGeom prst="rect">
            <a:avLst/>
          </a:prstGeom>
          <a:noFill/>
          <a:extLst>
            <a:ext uri="{909E8E84-426E-40DD-AFC4-6F175D3DCCD1}">
              <a14:hiddenFill xmlns:a14="http://schemas.microsoft.com/office/drawing/2010/main">
                <a:solidFill>
                  <a:srgbClr val="FFFFFF"/>
                </a:solidFill>
              </a14:hiddenFill>
            </a:ext>
          </a:extLst>
        </p:spPr>
      </p:pic>
      <p:pic>
        <p:nvPicPr>
          <p:cNvPr id="4128" name="Picture 32" descr="http://www.birthbythenumbers.org/wp-content/uploads/2019/03/IMG_9357-2-150x150.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68051" y="3129455"/>
            <a:ext cx="1636386" cy="163638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117001" y="4764335"/>
            <a:ext cx="7704642" cy="830997"/>
          </a:xfrm>
          <a:prstGeom prst="rect">
            <a:avLst/>
          </a:prstGeom>
          <a:solidFill>
            <a:srgbClr val="C00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www.birthbythenumbers.org</a:t>
            </a:r>
          </a:p>
        </p:txBody>
      </p:sp>
      <p:sp>
        <p:nvSpPr>
          <p:cNvPr id="21" name="Rectangle 20"/>
          <p:cNvSpPr/>
          <p:nvPr/>
        </p:nvSpPr>
        <p:spPr>
          <a:xfrm>
            <a:off x="16921" y="6397511"/>
            <a:ext cx="6979731" cy="461665"/>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FACEBOOK</a:t>
            </a: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 www.facebook.com/BirthByTheNumbers</a:t>
            </a:r>
          </a:p>
        </p:txBody>
      </p:sp>
      <p:sp>
        <p:nvSpPr>
          <p:cNvPr id="23" name="Rectangle 22"/>
          <p:cNvSpPr/>
          <p:nvPr/>
        </p:nvSpPr>
        <p:spPr>
          <a:xfrm>
            <a:off x="72674" y="5925203"/>
            <a:ext cx="4892173" cy="461665"/>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EMAIL: </a:t>
            </a: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birthbynumbers@gmail.com</a:t>
            </a:r>
          </a:p>
        </p:txBody>
      </p:sp>
      <p:sp>
        <p:nvSpPr>
          <p:cNvPr id="25" name="TextBox 24"/>
          <p:cNvSpPr txBox="1"/>
          <p:nvPr/>
        </p:nvSpPr>
        <p:spPr>
          <a:xfrm>
            <a:off x="7158" y="2761583"/>
            <a:ext cx="755400"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Jordy</a:t>
            </a:r>
          </a:p>
        </p:txBody>
      </p:sp>
      <p:sp>
        <p:nvSpPr>
          <p:cNvPr id="26" name="TextBox 25"/>
          <p:cNvSpPr txBox="1"/>
          <p:nvPr/>
        </p:nvSpPr>
        <p:spPr>
          <a:xfrm>
            <a:off x="8286594" y="1218054"/>
            <a:ext cx="830227"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Staige</a:t>
            </a:r>
          </a:p>
        </p:txBody>
      </p:sp>
      <p:sp>
        <p:nvSpPr>
          <p:cNvPr id="27" name="TextBox 26"/>
          <p:cNvSpPr txBox="1"/>
          <p:nvPr/>
        </p:nvSpPr>
        <p:spPr>
          <a:xfrm>
            <a:off x="6018340" y="1187037"/>
            <a:ext cx="660758"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Lucy</a:t>
            </a:r>
          </a:p>
        </p:txBody>
      </p:sp>
      <p:sp>
        <p:nvSpPr>
          <p:cNvPr id="28" name="TextBox 27"/>
          <p:cNvSpPr txBox="1"/>
          <p:nvPr/>
        </p:nvSpPr>
        <p:spPr>
          <a:xfrm>
            <a:off x="4576027" y="1184096"/>
            <a:ext cx="796565"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Corey</a:t>
            </a:r>
          </a:p>
        </p:txBody>
      </p:sp>
      <p:sp>
        <p:nvSpPr>
          <p:cNvPr id="29" name="TextBox 28"/>
          <p:cNvSpPr txBox="1"/>
          <p:nvPr/>
        </p:nvSpPr>
        <p:spPr>
          <a:xfrm>
            <a:off x="5732408" y="2769385"/>
            <a:ext cx="725135"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Ruby</a:t>
            </a:r>
          </a:p>
        </p:txBody>
      </p:sp>
      <p:sp>
        <p:nvSpPr>
          <p:cNvPr id="30" name="TextBox 29"/>
          <p:cNvSpPr txBox="1"/>
          <p:nvPr/>
        </p:nvSpPr>
        <p:spPr>
          <a:xfrm>
            <a:off x="2630735" y="4351917"/>
            <a:ext cx="906017"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Allison</a:t>
            </a:r>
          </a:p>
        </p:txBody>
      </p:sp>
      <p:sp>
        <p:nvSpPr>
          <p:cNvPr id="31" name="TextBox 30"/>
          <p:cNvSpPr txBox="1"/>
          <p:nvPr/>
        </p:nvSpPr>
        <p:spPr>
          <a:xfrm>
            <a:off x="4094809" y="4342346"/>
            <a:ext cx="783356"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Sarah</a:t>
            </a:r>
          </a:p>
        </p:txBody>
      </p:sp>
      <p:sp>
        <p:nvSpPr>
          <p:cNvPr id="32" name="TextBox 31"/>
          <p:cNvSpPr txBox="1"/>
          <p:nvPr/>
        </p:nvSpPr>
        <p:spPr>
          <a:xfrm>
            <a:off x="3780031" y="2764997"/>
            <a:ext cx="1127553"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Christina</a:t>
            </a:r>
          </a:p>
        </p:txBody>
      </p:sp>
      <p:sp>
        <p:nvSpPr>
          <p:cNvPr id="33" name="TextBox 32"/>
          <p:cNvSpPr txBox="1"/>
          <p:nvPr/>
        </p:nvSpPr>
        <p:spPr>
          <a:xfrm>
            <a:off x="2550096" y="2738901"/>
            <a:ext cx="688971"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Kylia</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p:cNvSpPr txBox="1"/>
          <p:nvPr/>
        </p:nvSpPr>
        <p:spPr>
          <a:xfrm>
            <a:off x="5412984" y="4343721"/>
            <a:ext cx="1112677"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Veronica</a:t>
            </a:r>
          </a:p>
        </p:txBody>
      </p:sp>
      <p:sp>
        <p:nvSpPr>
          <p:cNvPr id="35" name="TextBox 34"/>
          <p:cNvSpPr txBox="1"/>
          <p:nvPr/>
        </p:nvSpPr>
        <p:spPr>
          <a:xfrm>
            <a:off x="6965995" y="1583512"/>
            <a:ext cx="1035348"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Brittany</a:t>
            </a:r>
          </a:p>
        </p:txBody>
      </p:sp>
      <p:sp>
        <p:nvSpPr>
          <p:cNvPr id="36" name="TextBox 35"/>
          <p:cNvSpPr txBox="1"/>
          <p:nvPr/>
        </p:nvSpPr>
        <p:spPr>
          <a:xfrm>
            <a:off x="11369026" y="1184096"/>
            <a:ext cx="899733"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Jessica</a:t>
            </a:r>
          </a:p>
        </p:txBody>
      </p:sp>
      <p:sp>
        <p:nvSpPr>
          <p:cNvPr id="37" name="TextBox 36"/>
          <p:cNvSpPr txBox="1"/>
          <p:nvPr/>
        </p:nvSpPr>
        <p:spPr>
          <a:xfrm>
            <a:off x="7511356" y="4363302"/>
            <a:ext cx="574132"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Kali</a:t>
            </a:r>
          </a:p>
        </p:txBody>
      </p:sp>
      <p:sp>
        <p:nvSpPr>
          <p:cNvPr id="40" name="TextBox 39"/>
          <p:cNvSpPr txBox="1"/>
          <p:nvPr/>
        </p:nvSpPr>
        <p:spPr>
          <a:xfrm>
            <a:off x="9472064" y="1218197"/>
            <a:ext cx="1130438"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Sheridan</a:t>
            </a:r>
          </a:p>
        </p:txBody>
      </p:sp>
      <p:pic>
        <p:nvPicPr>
          <p:cNvPr id="2" name="Picture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63502" y="3165107"/>
            <a:ext cx="2821191" cy="1586920"/>
          </a:xfrm>
          <a:prstGeom prst="rect">
            <a:avLst/>
          </a:prstGeom>
        </p:spPr>
      </p:pic>
      <p:sp>
        <p:nvSpPr>
          <p:cNvPr id="41" name="TextBox 40"/>
          <p:cNvSpPr txBox="1"/>
          <p:nvPr/>
        </p:nvSpPr>
        <p:spPr>
          <a:xfrm>
            <a:off x="1154423" y="4321363"/>
            <a:ext cx="795731"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Ebere</a:t>
            </a:r>
          </a:p>
        </p:txBody>
      </p:sp>
      <p:pic>
        <p:nvPicPr>
          <p:cNvPr id="5" name="81A26BB4-BFEE-4A2A-9A7A-9A9841B831AC" descr="822096EC-D137-4941-83D6-069249DAC46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73185" y="10660"/>
            <a:ext cx="2092717" cy="1569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 descr="http://www.birthbythenumbers.org/wp-content/uploads/2018/01/20170317_160554-150x150.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79051" y="-1424"/>
            <a:ext cx="1571045" cy="1571045"/>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1209396" y="1110970"/>
            <a:ext cx="553357"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Lee</a:t>
            </a:r>
          </a:p>
        </p:txBody>
      </p:sp>
      <p:sp>
        <p:nvSpPr>
          <p:cNvPr id="45" name="TextBox 44"/>
          <p:cNvSpPr txBox="1"/>
          <p:nvPr/>
        </p:nvSpPr>
        <p:spPr>
          <a:xfrm>
            <a:off x="3536752" y="11775"/>
            <a:ext cx="775662"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Maya</a:t>
            </a:r>
          </a:p>
        </p:txBody>
      </p:sp>
      <p:pic>
        <p:nvPicPr>
          <p:cNvPr id="4" name="Picture 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734917" y="1611199"/>
            <a:ext cx="1484076" cy="1484076"/>
          </a:xfrm>
          <a:prstGeom prst="rect">
            <a:avLst/>
          </a:prstGeom>
        </p:spPr>
      </p:pic>
      <p:sp>
        <p:nvSpPr>
          <p:cNvPr id="46" name="TextBox 45"/>
          <p:cNvSpPr txBox="1"/>
          <p:nvPr/>
        </p:nvSpPr>
        <p:spPr>
          <a:xfrm>
            <a:off x="11174989" y="2687858"/>
            <a:ext cx="1044004"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Annette</a:t>
            </a:r>
          </a:p>
        </p:txBody>
      </p:sp>
      <p:pic>
        <p:nvPicPr>
          <p:cNvPr id="7" name="Picture 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921" y="-28156"/>
            <a:ext cx="1140979" cy="1597777"/>
          </a:xfrm>
          <a:prstGeom prst="rect">
            <a:avLst/>
          </a:prstGeom>
        </p:spPr>
      </p:pic>
      <p:sp>
        <p:nvSpPr>
          <p:cNvPr id="49" name="TextBox 48"/>
          <p:cNvSpPr txBox="1"/>
          <p:nvPr/>
        </p:nvSpPr>
        <p:spPr>
          <a:xfrm>
            <a:off x="226333" y="1163806"/>
            <a:ext cx="641522"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Sam</a:t>
            </a:r>
          </a:p>
        </p:txBody>
      </p:sp>
      <p:pic>
        <p:nvPicPr>
          <p:cNvPr id="8" name="Picture 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031062" y="1606833"/>
            <a:ext cx="1144158" cy="1525544"/>
          </a:xfrm>
          <a:prstGeom prst="rect">
            <a:avLst/>
          </a:prstGeom>
        </p:spPr>
      </p:pic>
      <p:sp>
        <p:nvSpPr>
          <p:cNvPr id="52" name="TextBox 51"/>
          <p:cNvSpPr txBox="1"/>
          <p:nvPr/>
        </p:nvSpPr>
        <p:spPr>
          <a:xfrm>
            <a:off x="8073478" y="2695165"/>
            <a:ext cx="1005403"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Isabelle</a:t>
            </a:r>
          </a:p>
        </p:txBody>
      </p:sp>
      <p:pic>
        <p:nvPicPr>
          <p:cNvPr id="48" name="Picture 20" descr="http://www.birthbythenumbers.org/wp-content/uploads/2016/02/20120930_114948-150x150.jpg">
            <a:extLst>
              <a:ext uri="{FF2B5EF4-FFF2-40B4-BE49-F238E27FC236}">
                <a16:creationId xmlns:a16="http://schemas.microsoft.com/office/drawing/2014/main" id="{8DCFEE2D-A063-63BA-3112-030A9BBB636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178107" y="1630365"/>
            <a:ext cx="1503184" cy="1503184"/>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A2CBBBE6-D8F9-0F77-936B-1653D94144C8}"/>
              </a:ext>
            </a:extLst>
          </p:cNvPr>
          <p:cNvSpPr txBox="1"/>
          <p:nvPr/>
        </p:nvSpPr>
        <p:spPr>
          <a:xfrm>
            <a:off x="9805958" y="2707830"/>
            <a:ext cx="836704"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Katie</a:t>
            </a:r>
          </a:p>
        </p:txBody>
      </p:sp>
      <p:pic>
        <p:nvPicPr>
          <p:cNvPr id="1026" name="Picture 2">
            <a:extLst>
              <a:ext uri="{FF2B5EF4-FFF2-40B4-BE49-F238E27FC236}">
                <a16:creationId xmlns:a16="http://schemas.microsoft.com/office/drawing/2014/main" id="{33DAC08A-595D-079C-788A-966198BA1B4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085487" y="3077426"/>
            <a:ext cx="1681841" cy="1681841"/>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A5D8F243-39CA-30AD-7D29-EE59F641420D}"/>
              </a:ext>
            </a:extLst>
          </p:cNvPr>
          <p:cNvSpPr txBox="1"/>
          <p:nvPr/>
        </p:nvSpPr>
        <p:spPr>
          <a:xfrm>
            <a:off x="8204184" y="4365730"/>
            <a:ext cx="885948"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Maura</a:t>
            </a:r>
          </a:p>
        </p:txBody>
      </p:sp>
      <p:pic>
        <p:nvPicPr>
          <p:cNvPr id="1028" name="Picture 4">
            <a:extLst>
              <a:ext uri="{FF2B5EF4-FFF2-40B4-BE49-F238E27FC236}">
                <a16:creationId xmlns:a16="http://schemas.microsoft.com/office/drawing/2014/main" id="{EFDD1ABD-2118-6CC4-99B6-383272BC6CD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394045" y="3084929"/>
            <a:ext cx="1626710" cy="1626710"/>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CC51AD34-C6E7-518C-CA79-2306905C8F19}"/>
              </a:ext>
            </a:extLst>
          </p:cNvPr>
          <p:cNvSpPr txBox="1"/>
          <p:nvPr/>
        </p:nvSpPr>
        <p:spPr>
          <a:xfrm>
            <a:off x="9496433" y="4347008"/>
            <a:ext cx="696024"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Nairi</a:t>
            </a:r>
          </a:p>
        </p:txBody>
      </p:sp>
      <p:pic>
        <p:nvPicPr>
          <p:cNvPr id="1030" name="Picture 6">
            <a:extLst>
              <a:ext uri="{FF2B5EF4-FFF2-40B4-BE49-F238E27FC236}">
                <a16:creationId xmlns:a16="http://schemas.microsoft.com/office/drawing/2014/main" id="{6FDE7F5A-9AF5-AD0E-C9A7-67082E460D59}"/>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767851" y="4597725"/>
            <a:ext cx="1451142" cy="1463338"/>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818E686A-16F9-2661-B645-B2952C8F39A7}"/>
              </a:ext>
            </a:extLst>
          </p:cNvPr>
          <p:cNvSpPr txBox="1"/>
          <p:nvPr/>
        </p:nvSpPr>
        <p:spPr>
          <a:xfrm>
            <a:off x="11405989" y="5793862"/>
            <a:ext cx="825805"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Gene</a:t>
            </a:r>
          </a:p>
        </p:txBody>
      </p:sp>
      <p:pic>
        <p:nvPicPr>
          <p:cNvPr id="9" name="Picture 8" descr="A person with long hair&#10;&#10;Description automatically generated with low confidence">
            <a:extLst>
              <a:ext uri="{FF2B5EF4-FFF2-40B4-BE49-F238E27FC236}">
                <a16:creationId xmlns:a16="http://schemas.microsoft.com/office/drawing/2014/main" id="{CC4F556F-69E4-0B0D-47F6-1B73B7202EA4}"/>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711049" y="3015224"/>
            <a:ext cx="1507944" cy="1654663"/>
          </a:xfrm>
          <a:prstGeom prst="rect">
            <a:avLst/>
          </a:prstGeom>
        </p:spPr>
      </p:pic>
      <p:sp>
        <p:nvSpPr>
          <p:cNvPr id="10" name="TextBox 9">
            <a:extLst>
              <a:ext uri="{FF2B5EF4-FFF2-40B4-BE49-F238E27FC236}">
                <a16:creationId xmlns:a16="http://schemas.microsoft.com/office/drawing/2014/main" id="{185E79C3-5576-D329-4B32-2C55526D4260}"/>
              </a:ext>
            </a:extLst>
          </p:cNvPr>
          <p:cNvSpPr txBox="1"/>
          <p:nvPr/>
        </p:nvSpPr>
        <p:spPr>
          <a:xfrm>
            <a:off x="11157484" y="4279953"/>
            <a:ext cx="923651"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Juliana</a:t>
            </a:r>
          </a:p>
        </p:txBody>
      </p:sp>
    </p:spTree>
    <p:extLst>
      <p:ext uri="{BB962C8B-B14F-4D97-AF65-F5344CB8AC3E}">
        <p14:creationId xmlns:p14="http://schemas.microsoft.com/office/powerpoint/2010/main" val="1548781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619652" y="4351735"/>
            <a:ext cx="2004164" cy="1290181"/>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Maternal Mortality (42 days)</a:t>
            </a:r>
          </a:p>
        </p:txBody>
      </p:sp>
      <p:sp>
        <p:nvSpPr>
          <p:cNvPr id="5" name="Oval 4"/>
          <p:cNvSpPr/>
          <p:nvPr/>
        </p:nvSpPr>
        <p:spPr>
          <a:xfrm>
            <a:off x="2268850" y="2141979"/>
            <a:ext cx="4609031" cy="4079563"/>
          </a:xfrm>
          <a:prstGeom prst="ellipse">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4005114" y="2612100"/>
            <a:ext cx="178495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Pregnancy Related Mortality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 year)</a:t>
            </a:r>
          </a:p>
        </p:txBody>
      </p:sp>
      <p:sp>
        <p:nvSpPr>
          <p:cNvPr id="7" name="Oval 6"/>
          <p:cNvSpPr/>
          <p:nvPr/>
        </p:nvSpPr>
        <p:spPr>
          <a:xfrm>
            <a:off x="1108183" y="301160"/>
            <a:ext cx="7027102" cy="652606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4005114" y="407185"/>
            <a:ext cx="206053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Pregnancy Associated Mortality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 year)</a:t>
            </a:r>
          </a:p>
        </p:txBody>
      </p:sp>
      <p:sp>
        <p:nvSpPr>
          <p:cNvPr id="9" name="TextBox 8"/>
          <p:cNvSpPr txBox="1"/>
          <p:nvPr/>
        </p:nvSpPr>
        <p:spPr>
          <a:xfrm>
            <a:off x="8936277" y="325677"/>
            <a:ext cx="2913345" cy="3108543"/>
          </a:xfrm>
          <a:prstGeom prst="rect">
            <a:avLst/>
          </a:prstGeom>
          <a:noFill/>
          <a:ln w="38100">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Maternal</a:t>
            </a:r>
            <a:r>
              <a:rPr kumimoji="0" lang="en-US" sz="2800" b="1" i="0" u="none" strike="noStrike" kern="1200" cap="none" spc="0" normalizeH="0" noProof="0" dirty="0">
                <a:ln>
                  <a:noFill/>
                </a:ln>
                <a:solidFill>
                  <a:srgbClr val="C00000"/>
                </a:solidFill>
                <a:effectLst/>
                <a:uLnTx/>
                <a:uFillTx/>
                <a:latin typeface="Calibri" panose="020F0502020204030204"/>
                <a:ea typeface="+mn-ea"/>
                <a:cs typeface="+mn-cs"/>
              </a:rPr>
              <a:t> Mortality: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All Deaths women of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reprod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pregnancy to </a:t>
            </a: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42 days ppm Related to the pregnancy</a:t>
            </a:r>
          </a:p>
        </p:txBody>
      </p:sp>
      <p:sp>
        <p:nvSpPr>
          <p:cNvPr id="10" name="TextBox 9"/>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1055001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619652" y="4351735"/>
            <a:ext cx="2004164" cy="1290181"/>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Maternal Mortality (42 days)</a:t>
            </a:r>
          </a:p>
        </p:txBody>
      </p:sp>
      <p:sp>
        <p:nvSpPr>
          <p:cNvPr id="5" name="Oval 4"/>
          <p:cNvSpPr/>
          <p:nvPr/>
        </p:nvSpPr>
        <p:spPr>
          <a:xfrm>
            <a:off x="2268850" y="2141979"/>
            <a:ext cx="4609031" cy="4079563"/>
          </a:xfrm>
          <a:prstGeom prst="ellipse">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4005114" y="2612100"/>
            <a:ext cx="178495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Pregnancy Related Mortality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 year)</a:t>
            </a:r>
          </a:p>
        </p:txBody>
      </p:sp>
      <p:sp>
        <p:nvSpPr>
          <p:cNvPr id="7" name="Oval 6"/>
          <p:cNvSpPr/>
          <p:nvPr/>
        </p:nvSpPr>
        <p:spPr>
          <a:xfrm>
            <a:off x="1108183" y="301160"/>
            <a:ext cx="7027102" cy="652606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4005114" y="407185"/>
            <a:ext cx="206053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Pregnancy Associated Mortality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 year)</a:t>
            </a:r>
          </a:p>
        </p:txBody>
      </p:sp>
      <p:sp>
        <p:nvSpPr>
          <p:cNvPr id="10" name="TextBox 9"/>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
        <p:nvSpPr>
          <p:cNvPr id="11" name="TextBox 10"/>
          <p:cNvSpPr txBox="1"/>
          <p:nvPr/>
        </p:nvSpPr>
        <p:spPr>
          <a:xfrm>
            <a:off x="8334531" y="541743"/>
            <a:ext cx="3462728" cy="1569660"/>
          </a:xfrm>
          <a:prstGeom prst="rect">
            <a:avLst/>
          </a:prstGeom>
          <a:noFill/>
          <a:ln w="38100">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Pregnancy Associated Mortality: </a:t>
            </a:r>
            <a:r>
              <a:rPr lang="en-US" sz="2400" noProof="0" dirty="0">
                <a:solidFill>
                  <a:prstClr val="black"/>
                </a:solidFill>
                <a:latin typeface="Calibri" panose="020F0502020204030204"/>
              </a:rPr>
              <a:t>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eaths during pregnancy and up to </a:t>
            </a:r>
            <a:r>
              <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rPr>
              <a:t>1 year postpartum </a:t>
            </a:r>
          </a:p>
        </p:txBody>
      </p:sp>
      <p:sp>
        <p:nvSpPr>
          <p:cNvPr id="12" name="TextBox 11"/>
          <p:cNvSpPr txBox="1"/>
          <p:nvPr/>
        </p:nvSpPr>
        <p:spPr>
          <a:xfrm>
            <a:off x="8334531" y="2458224"/>
            <a:ext cx="3462728" cy="1938992"/>
          </a:xfrm>
          <a:prstGeom prst="rect">
            <a:avLst/>
          </a:prstGeom>
          <a:noFill/>
          <a:ln w="38100">
            <a:solidFill>
              <a:schemeClr val="accent4">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4">
                    <a:lumMod val="50000"/>
                  </a:schemeClr>
                </a:solidFill>
                <a:effectLst/>
                <a:uLnTx/>
                <a:uFillTx/>
                <a:latin typeface="Calibri" panose="020F0502020204030204"/>
                <a:ea typeface="+mn-ea"/>
                <a:cs typeface="+mn-cs"/>
              </a:rPr>
              <a:t>Pregnancy Related Mortality: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Deaths during pregnancy and up to </a:t>
            </a:r>
            <a:r>
              <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rPr>
              <a:t>1 year postpartum </a:t>
            </a:r>
            <a:r>
              <a:rPr kumimoji="0" lang="en-US" sz="2400" b="1" i="1" u="sng" strike="noStrike" kern="1200" cap="none" spc="0" normalizeH="0" baseline="0" noProof="0" dirty="0">
                <a:ln>
                  <a:noFill/>
                </a:ln>
                <a:solidFill>
                  <a:prstClr val="black"/>
                </a:solidFill>
                <a:effectLst/>
                <a:uLnTx/>
                <a:uFillTx/>
                <a:latin typeface="Calibri" panose="020F0502020204030204"/>
                <a:ea typeface="+mn-ea"/>
                <a:cs typeface="+mn-cs"/>
              </a:rPr>
              <a:t>&amp; related to the pregnancy</a:t>
            </a:r>
          </a:p>
        </p:txBody>
      </p:sp>
      <p:sp>
        <p:nvSpPr>
          <p:cNvPr id="13" name="TextBox 12"/>
          <p:cNvSpPr txBox="1"/>
          <p:nvPr/>
        </p:nvSpPr>
        <p:spPr>
          <a:xfrm>
            <a:off x="8334531" y="4549676"/>
            <a:ext cx="3462728" cy="1938992"/>
          </a:xfrm>
          <a:prstGeom prst="rect">
            <a:avLst/>
          </a:prstGeom>
          <a:noFill/>
          <a:ln w="38100">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Maternal Mortality: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Deaths during pregnancy and up to </a:t>
            </a:r>
            <a:r>
              <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rPr>
              <a:t>42 days postpartum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1" u="sng" strike="noStrike" kern="1200" cap="none" spc="0" normalizeH="0" baseline="0" noProof="0" dirty="0">
                <a:ln>
                  <a:noFill/>
                </a:ln>
                <a:solidFill>
                  <a:prstClr val="black"/>
                </a:solidFill>
                <a:effectLst/>
                <a:uLnTx/>
                <a:uFillTx/>
                <a:latin typeface="Calibri" panose="020F0502020204030204"/>
                <a:ea typeface="+mn-ea"/>
                <a:cs typeface="+mn-cs"/>
              </a:rPr>
              <a:t>&amp; related to the pregnancy</a:t>
            </a:r>
          </a:p>
        </p:txBody>
      </p:sp>
    </p:spTree>
    <p:extLst>
      <p:ext uri="{BB962C8B-B14F-4D97-AF65-F5344CB8AC3E}">
        <p14:creationId xmlns:p14="http://schemas.microsoft.com/office/powerpoint/2010/main" val="3090916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Timeline of Maternal Mortality Definitions</a:t>
            </a:r>
          </a:p>
        </p:txBody>
      </p:sp>
      <p:cxnSp>
        <p:nvCxnSpPr>
          <p:cNvPr id="6" name="Straight Connector 5"/>
          <p:cNvCxnSpPr/>
          <p:nvPr/>
        </p:nvCxnSpPr>
        <p:spPr>
          <a:xfrm>
            <a:off x="997709" y="3999718"/>
            <a:ext cx="10836876" cy="24713"/>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97709" y="3418950"/>
            <a:ext cx="12356" cy="605481"/>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219622" y="3430711"/>
            <a:ext cx="12356" cy="605481"/>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656838" y="3389099"/>
            <a:ext cx="12356" cy="605481"/>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226909" y="3410899"/>
            <a:ext cx="12356" cy="605481"/>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1822229" y="3424088"/>
            <a:ext cx="12356" cy="605481"/>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790033" y="3365931"/>
            <a:ext cx="1511696" cy="461665"/>
          </a:xfrm>
          <a:prstGeom prst="rect">
            <a:avLst/>
          </a:prstGeom>
          <a:noFill/>
          <a:ln w="1270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600"/>
                </a:solidFill>
                <a:effectLst/>
                <a:uLnTx/>
                <a:uFillTx/>
                <a:latin typeface="Calibri" panose="020F0502020204030204"/>
                <a:ea typeface="+mn-ea"/>
                <a:cs typeface="+mn-cs"/>
              </a:rPr>
              <a:t>Pregnancy</a:t>
            </a:r>
          </a:p>
        </p:txBody>
      </p:sp>
      <p:sp>
        <p:nvSpPr>
          <p:cNvPr id="16" name="TextBox 15"/>
          <p:cNvSpPr txBox="1"/>
          <p:nvPr/>
        </p:nvSpPr>
        <p:spPr>
          <a:xfrm>
            <a:off x="4202270" y="2660339"/>
            <a:ext cx="814647" cy="461665"/>
          </a:xfrm>
          <a:prstGeom prst="rect">
            <a:avLst/>
          </a:prstGeom>
          <a:noFill/>
          <a:ln w="1270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600"/>
                </a:solidFill>
                <a:effectLst/>
                <a:uLnTx/>
                <a:uFillTx/>
                <a:latin typeface="Calibri" panose="020F0502020204030204"/>
                <a:ea typeface="+mn-ea"/>
                <a:cs typeface="+mn-cs"/>
              </a:rPr>
              <a:t>Birth</a:t>
            </a:r>
          </a:p>
        </p:txBody>
      </p:sp>
      <p:sp>
        <p:nvSpPr>
          <p:cNvPr id="17" name="TextBox 16"/>
          <p:cNvSpPr txBox="1"/>
          <p:nvPr/>
        </p:nvSpPr>
        <p:spPr>
          <a:xfrm>
            <a:off x="8023648" y="3365930"/>
            <a:ext cx="2999988" cy="461665"/>
          </a:xfrm>
          <a:prstGeom prst="rect">
            <a:avLst/>
          </a:prstGeom>
          <a:noFill/>
          <a:ln w="1270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600"/>
                </a:solidFill>
                <a:effectLst/>
                <a:uLnTx/>
                <a:uFillTx/>
                <a:latin typeface="Calibri" panose="020F0502020204030204"/>
                <a:ea typeface="+mn-ea"/>
                <a:cs typeface="+mn-cs"/>
              </a:rPr>
              <a:t>42 days PPM to 1 year</a:t>
            </a:r>
          </a:p>
        </p:txBody>
      </p:sp>
      <p:sp>
        <p:nvSpPr>
          <p:cNvPr id="18" name="TextBox 17"/>
          <p:cNvSpPr txBox="1"/>
          <p:nvPr/>
        </p:nvSpPr>
        <p:spPr>
          <a:xfrm>
            <a:off x="5051562" y="1424223"/>
            <a:ext cx="980012" cy="1200329"/>
          </a:xfrm>
          <a:prstGeom prst="rect">
            <a:avLst/>
          </a:prstGeom>
          <a:noFill/>
          <a:ln w="1270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600"/>
                </a:solidFill>
                <a:effectLst/>
                <a:uLnTx/>
                <a:uFillTx/>
                <a:latin typeface="Calibri" panose="020F0502020204030204"/>
                <a:ea typeface="+mn-ea"/>
                <a:cs typeface="+mn-cs"/>
              </a:rPr>
              <a:t>Week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600"/>
                </a:solidFill>
                <a:effectLst/>
                <a:uLnTx/>
                <a:uFillTx/>
                <a:latin typeface="Calibri" panose="020F0502020204030204"/>
                <a:ea typeface="+mn-ea"/>
                <a:cs typeface="+mn-cs"/>
              </a:rPr>
              <a:t>after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600"/>
                </a:solidFill>
                <a:effectLst/>
                <a:uLnTx/>
                <a:uFillTx/>
                <a:latin typeface="Calibri" panose="020F0502020204030204"/>
                <a:ea typeface="+mn-ea"/>
                <a:cs typeface="+mn-cs"/>
              </a:rPr>
              <a:t>Birth</a:t>
            </a:r>
          </a:p>
        </p:txBody>
      </p:sp>
      <p:sp>
        <p:nvSpPr>
          <p:cNvPr id="19" name="TextBox 18"/>
          <p:cNvSpPr txBox="1"/>
          <p:nvPr/>
        </p:nvSpPr>
        <p:spPr>
          <a:xfrm>
            <a:off x="5821600" y="3036647"/>
            <a:ext cx="1212704" cy="830997"/>
          </a:xfrm>
          <a:prstGeom prst="rect">
            <a:avLst/>
          </a:prstGeom>
          <a:noFill/>
          <a:ln w="285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600"/>
                </a:solidFill>
                <a:effectLst/>
                <a:uLnTx/>
                <a:uFillTx/>
                <a:latin typeface="Calibri" panose="020F0502020204030204"/>
                <a:ea typeface="+mn-ea"/>
                <a:cs typeface="+mn-cs"/>
              </a:rPr>
              <a:t>42 days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600"/>
                </a:solidFill>
                <a:effectLst/>
                <a:uLnTx/>
                <a:uFillTx/>
                <a:latin typeface="Calibri" panose="020F0502020204030204"/>
                <a:ea typeface="+mn-ea"/>
                <a:cs typeface="+mn-cs"/>
              </a:rPr>
              <a:t>PPM</a:t>
            </a:r>
          </a:p>
        </p:txBody>
      </p:sp>
      <p:sp>
        <p:nvSpPr>
          <p:cNvPr id="20" name="TextBox 19"/>
          <p:cNvSpPr txBox="1"/>
          <p:nvPr/>
        </p:nvSpPr>
        <p:spPr>
          <a:xfrm>
            <a:off x="6339947" y="6048471"/>
            <a:ext cx="54946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PPM – postpartum –period after the birth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ight Brace 20"/>
          <p:cNvSpPr/>
          <p:nvPr/>
        </p:nvSpPr>
        <p:spPr>
          <a:xfrm rot="5400000">
            <a:off x="3566191" y="1461615"/>
            <a:ext cx="1097302" cy="6234270"/>
          </a:xfrm>
          <a:prstGeom prst="righ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Box 21"/>
          <p:cNvSpPr txBox="1"/>
          <p:nvPr/>
        </p:nvSpPr>
        <p:spPr>
          <a:xfrm>
            <a:off x="1602314" y="4086759"/>
            <a:ext cx="537275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WHO Definition of Maternal Death</a:t>
            </a:r>
          </a:p>
        </p:txBody>
      </p:sp>
      <p:cxnSp>
        <p:nvCxnSpPr>
          <p:cNvPr id="24" name="Straight Arrow Connector 23"/>
          <p:cNvCxnSpPr>
            <a:stCxn id="16" idx="2"/>
          </p:cNvCxnSpPr>
          <p:nvPr/>
        </p:nvCxnSpPr>
        <p:spPr>
          <a:xfrm>
            <a:off x="4609594" y="3122004"/>
            <a:ext cx="559727" cy="8725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8" idx="2"/>
            <a:endCxn id="27" idx="1"/>
          </p:cNvCxnSpPr>
          <p:nvPr/>
        </p:nvCxnSpPr>
        <p:spPr>
          <a:xfrm flipH="1">
            <a:off x="5471106" y="2624552"/>
            <a:ext cx="70462" cy="50097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ight Brace 26"/>
          <p:cNvSpPr/>
          <p:nvPr/>
        </p:nvSpPr>
        <p:spPr>
          <a:xfrm rot="16200000">
            <a:off x="5317425" y="3047367"/>
            <a:ext cx="273613" cy="429929"/>
          </a:xfrm>
          <a:prstGeom prst="rightBrace">
            <a:avLst>
              <a:gd name="adj1" fmla="val 8333"/>
              <a:gd name="adj2" fmla="val 53925"/>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 name="Straight Connector 2"/>
          <p:cNvCxnSpPr/>
          <p:nvPr/>
        </p:nvCxnSpPr>
        <p:spPr>
          <a:xfrm>
            <a:off x="7726539" y="4702002"/>
            <a:ext cx="1058068" cy="330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726539" y="5202761"/>
            <a:ext cx="1058068" cy="3307"/>
          </a:xfrm>
          <a:prstGeom prst="line">
            <a:avLst/>
          </a:prstGeom>
          <a:ln w="76200">
            <a:solidFill>
              <a:srgbClr val="0000FF"/>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790092" y="4443216"/>
            <a:ext cx="33874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WHO Maternal Mortality</a:t>
            </a:r>
          </a:p>
        </p:txBody>
      </p:sp>
      <p:sp>
        <p:nvSpPr>
          <p:cNvPr id="28" name="TextBox 27"/>
          <p:cNvSpPr txBox="1"/>
          <p:nvPr/>
        </p:nvSpPr>
        <p:spPr>
          <a:xfrm>
            <a:off x="8784607" y="4953456"/>
            <a:ext cx="31436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libri" panose="020F0502020204030204"/>
                <a:ea typeface="+mn-ea"/>
                <a:cs typeface="+mn-cs"/>
              </a:rPr>
              <a:t>CDC Pregnancy Related</a:t>
            </a:r>
          </a:p>
        </p:txBody>
      </p:sp>
      <p:cxnSp>
        <p:nvCxnSpPr>
          <p:cNvPr id="29" name="Straight Connector 28"/>
          <p:cNvCxnSpPr/>
          <p:nvPr/>
        </p:nvCxnSpPr>
        <p:spPr>
          <a:xfrm>
            <a:off x="7726539" y="5659961"/>
            <a:ext cx="1058068" cy="3307"/>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8784607" y="5429128"/>
            <a:ext cx="295574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panose="020F0502020204030204"/>
                <a:ea typeface="+mn-ea"/>
                <a:cs typeface="+mn-cs"/>
              </a:rPr>
              <a:t>Pregnancy Associated</a:t>
            </a:r>
          </a:p>
        </p:txBody>
      </p:sp>
      <p:cxnSp>
        <p:nvCxnSpPr>
          <p:cNvPr id="31" name="Straight Connector 30"/>
          <p:cNvCxnSpPr/>
          <p:nvPr/>
        </p:nvCxnSpPr>
        <p:spPr>
          <a:xfrm>
            <a:off x="1023512" y="4149975"/>
            <a:ext cx="10811073" cy="4657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16350858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62233"/>
            <a:ext cx="12192000" cy="1528456"/>
          </a:xfrm>
        </p:spPr>
        <p:txBody>
          <a:bodyPr>
            <a:normAutofit/>
          </a:bodyPr>
          <a:lstStyle/>
          <a:p>
            <a:r>
              <a:rPr lang="en-US" sz="5400" b="1" dirty="0">
                <a:solidFill>
                  <a:srgbClr val="0000FF"/>
                </a:solidFill>
                <a:latin typeface="+mn-lt"/>
              </a:rPr>
              <a:t>Timing of Maternal Deaths (2017-19)</a:t>
            </a:r>
          </a:p>
        </p:txBody>
      </p:sp>
      <p:graphicFrame>
        <p:nvGraphicFramePr>
          <p:cNvPr id="8" name="Content Placeholder 7"/>
          <p:cNvGraphicFramePr>
            <a:graphicFrameLocks noGrp="1"/>
          </p:cNvGraphicFramePr>
          <p:nvPr>
            <p:ph idx="1"/>
          </p:nvPr>
        </p:nvGraphicFramePr>
        <p:xfrm>
          <a:off x="1229470" y="1428750"/>
          <a:ext cx="8736693" cy="497205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07284" y="6029236"/>
            <a:ext cx="894962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Source: </a:t>
            </a:r>
            <a:r>
              <a:rPr kumimoji="0" lang="en-US" sz="1600" b="0" i="0" u="none" strike="noStrike" kern="1200" cap="none" spc="0" normalizeH="0" baseline="0" noProof="0" dirty="0">
                <a:ln>
                  <a:noFill/>
                </a:ln>
                <a:solidFill>
                  <a:srgbClr val="211D1E"/>
                </a:solidFill>
                <a:effectLst/>
                <a:uLnTx/>
                <a:uFillTx/>
                <a:latin typeface="Calibri" panose="020F0502020204030204" pitchFamily="34" charset="0"/>
                <a:ea typeface="+mn-ea"/>
                <a:cs typeface="+mn-cs"/>
              </a:rPr>
              <a:t>Trost SL, Beauregard J, </a:t>
            </a:r>
            <a:r>
              <a:rPr kumimoji="0" lang="en-US" sz="1600" b="0" i="0" u="none" strike="noStrike" kern="1200" cap="none" spc="0" normalizeH="0" baseline="0" noProof="0" dirty="0" err="1">
                <a:ln>
                  <a:noFill/>
                </a:ln>
                <a:solidFill>
                  <a:srgbClr val="211D1E"/>
                </a:solidFill>
                <a:effectLst/>
                <a:uLnTx/>
                <a:uFillTx/>
                <a:latin typeface="Calibri" panose="020F0502020204030204" pitchFamily="34" charset="0"/>
                <a:ea typeface="+mn-ea"/>
                <a:cs typeface="+mn-cs"/>
              </a:rPr>
              <a:t>Njie</a:t>
            </a:r>
            <a:r>
              <a:rPr kumimoji="0" lang="en-US" sz="1600" b="0" i="0" u="none" strike="noStrike" kern="1200" cap="none" spc="0" normalizeH="0" baseline="0" noProof="0" dirty="0">
                <a:ln>
                  <a:noFill/>
                </a:ln>
                <a:solidFill>
                  <a:srgbClr val="211D1E"/>
                </a:solidFill>
                <a:effectLst/>
                <a:uLnTx/>
                <a:uFillTx/>
                <a:latin typeface="Calibri" panose="020F0502020204030204" pitchFamily="34" charset="0"/>
                <a:ea typeface="+mn-ea"/>
                <a:cs typeface="+mn-cs"/>
              </a:rPr>
              <a:t> F, et al. </a:t>
            </a:r>
            <a:r>
              <a:rPr kumimoji="0" lang="en-US" sz="1600" b="0" i="1" u="none" strike="noStrike" kern="1200" cap="none" spc="0" normalizeH="0" baseline="0" noProof="0" dirty="0">
                <a:ln>
                  <a:noFill/>
                </a:ln>
                <a:solidFill>
                  <a:srgbClr val="211D1E"/>
                </a:solidFill>
                <a:effectLst/>
                <a:uLnTx/>
                <a:uFillTx/>
                <a:latin typeface="Calibri" panose="020F0502020204030204" pitchFamily="34" charset="0"/>
                <a:ea typeface="+mn-ea"/>
                <a:cs typeface="+mn-cs"/>
              </a:rPr>
              <a:t>Pregnancy-Related Deaths: Data from Maternal Mortality Review Committees in 36 US States, 2017–2019</a:t>
            </a:r>
            <a:r>
              <a:rPr kumimoji="0" lang="en-US" sz="1600" b="0" i="0" u="none" strike="noStrike" kern="1200" cap="none" spc="0" normalizeH="0" baseline="0" noProof="0" dirty="0">
                <a:ln>
                  <a:noFill/>
                </a:ln>
                <a:solidFill>
                  <a:srgbClr val="211D1E"/>
                </a:solidFill>
                <a:effectLst/>
                <a:uLnTx/>
                <a:uFillTx/>
                <a:latin typeface="Calibri" panose="020F0502020204030204" pitchFamily="34" charset="0"/>
                <a:ea typeface="+mn-ea"/>
                <a:cs typeface="+mn-cs"/>
              </a:rPr>
              <a:t>. Atlanta, GA: Centers for Disease Control and Prevention, US Department of Health and Human Services; 2022.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1967017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3766D-EFE7-D9D9-E40D-A835BB4DDA6A}"/>
              </a:ext>
            </a:extLst>
          </p:cNvPr>
          <p:cNvSpPr>
            <a:spLocks noGrp="1"/>
          </p:cNvSpPr>
          <p:nvPr>
            <p:ph type="title"/>
          </p:nvPr>
        </p:nvSpPr>
        <p:spPr>
          <a:xfrm>
            <a:off x="838200" y="90805"/>
            <a:ext cx="10515600" cy="1128395"/>
          </a:xfrm>
        </p:spPr>
        <p:txBody>
          <a:bodyPr/>
          <a:lstStyle/>
          <a:p>
            <a:r>
              <a:rPr lang="en-US" dirty="0">
                <a:solidFill>
                  <a:srgbClr val="0000FF"/>
                </a:solidFill>
              </a:rPr>
              <a:t>Different Sources &amp; Different Measures</a:t>
            </a:r>
          </a:p>
        </p:txBody>
      </p:sp>
      <p:sp>
        <p:nvSpPr>
          <p:cNvPr id="3" name="Content Placeholder 2">
            <a:extLst>
              <a:ext uri="{FF2B5EF4-FFF2-40B4-BE49-F238E27FC236}">
                <a16:creationId xmlns:a16="http://schemas.microsoft.com/office/drawing/2014/main" id="{10B56C4E-E3BD-AD24-2649-770D9AD22F7B}"/>
              </a:ext>
            </a:extLst>
          </p:cNvPr>
          <p:cNvSpPr>
            <a:spLocks noGrp="1"/>
          </p:cNvSpPr>
          <p:nvPr>
            <p:ph idx="1"/>
          </p:nvPr>
        </p:nvSpPr>
        <p:spPr>
          <a:xfrm>
            <a:off x="365760" y="1219200"/>
            <a:ext cx="11419840" cy="5273675"/>
          </a:xfrm>
        </p:spPr>
        <p:txBody>
          <a:bodyPr>
            <a:noAutofit/>
          </a:bodyPr>
          <a:lstStyle/>
          <a:p>
            <a:r>
              <a:rPr lang="en-US" sz="3600" dirty="0"/>
              <a:t> </a:t>
            </a:r>
            <a:r>
              <a:rPr lang="en-US" sz="3600" b="1" dirty="0">
                <a:solidFill>
                  <a:srgbClr val="C00000"/>
                </a:solidFill>
              </a:rPr>
              <a:t>U.S. National Vital Stat. System </a:t>
            </a:r>
            <a:r>
              <a:rPr lang="en-US" sz="3600" dirty="0"/>
              <a:t>– Maternal Mortality</a:t>
            </a:r>
          </a:p>
          <a:p>
            <a:endParaRPr lang="en-US" sz="3600" dirty="0"/>
          </a:p>
          <a:p>
            <a:r>
              <a:rPr lang="en-US" sz="3600" b="1" dirty="0">
                <a:solidFill>
                  <a:srgbClr val="C00000"/>
                </a:solidFill>
              </a:rPr>
              <a:t>CDC Pregnancy Related Mortality System </a:t>
            </a:r>
            <a:r>
              <a:rPr lang="en-US" sz="3600" dirty="0"/>
              <a:t>– Pregnancy Related Mortality</a:t>
            </a:r>
          </a:p>
          <a:p>
            <a:endParaRPr lang="en-US" sz="3600" dirty="0"/>
          </a:p>
          <a:p>
            <a:r>
              <a:rPr lang="en-US" sz="3600" b="1" dirty="0">
                <a:solidFill>
                  <a:srgbClr val="C00000"/>
                </a:solidFill>
              </a:rPr>
              <a:t>State Maternal Mortality Review Committees </a:t>
            </a:r>
            <a:r>
              <a:rPr lang="en-US" sz="3600" dirty="0"/>
              <a:t>– Pregnancy Associated, Pregnancy Related &amp; Maternal Mortality depending on states, but primarily Pregnancy Related Mortality</a:t>
            </a:r>
          </a:p>
        </p:txBody>
      </p:sp>
      <p:sp>
        <p:nvSpPr>
          <p:cNvPr id="4" name="TextBox 3">
            <a:extLst>
              <a:ext uri="{FF2B5EF4-FFF2-40B4-BE49-F238E27FC236}">
                <a16:creationId xmlns:a16="http://schemas.microsoft.com/office/drawing/2014/main" id="{6F1251B8-2AB1-4FD3-A27B-F81B44FD4E12}"/>
              </a:ext>
            </a:extLst>
          </p:cNvPr>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835079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964" y="102367"/>
            <a:ext cx="10515600" cy="980199"/>
          </a:xfrm>
        </p:spPr>
        <p:txBody>
          <a:bodyPr>
            <a:normAutofit/>
          </a:bodyPr>
          <a:lstStyle/>
          <a:p>
            <a:pPr algn="ctr"/>
            <a:r>
              <a:rPr lang="en-US" sz="5400" b="1" dirty="0">
                <a:latin typeface="+mn-lt"/>
              </a:rPr>
              <a:t>Outline of the Presentation</a:t>
            </a:r>
          </a:p>
        </p:txBody>
      </p:sp>
      <p:sp>
        <p:nvSpPr>
          <p:cNvPr id="3" name="Content Placeholder 2"/>
          <p:cNvSpPr>
            <a:spLocks noGrp="1"/>
          </p:cNvSpPr>
          <p:nvPr>
            <p:ph idx="1"/>
          </p:nvPr>
        </p:nvSpPr>
        <p:spPr>
          <a:xfrm>
            <a:off x="441433" y="1082566"/>
            <a:ext cx="11340663" cy="5549461"/>
          </a:xfrm>
        </p:spPr>
        <p:txBody>
          <a:bodyPr>
            <a:normAutofit/>
          </a:bodyPr>
          <a:lstStyle/>
          <a:p>
            <a:pPr marL="514350" indent="-514350">
              <a:buAutoNum type="arabicPeriod"/>
            </a:pPr>
            <a:r>
              <a:rPr lang="en-US" b="1" dirty="0">
                <a:solidFill>
                  <a:srgbClr val="0000FF"/>
                </a:solidFill>
              </a:rPr>
              <a:t>Clarifying Definitions</a:t>
            </a:r>
          </a:p>
          <a:p>
            <a:pPr marL="514350" indent="-514350">
              <a:buAutoNum type="arabicPeriod"/>
            </a:pPr>
            <a:r>
              <a:rPr lang="en-US" b="1" dirty="0">
                <a:solidFill>
                  <a:srgbClr val="0000FF"/>
                </a:solidFill>
              </a:rPr>
              <a:t>Historical Context</a:t>
            </a:r>
          </a:p>
          <a:p>
            <a:pPr marL="514350" indent="-514350">
              <a:buAutoNum type="arabicPeriod"/>
            </a:pPr>
            <a:r>
              <a:rPr lang="en-US" b="1" dirty="0">
                <a:solidFill>
                  <a:srgbClr val="0000FF"/>
                </a:solidFill>
              </a:rPr>
              <a:t>The Strange Case of the Pregnancy Checkbox</a:t>
            </a:r>
          </a:p>
          <a:p>
            <a:pPr marL="514350" indent="-514350">
              <a:buFont typeface="Arial" panose="020B0604020202020204" pitchFamily="34" charset="0"/>
              <a:buAutoNum type="arabicPeriod"/>
            </a:pPr>
            <a:r>
              <a:rPr lang="en-US" b="1" dirty="0">
                <a:solidFill>
                  <a:srgbClr val="0000FF"/>
                </a:solidFill>
              </a:rPr>
              <a:t>The Pregnancy Mortality Surveillance System</a:t>
            </a:r>
          </a:p>
          <a:p>
            <a:pPr marL="514350" indent="-514350">
              <a:buFont typeface="Arial" panose="020B0604020202020204" pitchFamily="34" charset="0"/>
              <a:buAutoNum type="arabicPeriod"/>
            </a:pPr>
            <a:r>
              <a:rPr lang="en-US" b="1" dirty="0">
                <a:solidFill>
                  <a:srgbClr val="0000FF"/>
                </a:solidFill>
              </a:rPr>
              <a:t>Comparing the U.S. to the Rest of the World</a:t>
            </a:r>
          </a:p>
          <a:p>
            <a:pPr marL="514350" indent="-514350">
              <a:buFont typeface="Arial" panose="020B0604020202020204" pitchFamily="34" charset="0"/>
              <a:buAutoNum type="arabicPeriod"/>
            </a:pPr>
            <a:r>
              <a:rPr lang="en-US" b="1" dirty="0">
                <a:solidFill>
                  <a:srgbClr val="0000FF"/>
                </a:solidFill>
              </a:rPr>
              <a:t>The Persistence of Racial Disparities</a:t>
            </a:r>
          </a:p>
          <a:p>
            <a:pPr marL="514350" indent="-514350">
              <a:buFont typeface="Arial" panose="020B0604020202020204" pitchFamily="34" charset="0"/>
              <a:buAutoNum type="arabicPeriod"/>
            </a:pPr>
            <a:r>
              <a:rPr lang="en-US" b="1" dirty="0">
                <a:solidFill>
                  <a:srgbClr val="0000FF"/>
                </a:solidFill>
              </a:rPr>
              <a:t>Update on 2021-22 Data Release</a:t>
            </a:r>
          </a:p>
          <a:p>
            <a:pPr marL="0" indent="0">
              <a:buNone/>
            </a:pPr>
            <a:r>
              <a:rPr lang="en-US" b="1" dirty="0">
                <a:solidFill>
                  <a:srgbClr val="0000FF"/>
                </a:solidFill>
              </a:rPr>
              <a:t>7. Timing and Maternal Mortality a Public Health Problem</a:t>
            </a:r>
          </a:p>
          <a:p>
            <a:pPr marL="0" indent="0">
              <a:buNone/>
            </a:pPr>
            <a:r>
              <a:rPr lang="en-US" b="1" dirty="0">
                <a:solidFill>
                  <a:srgbClr val="0000FF"/>
                </a:solidFill>
              </a:rPr>
              <a:t>8. The Issue is Broader than Maternal Mortality</a:t>
            </a:r>
          </a:p>
          <a:p>
            <a:pPr marL="0" indent="0">
              <a:buNone/>
            </a:pPr>
            <a:r>
              <a:rPr lang="en-US" b="1" dirty="0">
                <a:solidFill>
                  <a:srgbClr val="0000FF"/>
                </a:solidFill>
              </a:rPr>
              <a:t>9. The Way Forward</a:t>
            </a:r>
            <a:endParaRPr lang="en-US" dirty="0"/>
          </a:p>
          <a:p>
            <a:pPr marL="514350" indent="-514350">
              <a:buAutoNum type="arabicPeriod"/>
            </a:pPr>
            <a:endParaRPr lang="en-US" dirty="0"/>
          </a:p>
        </p:txBody>
      </p:sp>
      <p:sp>
        <p:nvSpPr>
          <p:cNvPr id="4" name="TextBox 3"/>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1588007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ABAE9-D932-4FE3-8531-EAC8DA1BC8BE}"/>
              </a:ext>
            </a:extLst>
          </p:cNvPr>
          <p:cNvSpPr>
            <a:spLocks noGrp="1"/>
          </p:cNvSpPr>
          <p:nvPr>
            <p:ph type="title"/>
          </p:nvPr>
        </p:nvSpPr>
        <p:spPr>
          <a:xfrm>
            <a:off x="609597" y="83923"/>
            <a:ext cx="11394832" cy="648386"/>
          </a:xfrm>
        </p:spPr>
        <p:txBody>
          <a:bodyPr>
            <a:normAutofit/>
          </a:bodyPr>
          <a:lstStyle/>
          <a:p>
            <a:pPr algn="ctr"/>
            <a:r>
              <a:rPr lang="en-US" dirty="0"/>
              <a:t>US Maternal Mortality Surveillance </a:t>
            </a:r>
          </a:p>
        </p:txBody>
      </p:sp>
      <p:graphicFrame>
        <p:nvGraphicFramePr>
          <p:cNvPr id="8" name="Content Placeholder 8">
            <a:extLst>
              <a:ext uri="{FF2B5EF4-FFF2-40B4-BE49-F238E27FC236}">
                <a16:creationId xmlns:a16="http://schemas.microsoft.com/office/drawing/2014/main" id="{2BC63D57-65BA-4B7C-9300-4DF2E6B07DA1}"/>
              </a:ext>
            </a:extLst>
          </p:cNvPr>
          <p:cNvGraphicFramePr>
            <a:graphicFrameLocks/>
          </p:cNvGraphicFramePr>
          <p:nvPr>
            <p:extLst>
              <p:ext uri="{D42A27DB-BD31-4B8C-83A1-F6EECF244321}">
                <p14:modId xmlns:p14="http://schemas.microsoft.com/office/powerpoint/2010/main" val="4243632892"/>
              </p:ext>
            </p:extLst>
          </p:nvPr>
        </p:nvGraphicFramePr>
        <p:xfrm>
          <a:off x="1839561" y="732309"/>
          <a:ext cx="10164869" cy="752791"/>
        </p:xfrm>
        <a:graphic>
          <a:graphicData uri="http://schemas.openxmlformats.org/drawingml/2006/table">
            <a:tbl>
              <a:tblPr firstRow="1" bandRow="1"/>
              <a:tblGrid>
                <a:gridCol w="3417246">
                  <a:extLst>
                    <a:ext uri="{9D8B030D-6E8A-4147-A177-3AD203B41FA5}">
                      <a16:colId xmlns:a16="http://schemas.microsoft.com/office/drawing/2014/main" val="20000"/>
                    </a:ext>
                  </a:extLst>
                </a:gridCol>
                <a:gridCol w="3378781">
                  <a:extLst>
                    <a:ext uri="{9D8B030D-6E8A-4147-A177-3AD203B41FA5}">
                      <a16:colId xmlns:a16="http://schemas.microsoft.com/office/drawing/2014/main" val="20001"/>
                    </a:ext>
                  </a:extLst>
                </a:gridCol>
                <a:gridCol w="3368842">
                  <a:extLst>
                    <a:ext uri="{9D8B030D-6E8A-4147-A177-3AD203B41FA5}">
                      <a16:colId xmlns:a16="http://schemas.microsoft.com/office/drawing/2014/main" val="3205053387"/>
                    </a:ext>
                  </a:extLst>
                </a:gridCol>
              </a:tblGrid>
              <a:tr h="752791">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ctr"/>
                      <a:r>
                        <a:rPr lang="en-US" sz="1400" b="0" i="0" dirty="0">
                          <a:solidFill>
                            <a:schemeClr val="bg2"/>
                          </a:solidFill>
                          <a:latin typeface="Work Sans Medium" charset="0"/>
                          <a:ea typeface="Work Sans Medium" charset="0"/>
                          <a:cs typeface="Work Sans Medium" charset="0"/>
                        </a:rPr>
                        <a:t>CDC – National Vital Statistics System (NVSS)</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341955"/>
                    </a:solidFill>
                  </a:tcPr>
                </a:tc>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ctr"/>
                      <a:r>
                        <a:rPr lang="en-US" sz="1400" b="0" i="0">
                          <a:solidFill>
                            <a:schemeClr val="bg2"/>
                          </a:solidFill>
                          <a:latin typeface="Work Sans Medium" charset="0"/>
                          <a:ea typeface="Work Sans Medium" charset="0"/>
                          <a:cs typeface="Work Sans Medium" charset="0"/>
                        </a:rPr>
                        <a:t>CDC – Pregnancy Mortality Surveillance System (PMSS)</a:t>
                      </a:r>
                    </a:p>
                  </a:txBody>
                  <a:tcPr marL="68580" marR="68580"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341955"/>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400" b="0" i="0" dirty="0">
                          <a:solidFill>
                            <a:schemeClr val="bg2"/>
                          </a:solidFill>
                          <a:latin typeface="Work Sans Medium" charset="0"/>
                          <a:ea typeface="Work Sans Medium" charset="0"/>
                          <a:cs typeface="Work Sans Medium" charset="0"/>
                        </a:rPr>
                        <a:t>State and Local Maternal</a:t>
                      </a:r>
                      <a:r>
                        <a:rPr lang="en-US" sz="1400" b="0" i="0" baseline="0" dirty="0">
                          <a:solidFill>
                            <a:schemeClr val="bg2"/>
                          </a:solidFill>
                          <a:latin typeface="Work Sans Medium" charset="0"/>
                          <a:ea typeface="Work Sans Medium" charset="0"/>
                          <a:cs typeface="Work Sans Medium" charset="0"/>
                        </a:rPr>
                        <a:t> Mortality Review Committees </a:t>
                      </a:r>
                      <a:r>
                        <a:rPr lang="en-US" sz="1400" b="0" i="0" dirty="0">
                          <a:solidFill>
                            <a:schemeClr val="bg2"/>
                          </a:solidFill>
                          <a:latin typeface="Work Sans Medium" charset="0"/>
                          <a:ea typeface="Work Sans Medium" charset="0"/>
                          <a:cs typeface="Work Sans Medium" charset="0"/>
                        </a:rPr>
                        <a:t>(MMRCs)</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341955"/>
                    </a:solidFill>
                  </a:tcPr>
                </a:tc>
                <a:extLst>
                  <a:ext uri="{0D108BD9-81ED-4DB2-BD59-A6C34878D82A}">
                    <a16:rowId xmlns:a16="http://schemas.microsoft.com/office/drawing/2014/main" val="10000"/>
                  </a:ext>
                </a:extLst>
              </a:tr>
            </a:tbl>
          </a:graphicData>
        </a:graphic>
      </p:graphicFrame>
      <p:graphicFrame>
        <p:nvGraphicFramePr>
          <p:cNvPr id="9" name="Table 8">
            <a:extLst>
              <a:ext uri="{FF2B5EF4-FFF2-40B4-BE49-F238E27FC236}">
                <a16:creationId xmlns:a16="http://schemas.microsoft.com/office/drawing/2014/main" id="{142E2EEF-EA85-4B63-B7BE-47A2F7CF5BC6}"/>
              </a:ext>
            </a:extLst>
          </p:cNvPr>
          <p:cNvGraphicFramePr>
            <a:graphicFrameLocks noGrp="1"/>
          </p:cNvGraphicFramePr>
          <p:nvPr>
            <p:extLst>
              <p:ext uri="{D42A27DB-BD31-4B8C-83A1-F6EECF244321}">
                <p14:modId xmlns:p14="http://schemas.microsoft.com/office/powerpoint/2010/main" val="476232627"/>
              </p:ext>
            </p:extLst>
          </p:nvPr>
        </p:nvGraphicFramePr>
        <p:xfrm>
          <a:off x="485363" y="1485100"/>
          <a:ext cx="11519066" cy="4776244"/>
        </p:xfrm>
        <a:graphic>
          <a:graphicData uri="http://schemas.openxmlformats.org/drawingml/2006/table">
            <a:tbl>
              <a:tblPr firstRow="1" bandRow="1"/>
              <a:tblGrid>
                <a:gridCol w="1292328">
                  <a:extLst>
                    <a:ext uri="{9D8B030D-6E8A-4147-A177-3AD203B41FA5}">
                      <a16:colId xmlns:a16="http://schemas.microsoft.com/office/drawing/2014/main" val="20000"/>
                    </a:ext>
                  </a:extLst>
                </a:gridCol>
                <a:gridCol w="3437647">
                  <a:extLst>
                    <a:ext uri="{9D8B030D-6E8A-4147-A177-3AD203B41FA5}">
                      <a16:colId xmlns:a16="http://schemas.microsoft.com/office/drawing/2014/main" val="20001"/>
                    </a:ext>
                  </a:extLst>
                </a:gridCol>
                <a:gridCol w="3399120">
                  <a:extLst>
                    <a:ext uri="{9D8B030D-6E8A-4147-A177-3AD203B41FA5}">
                      <a16:colId xmlns:a16="http://schemas.microsoft.com/office/drawing/2014/main" val="20002"/>
                    </a:ext>
                  </a:extLst>
                </a:gridCol>
                <a:gridCol w="3389971">
                  <a:extLst>
                    <a:ext uri="{9D8B030D-6E8A-4147-A177-3AD203B41FA5}">
                      <a16:colId xmlns:a16="http://schemas.microsoft.com/office/drawing/2014/main" val="20003"/>
                    </a:ext>
                  </a:extLst>
                </a:gridCol>
              </a:tblGrid>
              <a:tr h="1053062">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ctr"/>
                      <a:r>
                        <a:rPr lang="en-US" sz="1300" b="0" i="0">
                          <a:solidFill>
                            <a:schemeClr val="bg2"/>
                          </a:solidFill>
                          <a:latin typeface="Work Sans Medium" charset="0"/>
                          <a:ea typeface="Work Sans Medium" charset="0"/>
                          <a:cs typeface="Work Sans Medium" charset="0"/>
                        </a:rPr>
                        <a:t>Data Source</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546A"/>
                    </a:solidFill>
                  </a:tcPr>
                </a:tc>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ctr"/>
                      <a:r>
                        <a:rPr lang="en-US" sz="1300" b="0" i="0" dirty="0">
                          <a:solidFill>
                            <a:srgbClr val="341C54"/>
                          </a:solidFill>
                          <a:latin typeface="Work Sans Light" charset="0"/>
                          <a:ea typeface="Work Sans Light" charset="0"/>
                          <a:cs typeface="Work Sans Light" charset="0"/>
                        </a:rPr>
                        <a:t>Death</a:t>
                      </a:r>
                      <a:r>
                        <a:rPr lang="en-US" sz="1300" b="0" i="0" baseline="0" dirty="0">
                          <a:solidFill>
                            <a:srgbClr val="341C54"/>
                          </a:solidFill>
                          <a:latin typeface="Work Sans Light" charset="0"/>
                          <a:ea typeface="Work Sans Light" charset="0"/>
                          <a:cs typeface="Work Sans Light" charset="0"/>
                        </a:rPr>
                        <a:t> certificates</a:t>
                      </a:r>
                      <a:endParaRPr lang="en-US" sz="1300" b="0" i="0" dirty="0">
                        <a:solidFill>
                          <a:srgbClr val="341C54"/>
                        </a:solidFill>
                        <a:latin typeface="Work Sans Light" charset="0"/>
                        <a:ea typeface="Work Sans Light" charset="0"/>
                        <a:cs typeface="Work Sans Light" charset="0"/>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E9FF"/>
                    </a:solidFill>
                  </a:tcPr>
                </a:tc>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ctr"/>
                      <a:r>
                        <a:rPr lang="en-US" sz="1300" b="0" i="0" dirty="0">
                          <a:solidFill>
                            <a:srgbClr val="341C54"/>
                          </a:solidFill>
                          <a:latin typeface="Work Sans Light" charset="0"/>
                          <a:ea typeface="Work Sans Light" charset="0"/>
                          <a:cs typeface="Work Sans Light" charset="0"/>
                        </a:rPr>
                        <a:t>Death</a:t>
                      </a:r>
                      <a:r>
                        <a:rPr lang="en-US" sz="1300" b="0" i="0" baseline="0" dirty="0">
                          <a:solidFill>
                            <a:srgbClr val="341C54"/>
                          </a:solidFill>
                          <a:latin typeface="Work Sans Light" charset="0"/>
                          <a:ea typeface="Work Sans Light" charset="0"/>
                          <a:cs typeface="Work Sans Light" charset="0"/>
                        </a:rPr>
                        <a:t> certificates linked to fetal death and birth certificates</a:t>
                      </a:r>
                      <a:endParaRPr lang="en-US" sz="1300" b="0" i="0" dirty="0">
                        <a:solidFill>
                          <a:srgbClr val="341C54"/>
                        </a:solidFill>
                        <a:latin typeface="Work Sans Light" charset="0"/>
                        <a:ea typeface="Work Sans Light" charset="0"/>
                        <a:cs typeface="Work Sans Light" charset="0"/>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E9FF"/>
                    </a:solidFill>
                  </a:tcPr>
                </a:tc>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ctr"/>
                      <a:r>
                        <a:rPr lang="en-US" sz="1300" b="0" i="0" dirty="0">
                          <a:solidFill>
                            <a:srgbClr val="341C54"/>
                          </a:solidFill>
                          <a:latin typeface="Work Sans Light" charset="0"/>
                          <a:ea typeface="Work Sans Light" charset="0"/>
                          <a:cs typeface="Work Sans Light" charset="0"/>
                        </a:rPr>
                        <a:t>Death</a:t>
                      </a:r>
                      <a:r>
                        <a:rPr lang="en-US" sz="1300" b="0" i="0" baseline="0" dirty="0">
                          <a:solidFill>
                            <a:srgbClr val="341C54"/>
                          </a:solidFill>
                          <a:latin typeface="Work Sans Light" charset="0"/>
                          <a:ea typeface="Work Sans Light" charset="0"/>
                          <a:cs typeface="Work Sans Light" charset="0"/>
                        </a:rPr>
                        <a:t> certificates linked to fetal death and birth certificates, medical records, social service records, autopsy, informant interviews, etc.</a:t>
                      </a:r>
                      <a:endParaRPr lang="en-US" sz="1300" b="0" i="0" dirty="0">
                        <a:solidFill>
                          <a:srgbClr val="341C54"/>
                        </a:solidFill>
                        <a:latin typeface="Work Sans Light" charset="0"/>
                        <a:ea typeface="Work Sans Light" charset="0"/>
                        <a:cs typeface="Work Sans Light" charset="0"/>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E9FF"/>
                    </a:solidFill>
                  </a:tcPr>
                </a:tc>
                <a:extLst>
                  <a:ext uri="{0D108BD9-81ED-4DB2-BD59-A6C34878D82A}">
                    <a16:rowId xmlns:a16="http://schemas.microsoft.com/office/drawing/2014/main" val="10000"/>
                  </a:ext>
                </a:extLst>
              </a:tr>
              <a:tr h="352940">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1300" b="0" i="0">
                          <a:solidFill>
                            <a:schemeClr val="bg2"/>
                          </a:solidFill>
                          <a:latin typeface="Work Sans Medium" charset="0"/>
                          <a:ea typeface="Work Sans Medium" charset="0"/>
                          <a:cs typeface="Work Sans Medium" charset="0"/>
                        </a:rPr>
                        <a:t>Time Frame</a:t>
                      </a: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546A"/>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1300" b="0" i="0">
                          <a:solidFill>
                            <a:srgbClr val="341C54"/>
                          </a:solidFill>
                          <a:latin typeface="Work Sans Light" charset="0"/>
                          <a:ea typeface="Work Sans Light" charset="0"/>
                          <a:cs typeface="Work Sans Light" charset="0"/>
                        </a:rPr>
                        <a:t>During pregnancy – 42 days</a:t>
                      </a: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0DAFF"/>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1300" b="0" i="0">
                          <a:solidFill>
                            <a:srgbClr val="341C54"/>
                          </a:solidFill>
                          <a:latin typeface="Work Sans Light" charset="0"/>
                          <a:ea typeface="Work Sans Light" charset="0"/>
                          <a:cs typeface="Work Sans Light" charset="0"/>
                        </a:rPr>
                        <a:t>During pregnancy – 365 days</a:t>
                      </a: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0DAFF"/>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1300" b="0" i="0" dirty="0">
                          <a:solidFill>
                            <a:srgbClr val="341C54"/>
                          </a:solidFill>
                          <a:latin typeface="Work Sans Light" charset="0"/>
                          <a:ea typeface="Work Sans Light" charset="0"/>
                          <a:cs typeface="Work Sans Light" charset="0"/>
                        </a:rPr>
                        <a:t>During pregnancy – 365 days</a:t>
                      </a: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0DAFF"/>
                    </a:solidFill>
                  </a:tcPr>
                </a:tc>
                <a:extLst>
                  <a:ext uri="{0D108BD9-81ED-4DB2-BD59-A6C34878D82A}">
                    <a16:rowId xmlns:a16="http://schemas.microsoft.com/office/drawing/2014/main" val="10001"/>
                  </a:ext>
                </a:extLst>
              </a:tr>
              <a:tr h="568467">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1300" b="0" i="0">
                          <a:solidFill>
                            <a:schemeClr val="bg2"/>
                          </a:solidFill>
                          <a:latin typeface="Work Sans Medium" charset="0"/>
                          <a:ea typeface="Work Sans Medium" charset="0"/>
                          <a:cs typeface="Work Sans Medium" charset="0"/>
                        </a:rPr>
                        <a:t>Source</a:t>
                      </a:r>
                      <a:r>
                        <a:rPr lang="en-US" sz="1300" b="0" i="0" baseline="0">
                          <a:solidFill>
                            <a:schemeClr val="bg2"/>
                          </a:solidFill>
                          <a:latin typeface="Work Sans Medium" charset="0"/>
                          <a:ea typeface="Work Sans Medium" charset="0"/>
                          <a:cs typeface="Work Sans Medium" charset="0"/>
                        </a:rPr>
                        <a:t> of Classification</a:t>
                      </a:r>
                      <a:endParaRPr lang="en-US" sz="1300" b="0" i="0">
                        <a:solidFill>
                          <a:schemeClr val="bg2"/>
                        </a:solidFill>
                        <a:latin typeface="Work Sans Medium" charset="0"/>
                        <a:ea typeface="Work Sans Medium" charset="0"/>
                        <a:cs typeface="Work Sans Medium" charset="0"/>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546A"/>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1300" b="0" i="0">
                          <a:solidFill>
                            <a:srgbClr val="341C54"/>
                          </a:solidFill>
                          <a:latin typeface="Work Sans Light" charset="0"/>
                          <a:ea typeface="Work Sans Light" charset="0"/>
                          <a:cs typeface="Work Sans Light" charset="0"/>
                        </a:rPr>
                        <a:t>ICD-10 codes</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E9FF"/>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1300" b="0" i="0">
                          <a:solidFill>
                            <a:srgbClr val="341C54"/>
                          </a:solidFill>
                          <a:latin typeface="Work Sans Light" charset="0"/>
                          <a:ea typeface="Work Sans Light" charset="0"/>
                          <a:cs typeface="Work Sans Light" charset="0"/>
                        </a:rPr>
                        <a:t>Medical epidemiologists</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E9FF"/>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1300" b="0" i="0">
                          <a:solidFill>
                            <a:srgbClr val="341C54"/>
                          </a:solidFill>
                          <a:latin typeface="Work Sans Light" charset="0"/>
                          <a:ea typeface="Work Sans Light" charset="0"/>
                          <a:cs typeface="Work Sans Light" charset="0"/>
                        </a:rPr>
                        <a:t>Multidisciplinary</a:t>
                      </a:r>
                      <a:r>
                        <a:rPr lang="en-US" sz="1300" b="0" i="0" baseline="0">
                          <a:solidFill>
                            <a:srgbClr val="341C54"/>
                          </a:solidFill>
                          <a:latin typeface="Work Sans Light" charset="0"/>
                          <a:ea typeface="Work Sans Light" charset="0"/>
                          <a:cs typeface="Work Sans Light" charset="0"/>
                        </a:rPr>
                        <a:t> committees</a:t>
                      </a:r>
                      <a:endParaRPr lang="en-US" sz="1300" b="0" i="0">
                        <a:solidFill>
                          <a:srgbClr val="341C54"/>
                        </a:solidFill>
                        <a:latin typeface="Work Sans Light" charset="0"/>
                        <a:ea typeface="Work Sans Light" charset="0"/>
                        <a:cs typeface="Work Sans Light" charset="0"/>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E9FF"/>
                    </a:solidFill>
                  </a:tcPr>
                </a:tc>
                <a:extLst>
                  <a:ext uri="{0D108BD9-81ED-4DB2-BD59-A6C34878D82A}">
                    <a16:rowId xmlns:a16="http://schemas.microsoft.com/office/drawing/2014/main" val="10002"/>
                  </a:ext>
                </a:extLst>
              </a:tr>
              <a:tr h="937949">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1300" b="0" i="0">
                          <a:solidFill>
                            <a:schemeClr val="bg2"/>
                          </a:solidFill>
                          <a:latin typeface="Work Sans Medium" charset="0"/>
                          <a:ea typeface="Work Sans Medium" charset="0"/>
                          <a:cs typeface="Work Sans Medium" charset="0"/>
                        </a:rPr>
                        <a:t>Terms</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546A"/>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1300" b="0" i="0">
                          <a:solidFill>
                            <a:srgbClr val="341C54"/>
                          </a:solidFill>
                          <a:latin typeface="Work Sans Light" charset="0"/>
                          <a:ea typeface="Work Sans Light" charset="0"/>
                          <a:cs typeface="Work Sans Light" charset="0"/>
                        </a:rPr>
                        <a:t>Maternal death</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0DAFF"/>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1300" b="0" i="0" dirty="0">
                          <a:solidFill>
                            <a:srgbClr val="341C54"/>
                          </a:solidFill>
                          <a:latin typeface="Work Sans Light" charset="0"/>
                          <a:ea typeface="Work Sans Light" charset="0"/>
                          <a:cs typeface="Work Sans Light" charset="0"/>
                        </a:rPr>
                        <a:t>Pregnancy associated, </a:t>
                      </a:r>
                    </a:p>
                    <a:p>
                      <a:pPr algn="ctr"/>
                      <a:r>
                        <a:rPr lang="en-US" sz="1300" b="0" i="0" dirty="0">
                          <a:solidFill>
                            <a:srgbClr val="341C54"/>
                          </a:solidFill>
                          <a:latin typeface="Work Sans Light" charset="0"/>
                          <a:ea typeface="Work Sans Light" charset="0"/>
                          <a:cs typeface="Work Sans Light" charset="0"/>
                        </a:rPr>
                        <a:t>(Associated and) Pregnancy related, </a:t>
                      </a:r>
                    </a:p>
                    <a:p>
                      <a:pPr algn="ctr"/>
                      <a:r>
                        <a:rPr lang="en-US" sz="1300" b="0" i="0" dirty="0">
                          <a:solidFill>
                            <a:srgbClr val="341C54"/>
                          </a:solidFill>
                          <a:latin typeface="Work Sans Light" charset="0"/>
                          <a:ea typeface="Work Sans Light" charset="0"/>
                          <a:cs typeface="Work Sans Light" charset="0"/>
                        </a:rPr>
                        <a:t>(Associated but) Not pregnancy</a:t>
                      </a:r>
                      <a:r>
                        <a:rPr lang="en-US" sz="1300" b="0" i="0" baseline="0" dirty="0">
                          <a:solidFill>
                            <a:srgbClr val="341C54"/>
                          </a:solidFill>
                          <a:latin typeface="Work Sans Light" charset="0"/>
                          <a:ea typeface="Work Sans Light" charset="0"/>
                          <a:cs typeface="Work Sans Light" charset="0"/>
                        </a:rPr>
                        <a:t> related</a:t>
                      </a:r>
                      <a:endParaRPr lang="en-US" sz="1300" b="0" i="0" dirty="0">
                        <a:solidFill>
                          <a:srgbClr val="341C54"/>
                        </a:solidFill>
                        <a:latin typeface="Work Sans Light" charset="0"/>
                        <a:ea typeface="Work Sans Light" charset="0"/>
                        <a:cs typeface="Work Sans Light" charset="0"/>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0DAFF"/>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1300" b="0" i="0">
                          <a:solidFill>
                            <a:srgbClr val="341C54"/>
                          </a:solidFill>
                          <a:latin typeface="Work Sans Light" charset="0"/>
                          <a:ea typeface="Work Sans Light" charset="0"/>
                          <a:cs typeface="Work Sans Light" charset="0"/>
                        </a:rPr>
                        <a:t>Pregnancy associated, </a:t>
                      </a:r>
                    </a:p>
                    <a:p>
                      <a:pPr algn="ctr"/>
                      <a:r>
                        <a:rPr lang="en-US" sz="1300" b="0" i="0">
                          <a:solidFill>
                            <a:srgbClr val="341C54"/>
                          </a:solidFill>
                          <a:latin typeface="Work Sans Light" charset="0"/>
                          <a:ea typeface="Work Sans Light" charset="0"/>
                          <a:cs typeface="Work Sans Light" charset="0"/>
                        </a:rPr>
                        <a:t>(Associated and) Pregnancy related, </a:t>
                      </a:r>
                    </a:p>
                    <a:p>
                      <a:pPr algn="ctr"/>
                      <a:r>
                        <a:rPr lang="en-US" sz="1300" b="0" i="0">
                          <a:solidFill>
                            <a:srgbClr val="341C54"/>
                          </a:solidFill>
                          <a:latin typeface="Work Sans Light" charset="0"/>
                          <a:ea typeface="Work Sans Light" charset="0"/>
                          <a:cs typeface="Work Sans Light" charset="0"/>
                        </a:rPr>
                        <a:t>(Associated but) Not pregnancy</a:t>
                      </a:r>
                      <a:r>
                        <a:rPr lang="en-US" sz="1300" b="0" i="0" baseline="0">
                          <a:solidFill>
                            <a:srgbClr val="341C54"/>
                          </a:solidFill>
                          <a:latin typeface="Work Sans Light" charset="0"/>
                          <a:ea typeface="Work Sans Light" charset="0"/>
                          <a:cs typeface="Work Sans Light" charset="0"/>
                        </a:rPr>
                        <a:t> related</a:t>
                      </a:r>
                      <a:endParaRPr lang="en-US" sz="1300" b="0" i="0">
                        <a:solidFill>
                          <a:srgbClr val="341C54"/>
                        </a:solidFill>
                        <a:latin typeface="Work Sans Light" charset="0"/>
                        <a:ea typeface="Work Sans Light" charset="0"/>
                        <a:cs typeface="Work Sans Light" charset="0"/>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0DAFF"/>
                    </a:solidFill>
                  </a:tcPr>
                </a:tc>
                <a:extLst>
                  <a:ext uri="{0D108BD9-81ED-4DB2-BD59-A6C34878D82A}">
                    <a16:rowId xmlns:a16="http://schemas.microsoft.com/office/drawing/2014/main" val="10003"/>
                  </a:ext>
                </a:extLst>
              </a:tr>
              <a:tr h="810764">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marL="0" algn="ctr" defTabSz="914400" rtl="0" eaLnBrk="1" latinLnBrk="0" hangingPunct="1"/>
                      <a:r>
                        <a:rPr lang="en-US" sz="1300" b="0" i="0" kern="1200">
                          <a:solidFill>
                            <a:schemeClr val="bg2"/>
                          </a:solidFill>
                          <a:latin typeface="Work Sans Light" charset="0"/>
                          <a:ea typeface="Work Sans Light" charset="0"/>
                          <a:cs typeface="Work Sans Light" charset="0"/>
                        </a:rPr>
                        <a:t>Measure</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546A"/>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marL="0" algn="ctr" defTabSz="914400" rtl="0" eaLnBrk="1" latinLnBrk="0" hangingPunct="1"/>
                      <a:r>
                        <a:rPr lang="en-US" sz="1300" b="0" i="0" kern="1200">
                          <a:solidFill>
                            <a:srgbClr val="341C54"/>
                          </a:solidFill>
                          <a:latin typeface="Work Sans Light" charset="0"/>
                          <a:ea typeface="Work Sans Light" charset="0"/>
                          <a:cs typeface="Work Sans Light" charset="0"/>
                        </a:rPr>
                        <a:t>Maternal Mortality Rate - # of Maternal Deaths per 100,000 live births</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E9FF"/>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marL="0" algn="ctr" defTabSz="914400" rtl="0" eaLnBrk="1" latinLnBrk="0" hangingPunct="1"/>
                      <a:r>
                        <a:rPr lang="en-US" sz="1300" b="0" i="0" kern="1200">
                          <a:solidFill>
                            <a:srgbClr val="341C54"/>
                          </a:solidFill>
                          <a:latin typeface="Work Sans Light" charset="0"/>
                          <a:ea typeface="Work Sans Light" charset="0"/>
                          <a:cs typeface="Work Sans Light" charset="0"/>
                        </a:rPr>
                        <a:t>Pregnancy Related Mortality Ratio - # of Pregnancy Related Deaths per 100,000 live births</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E9FF"/>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marL="0" algn="ctr" defTabSz="914400" rtl="0" eaLnBrk="1" latinLnBrk="0" hangingPunct="1"/>
                      <a:r>
                        <a:rPr lang="en-US" sz="1300" b="0" i="0" kern="1200">
                          <a:solidFill>
                            <a:srgbClr val="341C54"/>
                          </a:solidFill>
                          <a:latin typeface="Work Sans Light" charset="0"/>
                          <a:ea typeface="Work Sans Light" charset="0"/>
                          <a:cs typeface="Work Sans Light" charset="0"/>
                        </a:rPr>
                        <a:t>Pregnancy Related Mortality Ratio - # of Pregnancy Related Deaths per 100,000 live births</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E9FF"/>
                    </a:solidFill>
                  </a:tcPr>
                </a:tc>
                <a:extLst>
                  <a:ext uri="{0D108BD9-81ED-4DB2-BD59-A6C34878D82A}">
                    <a16:rowId xmlns:a16="http://schemas.microsoft.com/office/drawing/2014/main" val="10004"/>
                  </a:ext>
                </a:extLst>
              </a:tr>
              <a:tr h="1053062">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marL="0" algn="ctr" defTabSz="914400" rtl="0" eaLnBrk="1" latinLnBrk="0" hangingPunct="1"/>
                      <a:r>
                        <a:rPr lang="en-US" sz="1300" b="0" i="0" kern="1200">
                          <a:solidFill>
                            <a:schemeClr val="bg2"/>
                          </a:solidFill>
                          <a:latin typeface="Work Sans Light" charset="0"/>
                          <a:ea typeface="Work Sans Light" charset="0"/>
                          <a:cs typeface="Work Sans Light" charset="0"/>
                        </a:rPr>
                        <a:t>Purpose</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546A"/>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marL="0" algn="ctr" defTabSz="914400" rtl="0" eaLnBrk="1" latinLnBrk="0" hangingPunct="1"/>
                      <a:r>
                        <a:rPr lang="en-US" sz="1300" b="0" i="0" kern="1200" dirty="0">
                          <a:solidFill>
                            <a:srgbClr val="341C54"/>
                          </a:solidFill>
                          <a:latin typeface="Work Sans Light" charset="0"/>
                          <a:ea typeface="Work Sans Light" charset="0"/>
                          <a:cs typeface="Work Sans Light" charset="0"/>
                        </a:rPr>
                        <a:t>Show national trends and provide</a:t>
                      </a:r>
                      <a:r>
                        <a:rPr lang="en-US" sz="1300" b="0" i="0" kern="1200" baseline="0" dirty="0">
                          <a:solidFill>
                            <a:srgbClr val="341C54"/>
                          </a:solidFill>
                          <a:latin typeface="Work Sans Light" charset="0"/>
                          <a:ea typeface="Work Sans Light" charset="0"/>
                          <a:cs typeface="Work Sans Light" charset="0"/>
                        </a:rPr>
                        <a:t> a basis for international comparison</a:t>
                      </a:r>
                      <a:endParaRPr lang="en-US" sz="1300" b="0" i="0" kern="1200" dirty="0">
                        <a:solidFill>
                          <a:srgbClr val="341C54"/>
                        </a:solidFill>
                        <a:latin typeface="Work Sans Light" charset="0"/>
                        <a:ea typeface="Work Sans Light" charset="0"/>
                        <a:cs typeface="Work Sans Light" charset="0"/>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0DAFF"/>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marL="0" algn="ctr" defTabSz="914400" rtl="0" eaLnBrk="1" latinLnBrk="0" hangingPunct="1"/>
                      <a:r>
                        <a:rPr lang="en-US" sz="1300" b="0" i="0" kern="1200">
                          <a:solidFill>
                            <a:srgbClr val="341C54"/>
                          </a:solidFill>
                          <a:latin typeface="Work Sans Light" charset="0"/>
                          <a:ea typeface="Work Sans Light" charset="0"/>
                          <a:cs typeface="Work Sans Light" charset="0"/>
                        </a:rPr>
                        <a:t>Analyze clinical factors associated with deaths, publish information that may lead to prevention strategies</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0DAFF"/>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marL="0" algn="ctr" defTabSz="914400" rtl="0" eaLnBrk="1" latinLnBrk="0" hangingPunct="1"/>
                      <a:r>
                        <a:rPr lang="en-US" sz="1300" b="0" i="0" kern="1200" dirty="0">
                          <a:solidFill>
                            <a:srgbClr val="341C54"/>
                          </a:solidFill>
                          <a:latin typeface="Work Sans Light" charset="0"/>
                          <a:ea typeface="Work Sans Light" charset="0"/>
                          <a:cs typeface="Work Sans Light" charset="0"/>
                        </a:rPr>
                        <a:t>Understand medical and non-medical contributors to deaths, prioritize interventions that effectively reduce maternal deaths</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0DAFF"/>
                    </a:solidFill>
                  </a:tcPr>
                </a:tc>
                <a:extLst>
                  <a:ext uri="{0D108BD9-81ED-4DB2-BD59-A6C34878D82A}">
                    <a16:rowId xmlns:a16="http://schemas.microsoft.com/office/drawing/2014/main" val="1776586959"/>
                  </a:ext>
                </a:extLst>
              </a:tr>
            </a:tbl>
          </a:graphicData>
        </a:graphic>
      </p:graphicFrame>
      <p:sp>
        <p:nvSpPr>
          <p:cNvPr id="10" name="TextBox 9">
            <a:extLst>
              <a:ext uri="{FF2B5EF4-FFF2-40B4-BE49-F238E27FC236}">
                <a16:creationId xmlns:a16="http://schemas.microsoft.com/office/drawing/2014/main" id="{A6B5B4FE-9F6C-4A80-90E9-72C111DD71EE}"/>
              </a:ext>
            </a:extLst>
          </p:cNvPr>
          <p:cNvSpPr txBox="1"/>
          <p:nvPr/>
        </p:nvSpPr>
        <p:spPr>
          <a:xfrm>
            <a:off x="175696" y="6276267"/>
            <a:ext cx="9241437" cy="400110"/>
          </a:xfrm>
          <a:prstGeom prst="rect">
            <a:avLst/>
          </a:prstGeom>
          <a:noFill/>
        </p:spPr>
        <p:txBody>
          <a:bodyPr wrap="square" rtlCol="0">
            <a:spAutoFit/>
          </a:bodyPr>
          <a:lstStyle/>
          <a:p>
            <a:pPr defTabSz="457200">
              <a:defRPr/>
            </a:pPr>
            <a:r>
              <a:rPr lang="en-US" sz="1000" dirty="0">
                <a:solidFill>
                  <a:schemeClr val="accent4">
                    <a:lumMod val="75000"/>
                  </a:schemeClr>
                </a:solidFill>
                <a:latin typeface="Calibri" panose="020F0502020204030204" pitchFamily="34" charset="0"/>
                <a:ea typeface="Work Sans Light" charset="0"/>
                <a:cs typeface="Calibri" panose="020F0502020204030204" pitchFamily="34" charset="0"/>
              </a:rPr>
              <a:t>Reviewed in:  Callaghan, William M. 2012. Overview of maternal mortality in the United States. Seminars in perinatology. 36; 1: 2-6. </a:t>
            </a:r>
            <a:r>
              <a:rPr lang="en-US" sz="1000" dirty="0">
                <a:solidFill>
                  <a:schemeClr val="accent4">
                    <a:lumMod val="75000"/>
                  </a:schemeClr>
                </a:solidFill>
                <a:latin typeface="Calibri" panose="020F0502020204030204" pitchFamily="34" charset="0"/>
                <a:cs typeface="Calibri" panose="020F0502020204030204" pitchFamily="34" charset="0"/>
              </a:rPr>
              <a:t>St. Pierre A, Zaharatos J, Goodman D, Callaghan WM. Challenges and opportunities in identifying, reviewing, and preventing maternal deaths. </a:t>
            </a:r>
            <a:r>
              <a:rPr lang="en-US" sz="1000" i="1" dirty="0" err="1">
                <a:solidFill>
                  <a:schemeClr val="accent4">
                    <a:lumMod val="75000"/>
                  </a:schemeClr>
                </a:solidFill>
                <a:latin typeface="Calibri" panose="020F0502020204030204" pitchFamily="34" charset="0"/>
                <a:cs typeface="Calibri" panose="020F0502020204030204" pitchFamily="34" charset="0"/>
              </a:rPr>
              <a:t>Obstet</a:t>
            </a:r>
            <a:r>
              <a:rPr lang="en-US" sz="1000" i="1" dirty="0">
                <a:solidFill>
                  <a:schemeClr val="accent4">
                    <a:lumMod val="75000"/>
                  </a:schemeClr>
                </a:solidFill>
                <a:latin typeface="Calibri" panose="020F0502020204030204" pitchFamily="34" charset="0"/>
                <a:cs typeface="Calibri" panose="020F0502020204030204" pitchFamily="34" charset="0"/>
              </a:rPr>
              <a:t> Gynecol</a:t>
            </a:r>
            <a:r>
              <a:rPr lang="en-US" sz="1000" dirty="0">
                <a:solidFill>
                  <a:schemeClr val="accent4">
                    <a:lumMod val="75000"/>
                  </a:schemeClr>
                </a:solidFill>
                <a:latin typeface="Calibri" panose="020F0502020204030204" pitchFamily="34" charset="0"/>
                <a:cs typeface="Calibri" panose="020F0502020204030204" pitchFamily="34" charset="0"/>
              </a:rPr>
              <a:t>. 2018;131(1):138–142.</a:t>
            </a:r>
            <a:endParaRPr lang="en-US" sz="1000" dirty="0">
              <a:solidFill>
                <a:schemeClr val="accent4">
                  <a:lumMod val="75000"/>
                </a:schemeClr>
              </a:solidFill>
              <a:latin typeface="Calibri" panose="020F0502020204030204" pitchFamily="34" charset="0"/>
              <a:ea typeface="Work Sans Light" charset="0"/>
              <a:cs typeface="Calibri" panose="020F0502020204030204" pitchFamily="34" charset="0"/>
            </a:endParaRPr>
          </a:p>
        </p:txBody>
      </p:sp>
    </p:spTree>
    <p:extLst>
      <p:ext uri="{BB962C8B-B14F-4D97-AF65-F5344CB8AC3E}">
        <p14:creationId xmlns:p14="http://schemas.microsoft.com/office/powerpoint/2010/main" val="273451758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F1A828-6813-0CCA-03CE-CD7168E9D1D7}"/>
              </a:ext>
            </a:extLst>
          </p:cNvPr>
          <p:cNvPicPr>
            <a:picLocks noChangeAspect="1"/>
          </p:cNvPicPr>
          <p:nvPr/>
        </p:nvPicPr>
        <p:blipFill>
          <a:blip r:embed="rId3"/>
          <a:stretch>
            <a:fillRect/>
          </a:stretch>
        </p:blipFill>
        <p:spPr>
          <a:xfrm>
            <a:off x="0" y="0"/>
            <a:ext cx="5831677" cy="2241623"/>
          </a:xfrm>
          <a:prstGeom prst="rect">
            <a:avLst/>
          </a:prstGeom>
        </p:spPr>
      </p:pic>
      <p:pic>
        <p:nvPicPr>
          <p:cNvPr id="7" name="Picture 6">
            <a:extLst>
              <a:ext uri="{FF2B5EF4-FFF2-40B4-BE49-F238E27FC236}">
                <a16:creationId xmlns:a16="http://schemas.microsoft.com/office/drawing/2014/main" id="{52375564-6928-03CE-DE20-53109533A9D6}"/>
              </a:ext>
            </a:extLst>
          </p:cNvPr>
          <p:cNvPicPr>
            <a:picLocks noChangeAspect="1"/>
          </p:cNvPicPr>
          <p:nvPr/>
        </p:nvPicPr>
        <p:blipFill>
          <a:blip r:embed="rId4"/>
          <a:stretch>
            <a:fillRect/>
          </a:stretch>
        </p:blipFill>
        <p:spPr>
          <a:xfrm>
            <a:off x="8614806" y="-31789"/>
            <a:ext cx="3577194" cy="3320716"/>
          </a:xfrm>
          <a:prstGeom prst="rect">
            <a:avLst/>
          </a:prstGeom>
        </p:spPr>
      </p:pic>
      <p:pic>
        <p:nvPicPr>
          <p:cNvPr id="9" name="Picture 8">
            <a:extLst>
              <a:ext uri="{FF2B5EF4-FFF2-40B4-BE49-F238E27FC236}">
                <a16:creationId xmlns:a16="http://schemas.microsoft.com/office/drawing/2014/main" id="{4C4526DA-DFF7-FE14-A4FC-7CCAA323B48B}"/>
              </a:ext>
            </a:extLst>
          </p:cNvPr>
          <p:cNvPicPr>
            <a:picLocks noChangeAspect="1"/>
          </p:cNvPicPr>
          <p:nvPr/>
        </p:nvPicPr>
        <p:blipFill>
          <a:blip r:embed="rId5"/>
          <a:stretch>
            <a:fillRect/>
          </a:stretch>
        </p:blipFill>
        <p:spPr>
          <a:xfrm>
            <a:off x="4220080" y="2217842"/>
            <a:ext cx="4454043" cy="2506625"/>
          </a:xfrm>
          <a:prstGeom prst="rect">
            <a:avLst/>
          </a:prstGeom>
        </p:spPr>
      </p:pic>
      <p:pic>
        <p:nvPicPr>
          <p:cNvPr id="11" name="Picture 10">
            <a:extLst>
              <a:ext uri="{FF2B5EF4-FFF2-40B4-BE49-F238E27FC236}">
                <a16:creationId xmlns:a16="http://schemas.microsoft.com/office/drawing/2014/main" id="{B4E722AD-C699-486D-4EC4-169DBD7262C5}"/>
              </a:ext>
            </a:extLst>
          </p:cNvPr>
          <p:cNvPicPr>
            <a:picLocks noChangeAspect="1"/>
          </p:cNvPicPr>
          <p:nvPr/>
        </p:nvPicPr>
        <p:blipFill>
          <a:blip r:embed="rId6"/>
          <a:stretch>
            <a:fillRect/>
          </a:stretch>
        </p:blipFill>
        <p:spPr>
          <a:xfrm>
            <a:off x="5763127" y="-26352"/>
            <a:ext cx="2851679" cy="2267975"/>
          </a:xfrm>
          <a:prstGeom prst="rect">
            <a:avLst/>
          </a:prstGeom>
        </p:spPr>
      </p:pic>
      <p:pic>
        <p:nvPicPr>
          <p:cNvPr id="17" name="Picture 16">
            <a:extLst>
              <a:ext uri="{FF2B5EF4-FFF2-40B4-BE49-F238E27FC236}">
                <a16:creationId xmlns:a16="http://schemas.microsoft.com/office/drawing/2014/main" id="{DB5C2503-47A0-2628-9439-3D682BF32FCB}"/>
              </a:ext>
            </a:extLst>
          </p:cNvPr>
          <p:cNvPicPr>
            <a:picLocks noChangeAspect="1"/>
          </p:cNvPicPr>
          <p:nvPr/>
        </p:nvPicPr>
        <p:blipFill>
          <a:blip r:embed="rId7"/>
          <a:stretch>
            <a:fillRect/>
          </a:stretch>
        </p:blipFill>
        <p:spPr>
          <a:xfrm>
            <a:off x="47533" y="2241623"/>
            <a:ext cx="4204043" cy="3326140"/>
          </a:xfrm>
          <a:prstGeom prst="rect">
            <a:avLst/>
          </a:prstGeom>
        </p:spPr>
      </p:pic>
      <p:pic>
        <p:nvPicPr>
          <p:cNvPr id="19" name="Picture 18">
            <a:extLst>
              <a:ext uri="{FF2B5EF4-FFF2-40B4-BE49-F238E27FC236}">
                <a16:creationId xmlns:a16="http://schemas.microsoft.com/office/drawing/2014/main" id="{43FA29E3-B5BC-B7D3-BC89-6BDD19FEE6C8}"/>
              </a:ext>
            </a:extLst>
          </p:cNvPr>
          <p:cNvPicPr>
            <a:picLocks noChangeAspect="1"/>
          </p:cNvPicPr>
          <p:nvPr/>
        </p:nvPicPr>
        <p:blipFill>
          <a:blip r:embed="rId8"/>
          <a:stretch>
            <a:fillRect/>
          </a:stretch>
        </p:blipFill>
        <p:spPr>
          <a:xfrm>
            <a:off x="8614806" y="3439450"/>
            <a:ext cx="3577194" cy="1166477"/>
          </a:xfrm>
          <a:prstGeom prst="rect">
            <a:avLst/>
          </a:prstGeom>
        </p:spPr>
      </p:pic>
      <p:pic>
        <p:nvPicPr>
          <p:cNvPr id="21" name="Picture 20">
            <a:extLst>
              <a:ext uri="{FF2B5EF4-FFF2-40B4-BE49-F238E27FC236}">
                <a16:creationId xmlns:a16="http://schemas.microsoft.com/office/drawing/2014/main" id="{500B714F-AF85-F89C-26FA-A036003B1165}"/>
              </a:ext>
            </a:extLst>
          </p:cNvPr>
          <p:cNvPicPr>
            <a:picLocks noChangeAspect="1"/>
          </p:cNvPicPr>
          <p:nvPr/>
        </p:nvPicPr>
        <p:blipFill>
          <a:blip r:embed="rId9"/>
          <a:stretch>
            <a:fillRect/>
          </a:stretch>
        </p:blipFill>
        <p:spPr>
          <a:xfrm>
            <a:off x="7520199" y="4544535"/>
            <a:ext cx="4319471" cy="2229156"/>
          </a:xfrm>
          <a:prstGeom prst="rect">
            <a:avLst/>
          </a:prstGeom>
        </p:spPr>
      </p:pic>
      <p:pic>
        <p:nvPicPr>
          <p:cNvPr id="23" name="Picture 22">
            <a:extLst>
              <a:ext uri="{FF2B5EF4-FFF2-40B4-BE49-F238E27FC236}">
                <a16:creationId xmlns:a16="http://schemas.microsoft.com/office/drawing/2014/main" id="{66D3EE54-5BC0-B6A8-8FB1-8DF150093D8D}"/>
              </a:ext>
            </a:extLst>
          </p:cNvPr>
          <p:cNvPicPr>
            <a:picLocks noChangeAspect="1"/>
          </p:cNvPicPr>
          <p:nvPr/>
        </p:nvPicPr>
        <p:blipFill>
          <a:blip r:embed="rId10"/>
          <a:stretch>
            <a:fillRect/>
          </a:stretch>
        </p:blipFill>
        <p:spPr>
          <a:xfrm>
            <a:off x="4198447" y="5122978"/>
            <a:ext cx="3321751" cy="1735022"/>
          </a:xfrm>
          <a:prstGeom prst="rect">
            <a:avLst/>
          </a:prstGeom>
        </p:spPr>
      </p:pic>
      <p:pic>
        <p:nvPicPr>
          <p:cNvPr id="27" name="Picture 26">
            <a:extLst>
              <a:ext uri="{FF2B5EF4-FFF2-40B4-BE49-F238E27FC236}">
                <a16:creationId xmlns:a16="http://schemas.microsoft.com/office/drawing/2014/main" id="{E76B10D3-5383-F311-41F7-941B7FD89143}"/>
              </a:ext>
            </a:extLst>
          </p:cNvPr>
          <p:cNvPicPr>
            <a:picLocks noChangeAspect="1"/>
          </p:cNvPicPr>
          <p:nvPr/>
        </p:nvPicPr>
        <p:blipFill>
          <a:blip r:embed="rId11"/>
          <a:stretch>
            <a:fillRect/>
          </a:stretch>
        </p:blipFill>
        <p:spPr>
          <a:xfrm>
            <a:off x="-121026" y="5519842"/>
            <a:ext cx="4319472" cy="1338519"/>
          </a:xfrm>
          <a:prstGeom prst="rect">
            <a:avLst/>
          </a:prstGeom>
        </p:spPr>
      </p:pic>
      <p:sp>
        <p:nvSpPr>
          <p:cNvPr id="28" name="Oval 27">
            <a:extLst>
              <a:ext uri="{FF2B5EF4-FFF2-40B4-BE49-F238E27FC236}">
                <a16:creationId xmlns:a16="http://schemas.microsoft.com/office/drawing/2014/main" id="{66B7DD6A-5A6B-2436-EB91-0202EAD61261}"/>
              </a:ext>
            </a:extLst>
          </p:cNvPr>
          <p:cNvSpPr/>
          <p:nvPr/>
        </p:nvSpPr>
        <p:spPr>
          <a:xfrm>
            <a:off x="-336884" y="3593844"/>
            <a:ext cx="4920916" cy="133851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0C7073F-02C6-DC9B-160F-AA9D5DE2453E}"/>
              </a:ext>
            </a:extLst>
          </p:cNvPr>
          <p:cNvSpPr/>
          <p:nvPr/>
        </p:nvSpPr>
        <p:spPr>
          <a:xfrm>
            <a:off x="5741494" y="94806"/>
            <a:ext cx="2873312" cy="215751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573895D-8381-D9FF-9A2D-04AB0759DECC}"/>
              </a:ext>
            </a:extLst>
          </p:cNvPr>
          <p:cNvSpPr/>
          <p:nvPr/>
        </p:nvSpPr>
        <p:spPr>
          <a:xfrm>
            <a:off x="733926" y="-52459"/>
            <a:ext cx="5303727" cy="1634899"/>
          </a:xfrm>
          <a:prstGeom prst="ellipse">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030476C0-3716-5241-6EE5-D0AD7A2F5EDF}"/>
              </a:ext>
            </a:extLst>
          </p:cNvPr>
          <p:cNvSpPr/>
          <p:nvPr/>
        </p:nvSpPr>
        <p:spPr>
          <a:xfrm>
            <a:off x="4198445" y="4932362"/>
            <a:ext cx="3257125" cy="927017"/>
          </a:xfrm>
          <a:prstGeom prst="ellipse">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2186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777880" y="4036195"/>
            <a:ext cx="4089686" cy="156965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Maternal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Mortality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(42 days)</a:t>
            </a:r>
          </a:p>
        </p:txBody>
      </p:sp>
      <p:sp>
        <p:nvSpPr>
          <p:cNvPr id="5" name="Oval 4"/>
          <p:cNvSpPr/>
          <p:nvPr/>
        </p:nvSpPr>
        <p:spPr>
          <a:xfrm>
            <a:off x="915210" y="2063876"/>
            <a:ext cx="5117295" cy="4079563"/>
          </a:xfrm>
          <a:prstGeom prst="ellipse">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2581381" y="2424448"/>
            <a:ext cx="178495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Pregnancy Related Mortality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 year)</a:t>
            </a:r>
          </a:p>
        </p:txBody>
      </p:sp>
      <p:sp>
        <p:nvSpPr>
          <p:cNvPr id="7" name="Oval 6"/>
          <p:cNvSpPr/>
          <p:nvPr/>
        </p:nvSpPr>
        <p:spPr>
          <a:xfrm>
            <a:off x="130320" y="230143"/>
            <a:ext cx="6687077" cy="652606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581381" y="494216"/>
            <a:ext cx="206053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Pregnancy Associated Mortality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 year)</a:t>
            </a:r>
          </a:p>
        </p:txBody>
      </p:sp>
      <p:sp>
        <p:nvSpPr>
          <p:cNvPr id="10" name="TextBox 9"/>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
        <p:nvSpPr>
          <p:cNvPr id="11" name="TextBox 10">
            <a:extLst>
              <a:ext uri="{FF2B5EF4-FFF2-40B4-BE49-F238E27FC236}">
                <a16:creationId xmlns:a16="http://schemas.microsoft.com/office/drawing/2014/main" id="{169D4B90-3459-41E9-B75A-85B8815D1EFE}"/>
              </a:ext>
            </a:extLst>
          </p:cNvPr>
          <p:cNvSpPr txBox="1"/>
          <p:nvPr/>
        </p:nvSpPr>
        <p:spPr>
          <a:xfrm>
            <a:off x="3942657" y="1663766"/>
            <a:ext cx="190171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mn-cs"/>
              </a:rPr>
              <a:t>91.7</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B78AC77-8E98-4222-A993-369B8072E2AD}"/>
              </a:ext>
            </a:extLst>
          </p:cNvPr>
          <p:cNvSpPr txBox="1"/>
          <p:nvPr/>
        </p:nvSpPr>
        <p:spPr>
          <a:xfrm>
            <a:off x="4292709" y="3117514"/>
            <a:ext cx="120161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mn-cs"/>
              </a:rPr>
              <a:t>27.8</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8D00F7C9-5BDA-49BD-B526-D56A24D51FAE}"/>
              </a:ext>
            </a:extLst>
          </p:cNvPr>
          <p:cNvSpPr txBox="1"/>
          <p:nvPr/>
        </p:nvSpPr>
        <p:spPr>
          <a:xfrm>
            <a:off x="4543465" y="4528636"/>
            <a:ext cx="97844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18.6</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66E0A58D-A597-4ED1-81C5-B165178C1E23}"/>
              </a:ext>
            </a:extLst>
          </p:cNvPr>
          <p:cNvSpPr txBox="1"/>
          <p:nvPr/>
        </p:nvSpPr>
        <p:spPr>
          <a:xfrm>
            <a:off x="624633" y="5493028"/>
            <a:ext cx="6636047" cy="138499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panose="020F0502020204030204"/>
                <a:ea typeface="+mn-ea"/>
                <a:cs typeface="+mn-cs"/>
              </a:rPr>
              <a:t>Tennessee Mortality Rates from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panose="020F0502020204030204"/>
                <a:ea typeface="+mn-ea"/>
                <a:cs typeface="+mn-cs"/>
              </a:rPr>
              <a:t>Tenn. Maternal Mortality Review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panose="020F0502020204030204"/>
                <a:ea typeface="+mn-ea"/>
                <a:cs typeface="+mn-cs"/>
              </a:rPr>
              <a:t>Committee per 100,000 live births, 2017-19</a:t>
            </a:r>
          </a:p>
        </p:txBody>
      </p:sp>
      <p:sp>
        <p:nvSpPr>
          <p:cNvPr id="2" name="TextBox 1">
            <a:extLst>
              <a:ext uri="{FF2B5EF4-FFF2-40B4-BE49-F238E27FC236}">
                <a16:creationId xmlns:a16="http://schemas.microsoft.com/office/drawing/2014/main" id="{E471B116-E51E-3DB4-F7F8-C1185A54E7BA}"/>
              </a:ext>
            </a:extLst>
          </p:cNvPr>
          <p:cNvSpPr txBox="1"/>
          <p:nvPr/>
        </p:nvSpPr>
        <p:spPr>
          <a:xfrm>
            <a:off x="6528751" y="108448"/>
            <a:ext cx="5117294"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mn-cs"/>
              </a:rPr>
              <a:t>Illustrating the Differences in Measures of Maternal Death: Same State; Same Years; 4 different results.</a:t>
            </a:r>
          </a:p>
        </p:txBody>
      </p:sp>
      <p:sp>
        <p:nvSpPr>
          <p:cNvPr id="3" name="TextBox 2">
            <a:extLst>
              <a:ext uri="{FF2B5EF4-FFF2-40B4-BE49-F238E27FC236}">
                <a16:creationId xmlns:a16="http://schemas.microsoft.com/office/drawing/2014/main" id="{AF1B9635-A8F9-562D-6FC6-70CC49C9F40E}"/>
              </a:ext>
            </a:extLst>
          </p:cNvPr>
          <p:cNvSpPr txBox="1"/>
          <p:nvPr/>
        </p:nvSpPr>
        <p:spPr>
          <a:xfrm>
            <a:off x="7131923" y="3440679"/>
            <a:ext cx="4577984" cy="1569660"/>
          </a:xfrm>
          <a:prstGeom prst="rect">
            <a:avLst/>
          </a:prstGeom>
          <a:noFill/>
          <a:ln w="38100">
            <a:solidFill>
              <a:srgbClr val="0000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libri" panose="020F0502020204030204"/>
                <a:ea typeface="+mn-ea"/>
                <a:cs typeface="+mn-cs"/>
              </a:rPr>
              <a:t>NOTE: NVSS Data on Tenn. Maternal Mortality for 2017-2019: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libri" panose="020F0502020204030204"/>
                <a:ea typeface="+mn-ea"/>
                <a:cs typeface="+mn-cs"/>
              </a:rPr>
              <a:t>75 Deaths; 242,217 births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libri" panose="020F0502020204030204"/>
                <a:ea typeface="+mn-ea"/>
                <a:cs typeface="+mn-cs"/>
              </a:rPr>
              <a:t>Rate – 31.0/100,000</a:t>
            </a:r>
          </a:p>
        </p:txBody>
      </p:sp>
    </p:spTree>
    <p:extLst>
      <p:ext uri="{BB962C8B-B14F-4D97-AF65-F5344CB8AC3E}">
        <p14:creationId xmlns:p14="http://schemas.microsoft.com/office/powerpoint/2010/main" val="2172834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320972"/>
          </a:xfrm>
        </p:spPr>
        <p:txBody>
          <a:bodyPr>
            <a:noAutofit/>
          </a:bodyPr>
          <a:lstStyle/>
          <a:p>
            <a:r>
              <a:rPr lang="en-US" sz="6000" dirty="0">
                <a:solidFill>
                  <a:srgbClr val="0000FF"/>
                </a:solidFill>
              </a:rPr>
              <a:t>2. The Historical Trend in U.S. Maternal Mortality</a:t>
            </a:r>
          </a:p>
        </p:txBody>
      </p:sp>
      <p:sp>
        <p:nvSpPr>
          <p:cNvPr id="3" name="TextBox 2"/>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24730164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36163"/>
          </a:xfrm>
        </p:spPr>
        <p:txBody>
          <a:bodyPr>
            <a:normAutofit/>
          </a:bodyPr>
          <a:lstStyle/>
          <a:p>
            <a:r>
              <a:rPr lang="en-US" sz="4800" dirty="0">
                <a:solidFill>
                  <a:srgbClr val="0000FF"/>
                </a:solidFill>
              </a:rPr>
              <a:t>Declaring Premature Victory</a:t>
            </a:r>
          </a:p>
        </p:txBody>
      </p:sp>
      <p:sp>
        <p:nvSpPr>
          <p:cNvPr id="3" name="Content Placeholder 2"/>
          <p:cNvSpPr>
            <a:spLocks noGrp="1"/>
          </p:cNvSpPr>
          <p:nvPr>
            <p:ph idx="1"/>
          </p:nvPr>
        </p:nvSpPr>
        <p:spPr>
          <a:xfrm>
            <a:off x="558140" y="1401288"/>
            <a:ext cx="10795660" cy="4775675"/>
          </a:xfrm>
        </p:spPr>
        <p:txBody>
          <a:bodyPr>
            <a:normAutofit lnSpcReduction="10000"/>
          </a:bodyPr>
          <a:lstStyle/>
          <a:p>
            <a:pPr marL="0" indent="0">
              <a:buNone/>
            </a:pPr>
            <a:r>
              <a:rPr lang="en-US" sz="3600" i="1" dirty="0"/>
              <a:t>“</a:t>
            </a:r>
            <a:r>
              <a:rPr lang="en-US" sz="3900" i="1" dirty="0"/>
              <a:t>An examination of the rates for the different states indicates areas in which further improvement can be expected, but it is clear that maternal mortality is no longer a nationwide problem……Childbearing has been made quite safe.”</a:t>
            </a:r>
          </a:p>
          <a:p>
            <a:endParaRPr lang="en-US" sz="3600" i="1" dirty="0"/>
          </a:p>
          <a:p>
            <a:r>
              <a:rPr lang="en-US" sz="3200" dirty="0"/>
              <a:t>Maternal Deaths One in a Thousand. </a:t>
            </a:r>
            <a:r>
              <a:rPr lang="en-US" sz="3200" i="1" dirty="0"/>
              <a:t>JAMA, 1950; 144: 1096-7.</a:t>
            </a:r>
          </a:p>
          <a:p>
            <a:pPr marL="0" indent="0">
              <a:buNone/>
            </a:pPr>
            <a:r>
              <a:rPr lang="en-US" sz="3200" i="1" dirty="0"/>
              <a:t> </a:t>
            </a:r>
          </a:p>
          <a:p>
            <a:r>
              <a:rPr lang="en-US" sz="3200" i="1" dirty="0"/>
              <a:t> At the time the maternal mortality rate was 100 per 100,000</a:t>
            </a:r>
          </a:p>
        </p:txBody>
      </p:sp>
      <p:sp>
        <p:nvSpPr>
          <p:cNvPr id="4" name="TextBox 3"/>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1903183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442" y="0"/>
            <a:ext cx="10515600" cy="1325563"/>
          </a:xfrm>
        </p:spPr>
        <p:txBody>
          <a:bodyPr/>
          <a:lstStyle/>
          <a:p>
            <a:pPr algn="ctr"/>
            <a:r>
              <a:rPr lang="en-US" b="1" dirty="0">
                <a:latin typeface="+mn-lt"/>
              </a:rPr>
              <a:t>U.S. Maternal Mortality (per 100,000 births), 1915-2021</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423956731"/>
              </p:ext>
            </p:extLst>
          </p:nvPr>
        </p:nvGraphicFramePr>
        <p:xfrm>
          <a:off x="804958" y="1267246"/>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40525" y="5534561"/>
            <a:ext cx="11910949" cy="954107"/>
          </a:xfrm>
          <a:prstGeom prst="rect">
            <a:avLst/>
          </a:prstGeom>
          <a:noFill/>
        </p:spPr>
        <p:txBody>
          <a:bodyPr wrap="square" rtlCol="0">
            <a:spAutoFit/>
          </a:bodyPr>
          <a:lstStyle/>
          <a:p>
            <a:r>
              <a:rPr lang="en-US" sz="1400" dirty="0"/>
              <a:t>Sources:  NCHS. Maternal Mortality and Related Concepts. Vital &amp; Health Statistics. Series 33; #3. &amp; annual data reports. 1915-1960 data from NCHS. </a:t>
            </a:r>
            <a:r>
              <a:rPr lang="en-US" sz="1400" i="1" dirty="0"/>
              <a:t>Vital Statistics Rates In The  United States 1940-1960</a:t>
            </a:r>
            <a:r>
              <a:rPr lang="en-US" sz="1400" b="1" dirty="0"/>
              <a:t>. </a:t>
            </a:r>
            <a:r>
              <a:rPr lang="en-US" sz="1400" dirty="0"/>
              <a:t>NOTE: Shifts in measurement (e.g. not all states were part of registration system prior to 1933) accounts for some of the variation over time. 2007-2016 based on 2 year estimates of the pregnancy related mortality rate: Petersen E. </a:t>
            </a:r>
            <a:r>
              <a:rPr lang="en-US" sz="1400" i="1" dirty="0"/>
              <a:t>MMWR</a:t>
            </a:r>
            <a:r>
              <a:rPr lang="en-US" sz="1400" dirty="0"/>
              <a:t>.9/6/19; 2017: </a:t>
            </a:r>
            <a:r>
              <a:rPr lang="en-US" sz="1400" dirty="0" err="1"/>
              <a:t>Rossen</a:t>
            </a:r>
            <a:r>
              <a:rPr lang="en-US" sz="1400" dirty="0"/>
              <a:t>. </a:t>
            </a:r>
            <a:r>
              <a:rPr lang="en-US" sz="1400" i="1" dirty="0"/>
              <a:t>Impact of Pregnancy Checkbox, U.S. 1999-2017</a:t>
            </a:r>
            <a:r>
              <a:rPr lang="en-US" sz="1400" dirty="0"/>
              <a:t>.NCHS.VitalHlthStat.3(44);2020.; 2018: U.S. Hoyert DL Health E-</a:t>
            </a:r>
            <a:r>
              <a:rPr lang="en-US" sz="1400" dirty="0" err="1"/>
              <a:t>Stat.Hyattsville</a:t>
            </a:r>
            <a:r>
              <a:rPr lang="en-US" sz="1400" dirty="0"/>
              <a:t>, MD: NCHS. 2/2022. </a:t>
            </a:r>
            <a:endParaRPr lang="en-US" dirty="0"/>
          </a:p>
        </p:txBody>
      </p:sp>
      <p:cxnSp>
        <p:nvCxnSpPr>
          <p:cNvPr id="4" name="Straight Connector 3"/>
          <p:cNvCxnSpPr>
            <a:cxnSpLocks/>
          </p:cNvCxnSpPr>
          <p:nvPr/>
        </p:nvCxnSpPr>
        <p:spPr>
          <a:xfrm flipV="1">
            <a:off x="3069204" y="1267246"/>
            <a:ext cx="0" cy="388254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667211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21" y="0"/>
            <a:ext cx="12000495" cy="886265"/>
          </a:xfrm>
        </p:spPr>
        <p:txBody>
          <a:bodyPr>
            <a:normAutofit fontScale="90000"/>
          </a:bodyPr>
          <a:lstStyle/>
          <a:p>
            <a:r>
              <a:rPr lang="en-US" dirty="0">
                <a:solidFill>
                  <a:srgbClr val="0000FF"/>
                </a:solidFill>
              </a:rPr>
              <a:t>Year State was Added to the Maternal Death Registry</a:t>
            </a:r>
          </a:p>
        </p:txBody>
      </p:sp>
      <p:pic>
        <p:nvPicPr>
          <p:cNvPr id="5" name="Picture 4"/>
          <p:cNvPicPr>
            <a:picLocks noChangeAspect="1"/>
          </p:cNvPicPr>
          <p:nvPr/>
        </p:nvPicPr>
        <p:blipFill>
          <a:blip r:embed="rId3"/>
          <a:stretch>
            <a:fillRect/>
          </a:stretch>
        </p:blipFill>
        <p:spPr>
          <a:xfrm>
            <a:off x="601021" y="799294"/>
            <a:ext cx="10568995" cy="6058706"/>
          </a:xfrm>
          <a:prstGeom prst="rect">
            <a:avLst/>
          </a:prstGeom>
        </p:spPr>
      </p:pic>
      <p:sp>
        <p:nvSpPr>
          <p:cNvPr id="4" name="TextBox 3"/>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2103530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Rectangle 2"/>
          <p:cNvSpPr>
            <a:spLocks noGrp="1" noChangeArrowheads="1"/>
          </p:cNvSpPr>
          <p:nvPr>
            <p:ph type="title"/>
          </p:nvPr>
        </p:nvSpPr>
        <p:spPr>
          <a:xfrm>
            <a:off x="479477" y="0"/>
            <a:ext cx="11006890" cy="1295400"/>
          </a:xfrm>
        </p:spPr>
        <p:txBody>
          <a:bodyPr>
            <a:normAutofit/>
          </a:bodyPr>
          <a:lstStyle/>
          <a:p>
            <a:pPr algn="ctr"/>
            <a:r>
              <a:rPr lang="en-US" altLang="en-US" sz="4000" b="1" dirty="0">
                <a:latin typeface="+mn-lt"/>
              </a:rPr>
              <a:t>Number of U.S. Hospital Beds and Maternal Mortality, 1918-1950</a:t>
            </a:r>
          </a:p>
        </p:txBody>
      </p:sp>
      <p:graphicFrame>
        <p:nvGraphicFramePr>
          <p:cNvPr id="2" name="Object 3"/>
          <p:cNvGraphicFramePr>
            <a:graphicFrameLocks noGrp="1" noChangeAspect="1"/>
          </p:cNvGraphicFramePr>
          <p:nvPr>
            <p:ph type="chart" idx="1"/>
            <p:extLst>
              <p:ext uri="{D42A27DB-BD31-4B8C-83A1-F6EECF244321}">
                <p14:modId xmlns:p14="http://schemas.microsoft.com/office/powerpoint/2010/main" val="3538412788"/>
              </p:ext>
            </p:extLst>
          </p:nvPr>
        </p:nvGraphicFramePr>
        <p:xfrm>
          <a:off x="479477" y="1295401"/>
          <a:ext cx="11195967" cy="525940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rot="16200000">
            <a:off x="-263354" y="3740437"/>
            <a:ext cx="1485663" cy="369332"/>
          </a:xfrm>
          <a:prstGeom prst="rect">
            <a:avLst/>
          </a:prstGeom>
          <a:noFill/>
        </p:spPr>
        <p:txBody>
          <a:bodyPr wrap="none" rtlCol="0">
            <a:spAutoFit/>
          </a:bodyPr>
          <a:lstStyle/>
          <a:p>
            <a:r>
              <a:rPr lang="en-US" b="1" dirty="0">
                <a:solidFill>
                  <a:schemeClr val="accent5">
                    <a:lumMod val="75000"/>
                  </a:schemeClr>
                </a:solidFill>
              </a:rPr>
              <a:t>Hospital Beds</a:t>
            </a:r>
          </a:p>
        </p:txBody>
      </p:sp>
      <p:sp>
        <p:nvSpPr>
          <p:cNvPr id="6" name="TextBox 5"/>
          <p:cNvSpPr txBox="1"/>
          <p:nvPr/>
        </p:nvSpPr>
        <p:spPr>
          <a:xfrm>
            <a:off x="0" y="6554804"/>
            <a:ext cx="9223102" cy="307777"/>
          </a:xfrm>
          <a:prstGeom prst="rect">
            <a:avLst/>
          </a:prstGeom>
          <a:noFill/>
        </p:spPr>
        <p:txBody>
          <a:bodyPr wrap="none" rtlCol="0">
            <a:spAutoFit/>
          </a:bodyPr>
          <a:lstStyle/>
          <a:p>
            <a:r>
              <a:rPr lang="en-US" sz="1400" dirty="0"/>
              <a:t>Sources: Hospital beds- Statistical Abstract &amp; JAMA: Maternal mortality - NCHS. </a:t>
            </a:r>
            <a:r>
              <a:rPr lang="en-US" sz="1400" i="1" dirty="0"/>
              <a:t>Vital Statistics Rates In The  </a:t>
            </a:r>
            <a:r>
              <a:rPr lang="en-US" sz="1400" i="1" dirty="0" err="1"/>
              <a:t>U..S</a:t>
            </a:r>
            <a:r>
              <a:rPr lang="en-US" sz="1400" i="1" dirty="0"/>
              <a:t>.  1940-1960</a:t>
            </a:r>
            <a:r>
              <a:rPr lang="en-US" sz="1400" b="1" dirty="0"/>
              <a:t>.</a:t>
            </a:r>
            <a:r>
              <a:rPr lang="en-US" sz="1400" dirty="0"/>
              <a:t> </a:t>
            </a:r>
          </a:p>
        </p:txBody>
      </p:sp>
      <p:sp>
        <p:nvSpPr>
          <p:cNvPr id="7" name="TextBox 6">
            <a:extLst>
              <a:ext uri="{FF2B5EF4-FFF2-40B4-BE49-F238E27FC236}">
                <a16:creationId xmlns:a16="http://schemas.microsoft.com/office/drawing/2014/main" id="{31BB7C6A-274D-4C49-A9FE-0802FEE0B3EE}"/>
              </a:ext>
            </a:extLst>
          </p:cNvPr>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3782790551"/>
      </p:ext>
    </p:extLst>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4181"/>
            <a:ext cx="10515600" cy="1325563"/>
          </a:xfrm>
        </p:spPr>
        <p:txBody>
          <a:bodyPr/>
          <a:lstStyle/>
          <a:p>
            <a:pPr algn="ctr"/>
            <a:r>
              <a:rPr lang="en-US" b="1" dirty="0">
                <a:latin typeface="+mn-lt"/>
              </a:rPr>
              <a:t>U.S. Maternal Mortality </a:t>
            </a:r>
            <a:r>
              <a:rPr lang="en-US" sz="3200" b="1" dirty="0">
                <a:latin typeface="+mn-lt"/>
              </a:rPr>
              <a:t>(per 100,000 live births), </a:t>
            </a:r>
            <a:r>
              <a:rPr lang="en-US" b="1" dirty="0">
                <a:latin typeface="+mn-lt"/>
              </a:rPr>
              <a:t>1951-2007</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841611497"/>
              </p:ext>
            </p:extLst>
          </p:nvPr>
        </p:nvGraphicFramePr>
        <p:xfrm>
          <a:off x="838200" y="1389744"/>
          <a:ext cx="10515600" cy="506967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4547063" y="2258261"/>
            <a:ext cx="3856825" cy="954107"/>
          </a:xfrm>
          <a:prstGeom prst="rect">
            <a:avLst/>
          </a:prstGeom>
          <a:solidFill>
            <a:schemeClr val="bg1"/>
          </a:solidFill>
          <a:ln>
            <a:solidFill>
              <a:srgbClr val="00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1951-1982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89% decline (75.0 to 7.9)</a:t>
            </a:r>
          </a:p>
        </p:txBody>
      </p:sp>
      <p:sp>
        <p:nvSpPr>
          <p:cNvPr id="5" name="Oval 4"/>
          <p:cNvSpPr/>
          <p:nvPr/>
        </p:nvSpPr>
        <p:spPr>
          <a:xfrm rot="1914787">
            <a:off x="-101210" y="2812402"/>
            <a:ext cx="6928127" cy="1598011"/>
          </a:xfrm>
          <a:prstGeom prst="ellipse">
            <a:avLst/>
          </a:prstGeom>
          <a:noFill/>
          <a:ln w="571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38200" y="6274749"/>
            <a:ext cx="440203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Source: NCHS. Deaths: Final Data. Annual Reports. </a:t>
            </a:r>
          </a:p>
        </p:txBody>
      </p:sp>
      <p:sp>
        <p:nvSpPr>
          <p:cNvPr id="8" name="TextBox 7"/>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524328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032"/>
            <a:ext cx="10515600" cy="1325563"/>
          </a:xfrm>
        </p:spPr>
        <p:txBody>
          <a:bodyPr/>
          <a:lstStyle/>
          <a:p>
            <a:pPr algn="ctr"/>
            <a:r>
              <a:rPr lang="en-US" b="1" dirty="0">
                <a:latin typeface="+mn-lt"/>
              </a:rPr>
              <a:t>U.S. Maternal Mortality </a:t>
            </a:r>
            <a:r>
              <a:rPr lang="en-US" sz="3200" b="1" dirty="0">
                <a:latin typeface="+mn-lt"/>
              </a:rPr>
              <a:t>(per 100,000 live births), </a:t>
            </a:r>
            <a:r>
              <a:rPr lang="en-US" b="1" dirty="0">
                <a:latin typeface="+mn-lt"/>
              </a:rPr>
              <a:t>1951-2007</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040961156"/>
              </p:ext>
            </p:extLst>
          </p:nvPr>
        </p:nvGraphicFramePr>
        <p:xfrm>
          <a:off x="838200" y="1359877"/>
          <a:ext cx="10515600" cy="5099538"/>
        </p:xfrm>
        <a:graphic>
          <a:graphicData uri="http://schemas.openxmlformats.org/drawingml/2006/chart">
            <c:chart xmlns:c="http://schemas.openxmlformats.org/drawingml/2006/chart" xmlns:r="http://schemas.openxmlformats.org/officeDocument/2006/relationships" r:id="rId3"/>
          </a:graphicData>
        </a:graphic>
      </p:graphicFrame>
      <p:sp>
        <p:nvSpPr>
          <p:cNvPr id="5" name="Oval 4"/>
          <p:cNvSpPr/>
          <p:nvPr/>
        </p:nvSpPr>
        <p:spPr>
          <a:xfrm>
            <a:off x="6695406" y="5084248"/>
            <a:ext cx="2942492" cy="586154"/>
          </a:xfrm>
          <a:prstGeom prst="ellipse">
            <a:avLst/>
          </a:prstGeom>
          <a:noFill/>
          <a:ln w="571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5380175" y="2239127"/>
            <a:ext cx="3076933" cy="1384995"/>
          </a:xfrm>
          <a:prstGeom prst="rect">
            <a:avLst/>
          </a:prstGeom>
          <a:solidFill>
            <a:schemeClr val="bg1"/>
          </a:solidFill>
          <a:ln>
            <a:solidFill>
              <a:srgbClr val="00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1982-1998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Basically no change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7.9 to 7.1</a:t>
            </a:r>
          </a:p>
        </p:txBody>
      </p:sp>
      <p:sp>
        <p:nvSpPr>
          <p:cNvPr id="8" name="TextBox 7"/>
          <p:cNvSpPr txBox="1"/>
          <p:nvPr/>
        </p:nvSpPr>
        <p:spPr>
          <a:xfrm>
            <a:off x="838200" y="6274749"/>
            <a:ext cx="440203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Source: NCHS. Deaths: Final Data. Annual Reports. </a:t>
            </a:r>
          </a:p>
        </p:txBody>
      </p:sp>
      <p:sp>
        <p:nvSpPr>
          <p:cNvPr id="9" name="TextBox 8"/>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3766178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678323"/>
          </a:xfrm>
        </p:spPr>
        <p:txBody>
          <a:bodyPr>
            <a:normAutofit/>
          </a:bodyPr>
          <a:lstStyle/>
          <a:p>
            <a:pPr algn="ctr"/>
            <a:r>
              <a:rPr lang="en-US" sz="6600" b="1" dirty="0">
                <a:solidFill>
                  <a:srgbClr val="0000FF"/>
                </a:solidFill>
                <a:latin typeface="+mn-lt"/>
              </a:rPr>
              <a:t>1. Definitions – the multiple measures of maternal death</a:t>
            </a:r>
          </a:p>
        </p:txBody>
      </p:sp>
      <p:sp>
        <p:nvSpPr>
          <p:cNvPr id="3" name="TextBox 2"/>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2695476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405" y="0"/>
            <a:ext cx="10515600" cy="1325563"/>
          </a:xfrm>
        </p:spPr>
        <p:txBody>
          <a:bodyPr/>
          <a:lstStyle/>
          <a:p>
            <a:pPr algn="ctr"/>
            <a:r>
              <a:rPr lang="en-US" b="1" dirty="0">
                <a:latin typeface="+mn-lt"/>
              </a:rPr>
              <a:t>U.S. Maternal Mortality </a:t>
            </a:r>
            <a:r>
              <a:rPr lang="en-US" sz="3200" b="1" dirty="0">
                <a:latin typeface="+mn-lt"/>
              </a:rPr>
              <a:t>(per 100,000 live births), </a:t>
            </a:r>
            <a:r>
              <a:rPr lang="en-US" b="1" dirty="0">
                <a:latin typeface="+mn-lt"/>
              </a:rPr>
              <a:t>1951-2007</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70826675"/>
              </p:ext>
            </p:extLst>
          </p:nvPr>
        </p:nvGraphicFramePr>
        <p:xfrm>
          <a:off x="838200" y="1325563"/>
          <a:ext cx="10515600" cy="5133852"/>
        </p:xfrm>
        <a:graphic>
          <a:graphicData uri="http://schemas.openxmlformats.org/drawingml/2006/chart">
            <c:chart xmlns:c="http://schemas.openxmlformats.org/drawingml/2006/chart" xmlns:r="http://schemas.openxmlformats.org/officeDocument/2006/relationships" r:id="rId3"/>
          </a:graphicData>
        </a:graphic>
      </p:graphicFrame>
      <p:sp>
        <p:nvSpPr>
          <p:cNvPr id="5" name="Oval 4"/>
          <p:cNvSpPr/>
          <p:nvPr/>
        </p:nvSpPr>
        <p:spPr>
          <a:xfrm rot="21421003">
            <a:off x="9680652" y="4723906"/>
            <a:ext cx="1633258" cy="584136"/>
          </a:xfrm>
          <a:prstGeom prst="ellipse">
            <a:avLst/>
          </a:prstGeom>
          <a:noFill/>
          <a:ln w="571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4923606" y="2701100"/>
            <a:ext cx="4021102" cy="954107"/>
          </a:xfrm>
          <a:prstGeom prst="rect">
            <a:avLst/>
          </a:prstGeom>
          <a:solidFill>
            <a:schemeClr val="bg1"/>
          </a:solidFill>
          <a:ln>
            <a:solidFill>
              <a:srgbClr val="00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1997-2007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78% increase (7.1 to 12.7)</a:t>
            </a:r>
          </a:p>
        </p:txBody>
      </p:sp>
      <p:sp>
        <p:nvSpPr>
          <p:cNvPr id="8" name="TextBox 7"/>
          <p:cNvSpPr txBox="1"/>
          <p:nvPr/>
        </p:nvSpPr>
        <p:spPr>
          <a:xfrm>
            <a:off x="838200" y="6274749"/>
            <a:ext cx="440203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Source: NCHS. Deaths: Final Data. Annual Reports. </a:t>
            </a:r>
          </a:p>
        </p:txBody>
      </p:sp>
      <p:sp>
        <p:nvSpPr>
          <p:cNvPr id="9" name="TextBox 8"/>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2318500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155" y="0"/>
            <a:ext cx="10515600" cy="1325563"/>
          </a:xfrm>
        </p:spPr>
        <p:txBody>
          <a:bodyPr>
            <a:normAutofit/>
          </a:bodyPr>
          <a:lstStyle/>
          <a:p>
            <a:r>
              <a:rPr lang="en-US" dirty="0"/>
              <a:t>U.S. Maternal Mortality Ratio </a:t>
            </a:r>
            <a:r>
              <a:rPr lang="en-US" sz="3200" dirty="0"/>
              <a:t>(per 100,000 live births)</a:t>
            </a:r>
            <a:r>
              <a:rPr lang="en-US" dirty="0"/>
              <a:t> , 1951-2007</a:t>
            </a:r>
          </a:p>
        </p:txBody>
      </p:sp>
      <p:graphicFrame>
        <p:nvGraphicFramePr>
          <p:cNvPr id="4" name="Content Placeholder 5"/>
          <p:cNvGraphicFramePr>
            <a:graphicFrameLocks noGrp="1"/>
          </p:cNvGraphicFramePr>
          <p:nvPr>
            <p:ph idx="1"/>
            <p:extLst>
              <p:ext uri="{D42A27DB-BD31-4B8C-83A1-F6EECF244321}">
                <p14:modId xmlns:p14="http://schemas.microsoft.com/office/powerpoint/2010/main" val="2697914059"/>
              </p:ext>
            </p:extLst>
          </p:nvPr>
        </p:nvGraphicFramePr>
        <p:xfrm>
          <a:off x="575187" y="1325564"/>
          <a:ext cx="11105536" cy="5163726"/>
        </p:xfrm>
        <a:graphic>
          <a:graphicData uri="http://schemas.openxmlformats.org/drawingml/2006/chart">
            <c:chart xmlns:c="http://schemas.openxmlformats.org/drawingml/2006/chart" xmlns:r="http://schemas.openxmlformats.org/officeDocument/2006/relationships" r:id="rId3"/>
          </a:graphicData>
        </a:graphic>
      </p:graphicFrame>
      <p:sp>
        <p:nvSpPr>
          <p:cNvPr id="5" name="Oval 4"/>
          <p:cNvSpPr/>
          <p:nvPr/>
        </p:nvSpPr>
        <p:spPr>
          <a:xfrm>
            <a:off x="8637638" y="4644224"/>
            <a:ext cx="2979175" cy="117987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4479844" y="1887208"/>
            <a:ext cx="7254936" cy="1077218"/>
          </a:xfrm>
          <a:prstGeom prst="rect">
            <a:avLst/>
          </a:prstGeom>
          <a:solidFill>
            <a:schemeClr val="bg1"/>
          </a:solidFill>
          <a:ln>
            <a:solidFill>
              <a:srgbClr val="0000FF"/>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1" dirty="0">
                <a:solidFill>
                  <a:srgbClr val="0000FF"/>
                </a:solidFill>
                <a:latin typeface="Calibri" panose="020F0502020204030204"/>
              </a:rPr>
              <a:t>Why did reporting of an </a:t>
            </a:r>
            <a:r>
              <a:rPr kumimoji="0" lang="en-US" sz="3200" b="1" i="1" u="none" strike="noStrike" kern="1200" cap="none" spc="0" normalizeH="0" baseline="0" noProof="0" dirty="0">
                <a:ln>
                  <a:noFill/>
                </a:ln>
                <a:solidFill>
                  <a:srgbClr val="0000FF"/>
                </a:solidFill>
                <a:effectLst/>
                <a:uLnTx/>
                <a:uFillTx/>
                <a:latin typeface="Calibri" panose="020F0502020204030204"/>
                <a:ea typeface="+mn-ea"/>
                <a:cs typeface="+mn-cs"/>
              </a:rPr>
              <a:t>official maternal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00FF"/>
                </a:solidFill>
                <a:effectLst/>
                <a:uLnTx/>
                <a:uFillTx/>
                <a:latin typeface="Calibri" panose="020F0502020204030204"/>
                <a:ea typeface="+mn-ea"/>
                <a:cs typeface="+mn-cs"/>
              </a:rPr>
              <a:t>mortality ratio for U.S. stop in 2007?</a:t>
            </a:r>
          </a:p>
        </p:txBody>
      </p:sp>
      <p:sp>
        <p:nvSpPr>
          <p:cNvPr id="7" name="TextBox 6"/>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
        <p:nvSpPr>
          <p:cNvPr id="8" name="TextBox 7">
            <a:extLst>
              <a:ext uri="{FF2B5EF4-FFF2-40B4-BE49-F238E27FC236}">
                <a16:creationId xmlns:a16="http://schemas.microsoft.com/office/drawing/2014/main" id="{A961B39D-9637-4FAF-A139-B0DCFA3B51E6}"/>
              </a:ext>
            </a:extLst>
          </p:cNvPr>
          <p:cNvSpPr txBox="1"/>
          <p:nvPr/>
        </p:nvSpPr>
        <p:spPr>
          <a:xfrm>
            <a:off x="77805" y="6519446"/>
            <a:ext cx="440203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Source: NCHS. Deaths: Final Data. Annual Reports. </a:t>
            </a:r>
          </a:p>
        </p:txBody>
      </p:sp>
    </p:spTree>
    <p:extLst>
      <p:ext uri="{BB962C8B-B14F-4D97-AF65-F5344CB8AC3E}">
        <p14:creationId xmlns:p14="http://schemas.microsoft.com/office/powerpoint/2010/main" val="2778403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521080"/>
            <a:ext cx="12192000" cy="6336920"/>
          </a:xfrm>
          <a:prstGeom prst="rect">
            <a:avLst/>
          </a:prstGeom>
        </p:spPr>
      </p:pic>
      <p:sp>
        <p:nvSpPr>
          <p:cNvPr id="7" name="Title 1"/>
          <p:cNvSpPr txBox="1">
            <a:spLocks/>
          </p:cNvSpPr>
          <p:nvPr/>
        </p:nvSpPr>
        <p:spPr>
          <a:xfrm>
            <a:off x="117231" y="105509"/>
            <a:ext cx="12074769" cy="493581"/>
          </a:xfrm>
          <a:prstGeom prst="rect">
            <a:avLst/>
          </a:prstGeom>
        </p:spPr>
        <p:txBody>
          <a:bodyPr vert="horz" lIns="91440" tIns="45720" rIns="91440" bIns="45720" rtlCol="0" anchor="ctr">
            <a:normAutofit fontScale="82500" lnSpcReduction="10000"/>
          </a:bodyPr>
          <a:lstStyle>
            <a:lvl1pPr algn="ctr"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3800" dirty="0">
                <a:solidFill>
                  <a:srgbClr val="0000FF"/>
                </a:solidFill>
              </a:rPr>
              <a:t>Last reporting (2007)of a maternal mortality rate by NCHS before 2018</a:t>
            </a:r>
          </a:p>
        </p:txBody>
      </p:sp>
      <p:sp>
        <p:nvSpPr>
          <p:cNvPr id="8" name="Rectangle 7"/>
          <p:cNvSpPr/>
          <p:nvPr/>
        </p:nvSpPr>
        <p:spPr>
          <a:xfrm>
            <a:off x="8544141" y="2446140"/>
            <a:ext cx="400050" cy="3714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
        <p:nvSpPr>
          <p:cNvPr id="9" name="Rectangle 8"/>
          <p:cNvSpPr/>
          <p:nvPr/>
        </p:nvSpPr>
        <p:spPr>
          <a:xfrm>
            <a:off x="10684702" y="2446139"/>
            <a:ext cx="1400014" cy="3714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E944FBE8-EB30-40A3-B4F3-883E89B43AB9}"/>
              </a:ext>
            </a:extLst>
          </p:cNvPr>
          <p:cNvSpPr/>
          <p:nvPr/>
        </p:nvSpPr>
        <p:spPr>
          <a:xfrm>
            <a:off x="9134764" y="2446139"/>
            <a:ext cx="338531" cy="33855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93936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527" y="634379"/>
            <a:ext cx="11010737" cy="5324633"/>
          </a:xfrm>
        </p:spPr>
        <p:txBody>
          <a:bodyPr>
            <a:normAutofit fontScale="90000"/>
          </a:bodyPr>
          <a:lstStyle/>
          <a:p>
            <a:r>
              <a:rPr lang="en-US" sz="6600" i="1" dirty="0">
                <a:solidFill>
                  <a:srgbClr val="0000FF"/>
                </a:solidFill>
              </a:rPr>
              <a:t>How did the U.S. get to the point where they stopped publishing a maternal mortality rate? </a:t>
            </a:r>
            <a:br>
              <a:rPr lang="en-US" sz="6600" i="1" dirty="0">
                <a:solidFill>
                  <a:srgbClr val="0000FF"/>
                </a:solidFill>
              </a:rPr>
            </a:br>
            <a:br>
              <a:rPr lang="en-US" sz="6600" i="1" dirty="0">
                <a:solidFill>
                  <a:srgbClr val="0000FF"/>
                </a:solidFill>
              </a:rPr>
            </a:br>
            <a:r>
              <a:rPr lang="en-US" sz="6600" i="1" dirty="0">
                <a:solidFill>
                  <a:srgbClr val="C00000"/>
                </a:solidFill>
              </a:rPr>
              <a:t>Efforts to avoid poor case ascertainment led to over-ascertainment</a:t>
            </a:r>
          </a:p>
        </p:txBody>
      </p:sp>
      <p:sp>
        <p:nvSpPr>
          <p:cNvPr id="3" name="TextBox 2"/>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2592183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432" y="365124"/>
            <a:ext cx="10734368" cy="6281481"/>
          </a:xfrm>
        </p:spPr>
        <p:txBody>
          <a:bodyPr>
            <a:noAutofit/>
          </a:bodyPr>
          <a:lstStyle/>
          <a:p>
            <a:r>
              <a:rPr lang="en-US" sz="6000" dirty="0">
                <a:solidFill>
                  <a:srgbClr val="0000FF"/>
                </a:solidFill>
              </a:rPr>
              <a:t>3. The Case of the Pregnancy Checkbox</a:t>
            </a:r>
            <a:br>
              <a:rPr lang="en-US" sz="6000" dirty="0">
                <a:solidFill>
                  <a:srgbClr val="0000FF"/>
                </a:solidFill>
              </a:rPr>
            </a:br>
            <a:br>
              <a:rPr lang="en-US" sz="6000" dirty="0">
                <a:solidFill>
                  <a:srgbClr val="0000FF"/>
                </a:solidFill>
              </a:rPr>
            </a:br>
            <a:r>
              <a:rPr lang="en-US" sz="3600" b="0" i="1" dirty="0"/>
              <a:t>“This difficulty [in measuring maternal mortality] would be solved easily if universal birth and stillbirth registration was practiced and if death certificates required a statement as to the association of the puerperal state.”</a:t>
            </a:r>
            <a:br>
              <a:rPr lang="en-US" sz="3600" b="0" i="1" dirty="0"/>
            </a:br>
            <a:br>
              <a:rPr lang="en-US" sz="3600" b="0" i="1" dirty="0"/>
            </a:br>
            <a:endParaRPr lang="en-US" sz="3600" b="0" i="1" dirty="0"/>
          </a:p>
        </p:txBody>
      </p:sp>
      <p:sp>
        <p:nvSpPr>
          <p:cNvPr id="3" name="TextBox 2"/>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2354942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432" y="365124"/>
            <a:ext cx="10734368" cy="6281481"/>
          </a:xfrm>
        </p:spPr>
        <p:txBody>
          <a:bodyPr>
            <a:noAutofit/>
          </a:bodyPr>
          <a:lstStyle/>
          <a:p>
            <a:r>
              <a:rPr lang="en-US" sz="6000" dirty="0">
                <a:solidFill>
                  <a:srgbClr val="0000FF"/>
                </a:solidFill>
              </a:rPr>
              <a:t>3. The Case of the Pregnancy Checkbox</a:t>
            </a:r>
            <a:br>
              <a:rPr lang="en-US" sz="6000" dirty="0">
                <a:solidFill>
                  <a:srgbClr val="0000FF"/>
                </a:solidFill>
              </a:rPr>
            </a:br>
            <a:br>
              <a:rPr lang="en-US" sz="6000" dirty="0">
                <a:solidFill>
                  <a:srgbClr val="0000FF"/>
                </a:solidFill>
              </a:rPr>
            </a:br>
            <a:r>
              <a:rPr lang="en-US" sz="3600" b="0" i="1" dirty="0"/>
              <a:t>“This difficulty [in measuring maternal mortality] would be solved easily if universal birth and stillbirth registration was practiced and if death certificates required a statement as to the association of the puerperal state.”</a:t>
            </a:r>
            <a:br>
              <a:rPr lang="en-US" sz="3600" b="0" i="1" dirty="0"/>
            </a:br>
            <a:br>
              <a:rPr lang="en-US" sz="3600" b="0" i="1" dirty="0"/>
            </a:br>
            <a:r>
              <a:rPr lang="en-US" sz="3600" b="0" i="1" dirty="0">
                <a:solidFill>
                  <a:srgbClr val="C00000"/>
                </a:solidFill>
              </a:rPr>
              <a:t>Committee on Maternal Welfare. Maternal Mortality in Philadelphia 1931-1933 (1934)</a:t>
            </a:r>
          </a:p>
        </p:txBody>
      </p:sp>
      <p:sp>
        <p:nvSpPr>
          <p:cNvPr id="3" name="TextBox 2"/>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11667681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675" y="0"/>
            <a:ext cx="10515600" cy="1325563"/>
          </a:xfrm>
        </p:spPr>
        <p:txBody>
          <a:bodyPr/>
          <a:lstStyle/>
          <a:p>
            <a:r>
              <a:rPr lang="en-US" dirty="0">
                <a:solidFill>
                  <a:srgbClr val="0000FF"/>
                </a:solidFill>
              </a:rPr>
              <a:t>Quick note on the federal reporting system of births and deaths. </a:t>
            </a:r>
          </a:p>
        </p:txBody>
      </p:sp>
      <p:sp>
        <p:nvSpPr>
          <p:cNvPr id="3" name="Content Placeholder 2"/>
          <p:cNvSpPr>
            <a:spLocks noGrp="1"/>
          </p:cNvSpPr>
          <p:nvPr>
            <p:ph idx="1"/>
          </p:nvPr>
        </p:nvSpPr>
        <p:spPr>
          <a:xfrm>
            <a:off x="209550" y="1325563"/>
            <a:ext cx="11753850" cy="5399087"/>
          </a:xfrm>
        </p:spPr>
        <p:txBody>
          <a:bodyPr>
            <a:normAutofit lnSpcReduction="10000"/>
          </a:bodyPr>
          <a:lstStyle/>
          <a:p>
            <a:r>
              <a:rPr lang="en-US" dirty="0"/>
              <a:t>There is no centralized “national” reporting system in the U.S.</a:t>
            </a:r>
          </a:p>
          <a:p>
            <a:endParaRPr lang="en-US" dirty="0"/>
          </a:p>
          <a:p>
            <a:r>
              <a:rPr lang="en-US" dirty="0"/>
              <a:t>Birth and death data is collected at the local level, compiled at the state level, and then selected items are sent to the National Vital Statistics System (NVSS). </a:t>
            </a:r>
          </a:p>
          <a:p>
            <a:endParaRPr lang="en-US" dirty="0"/>
          </a:p>
          <a:p>
            <a:r>
              <a:rPr lang="en-US" dirty="0"/>
              <a:t>The states and the NVSS periodically negotiate an agreement (seen in the </a:t>
            </a:r>
            <a:r>
              <a:rPr lang="en-US" i="1" dirty="0"/>
              <a:t>U.S. Standard Certificate of Death) </a:t>
            </a:r>
            <a:r>
              <a:rPr lang="en-US" dirty="0"/>
              <a:t>on the specific items from state data collection used in the national file. These revisions were last made in 1975,1989, and 2003. </a:t>
            </a:r>
          </a:p>
          <a:p>
            <a:endParaRPr lang="en-US" dirty="0"/>
          </a:p>
          <a:p>
            <a:r>
              <a:rPr lang="en-US" dirty="0"/>
              <a:t>The failure to officially report U.S. maternal deaths from 2008-18 was a direct result of the 2003 revisions that attempted to improve reporting. </a:t>
            </a:r>
          </a:p>
        </p:txBody>
      </p:sp>
      <p:sp>
        <p:nvSpPr>
          <p:cNvPr id="4" name="TextBox 3"/>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6134890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0778"/>
            <a:ext cx="12102500" cy="8296507"/>
          </a:xfrm>
          <a:prstGeom prst="rect">
            <a:avLst/>
          </a:prstGeom>
        </p:spPr>
      </p:pic>
      <p:sp>
        <p:nvSpPr>
          <p:cNvPr id="5" name="TextBox 4"/>
          <p:cNvSpPr txBox="1"/>
          <p:nvPr/>
        </p:nvSpPr>
        <p:spPr>
          <a:xfrm>
            <a:off x="3248099" y="1283836"/>
            <a:ext cx="4538102"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Calibri" panose="020F0502020204030204"/>
                <a:ea typeface="+mn-ea"/>
                <a:cs typeface="+mn-cs"/>
              </a:rPr>
              <a:t>Am J </a:t>
            </a:r>
            <a:r>
              <a:rPr kumimoji="0" lang="en-US" sz="2400" b="0" i="1" u="none" strike="noStrike" kern="1200" cap="none" spc="0" normalizeH="0" baseline="0" noProof="0" dirty="0" err="1">
                <a:ln>
                  <a:noFill/>
                </a:ln>
                <a:solidFill>
                  <a:srgbClr val="000000"/>
                </a:solidFill>
                <a:effectLst/>
                <a:uLnTx/>
                <a:uFillTx/>
                <a:latin typeface="Calibri" panose="020F0502020204030204"/>
                <a:ea typeface="+mn-ea"/>
                <a:cs typeface="+mn-cs"/>
              </a:rPr>
              <a:t>Prev</a:t>
            </a:r>
            <a:r>
              <a:rPr kumimoji="0" lang="en-US" sz="2400" b="0" i="1" u="none" strike="noStrike" kern="1200" cap="none" spc="0" normalizeH="0" baseline="0" noProof="0" dirty="0">
                <a:ln>
                  <a:noFill/>
                </a:ln>
                <a:solidFill>
                  <a:srgbClr val="000000"/>
                </a:solidFill>
                <a:effectLst/>
                <a:uLnTx/>
                <a:uFillTx/>
                <a:latin typeface="Calibri" panose="020F0502020204030204"/>
                <a:ea typeface="+mn-ea"/>
                <a:cs typeface="+mn-cs"/>
              </a:rPr>
              <a:t> Med </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2000;19(1S):35-39. </a:t>
            </a:r>
          </a:p>
        </p:txBody>
      </p:sp>
      <p:cxnSp>
        <p:nvCxnSpPr>
          <p:cNvPr id="7" name="Straight Connector 6"/>
          <p:cNvCxnSpPr/>
          <p:nvPr/>
        </p:nvCxnSpPr>
        <p:spPr>
          <a:xfrm flipV="1">
            <a:off x="1632319" y="5387616"/>
            <a:ext cx="9819983" cy="18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632319" y="5642517"/>
            <a:ext cx="3162705" cy="223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855670" y="1705452"/>
            <a:ext cx="3162705" cy="3108543"/>
          </a:xfrm>
          <a:prstGeom prst="rect">
            <a:avLst/>
          </a:prstGeom>
          <a:solidFill>
            <a:schemeClr val="bg1"/>
          </a:solidFill>
          <a:ln w="38100">
            <a:solidFill>
              <a:schemeClr val="accent4">
                <a:lumMod val="1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FF"/>
                </a:solidFill>
                <a:effectLst/>
                <a:uLnTx/>
                <a:uFillTx/>
                <a:latin typeface="Calibri" panose="020F0502020204030204"/>
                <a:ea typeface="+mn-ea"/>
                <a:cs typeface="+mn-cs"/>
              </a:rPr>
              <a:t>16 States already had a pregnancy checkbox on death certificates as far back as 1991-1992, but with different wording </a:t>
            </a:r>
          </a:p>
        </p:txBody>
      </p:sp>
      <p:sp>
        <p:nvSpPr>
          <p:cNvPr id="9" name="TextBox 8"/>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11591453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830749569"/>
              </p:ext>
            </p:extLst>
          </p:nvPr>
        </p:nvGraphicFramePr>
        <p:xfrm>
          <a:off x="0" y="1"/>
          <a:ext cx="9901013" cy="6825298"/>
        </p:xfrm>
        <a:graphic>
          <a:graphicData uri="http://schemas.openxmlformats.org/drawingml/2006/table">
            <a:tbl>
              <a:tblPr firstRow="1" bandRow="1">
                <a:tableStyleId>{5C22544A-7EE6-4342-B048-85BDC9FD1C3A}</a:tableStyleId>
              </a:tblPr>
              <a:tblGrid>
                <a:gridCol w="1216030">
                  <a:extLst>
                    <a:ext uri="{9D8B030D-6E8A-4147-A177-3AD203B41FA5}">
                      <a16:colId xmlns:a16="http://schemas.microsoft.com/office/drawing/2014/main" val="4079163123"/>
                    </a:ext>
                  </a:extLst>
                </a:gridCol>
                <a:gridCol w="8684983">
                  <a:extLst>
                    <a:ext uri="{9D8B030D-6E8A-4147-A177-3AD203B41FA5}">
                      <a16:colId xmlns:a16="http://schemas.microsoft.com/office/drawing/2014/main" val="2637256127"/>
                    </a:ext>
                  </a:extLst>
                </a:gridCol>
              </a:tblGrid>
              <a:tr h="380382">
                <a:tc>
                  <a:txBody>
                    <a:bodyPr/>
                    <a:lstStyle/>
                    <a:p>
                      <a:r>
                        <a:rPr lang="en-US" dirty="0"/>
                        <a:t>State</a:t>
                      </a:r>
                    </a:p>
                  </a:txBody>
                  <a:tcPr>
                    <a:lnB w="12700" cap="flat" cmpd="sng" algn="ctr">
                      <a:solidFill>
                        <a:schemeClr val="tx1"/>
                      </a:solidFill>
                      <a:prstDash val="solid"/>
                      <a:round/>
                      <a:headEnd type="none" w="med" len="med"/>
                      <a:tailEnd type="none" w="med" len="med"/>
                    </a:lnB>
                  </a:tcPr>
                </a:tc>
                <a:tc>
                  <a:txBody>
                    <a:bodyPr/>
                    <a:lstStyle/>
                    <a:p>
                      <a:r>
                        <a:rPr lang="en-US" dirty="0"/>
                        <a:t>Wording</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0892240"/>
                  </a:ext>
                </a:extLst>
              </a:tr>
              <a:tr h="380382">
                <a:tc>
                  <a:txBody>
                    <a:bodyPr/>
                    <a:lstStyle/>
                    <a:p>
                      <a:r>
                        <a:rPr lang="en-US" b="1" dirty="0"/>
                        <a:t>Alabama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600" dirty="0">
                          <a:latin typeface="+mn-lt"/>
                        </a:rPr>
                        <a:t>Was there a pregnancy in last 42 days? (Specify Yes, No, or dk.)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5974883"/>
                  </a:ext>
                </a:extLst>
              </a:tr>
              <a:tr h="375172">
                <a:tc>
                  <a:txBody>
                    <a:bodyPr/>
                    <a:lstStyle/>
                    <a:p>
                      <a:r>
                        <a:rPr lang="en-US" b="1" dirty="0"/>
                        <a:t>California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600" dirty="0">
                          <a:latin typeface="+mn-lt"/>
                        </a:rPr>
                        <a:t>If female, pregnant in last year? □ Yes □ No □ UNK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7925856"/>
                  </a:ext>
                </a:extLst>
              </a:tr>
              <a:tr h="375172">
                <a:tc>
                  <a:txBody>
                    <a:bodyPr/>
                    <a:lstStyle/>
                    <a:p>
                      <a:r>
                        <a:rPr lang="en-US" b="1" dirty="0"/>
                        <a:t>Florida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600" dirty="0">
                          <a:latin typeface="+mn-lt"/>
                        </a:rPr>
                        <a:t>If female, was there a pregnancy in the past 3 months?      Yes       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2903767"/>
                  </a:ext>
                </a:extLst>
              </a:tr>
              <a:tr h="479881">
                <a:tc>
                  <a:txBody>
                    <a:bodyPr/>
                    <a:lstStyle/>
                    <a:p>
                      <a:pPr algn="l" fontAlgn="t"/>
                      <a:r>
                        <a:rPr lang="en-US" sz="1400" b="1" i="0" u="none" strike="noStrike" dirty="0">
                          <a:solidFill>
                            <a:srgbClr val="000000"/>
                          </a:solidFill>
                          <a:effectLst/>
                          <a:latin typeface="Arial" panose="020B0604020202020204" pitchFamily="34" charset="0"/>
                        </a:rPr>
                        <a:t>Idaho</a:t>
                      </a:r>
                    </a:p>
                  </a:txBody>
                  <a:tcPr marL="952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t"/>
                      <a:r>
                        <a:rPr lang="en-US" sz="1600" b="0" i="0" u="none" strike="noStrike" dirty="0">
                          <a:solidFill>
                            <a:srgbClr val="000000"/>
                          </a:solidFill>
                          <a:effectLst/>
                          <a:latin typeface="+mn-lt"/>
                        </a:rPr>
                        <a:t>If female aged   0–54: □ not </a:t>
                      </a:r>
                      <a:r>
                        <a:rPr lang="en-US" sz="1600" b="0" i="0" u="none" strike="noStrike" dirty="0" err="1">
                          <a:solidFill>
                            <a:srgbClr val="000000"/>
                          </a:solidFill>
                          <a:effectLst/>
                          <a:latin typeface="+mn-lt"/>
                        </a:rPr>
                        <a:t>preg</a:t>
                      </a:r>
                      <a:r>
                        <a:rPr lang="en-US" sz="1600" b="0" i="0" u="none" strike="noStrike" dirty="0">
                          <a:solidFill>
                            <a:srgbClr val="000000"/>
                          </a:solidFill>
                          <a:effectLst/>
                          <a:latin typeface="+mn-lt"/>
                        </a:rPr>
                        <a:t>  win past yr □ </a:t>
                      </a:r>
                      <a:r>
                        <a:rPr lang="en-US" sz="1600" b="0" i="0" u="none" strike="noStrike" dirty="0" err="1">
                          <a:solidFill>
                            <a:srgbClr val="000000"/>
                          </a:solidFill>
                          <a:effectLst/>
                          <a:latin typeface="+mn-lt"/>
                        </a:rPr>
                        <a:t>preg</a:t>
                      </a:r>
                      <a:r>
                        <a:rPr lang="en-US" sz="1600" b="0" i="0" u="none" strike="noStrike" dirty="0">
                          <a:solidFill>
                            <a:srgbClr val="000000"/>
                          </a:solidFill>
                          <a:effectLst/>
                          <a:latin typeface="+mn-lt"/>
                        </a:rPr>
                        <a:t> at time of death □ not pregnant, but </a:t>
                      </a:r>
                      <a:r>
                        <a:rPr lang="en-US" sz="1600" b="0" i="0" u="none" strike="noStrike" dirty="0" err="1">
                          <a:solidFill>
                            <a:srgbClr val="000000"/>
                          </a:solidFill>
                          <a:effectLst/>
                          <a:latin typeface="+mn-lt"/>
                        </a:rPr>
                        <a:t>preg</a:t>
                      </a:r>
                      <a:r>
                        <a:rPr lang="en-US" sz="1600" b="0" i="0" u="none" strike="noStrike" baseline="0" dirty="0">
                          <a:solidFill>
                            <a:srgbClr val="000000"/>
                          </a:solidFill>
                          <a:effectLst/>
                          <a:latin typeface="+mn-lt"/>
                        </a:rPr>
                        <a:t> </a:t>
                      </a:r>
                      <a:r>
                        <a:rPr lang="en-US" sz="1600" b="0" i="0" u="none" strike="noStrike" dirty="0">
                          <a:solidFill>
                            <a:srgbClr val="000000"/>
                          </a:solidFill>
                          <a:effectLst/>
                          <a:latin typeface="+mn-lt"/>
                        </a:rPr>
                        <a:t>within 42 days of death □ not pregnant but </a:t>
                      </a:r>
                      <a:r>
                        <a:rPr lang="en-US" sz="1600" b="0" i="0" u="none" strike="noStrike" dirty="0" err="1">
                          <a:solidFill>
                            <a:srgbClr val="000000"/>
                          </a:solidFill>
                          <a:effectLst/>
                          <a:latin typeface="+mn-lt"/>
                        </a:rPr>
                        <a:t>preg</a:t>
                      </a:r>
                      <a:r>
                        <a:rPr lang="en-US" sz="1600" b="0" i="0" u="none" strike="noStrike" dirty="0">
                          <a:solidFill>
                            <a:srgbClr val="000000"/>
                          </a:solidFill>
                          <a:effectLst/>
                          <a:latin typeface="+mn-lt"/>
                        </a:rPr>
                        <a:t> 43 days to 1 yr before death □ unknown if </a:t>
                      </a:r>
                      <a:r>
                        <a:rPr lang="en-US" sz="1600" b="0" i="0" u="none" strike="noStrike" dirty="0" err="1">
                          <a:solidFill>
                            <a:srgbClr val="000000"/>
                          </a:solidFill>
                          <a:effectLst/>
                          <a:latin typeface="+mn-lt"/>
                        </a:rPr>
                        <a:t>preg</a:t>
                      </a:r>
                      <a:r>
                        <a:rPr lang="en-US" sz="1600" b="0" i="0" u="none" strike="noStrike" dirty="0">
                          <a:solidFill>
                            <a:srgbClr val="000000"/>
                          </a:solidFill>
                          <a:effectLst/>
                          <a:latin typeface="+mn-lt"/>
                        </a:rPr>
                        <a:t> w/in the past yr</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4910390"/>
                  </a:ext>
                </a:extLst>
              </a:tr>
              <a:tr h="272539">
                <a:tc>
                  <a:txBody>
                    <a:bodyPr/>
                    <a:lstStyle/>
                    <a:p>
                      <a:pPr algn="l" fontAlgn="t"/>
                      <a:r>
                        <a:rPr lang="en-US" sz="1400" b="1" i="0" u="none" strike="noStrike" dirty="0">
                          <a:solidFill>
                            <a:srgbClr val="000000"/>
                          </a:solidFill>
                          <a:effectLst/>
                          <a:latin typeface="Arial" panose="020B0604020202020204" pitchFamily="34" charset="0"/>
                        </a:rPr>
                        <a:t>Illinois</a:t>
                      </a:r>
                    </a:p>
                  </a:txBody>
                  <a:tcPr marL="952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t"/>
                      <a:r>
                        <a:rPr lang="en-US" sz="1600" b="0" i="0" u="none" strike="noStrike" dirty="0">
                          <a:solidFill>
                            <a:srgbClr val="000000"/>
                          </a:solidFill>
                          <a:effectLst/>
                          <a:latin typeface="+mn-lt"/>
                        </a:rPr>
                        <a:t>If female, was there a pregnancy in past three months?  Yes □  No □</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77853631"/>
                  </a:ext>
                </a:extLst>
              </a:tr>
              <a:tr h="307526">
                <a:tc>
                  <a:txBody>
                    <a:bodyPr/>
                    <a:lstStyle/>
                    <a:p>
                      <a:pPr algn="l" fontAlgn="t"/>
                      <a:r>
                        <a:rPr lang="en-US" sz="1400" b="1" i="0" u="none" strike="noStrike" dirty="0">
                          <a:solidFill>
                            <a:srgbClr val="000000"/>
                          </a:solidFill>
                          <a:effectLst/>
                          <a:latin typeface="Arial" panose="020B0604020202020204" pitchFamily="34" charset="0"/>
                        </a:rPr>
                        <a:t>Indiana</a:t>
                      </a:r>
                    </a:p>
                  </a:txBody>
                  <a:tcPr marL="952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t"/>
                      <a:r>
                        <a:rPr lang="en-US" sz="1600" b="0" i="0" u="none" strike="noStrike" dirty="0">
                          <a:solidFill>
                            <a:srgbClr val="000000"/>
                          </a:solidFill>
                          <a:effectLst/>
                          <a:latin typeface="+mn-lt"/>
                        </a:rPr>
                        <a:t>Was decedent pregnant or 90 days postpartum? (Yes or no)</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8217506"/>
                  </a:ext>
                </a:extLst>
              </a:tr>
              <a:tr h="291149">
                <a:tc>
                  <a:txBody>
                    <a:bodyPr/>
                    <a:lstStyle/>
                    <a:p>
                      <a:pPr algn="l" fontAlgn="t"/>
                      <a:r>
                        <a:rPr lang="en-US" sz="1400" b="1" i="0" u="none" strike="noStrike" dirty="0">
                          <a:solidFill>
                            <a:srgbClr val="000000"/>
                          </a:solidFill>
                          <a:effectLst/>
                          <a:latin typeface="Arial" panose="020B0604020202020204" pitchFamily="34" charset="0"/>
                        </a:rPr>
                        <a:t>Iowa</a:t>
                      </a:r>
                    </a:p>
                  </a:txBody>
                  <a:tcPr marL="952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t"/>
                      <a:r>
                        <a:rPr lang="en-US" sz="1600" b="0" i="0" u="none" strike="noStrike" dirty="0">
                          <a:solidFill>
                            <a:srgbClr val="000000"/>
                          </a:solidFill>
                          <a:effectLst/>
                          <a:latin typeface="+mn-lt"/>
                        </a:rPr>
                        <a:t>If female, was there a pregnancy in the past 12 months? (Specify yes or no)</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3903"/>
                  </a:ext>
                </a:extLst>
              </a:tr>
              <a:tr h="258210">
                <a:tc>
                  <a:txBody>
                    <a:bodyPr/>
                    <a:lstStyle/>
                    <a:p>
                      <a:pPr algn="l" fontAlgn="t"/>
                      <a:r>
                        <a:rPr lang="en-US" sz="1400" b="1" i="0" u="none" strike="noStrike" dirty="0">
                          <a:solidFill>
                            <a:srgbClr val="000000"/>
                          </a:solidFill>
                          <a:effectLst/>
                          <a:latin typeface="Arial" panose="020B0604020202020204" pitchFamily="34" charset="0"/>
                        </a:rPr>
                        <a:t>Kentucky</a:t>
                      </a:r>
                    </a:p>
                  </a:txBody>
                  <a:tcPr marL="952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t"/>
                      <a:r>
                        <a:rPr lang="en-US" sz="1600" b="0" i="0" u="none" strike="noStrike" dirty="0">
                          <a:solidFill>
                            <a:srgbClr val="000000"/>
                          </a:solidFill>
                          <a:effectLst/>
                          <a:latin typeface="+mn-lt"/>
                        </a:rPr>
                        <a:t>If female, was there a pregnancy in the past 12 months?  □ Yes  □ No</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8562969"/>
                  </a:ext>
                </a:extLst>
              </a:tr>
              <a:tr h="243024">
                <a:tc>
                  <a:txBody>
                    <a:bodyPr/>
                    <a:lstStyle/>
                    <a:p>
                      <a:pPr algn="l" fontAlgn="t"/>
                      <a:r>
                        <a:rPr lang="en-US" sz="1400" b="1" i="0" u="none" strike="noStrike" dirty="0">
                          <a:solidFill>
                            <a:srgbClr val="000000"/>
                          </a:solidFill>
                          <a:effectLst/>
                          <a:latin typeface="Arial" panose="020B0604020202020204" pitchFamily="34" charset="0"/>
                        </a:rPr>
                        <a:t>Louisiana</a:t>
                      </a:r>
                    </a:p>
                  </a:txBody>
                  <a:tcPr marL="952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t"/>
                      <a:r>
                        <a:rPr lang="en-US" sz="1600" b="0" i="0" u="none" strike="noStrike" dirty="0">
                          <a:solidFill>
                            <a:srgbClr val="000000"/>
                          </a:solidFill>
                          <a:effectLst/>
                          <a:latin typeface="+mn-lt"/>
                        </a:rPr>
                        <a:t>If deceased was female 10–49, was she pregnant in the last 90 days?        □ Yes  □ No  □ </a:t>
                      </a:r>
                      <a:r>
                        <a:rPr lang="en-US" sz="1600" b="0" i="0" u="none" strike="noStrike" dirty="0" err="1">
                          <a:solidFill>
                            <a:srgbClr val="000000"/>
                          </a:solidFill>
                          <a:effectLst/>
                          <a:latin typeface="+mn-lt"/>
                        </a:rPr>
                        <a:t>Unk</a:t>
                      </a:r>
                      <a:endParaRPr lang="en-US" sz="1600" b="0" i="0" u="none" strike="noStrike" dirty="0">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2707353"/>
                  </a:ext>
                </a:extLst>
              </a:tr>
              <a:tr h="479881">
                <a:tc>
                  <a:txBody>
                    <a:bodyPr/>
                    <a:lstStyle/>
                    <a:p>
                      <a:pPr algn="l" fontAlgn="t"/>
                      <a:r>
                        <a:rPr lang="en-US" sz="1400" b="1" i="0" u="none" strike="noStrike" dirty="0">
                          <a:solidFill>
                            <a:srgbClr val="000000"/>
                          </a:solidFill>
                          <a:effectLst/>
                          <a:latin typeface="Arial" panose="020B0604020202020204" pitchFamily="34" charset="0"/>
                        </a:rPr>
                        <a:t>Maryland</a:t>
                      </a:r>
                    </a:p>
                  </a:txBody>
                  <a:tcPr marL="952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t"/>
                      <a:r>
                        <a:rPr lang="en-US" sz="1600" b="0" i="0" u="none" strike="noStrike" dirty="0">
                          <a:solidFill>
                            <a:srgbClr val="000000"/>
                          </a:solidFill>
                          <a:effectLst/>
                          <a:latin typeface="+mn-lt"/>
                        </a:rPr>
                        <a:t>If female: Was decedent pregnant in the past 12 months? □ Yes □ No □ Unknown Separate field  on dates of death and delivery support capability to compute the other categories in the standard.</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6225790"/>
                  </a:ext>
                </a:extLst>
              </a:tr>
              <a:tr h="285193">
                <a:tc>
                  <a:txBody>
                    <a:bodyPr/>
                    <a:lstStyle/>
                    <a:p>
                      <a:pPr algn="l" fontAlgn="t"/>
                      <a:r>
                        <a:rPr lang="en-US" sz="1400" b="1" i="0" u="none" strike="noStrike" dirty="0">
                          <a:solidFill>
                            <a:srgbClr val="000000"/>
                          </a:solidFill>
                          <a:effectLst/>
                          <a:latin typeface="Arial" panose="020B0604020202020204" pitchFamily="34" charset="0"/>
                        </a:rPr>
                        <a:t>Minnesota</a:t>
                      </a:r>
                    </a:p>
                  </a:txBody>
                  <a:tcPr marL="952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t"/>
                      <a:r>
                        <a:rPr lang="en-US" sz="1600" b="0" i="0" u="none" strike="noStrike" dirty="0">
                          <a:solidFill>
                            <a:srgbClr val="000000"/>
                          </a:solidFill>
                          <a:effectLst/>
                          <a:latin typeface="+mn-lt"/>
                        </a:rPr>
                        <a:t>Was female pregnant: At death?      yes       no        In last 12 months?       yes       no       unknown</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5646515"/>
                  </a:ext>
                </a:extLst>
              </a:tr>
              <a:tr h="254582">
                <a:tc>
                  <a:txBody>
                    <a:bodyPr/>
                    <a:lstStyle/>
                    <a:p>
                      <a:pPr algn="l" fontAlgn="t"/>
                      <a:r>
                        <a:rPr lang="en-US" sz="1400" b="1" i="0" u="none" strike="noStrike" dirty="0">
                          <a:solidFill>
                            <a:srgbClr val="000000"/>
                          </a:solidFill>
                          <a:effectLst/>
                          <a:latin typeface="Arial" panose="020B0604020202020204" pitchFamily="34" charset="0"/>
                        </a:rPr>
                        <a:t>Mississippi</a:t>
                      </a:r>
                    </a:p>
                  </a:txBody>
                  <a:tcPr marL="952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t"/>
                      <a:r>
                        <a:rPr lang="en-US" sz="1600" b="0" i="0" u="none" strike="noStrike" dirty="0">
                          <a:solidFill>
                            <a:srgbClr val="000000"/>
                          </a:solidFill>
                          <a:effectLst/>
                          <a:latin typeface="+mn-lt"/>
                        </a:rPr>
                        <a:t>Had decedent been pregnant within 90 days prior to death? □ Yes  □ No</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4702501"/>
                  </a:ext>
                </a:extLst>
              </a:tr>
              <a:tr h="281379">
                <a:tc>
                  <a:txBody>
                    <a:bodyPr/>
                    <a:lstStyle/>
                    <a:p>
                      <a:pPr algn="l" fontAlgn="t"/>
                      <a:r>
                        <a:rPr lang="en-US" sz="1400" b="1" i="0" u="none" strike="noStrike" dirty="0">
                          <a:solidFill>
                            <a:srgbClr val="000000"/>
                          </a:solidFill>
                          <a:effectLst/>
                          <a:latin typeface="Arial" panose="020B0604020202020204" pitchFamily="34" charset="0"/>
                        </a:rPr>
                        <a:t>Missouri</a:t>
                      </a:r>
                    </a:p>
                  </a:txBody>
                  <a:tcPr marL="952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t"/>
                      <a:r>
                        <a:rPr lang="en-US" sz="1600" b="0" i="0" u="none" strike="noStrike" dirty="0">
                          <a:solidFill>
                            <a:srgbClr val="000000"/>
                          </a:solidFill>
                          <a:effectLst/>
                          <a:latin typeface="+mn-lt"/>
                        </a:rPr>
                        <a:t>If deceased was female 10–49, was she pregnant in the last 90 days?</a:t>
                      </a:r>
                      <a:r>
                        <a:rPr lang="en-US" sz="1600" b="0" i="0" u="none" strike="noStrike" baseline="0" dirty="0">
                          <a:solidFill>
                            <a:srgbClr val="000000"/>
                          </a:solidFill>
                          <a:effectLst/>
                          <a:latin typeface="+mn-lt"/>
                        </a:rPr>
                        <a:t>       </a:t>
                      </a:r>
                      <a:r>
                        <a:rPr lang="en-US" sz="1600" b="0" i="0" u="none" strike="noStrike" dirty="0">
                          <a:solidFill>
                            <a:srgbClr val="000000"/>
                          </a:solidFill>
                          <a:effectLst/>
                          <a:latin typeface="+mn-lt"/>
                        </a:rPr>
                        <a:t>□ Yes □ No  □ Un</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9846499"/>
                  </a:ext>
                </a:extLst>
              </a:tr>
              <a:tr h="479881">
                <a:tc>
                  <a:txBody>
                    <a:bodyPr/>
                    <a:lstStyle/>
                    <a:p>
                      <a:pPr algn="l" fontAlgn="t"/>
                      <a:r>
                        <a:rPr lang="en-US" sz="1400" b="1" i="0" u="none" strike="noStrike" dirty="0">
                          <a:solidFill>
                            <a:srgbClr val="000000"/>
                          </a:solidFill>
                          <a:effectLst/>
                          <a:latin typeface="Arial" panose="020B0604020202020204" pitchFamily="34" charset="0"/>
                        </a:rPr>
                        <a:t>Montana</a:t>
                      </a:r>
                    </a:p>
                  </a:txBody>
                  <a:tcPr marL="952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t"/>
                      <a:r>
                        <a:rPr lang="en-US" sz="1600" b="0" i="0" u="none" strike="noStrike" dirty="0">
                          <a:solidFill>
                            <a:srgbClr val="000000"/>
                          </a:solidFill>
                          <a:effectLst/>
                          <a:latin typeface="+mn-lt"/>
                        </a:rPr>
                        <a:t>If female:</a:t>
                      </a:r>
                      <a:r>
                        <a:rPr lang="en-US" sz="1600" b="0" i="0" u="none" strike="noStrike" baseline="0" dirty="0">
                          <a:solidFill>
                            <a:srgbClr val="000000"/>
                          </a:solidFill>
                          <a:effectLst/>
                          <a:latin typeface="+mn-lt"/>
                        </a:rPr>
                        <a:t>    </a:t>
                      </a:r>
                      <a:r>
                        <a:rPr lang="en-US" sz="1600" b="0" i="0" u="none" strike="noStrike" dirty="0">
                          <a:solidFill>
                            <a:srgbClr val="000000"/>
                          </a:solidFill>
                          <a:effectLst/>
                          <a:latin typeface="+mn-lt"/>
                        </a:rPr>
                        <a:t>□ not </a:t>
                      </a:r>
                      <a:r>
                        <a:rPr lang="en-US" sz="1600" b="0" i="0" u="none" strike="noStrike" dirty="0" err="1">
                          <a:solidFill>
                            <a:srgbClr val="000000"/>
                          </a:solidFill>
                          <a:effectLst/>
                          <a:latin typeface="+mn-lt"/>
                        </a:rPr>
                        <a:t>preg</a:t>
                      </a:r>
                      <a:r>
                        <a:rPr lang="en-US" sz="1600" b="0" i="0" u="none" strike="noStrike" dirty="0">
                          <a:solidFill>
                            <a:srgbClr val="000000"/>
                          </a:solidFill>
                          <a:effectLst/>
                          <a:latin typeface="+mn-lt"/>
                        </a:rPr>
                        <a:t> within past year  □ not </a:t>
                      </a:r>
                      <a:r>
                        <a:rPr lang="en-US" sz="1600" b="0" i="0" u="none" strike="noStrike" dirty="0" err="1">
                          <a:solidFill>
                            <a:srgbClr val="000000"/>
                          </a:solidFill>
                          <a:effectLst/>
                          <a:latin typeface="+mn-lt"/>
                        </a:rPr>
                        <a:t>preg</a:t>
                      </a:r>
                      <a:r>
                        <a:rPr lang="en-US" sz="1600" b="0" i="0" u="none" strike="noStrike" dirty="0">
                          <a:solidFill>
                            <a:srgbClr val="000000"/>
                          </a:solidFill>
                          <a:effectLst/>
                          <a:latin typeface="+mn-lt"/>
                        </a:rPr>
                        <a:t> but </a:t>
                      </a:r>
                      <a:r>
                        <a:rPr lang="en-US" sz="1600" b="0" i="0" u="none" strike="noStrike" dirty="0" err="1">
                          <a:solidFill>
                            <a:srgbClr val="000000"/>
                          </a:solidFill>
                          <a:effectLst/>
                          <a:latin typeface="+mn-lt"/>
                        </a:rPr>
                        <a:t>preg</a:t>
                      </a:r>
                      <a:r>
                        <a:rPr lang="en-US" sz="1600" b="0" i="0" u="none" strike="noStrike" dirty="0">
                          <a:solidFill>
                            <a:srgbClr val="000000"/>
                          </a:solidFill>
                          <a:effectLst/>
                          <a:latin typeface="+mn-lt"/>
                        </a:rPr>
                        <a:t> within</a:t>
                      </a:r>
                      <a:r>
                        <a:rPr lang="en-US" sz="1600" b="0" i="0" u="none" strike="noStrike" baseline="0" dirty="0">
                          <a:solidFill>
                            <a:srgbClr val="000000"/>
                          </a:solidFill>
                          <a:effectLst/>
                          <a:latin typeface="+mn-lt"/>
                        </a:rPr>
                        <a:t> </a:t>
                      </a:r>
                      <a:r>
                        <a:rPr lang="en-US" sz="1600" b="0" i="0" u="none" strike="noStrike" dirty="0">
                          <a:solidFill>
                            <a:srgbClr val="000000"/>
                          </a:solidFill>
                          <a:effectLst/>
                          <a:latin typeface="+mn-lt"/>
                        </a:rPr>
                        <a:t>42 days of death  □ not </a:t>
                      </a:r>
                      <a:r>
                        <a:rPr lang="en-US" sz="1600" b="0" i="0" u="none" strike="noStrike" dirty="0" err="1">
                          <a:solidFill>
                            <a:srgbClr val="000000"/>
                          </a:solidFill>
                          <a:effectLst/>
                          <a:latin typeface="+mn-lt"/>
                        </a:rPr>
                        <a:t>preg</a:t>
                      </a:r>
                      <a:r>
                        <a:rPr lang="en-US" sz="1600" b="0" i="0" u="none" strike="noStrike" dirty="0">
                          <a:solidFill>
                            <a:srgbClr val="000000"/>
                          </a:solidFill>
                          <a:effectLst/>
                          <a:latin typeface="+mn-lt"/>
                        </a:rPr>
                        <a:t> but pregnant 43 days to 1 year before death  □ pregnant at time of death  □ unknown if </a:t>
                      </a:r>
                      <a:r>
                        <a:rPr lang="en-US" sz="1600" b="0" i="0" u="none" strike="noStrike" dirty="0" err="1">
                          <a:solidFill>
                            <a:srgbClr val="000000"/>
                          </a:solidFill>
                          <a:effectLst/>
                          <a:latin typeface="+mn-lt"/>
                        </a:rPr>
                        <a:t>preg</a:t>
                      </a:r>
                      <a:r>
                        <a:rPr lang="en-US" sz="1600" b="0" i="0" u="none" strike="noStrike" dirty="0">
                          <a:solidFill>
                            <a:srgbClr val="000000"/>
                          </a:solidFill>
                          <a:effectLst/>
                          <a:latin typeface="+mn-lt"/>
                        </a:rPr>
                        <a:t> within past year</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25227166"/>
                  </a:ext>
                </a:extLst>
              </a:tr>
              <a:tr h="243024">
                <a:tc>
                  <a:txBody>
                    <a:bodyPr/>
                    <a:lstStyle/>
                    <a:p>
                      <a:pPr algn="l" fontAlgn="t"/>
                      <a:r>
                        <a:rPr lang="en-US" sz="1400" b="1" i="0" u="none" strike="noStrike" dirty="0">
                          <a:solidFill>
                            <a:srgbClr val="000000"/>
                          </a:solidFill>
                          <a:effectLst/>
                          <a:latin typeface="Arial" panose="020B0604020202020204" pitchFamily="34" charset="0"/>
                        </a:rPr>
                        <a:t>New Jersey</a:t>
                      </a:r>
                    </a:p>
                  </a:txBody>
                  <a:tcPr marL="952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t"/>
                      <a:r>
                        <a:rPr lang="en-US" sz="1600" b="0" i="0" u="none" strike="noStrike" dirty="0">
                          <a:solidFill>
                            <a:srgbClr val="000000"/>
                          </a:solidFill>
                          <a:effectLst/>
                          <a:latin typeface="+mn-lt"/>
                        </a:rPr>
                        <a:t>If female, was she pregnant at death, or any time 90 days prior to death</a:t>
                      </a:r>
                      <a:r>
                        <a:rPr lang="en-US" sz="1600" b="0" i="0" u="none" strike="noStrike" baseline="0" dirty="0">
                          <a:solidFill>
                            <a:srgbClr val="000000"/>
                          </a:solidFill>
                          <a:effectLst/>
                          <a:latin typeface="+mn-lt"/>
                        </a:rPr>
                        <a:t>       </a:t>
                      </a:r>
                      <a:r>
                        <a:rPr lang="en-US" sz="1600" b="0" i="0" u="none" strike="noStrike" dirty="0">
                          <a:solidFill>
                            <a:srgbClr val="000000"/>
                          </a:solidFill>
                          <a:effectLst/>
                          <a:latin typeface="+mn-lt"/>
                        </a:rPr>
                        <a:t>□ Yes □ No</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4944380"/>
                  </a:ext>
                </a:extLst>
              </a:tr>
              <a:tr h="243024">
                <a:tc>
                  <a:txBody>
                    <a:bodyPr/>
                    <a:lstStyle/>
                    <a:p>
                      <a:pPr algn="l" fontAlgn="t"/>
                      <a:r>
                        <a:rPr lang="en-US" sz="1400" b="1" i="0" u="none" strike="noStrike" dirty="0">
                          <a:solidFill>
                            <a:srgbClr val="000000"/>
                          </a:solidFill>
                          <a:effectLst/>
                          <a:latin typeface="Arial" panose="020B0604020202020204" pitchFamily="34" charset="0"/>
                        </a:rPr>
                        <a:t>New Mexico</a:t>
                      </a:r>
                    </a:p>
                  </a:txBody>
                  <a:tcPr marL="952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t"/>
                      <a:r>
                        <a:rPr lang="en-US" sz="1600" b="0" i="0" u="none" strike="noStrike" dirty="0">
                          <a:solidFill>
                            <a:srgbClr val="000000"/>
                          </a:solidFill>
                          <a:effectLst/>
                          <a:latin typeface="+mn-lt"/>
                        </a:rPr>
                        <a:t>Was decedent pregnant within last 6 weeks?  □ Yes  □ No</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96352175"/>
                  </a:ext>
                </a:extLst>
              </a:tr>
              <a:tr h="243024">
                <a:tc>
                  <a:txBody>
                    <a:bodyPr/>
                    <a:lstStyle/>
                    <a:p>
                      <a:pPr algn="l" fontAlgn="t"/>
                      <a:r>
                        <a:rPr lang="en-US" sz="1400" b="1" i="0" u="none" strike="noStrike" dirty="0">
                          <a:solidFill>
                            <a:srgbClr val="000000"/>
                          </a:solidFill>
                          <a:effectLst/>
                          <a:latin typeface="Arial" panose="020B0604020202020204" pitchFamily="34" charset="0"/>
                        </a:rPr>
                        <a:t>North Dakota</a:t>
                      </a:r>
                    </a:p>
                  </a:txBody>
                  <a:tcPr marL="952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t"/>
                      <a:r>
                        <a:rPr lang="en-US" sz="1600" b="0" i="0" u="none" strike="noStrike" dirty="0">
                          <a:solidFill>
                            <a:srgbClr val="000000"/>
                          </a:solidFill>
                          <a:effectLst/>
                          <a:latin typeface="+mn-lt"/>
                        </a:rPr>
                        <a:t>Was deceased pregnant within 18 months of death?  □ Yes  □ No</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4350402"/>
                  </a:ext>
                </a:extLst>
              </a:tr>
              <a:tr h="243601">
                <a:tc>
                  <a:txBody>
                    <a:bodyPr/>
                    <a:lstStyle/>
                    <a:p>
                      <a:pPr algn="l" fontAlgn="t"/>
                      <a:r>
                        <a:rPr lang="en-US" sz="1400" b="1" i="0" u="none" strike="noStrike" dirty="0">
                          <a:solidFill>
                            <a:srgbClr val="000000"/>
                          </a:solidFill>
                          <a:effectLst/>
                          <a:latin typeface="Arial" panose="020B0604020202020204" pitchFamily="34" charset="0"/>
                        </a:rPr>
                        <a:t>Nebraska</a:t>
                      </a:r>
                    </a:p>
                  </a:txBody>
                  <a:tcPr marL="952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t"/>
                      <a:r>
                        <a:rPr lang="en-US" sz="1600" b="0" i="0" u="none" strike="noStrike" dirty="0">
                          <a:solidFill>
                            <a:srgbClr val="000000"/>
                          </a:solidFill>
                          <a:effectLst/>
                          <a:latin typeface="+mn-lt"/>
                        </a:rPr>
                        <a:t>If female, was there a pregnancy in the past 3 months?  Yes □  No □</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8978033"/>
                  </a:ext>
                </a:extLst>
              </a:tr>
              <a:tr h="243024">
                <a:tc>
                  <a:txBody>
                    <a:bodyPr/>
                    <a:lstStyle/>
                    <a:p>
                      <a:pPr algn="l" fontAlgn="t"/>
                      <a:r>
                        <a:rPr lang="en-US" sz="1400" b="1" i="0" u="none" strike="noStrike" dirty="0">
                          <a:solidFill>
                            <a:srgbClr val="000000"/>
                          </a:solidFill>
                          <a:effectLst/>
                          <a:latin typeface="Arial" panose="020B0604020202020204" pitchFamily="34" charset="0"/>
                        </a:rPr>
                        <a:t>Texas</a:t>
                      </a:r>
                    </a:p>
                  </a:txBody>
                  <a:tcPr marL="952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t"/>
                      <a:r>
                        <a:rPr lang="en-US" sz="1600" b="0" i="0" u="none" strike="noStrike" dirty="0">
                          <a:solidFill>
                            <a:srgbClr val="000000"/>
                          </a:solidFill>
                          <a:effectLst/>
                          <a:latin typeface="+mn-lt"/>
                        </a:rPr>
                        <a:t>Was decedent pregnant</a:t>
                      </a:r>
                      <a:r>
                        <a:rPr lang="en-US" sz="1600" b="0" i="0" u="none" strike="noStrike" baseline="0" dirty="0">
                          <a:solidFill>
                            <a:srgbClr val="000000"/>
                          </a:solidFill>
                          <a:effectLst/>
                          <a:latin typeface="+mn-lt"/>
                        </a:rPr>
                        <a:t> </a:t>
                      </a:r>
                      <a:r>
                        <a:rPr lang="en-US" sz="1600" b="0" i="0" u="none" strike="noStrike" dirty="0">
                          <a:solidFill>
                            <a:srgbClr val="000000"/>
                          </a:solidFill>
                          <a:effectLst/>
                          <a:latin typeface="+mn-lt"/>
                        </a:rPr>
                        <a:t>at time of death  □ yes  □ no  □ UNK within last 12 MO  □ yes  □ no  □ UN</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11675064"/>
                  </a:ext>
                </a:extLst>
              </a:tr>
              <a:tr h="380382">
                <a:tc>
                  <a:txBody>
                    <a:bodyPr/>
                    <a:lstStyle/>
                    <a:p>
                      <a:pPr algn="l" fontAlgn="t"/>
                      <a:r>
                        <a:rPr lang="en-US" sz="1400" b="1" i="0" u="none" strike="noStrike" dirty="0">
                          <a:solidFill>
                            <a:srgbClr val="000000"/>
                          </a:solidFill>
                          <a:effectLst/>
                          <a:latin typeface="Arial" panose="020B0604020202020204" pitchFamily="34" charset="0"/>
                        </a:rPr>
                        <a:t>Virginia</a:t>
                      </a:r>
                    </a:p>
                  </a:txBody>
                  <a:tcPr marL="952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t"/>
                      <a:r>
                        <a:rPr lang="en-US" sz="1600" b="0" i="0" u="none" strike="noStrike" dirty="0">
                          <a:solidFill>
                            <a:srgbClr val="000000"/>
                          </a:solidFill>
                          <a:effectLst/>
                          <a:latin typeface="+mn-lt"/>
                        </a:rPr>
                        <a:t>If female, was there a pregnancy in past 3 months?  Yes □  No □</a:t>
                      </a:r>
                      <a:r>
                        <a:rPr lang="en-US" sz="1600" b="0" i="0" u="none" strike="noStrike" baseline="0" dirty="0">
                          <a:solidFill>
                            <a:srgbClr val="000000"/>
                          </a:solidFill>
                          <a:effectLst/>
                          <a:latin typeface="+mn-lt"/>
                        </a:rPr>
                        <a:t>     </a:t>
                      </a:r>
                      <a:r>
                        <a:rPr lang="en-US" sz="1600" b="0" i="0" u="none" strike="noStrike" dirty="0">
                          <a:solidFill>
                            <a:srgbClr val="000000"/>
                          </a:solidFill>
                          <a:effectLst/>
                          <a:latin typeface="+mn-lt"/>
                        </a:rPr>
                        <a:t>Unknown □</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6685305"/>
                  </a:ext>
                </a:extLst>
              </a:tr>
            </a:tbl>
          </a:graphicData>
        </a:graphic>
      </p:graphicFrame>
      <p:sp>
        <p:nvSpPr>
          <p:cNvPr id="6" name="Title 1"/>
          <p:cNvSpPr txBox="1">
            <a:spLocks/>
          </p:cNvSpPr>
          <p:nvPr/>
        </p:nvSpPr>
        <p:spPr>
          <a:xfrm>
            <a:off x="7471953" y="0"/>
            <a:ext cx="4720047" cy="1325563"/>
          </a:xfrm>
          <a:prstGeom prst="rect">
            <a:avLst/>
          </a:prstGeom>
          <a:solidFill>
            <a:schemeClr val="bg1"/>
          </a:solidFill>
          <a:ln w="57150">
            <a:solidFill>
              <a:srgbClr val="0000FF"/>
            </a:solidFill>
          </a:ln>
        </p:spPr>
        <p:txBody>
          <a:bodyPr vert="horz" lIns="91440" tIns="45720" rIns="91440" bIns="45720" rtlCol="0" anchor="ctr">
            <a:normAutofit fontScale="82500" lnSpcReduction="20000"/>
          </a:bodyPr>
          <a:lstStyle>
            <a:lvl1pPr algn="ctr"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a:t>Wording of “Pregnancy Checkbox” in states prior to 2003</a:t>
            </a:r>
          </a:p>
        </p:txBody>
      </p:sp>
      <p:sp>
        <p:nvSpPr>
          <p:cNvPr id="7" name="TextBox 6"/>
          <p:cNvSpPr txBox="1"/>
          <p:nvPr/>
        </p:nvSpPr>
        <p:spPr>
          <a:xfrm>
            <a:off x="9908496" y="1325563"/>
            <a:ext cx="2283504" cy="3816429"/>
          </a:xfrm>
          <a:prstGeom prst="rect">
            <a:avLst/>
          </a:prstGeom>
          <a:noFill/>
          <a:ln w="571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panose="020F0502020204030204"/>
                <a:ea typeface="+mn-ea"/>
                <a:cs typeface="+mn-cs"/>
              </a:rPr>
              <a:t>Time periods used: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panose="020F0502020204030204"/>
                <a:ea typeface="+mn-ea"/>
                <a:cs typeface="+mn-cs"/>
              </a:rPr>
              <a:t>42 days;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panose="020F0502020204030204"/>
                <a:ea typeface="+mn-ea"/>
                <a:cs typeface="+mn-cs"/>
              </a:rPr>
              <a:t>6 weeks;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panose="020F0502020204030204"/>
                <a:ea typeface="+mn-ea"/>
                <a:cs typeface="+mn-cs"/>
              </a:rPr>
              <a:t>3 months;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panose="020F0502020204030204"/>
                <a:ea typeface="+mn-ea"/>
                <a:cs typeface="+mn-cs"/>
              </a:rPr>
              <a:t>90 days;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panose="020F0502020204030204"/>
                <a:ea typeface="+mn-ea"/>
                <a:cs typeface="+mn-cs"/>
              </a:rPr>
              <a:t>12 </a:t>
            </a:r>
            <a:r>
              <a:rPr kumimoji="0" lang="en-US" sz="2800" b="1" i="0" u="none" strike="noStrike" kern="1200" cap="none" spc="0" normalizeH="0" baseline="0" noProof="0" dirty="0" err="1">
                <a:ln>
                  <a:noFill/>
                </a:ln>
                <a:solidFill>
                  <a:srgbClr val="0000FF"/>
                </a:solidFill>
                <a:effectLst/>
                <a:uLnTx/>
                <a:uFillTx/>
                <a:latin typeface="Calibri" panose="020F0502020204030204"/>
                <a:ea typeface="+mn-ea"/>
                <a:cs typeface="+mn-cs"/>
              </a:rPr>
              <a:t>mos</a:t>
            </a:r>
            <a:r>
              <a:rPr kumimoji="0" lang="en-US" sz="2800" b="1" i="0" u="none" strike="noStrike" kern="1200" cap="none" spc="0" normalizeH="0" baseline="0" noProof="0" dirty="0">
                <a:ln>
                  <a:noFill/>
                </a:ln>
                <a:solidFill>
                  <a:srgbClr val="0000FF"/>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panose="020F0502020204030204"/>
                <a:ea typeface="+mn-ea"/>
                <a:cs typeface="+mn-cs"/>
              </a:rPr>
              <a:t>“last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9901013" y="5141992"/>
            <a:ext cx="2283504" cy="1200329"/>
          </a:xfrm>
          <a:prstGeom prst="rect">
            <a:avLst/>
          </a:prstGeom>
          <a:noFill/>
        </p:spPr>
        <p:txBody>
          <a:bodyPr wrap="square" rtlCol="0">
            <a:spAutoFit/>
          </a:bodyPr>
          <a:lstStyle/>
          <a:p>
            <a:r>
              <a:rPr lang="en-US" dirty="0"/>
              <a:t>Source: </a:t>
            </a:r>
            <a:r>
              <a:rPr lang="en-US" dirty="0" err="1"/>
              <a:t>Hoyert</a:t>
            </a:r>
            <a:r>
              <a:rPr lang="en-US" dirty="0"/>
              <a:t> DL, </a:t>
            </a:r>
            <a:r>
              <a:rPr lang="en-US" i="1" dirty="0"/>
              <a:t>NVSR</a:t>
            </a:r>
            <a:r>
              <a:rPr lang="en-US" dirty="0"/>
              <a:t>; </a:t>
            </a:r>
            <a:r>
              <a:rPr lang="en-US" dirty="0" err="1"/>
              <a:t>vol</a:t>
            </a:r>
            <a:r>
              <a:rPr lang="en-US" dirty="0"/>
              <a:t> 69 no 1. Hyattsville, MD: NCHS. 2020. </a:t>
            </a:r>
          </a:p>
        </p:txBody>
      </p:sp>
      <p:sp>
        <p:nvSpPr>
          <p:cNvPr id="9" name="TextBox 8"/>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14785608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1763" y="0"/>
            <a:ext cx="4341551" cy="6858000"/>
          </a:xfrm>
          <a:prstGeom prst="rect">
            <a:avLst/>
          </a:prstGeom>
        </p:spPr>
      </p:pic>
      <p:sp>
        <p:nvSpPr>
          <p:cNvPr id="5" name="Rectangle 4"/>
          <p:cNvSpPr/>
          <p:nvPr/>
        </p:nvSpPr>
        <p:spPr>
          <a:xfrm>
            <a:off x="1535724" y="3622431"/>
            <a:ext cx="1441938" cy="6213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4"/>
          <a:stretch>
            <a:fillRect/>
          </a:stretch>
        </p:blipFill>
        <p:spPr>
          <a:xfrm>
            <a:off x="4612648" y="1195754"/>
            <a:ext cx="7502902" cy="3598984"/>
          </a:xfrm>
          <a:prstGeom prst="rect">
            <a:avLst/>
          </a:prstGeom>
        </p:spPr>
      </p:pic>
      <p:sp>
        <p:nvSpPr>
          <p:cNvPr id="8" name="Rectangle 7"/>
          <p:cNvSpPr/>
          <p:nvPr/>
        </p:nvSpPr>
        <p:spPr>
          <a:xfrm>
            <a:off x="4612647" y="3540370"/>
            <a:ext cx="6758737" cy="4337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5379948" y="118536"/>
            <a:ext cx="5968301"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Calibri" panose="020F0502020204030204"/>
                <a:ea typeface="+mn-ea"/>
                <a:cs typeface="+mn-cs"/>
              </a:rPr>
              <a:t>Revised (2003) U.S. Standard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Calibri" panose="020F0502020204030204"/>
                <a:ea typeface="+mn-ea"/>
                <a:cs typeface="+mn-cs"/>
              </a:rPr>
              <a:t>Certificate of Death </a:t>
            </a:r>
          </a:p>
        </p:txBody>
      </p:sp>
      <p:sp>
        <p:nvSpPr>
          <p:cNvPr id="9" name="TextBox 8"/>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1120128829"/>
      </p:ext>
    </p:extLst>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9965788" cy="6035675"/>
          </a:xfrm>
        </p:spPr>
        <p:txBody>
          <a:bodyPr>
            <a:normAutofit/>
          </a:bodyPr>
          <a:lstStyle/>
          <a:p>
            <a:pPr algn="l"/>
            <a:r>
              <a:rPr lang="en-US" dirty="0"/>
              <a:t>First a quick side trip into the terms rate and ratio. If you don’t find that discussion enthralling, you: </a:t>
            </a:r>
            <a:br>
              <a:rPr lang="en-US" dirty="0"/>
            </a:br>
            <a:br>
              <a:rPr lang="en-US" dirty="0"/>
            </a:br>
            <a:r>
              <a:rPr lang="en-US" dirty="0"/>
              <a:t>(a) are a normal human being; and </a:t>
            </a:r>
            <a:br>
              <a:rPr lang="en-US" dirty="0"/>
            </a:br>
            <a:br>
              <a:rPr lang="en-US" dirty="0"/>
            </a:br>
            <a:r>
              <a:rPr lang="en-US" dirty="0"/>
              <a:t>(b)  can skip to slide  11 and wonder what you missed. </a:t>
            </a:r>
          </a:p>
        </p:txBody>
      </p:sp>
      <p:sp>
        <p:nvSpPr>
          <p:cNvPr id="3" name="TextBox 2"/>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23009657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758461"/>
          </a:xfrm>
        </p:spPr>
        <p:txBody>
          <a:bodyPr>
            <a:noAutofit/>
          </a:bodyPr>
          <a:lstStyle/>
          <a:p>
            <a:pPr algn="ctr"/>
            <a:r>
              <a:rPr lang="en-US" sz="4000" b="1" dirty="0">
                <a:solidFill>
                  <a:srgbClr val="0000A9"/>
                </a:solidFill>
                <a:latin typeface="+mn-lt"/>
              </a:rPr>
              <a:t>To improve case identification:</a:t>
            </a:r>
            <a:br>
              <a:rPr lang="en-US" sz="4000" b="1" dirty="0">
                <a:solidFill>
                  <a:srgbClr val="0000A9"/>
                </a:solidFill>
                <a:latin typeface="+mn-lt"/>
              </a:rPr>
            </a:br>
            <a:br>
              <a:rPr lang="en-US" sz="4000" b="1" dirty="0">
                <a:solidFill>
                  <a:srgbClr val="0000A9"/>
                </a:solidFill>
                <a:latin typeface="+mn-lt"/>
              </a:rPr>
            </a:br>
            <a:r>
              <a:rPr lang="en-US" sz="4000" b="1" i="1" dirty="0">
                <a:latin typeface="+mn-lt"/>
              </a:rPr>
              <a:t>U.S. Standard Pregnancy Question, 2003 (sort of)</a:t>
            </a:r>
          </a:p>
        </p:txBody>
      </p:sp>
      <p:sp>
        <p:nvSpPr>
          <p:cNvPr id="3" name="Content Placeholder 2"/>
          <p:cNvSpPr>
            <a:spLocks noGrp="1"/>
          </p:cNvSpPr>
          <p:nvPr>
            <p:ph idx="1"/>
          </p:nvPr>
        </p:nvSpPr>
        <p:spPr>
          <a:xfrm>
            <a:off x="222738" y="1758461"/>
            <a:ext cx="8510955" cy="4809109"/>
          </a:xfrm>
          <a:ln>
            <a:solidFill>
              <a:srgbClr val="000000"/>
            </a:solidFill>
          </a:ln>
        </p:spPr>
        <p:txBody>
          <a:bodyPr>
            <a:normAutofit/>
          </a:bodyPr>
          <a:lstStyle/>
          <a:p>
            <a:pPr marL="0" indent="0">
              <a:buNone/>
            </a:pPr>
            <a:r>
              <a:rPr lang="en-US" dirty="0"/>
              <a:t>Checkbox format:</a:t>
            </a:r>
          </a:p>
          <a:p>
            <a:pPr marL="0" indent="0">
              <a:buNone/>
            </a:pPr>
            <a:endParaRPr lang="en-US" dirty="0"/>
          </a:p>
          <a:p>
            <a:pPr marL="0" indent="0">
              <a:buNone/>
            </a:pPr>
            <a:r>
              <a:rPr lang="en-US" dirty="0"/>
              <a:t>IF FEMALE:</a:t>
            </a:r>
          </a:p>
          <a:p>
            <a:pPr>
              <a:buFont typeface="Wingdings" charset="2"/>
              <a:buChar char="q"/>
            </a:pPr>
            <a:r>
              <a:rPr lang="en-US" dirty="0"/>
              <a:t>Not pregnant within past year</a:t>
            </a:r>
          </a:p>
          <a:p>
            <a:pPr>
              <a:buFont typeface="Wingdings" charset="2"/>
              <a:buChar char="q"/>
            </a:pPr>
            <a:r>
              <a:rPr lang="en-US" dirty="0"/>
              <a:t>Pregnant at time of death</a:t>
            </a:r>
          </a:p>
          <a:p>
            <a:pPr>
              <a:buFont typeface="Wingdings" charset="2"/>
              <a:buChar char="q"/>
            </a:pPr>
            <a:r>
              <a:rPr lang="en-US" dirty="0"/>
              <a:t>Not pregnant, but pregnant within 42 days of death</a:t>
            </a:r>
          </a:p>
          <a:p>
            <a:pPr>
              <a:buFont typeface="Wingdings" charset="2"/>
              <a:buChar char="q"/>
            </a:pPr>
            <a:r>
              <a:rPr lang="en-US" dirty="0"/>
              <a:t>Not pregnant, but pregnant 43 days to 1 year before death</a:t>
            </a:r>
          </a:p>
          <a:p>
            <a:pPr>
              <a:buFont typeface="Wingdings" charset="2"/>
              <a:buChar char="q"/>
            </a:pPr>
            <a:r>
              <a:rPr lang="en-US" dirty="0"/>
              <a:t>Unknown if pregnant within the past year</a:t>
            </a:r>
          </a:p>
        </p:txBody>
      </p:sp>
      <p:sp>
        <p:nvSpPr>
          <p:cNvPr id="5" name="TextBox 4"/>
          <p:cNvSpPr txBox="1"/>
          <p:nvPr/>
        </p:nvSpPr>
        <p:spPr>
          <a:xfrm>
            <a:off x="8733693" y="1758461"/>
            <a:ext cx="3270738"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C00000"/>
                </a:solidFill>
                <a:effectLst/>
                <a:uLnTx/>
                <a:uFillTx/>
                <a:latin typeface="Calibri" panose="020F0502020204030204"/>
                <a:ea typeface="+mn-ea"/>
                <a:cs typeface="+mn-cs"/>
              </a:rPr>
              <a:t>Meant to solve 2 problems: </a:t>
            </a:r>
          </a:p>
          <a:p>
            <a:pPr marL="514350" marR="0" lvl="0" indent="-514350" algn="l" defTabSz="914400" rtl="0" eaLnBrk="1" fontAlgn="auto" latinLnBrk="0" hangingPunct="1">
              <a:lnSpc>
                <a:spcPct val="100000"/>
              </a:lnSpc>
              <a:spcBef>
                <a:spcPts val="0"/>
              </a:spcBef>
              <a:spcAft>
                <a:spcPts val="0"/>
              </a:spcAft>
              <a:buClrTx/>
              <a:buSzTx/>
              <a:buFontTx/>
              <a:buAutoNum type="arabicParenBoth"/>
              <a:tabLst/>
              <a:defRPr/>
            </a:pPr>
            <a:r>
              <a:rPr kumimoji="0" lang="en-US" sz="2800" b="1" i="1" u="none" strike="noStrike" kern="1200" cap="none" spc="0" normalizeH="0" baseline="0" noProof="0" dirty="0">
                <a:ln>
                  <a:noFill/>
                </a:ln>
                <a:solidFill>
                  <a:srgbClr val="C00000"/>
                </a:solidFill>
                <a:effectLst/>
                <a:uLnTx/>
                <a:uFillTx/>
                <a:latin typeface="Calibri" panose="020F0502020204030204"/>
                <a:ea typeface="+mn-ea"/>
                <a:cs typeface="+mn-cs"/>
              </a:rPr>
              <a:t>Most states had no such question; and</a:t>
            </a:r>
          </a:p>
          <a:p>
            <a:pPr marL="514350" marR="0" lvl="0" indent="-514350" algn="l" defTabSz="914400" rtl="0" eaLnBrk="1" fontAlgn="auto" latinLnBrk="0" hangingPunct="1">
              <a:lnSpc>
                <a:spcPct val="100000"/>
              </a:lnSpc>
              <a:spcBef>
                <a:spcPts val="0"/>
              </a:spcBef>
              <a:spcAft>
                <a:spcPts val="0"/>
              </a:spcAft>
              <a:buClrTx/>
              <a:buSzTx/>
              <a:buFontTx/>
              <a:buAutoNum type="arabicParenBoth"/>
              <a:tabLst/>
              <a:defRPr/>
            </a:pPr>
            <a:r>
              <a:rPr kumimoji="0" lang="en-US" sz="2800" b="1" i="1" u="none" strike="noStrike" kern="1200" cap="none" spc="0" normalizeH="0" baseline="0" noProof="0" dirty="0">
                <a:ln>
                  <a:noFill/>
                </a:ln>
                <a:solidFill>
                  <a:srgbClr val="C00000"/>
                </a:solidFill>
                <a:effectLst/>
                <a:uLnTx/>
                <a:uFillTx/>
                <a:latin typeface="Calibri" panose="020F0502020204030204"/>
                <a:ea typeface="+mn-ea"/>
                <a:cs typeface="+mn-cs"/>
              </a:rPr>
              <a:t> Different questions used in different states that did ask about pregnancy status.</a:t>
            </a:r>
          </a:p>
        </p:txBody>
      </p:sp>
      <p:sp>
        <p:nvSpPr>
          <p:cNvPr id="6" name="TextBox 5"/>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8330382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2528" y="35974"/>
            <a:ext cx="6841136" cy="1638152"/>
          </a:xfrm>
        </p:spPr>
        <p:txBody>
          <a:bodyPr>
            <a:noAutofit/>
          </a:bodyPr>
          <a:lstStyle/>
          <a:p>
            <a:pPr algn="ctr"/>
            <a:r>
              <a:rPr lang="en-US" sz="4000" b="1" dirty="0">
                <a:solidFill>
                  <a:srgbClr val="0000FF"/>
                </a:solidFill>
                <a:latin typeface="+mn-lt"/>
              </a:rPr>
              <a:t>Delays in Adoption of the U.S. Standard Pregnancy Question among States  </a:t>
            </a:r>
          </a:p>
        </p:txBody>
      </p:sp>
      <p:sp>
        <p:nvSpPr>
          <p:cNvPr id="3" name="Content Placeholder 2"/>
          <p:cNvSpPr>
            <a:spLocks noGrp="1"/>
          </p:cNvSpPr>
          <p:nvPr>
            <p:ph idx="1"/>
          </p:nvPr>
        </p:nvSpPr>
        <p:spPr>
          <a:xfrm>
            <a:off x="4507573" y="6253579"/>
            <a:ext cx="4857172" cy="569378"/>
          </a:xfrm>
        </p:spPr>
        <p:txBody>
          <a:bodyPr>
            <a:noAutofit/>
          </a:bodyPr>
          <a:lstStyle/>
          <a:p>
            <a:pPr marL="0" indent="0">
              <a:lnSpc>
                <a:spcPct val="80000"/>
              </a:lnSpc>
              <a:buNone/>
            </a:pPr>
            <a:r>
              <a:rPr lang="en-US" sz="2600" dirty="0">
                <a:solidFill>
                  <a:srgbClr val="0000FF"/>
                </a:solidFill>
              </a:rPr>
              <a:t>*</a:t>
            </a:r>
            <a:r>
              <a:rPr lang="en-US" sz="2600" dirty="0"/>
              <a:t> </a:t>
            </a:r>
            <a:r>
              <a:rPr lang="en-US" sz="2000" dirty="0"/>
              <a:t>Note:  Some states adopted change in the middle of the calendar year.  </a:t>
            </a:r>
          </a:p>
        </p:txBody>
      </p:sp>
      <p:graphicFrame>
        <p:nvGraphicFramePr>
          <p:cNvPr id="4" name="Table 3"/>
          <p:cNvGraphicFramePr>
            <a:graphicFrameLocks noGrp="1"/>
          </p:cNvGraphicFramePr>
          <p:nvPr/>
        </p:nvGraphicFramePr>
        <p:xfrm>
          <a:off x="123585" y="26356"/>
          <a:ext cx="4275439" cy="6797040"/>
        </p:xfrm>
        <a:graphic>
          <a:graphicData uri="http://schemas.openxmlformats.org/drawingml/2006/table">
            <a:tbl>
              <a:tblPr firstRow="1" bandRow="1">
                <a:tableStyleId>{5C22544A-7EE6-4342-B048-85BDC9FD1C3A}</a:tableStyleId>
              </a:tblPr>
              <a:tblGrid>
                <a:gridCol w="930197">
                  <a:extLst>
                    <a:ext uri="{9D8B030D-6E8A-4147-A177-3AD203B41FA5}">
                      <a16:colId xmlns:a16="http://schemas.microsoft.com/office/drawing/2014/main" val="20000"/>
                    </a:ext>
                  </a:extLst>
                </a:gridCol>
                <a:gridCol w="1826326">
                  <a:extLst>
                    <a:ext uri="{9D8B030D-6E8A-4147-A177-3AD203B41FA5}">
                      <a16:colId xmlns:a16="http://schemas.microsoft.com/office/drawing/2014/main" val="20001"/>
                    </a:ext>
                  </a:extLst>
                </a:gridCol>
                <a:gridCol w="1518916">
                  <a:extLst>
                    <a:ext uri="{9D8B030D-6E8A-4147-A177-3AD203B41FA5}">
                      <a16:colId xmlns:a16="http://schemas.microsoft.com/office/drawing/2014/main" val="20002"/>
                    </a:ext>
                  </a:extLst>
                </a:gridCol>
              </a:tblGrid>
              <a:tr h="35015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rgbClr val="0000FF"/>
                          </a:solidFill>
                        </a:rPr>
                        <a:t>New Adopters*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rgbClr val="0000FF"/>
                          </a:solidFill>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50157">
                <a:tc>
                  <a:txBody>
                    <a:bodyPr/>
                    <a:lstStyle/>
                    <a:p>
                      <a:r>
                        <a:rPr lang="en-US" sz="2000" b="1" dirty="0"/>
                        <a:t>2003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200" b="0" i="0" u="none" strike="noStrike" dirty="0">
                          <a:solidFill>
                            <a:srgbClr val="000000"/>
                          </a:solidFill>
                          <a:effectLst/>
                          <a:latin typeface="Arial" panose="020B0604020202020204" pitchFamily="34"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2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50157">
                <a:tc>
                  <a:txBody>
                    <a:bodyPr/>
                    <a:lstStyle/>
                    <a:p>
                      <a:r>
                        <a:rPr lang="en-US" sz="2000" b="1" dirty="0"/>
                        <a:t>2004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200" b="0" i="0" u="none" strike="noStrike" dirty="0">
                          <a:solidFill>
                            <a:srgbClr val="000000"/>
                          </a:solidFill>
                          <a:effectLst/>
                          <a:latin typeface="Arial" panose="020B0604020202020204" pitchFamily="34"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200" dirty="0"/>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50157">
                <a:tc>
                  <a:txBody>
                    <a:bodyPr/>
                    <a:lstStyle/>
                    <a:p>
                      <a:r>
                        <a:rPr lang="en-US" sz="2000" b="1" dirty="0"/>
                        <a:t>2005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200" b="0" i="0" u="none" strike="noStrike" dirty="0">
                          <a:solidFill>
                            <a:srgbClr val="000000"/>
                          </a:solidFill>
                          <a:effectLst/>
                          <a:latin typeface="Arial" panose="020B0604020202020204" pitchFamily="34"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200" dirty="0"/>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50157">
                <a:tc>
                  <a:txBody>
                    <a:bodyPr/>
                    <a:lstStyle/>
                    <a:p>
                      <a:r>
                        <a:rPr lang="en-US" sz="2000" b="1" dirty="0"/>
                        <a:t>2006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200" b="0" i="0" u="none" strike="noStrike" dirty="0">
                          <a:solidFill>
                            <a:srgbClr val="000000"/>
                          </a:solidFill>
                          <a:effectLst/>
                          <a:latin typeface="Arial" panose="020B0604020202020204" pitchFamily="34"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200" dirty="0"/>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50157">
                <a:tc>
                  <a:txBody>
                    <a:bodyPr/>
                    <a:lstStyle/>
                    <a:p>
                      <a:r>
                        <a:rPr lang="en-US" sz="2000" b="1" dirty="0"/>
                        <a:t>2007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200" b="0" i="0" u="none" strike="noStrike" dirty="0">
                          <a:solidFill>
                            <a:srgbClr val="000000"/>
                          </a:solidFill>
                          <a:effectLst/>
                          <a:latin typeface="Arial" panose="020B0604020202020204" pitchFamily="34"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200" dirty="0"/>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50157">
                <a:tc>
                  <a:txBody>
                    <a:bodyPr/>
                    <a:lstStyle/>
                    <a:p>
                      <a:r>
                        <a:rPr lang="en-US" sz="2000" b="1" dirty="0"/>
                        <a:t>2008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200" b="0" i="0" u="none" strike="noStrike" dirty="0">
                          <a:solidFill>
                            <a:srgbClr val="000000"/>
                          </a:solidFill>
                          <a:effectLst/>
                          <a:latin typeface="Arial" panose="020B0604020202020204" pitchFamily="34"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200" dirty="0"/>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50157">
                <a:tc>
                  <a:txBody>
                    <a:bodyPr/>
                    <a:lstStyle/>
                    <a:p>
                      <a:r>
                        <a:rPr lang="en-US" sz="2000" b="1" dirty="0"/>
                        <a:t>2009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200" b="0" i="0" u="none" strike="noStrike" dirty="0">
                          <a:solidFill>
                            <a:srgbClr val="000000"/>
                          </a:solidFill>
                          <a:effectLst/>
                          <a:latin typeface="Arial" panose="020B0604020202020204" pitchFamily="34"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200" dirty="0"/>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50157">
                <a:tc>
                  <a:txBody>
                    <a:bodyPr/>
                    <a:lstStyle/>
                    <a:p>
                      <a:r>
                        <a:rPr lang="en-US" sz="2000" b="1" dirty="0"/>
                        <a:t>2010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200" b="0" i="0" u="none" strike="noStrike" dirty="0">
                          <a:solidFill>
                            <a:srgbClr val="000000"/>
                          </a:solidFill>
                          <a:effectLst/>
                          <a:latin typeface="Arial" panose="020B0604020202020204" pitchFamily="34"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200" dirty="0"/>
                        <a:t>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50157">
                <a:tc>
                  <a:txBody>
                    <a:bodyPr/>
                    <a:lstStyle/>
                    <a:p>
                      <a:r>
                        <a:rPr lang="en-US" sz="2000" b="1" dirty="0"/>
                        <a:t>2011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200" b="0" i="0" u="none" strike="noStrike" dirty="0">
                          <a:solidFill>
                            <a:srgbClr val="000000"/>
                          </a:solidFill>
                          <a:effectLst/>
                          <a:latin typeface="Arial" panose="020B0604020202020204" pitchFamily="34"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200" dirty="0"/>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50157">
                <a:tc>
                  <a:txBody>
                    <a:bodyPr/>
                    <a:lstStyle/>
                    <a:p>
                      <a:r>
                        <a:rPr lang="en-US" sz="2000" b="1" dirty="0"/>
                        <a:t>2012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200" b="0" i="0" u="none" strike="noStrike">
                          <a:solidFill>
                            <a:srgbClr val="000000"/>
                          </a:solidFill>
                          <a:effectLst/>
                          <a:latin typeface="Arial" panose="020B0604020202020204" pitchFamily="34"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200" dirty="0"/>
                        <a:t>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50157">
                <a:tc>
                  <a:txBody>
                    <a:bodyPr/>
                    <a:lstStyle/>
                    <a:p>
                      <a:r>
                        <a:rPr lang="en-US" sz="2000" b="1" dirty="0"/>
                        <a:t>2013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200" b="0" i="0" u="none" strike="noStrike">
                          <a:solidFill>
                            <a:srgbClr val="000000"/>
                          </a:solidFill>
                          <a:effectLst/>
                          <a:latin typeface="Arial" panose="020B0604020202020204" pitchFamily="34"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200" dirty="0"/>
                        <a:t>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350157">
                <a:tc>
                  <a:txBody>
                    <a:bodyPr/>
                    <a:lstStyle/>
                    <a:p>
                      <a:r>
                        <a:rPr lang="en-US" sz="2000" b="1" dirty="0"/>
                        <a:t>2014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200" b="0" i="0" u="none" strike="noStrike">
                          <a:solidFill>
                            <a:srgbClr val="000000"/>
                          </a:solidFill>
                          <a:effectLst/>
                          <a:latin typeface="Arial" panose="020B0604020202020204"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200" dirty="0"/>
                        <a:t>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350157">
                <a:tc>
                  <a:txBody>
                    <a:bodyPr/>
                    <a:lstStyle/>
                    <a:p>
                      <a:r>
                        <a:rPr lang="en-US" sz="2000" b="1" dirty="0"/>
                        <a:t>2015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200" b="0" i="0" u="none" strike="noStrike">
                          <a:solidFill>
                            <a:srgbClr val="000000"/>
                          </a:solidFill>
                          <a:effectLst/>
                          <a:latin typeface="Arial" panose="020B0604020202020204" pitchFamily="34"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200" dirty="0"/>
                        <a:t>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350157">
                <a:tc>
                  <a:txBody>
                    <a:bodyPr/>
                    <a:lstStyle/>
                    <a:p>
                      <a:r>
                        <a:rPr lang="en-US" sz="2000" b="1" dirty="0"/>
                        <a:t>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200" b="0" i="0" u="none" strike="noStrike" dirty="0">
                          <a:solidFill>
                            <a:srgbClr val="000000"/>
                          </a:solidFill>
                          <a:effectLst/>
                          <a:latin typeface="Arial" panose="020B0604020202020204" pitchFamily="34"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200"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350157">
                <a:tc>
                  <a:txBody>
                    <a:bodyPr/>
                    <a:lstStyle/>
                    <a:p>
                      <a:r>
                        <a:rPr lang="en-US" sz="2000" b="1" dirty="0"/>
                        <a:t>2017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200" b="0" i="0" u="none" strike="noStrike" dirty="0">
                          <a:solidFill>
                            <a:srgbClr val="000000"/>
                          </a:solidFill>
                          <a:effectLst/>
                          <a:latin typeface="Arial" panose="020B0604020202020204" pitchFamily="34"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200" dirty="0"/>
                        <a:t>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bl>
          </a:graphicData>
        </a:graphic>
      </p:graphicFrame>
      <p:sp>
        <p:nvSpPr>
          <p:cNvPr id="6" name="Oval 5"/>
          <p:cNvSpPr/>
          <p:nvPr/>
        </p:nvSpPr>
        <p:spPr>
          <a:xfrm>
            <a:off x="3778380" y="2152650"/>
            <a:ext cx="831720" cy="40468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7" name="Table 6"/>
          <p:cNvGraphicFramePr>
            <a:graphicFrameLocks noGrp="1"/>
          </p:cNvGraphicFramePr>
          <p:nvPr>
            <p:extLst>
              <p:ext uri="{D42A27DB-BD31-4B8C-83A1-F6EECF244321}">
                <p14:modId xmlns:p14="http://schemas.microsoft.com/office/powerpoint/2010/main" val="2336868611"/>
              </p:ext>
            </p:extLst>
          </p:nvPr>
        </p:nvGraphicFramePr>
        <p:xfrm>
          <a:off x="5949727" y="1590139"/>
          <a:ext cx="5109207" cy="4663440"/>
        </p:xfrm>
        <a:graphic>
          <a:graphicData uri="http://schemas.openxmlformats.org/drawingml/2006/table">
            <a:tbl>
              <a:tblPr firstRow="1" bandRow="1">
                <a:tableStyleId>{5C22544A-7EE6-4342-B048-85BDC9FD1C3A}</a:tableStyleId>
              </a:tblPr>
              <a:tblGrid>
                <a:gridCol w="2326054">
                  <a:extLst>
                    <a:ext uri="{9D8B030D-6E8A-4147-A177-3AD203B41FA5}">
                      <a16:colId xmlns:a16="http://schemas.microsoft.com/office/drawing/2014/main" val="20000"/>
                    </a:ext>
                  </a:extLst>
                </a:gridCol>
                <a:gridCol w="2783153">
                  <a:extLst>
                    <a:ext uri="{9D8B030D-6E8A-4147-A177-3AD203B41FA5}">
                      <a16:colId xmlns:a16="http://schemas.microsoft.com/office/drawing/2014/main" val="20001"/>
                    </a:ext>
                  </a:extLst>
                </a:gridCol>
              </a:tblGrid>
              <a:tr h="370840">
                <a:tc>
                  <a:txBody>
                    <a:bodyPr/>
                    <a:lstStyle/>
                    <a:p>
                      <a:r>
                        <a:rPr lang="en-US" sz="2800" dirty="0">
                          <a:solidFill>
                            <a:schemeClr val="tx1"/>
                          </a:solidFill>
                        </a:rPr>
                        <a:t>State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chemeClr val="tx1"/>
                          </a:solidFill>
                        </a:rPr>
                        <a:t>Year Adopted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9583559"/>
                  </a:ext>
                </a:extLst>
              </a:tr>
              <a:tr h="370840">
                <a:tc>
                  <a:txBody>
                    <a:bodyPr/>
                    <a:lstStyle/>
                    <a:p>
                      <a:r>
                        <a:rPr lang="en-US" sz="2800" dirty="0">
                          <a:solidFill>
                            <a:schemeClr val="tx1"/>
                          </a:solidFill>
                        </a:rPr>
                        <a:t>CA, ID, MT, 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chemeClr val="tx1"/>
                          </a:solidFill>
                        </a:rPr>
                        <a:t>2003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20643236"/>
                  </a:ext>
                </a:extLst>
              </a:tr>
              <a:tr h="370840">
                <a:tc>
                  <a:txBody>
                    <a:bodyPr/>
                    <a:lstStyle/>
                    <a:p>
                      <a:r>
                        <a:rPr lang="en-US" sz="2800" dirty="0">
                          <a:solidFill>
                            <a:schemeClr val="tx1"/>
                          </a:solidFill>
                        </a:rPr>
                        <a:t>New Jersey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chemeClr val="tx1"/>
                          </a:solidFill>
                        </a:rPr>
                        <a:t>2004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70840">
                <a:tc>
                  <a:txBody>
                    <a:bodyPr/>
                    <a:lstStyle/>
                    <a:p>
                      <a:r>
                        <a:rPr lang="en-US" sz="2800" dirty="0">
                          <a:solidFill>
                            <a:schemeClr val="tx1"/>
                          </a:solidFill>
                        </a:rPr>
                        <a:t>Florida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chemeClr val="tx1"/>
                          </a:solidFill>
                        </a:rPr>
                        <a:t>2005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r>
                        <a:rPr lang="en-US" sz="2800" dirty="0">
                          <a:solidFill>
                            <a:schemeClr val="tx1"/>
                          </a:solidFill>
                        </a:rPr>
                        <a:t>Texas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chemeClr val="tx1"/>
                          </a:solidFill>
                        </a:rPr>
                        <a:t>2006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r>
                        <a:rPr lang="en-US" sz="2800" b="0" dirty="0">
                          <a:solidFill>
                            <a:schemeClr val="tx1"/>
                          </a:solidFill>
                        </a:rPr>
                        <a:t>Ohio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chemeClr val="tx1"/>
                          </a:solidFill>
                        </a:rPr>
                        <a:t>2007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70840">
                <a:tc>
                  <a:txBody>
                    <a:bodyPr/>
                    <a:lstStyle/>
                    <a:p>
                      <a:r>
                        <a:rPr lang="en-US" sz="2800" b="0" dirty="0">
                          <a:solidFill>
                            <a:schemeClr val="tx1"/>
                          </a:solidFill>
                        </a:rPr>
                        <a:t>Massachusetts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chemeClr val="tx1"/>
                          </a:solidFill>
                        </a:rPr>
                        <a:t>9/2014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70840">
                <a:tc>
                  <a:txBody>
                    <a:bodyPr/>
                    <a:lstStyle/>
                    <a:p>
                      <a:r>
                        <a:rPr lang="en-US" sz="2800" b="0" dirty="0">
                          <a:solidFill>
                            <a:schemeClr val="tx1"/>
                          </a:solidFill>
                        </a:rPr>
                        <a:t>Alabama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chemeClr val="tx1"/>
                          </a:solidFill>
                        </a:rPr>
                        <a:t>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7644638"/>
                  </a:ext>
                </a:extLst>
              </a:tr>
              <a:tr h="259443">
                <a:tc>
                  <a:txBody>
                    <a:bodyPr/>
                    <a:lstStyle/>
                    <a:p>
                      <a:r>
                        <a:rPr lang="en-US" sz="2800" b="1" dirty="0">
                          <a:solidFill>
                            <a:schemeClr val="tx1"/>
                          </a:solidFill>
                        </a:rPr>
                        <a:t>W. VA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1" dirty="0">
                          <a:solidFill>
                            <a:schemeClr val="tx1"/>
                          </a:solidFill>
                        </a:rPr>
                        <a:t>2017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62205401"/>
                  </a:ext>
                </a:extLst>
              </a:tr>
            </a:tbl>
          </a:graphicData>
        </a:graphic>
      </p:graphicFrame>
      <p:sp>
        <p:nvSpPr>
          <p:cNvPr id="8" name="TextBox 7"/>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38892902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520D1-C421-4444-B907-9F654126A103}"/>
              </a:ext>
            </a:extLst>
          </p:cNvPr>
          <p:cNvSpPr>
            <a:spLocks noGrp="1"/>
          </p:cNvSpPr>
          <p:nvPr>
            <p:ph type="title"/>
          </p:nvPr>
        </p:nvSpPr>
        <p:spPr>
          <a:xfrm>
            <a:off x="126741" y="64008"/>
            <a:ext cx="11938518" cy="773210"/>
          </a:xfrm>
        </p:spPr>
        <p:txBody>
          <a:bodyPr>
            <a:normAutofit fontScale="90000"/>
          </a:bodyPr>
          <a:lstStyle/>
          <a:p>
            <a:r>
              <a:rPr lang="en-US" b="1" dirty="0">
                <a:latin typeface="+mn-lt"/>
              </a:rPr>
              <a:t>Staggered adoption of 2003 revisions by states (</a:t>
            </a:r>
            <a:r>
              <a:rPr lang="en-US" sz="3600" b="1" dirty="0">
                <a:latin typeface="+mn-lt"/>
              </a:rPr>
              <a:t>2003-17)</a:t>
            </a:r>
          </a:p>
        </p:txBody>
      </p:sp>
      <mc:AlternateContent xmlns:mc="http://schemas.openxmlformats.org/markup-compatibility/2006" xmlns:cx4="http://schemas.microsoft.com/office/drawing/2016/5/10/chartex">
        <mc:Choice Requires="cx4">
          <p:graphicFrame>
            <p:nvGraphicFramePr>
              <p:cNvPr id="7" name="Content Placeholder 6">
                <a:extLst>
                  <a:ext uri="{FF2B5EF4-FFF2-40B4-BE49-F238E27FC236}">
                    <a16:creationId xmlns:a16="http://schemas.microsoft.com/office/drawing/2014/main" id="{9B28B9B0-A97E-4679-BD7C-35B2E178A2E2}"/>
                  </a:ext>
                </a:extLst>
              </p:cNvPr>
              <p:cNvGraphicFramePr>
                <a:graphicFrameLocks noGrp="1"/>
              </p:cNvGraphicFramePr>
              <p:nvPr>
                <p:ph idx="1"/>
                <p:extLst>
                  <p:ext uri="{D42A27DB-BD31-4B8C-83A1-F6EECF244321}">
                    <p14:modId xmlns:p14="http://schemas.microsoft.com/office/powerpoint/2010/main" val="2513852615"/>
                  </p:ext>
                </p:extLst>
              </p:nvPr>
            </p:nvGraphicFramePr>
            <p:xfrm>
              <a:off x="-617375" y="709823"/>
              <a:ext cx="11709918" cy="6084169"/>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7" name="Content Placeholder 6">
                <a:extLst>
                  <a:ext uri="{FF2B5EF4-FFF2-40B4-BE49-F238E27FC236}">
                    <a16:creationId xmlns:a16="http://schemas.microsoft.com/office/drawing/2014/main" id="{9B28B9B0-A97E-4679-BD7C-35B2E178A2E2}"/>
                  </a:ext>
                </a:extLst>
              </p:cNvPr>
              <p:cNvPicPr>
                <a:picLocks noGrp="1" noRot="1" noChangeAspect="1" noMove="1" noResize="1" noEditPoints="1" noAdjustHandles="1" noChangeArrowheads="1" noChangeShapeType="1"/>
              </p:cNvPicPr>
              <p:nvPr/>
            </p:nvPicPr>
            <p:blipFill>
              <a:blip r:embed="rId4"/>
              <a:stretch>
                <a:fillRect/>
              </a:stretch>
            </p:blipFill>
            <p:spPr>
              <a:xfrm>
                <a:off x="-617375" y="709823"/>
                <a:ext cx="11709918" cy="6084169"/>
              </a:xfrm>
              <a:prstGeom prst="rect">
                <a:avLst/>
              </a:prstGeom>
            </p:spPr>
          </p:pic>
        </mc:Fallback>
      </mc:AlternateContent>
      <p:sp>
        <p:nvSpPr>
          <p:cNvPr id="8" name="TextBox 7">
            <a:extLst>
              <a:ext uri="{FF2B5EF4-FFF2-40B4-BE49-F238E27FC236}">
                <a16:creationId xmlns:a16="http://schemas.microsoft.com/office/drawing/2014/main" id="{9D84A2B1-A243-4DF1-9756-D34E32421D1B}"/>
              </a:ext>
            </a:extLst>
          </p:cNvPr>
          <p:cNvSpPr txBox="1"/>
          <p:nvPr/>
        </p:nvSpPr>
        <p:spPr>
          <a:xfrm>
            <a:off x="9005596" y="6392775"/>
            <a:ext cx="1482012" cy="40121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801E2FD-7136-4048-97E2-8382FE3F262F}"/>
              </a:ext>
            </a:extLst>
          </p:cNvPr>
          <p:cNvSpPr txBox="1"/>
          <p:nvPr/>
        </p:nvSpPr>
        <p:spPr>
          <a:xfrm>
            <a:off x="8127922" y="4906857"/>
            <a:ext cx="39373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*Until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August 2021, California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used a non-standard pregnancy checkbox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(only captured within 1 year)</a:t>
            </a:r>
          </a:p>
        </p:txBody>
      </p:sp>
      <p:sp>
        <p:nvSpPr>
          <p:cNvPr id="3" name="TextBox 2">
            <a:extLst>
              <a:ext uri="{FF2B5EF4-FFF2-40B4-BE49-F238E27FC236}">
                <a16:creationId xmlns:a16="http://schemas.microsoft.com/office/drawing/2014/main" id="{533F1E2F-775A-D88F-964E-F58DAAC63854}"/>
              </a:ext>
            </a:extLst>
          </p:cNvPr>
          <p:cNvSpPr txBox="1"/>
          <p:nvPr/>
        </p:nvSpPr>
        <p:spPr>
          <a:xfrm>
            <a:off x="10807712" y="837218"/>
            <a:ext cx="1240459" cy="2308324"/>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NH – 2004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VT – 2008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 – 2014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CT – 2005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RI – 2006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NJ – 2004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 – 2007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MD – 2015</a:t>
            </a:r>
          </a:p>
        </p:txBody>
      </p:sp>
      <p:sp>
        <p:nvSpPr>
          <p:cNvPr id="4" name="TextBox 3">
            <a:extLst>
              <a:ext uri="{FF2B5EF4-FFF2-40B4-BE49-F238E27FC236}">
                <a16:creationId xmlns:a16="http://schemas.microsoft.com/office/drawing/2014/main" id="{51EC2EA5-19D1-9C10-75CB-D8900A300D9F}"/>
              </a:ext>
            </a:extLst>
          </p:cNvPr>
          <p:cNvSpPr txBox="1"/>
          <p:nvPr/>
        </p:nvSpPr>
        <p:spPr>
          <a:xfrm>
            <a:off x="3291940" y="6054221"/>
            <a:ext cx="601447" cy="338554"/>
          </a:xfrm>
          <a:prstGeom prst="rect">
            <a:avLst/>
          </a:prstGeom>
          <a:noFill/>
        </p:spPr>
        <p:txBody>
          <a:bodyPr wrap="none" rtlCol="0">
            <a:spAutoFit/>
          </a:bodyPr>
          <a:lstStyle/>
          <a:p>
            <a:r>
              <a:rPr lang="en-US" sz="1600" b="1" dirty="0"/>
              <a:t>2014</a:t>
            </a:r>
          </a:p>
        </p:txBody>
      </p:sp>
    </p:spTree>
    <p:extLst>
      <p:ext uri="{BB962C8B-B14F-4D97-AF65-F5344CB8AC3E}">
        <p14:creationId xmlns:p14="http://schemas.microsoft.com/office/powerpoint/2010/main" val="22233690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456" y="-115910"/>
            <a:ext cx="11311944" cy="1533548"/>
          </a:xfrm>
        </p:spPr>
        <p:txBody>
          <a:bodyPr/>
          <a:lstStyle/>
          <a:p>
            <a:r>
              <a:rPr lang="en-US" sz="4000" b="1" dirty="0">
                <a:latin typeface="Calibri" panose="020F0502020204030204" pitchFamily="34" charset="0"/>
              </a:rPr>
              <a:t>Maternal Mortality Rates </a:t>
            </a:r>
            <a:r>
              <a:rPr lang="en-US" sz="3200" b="1" dirty="0">
                <a:latin typeface="Calibri" panose="020F0502020204030204" pitchFamily="34" charset="0"/>
              </a:rPr>
              <a:t>(per 100,000) </a:t>
            </a:r>
            <a:r>
              <a:rPr lang="en-US" sz="4000" b="1" dirty="0">
                <a:latin typeface="Calibri" panose="020F0502020204030204" pitchFamily="34" charset="0"/>
              </a:rPr>
              <a:t>in States </a:t>
            </a:r>
            <a:br>
              <a:rPr lang="en-US" sz="4000" b="1" dirty="0">
                <a:latin typeface="Calibri" panose="020F0502020204030204" pitchFamily="34" charset="0"/>
              </a:rPr>
            </a:br>
            <a:r>
              <a:rPr lang="en-US" sz="4000" b="1" dirty="0">
                <a:latin typeface="Calibri" panose="020F0502020204030204" pitchFamily="34" charset="0"/>
              </a:rPr>
              <a:t>with &amp; without a checkbox, 1996-2003</a:t>
            </a:r>
          </a:p>
        </p:txBody>
      </p:sp>
      <p:graphicFrame>
        <p:nvGraphicFramePr>
          <p:cNvPr id="6" name="Chart Placeholder 5"/>
          <p:cNvGraphicFramePr>
            <a:graphicFrameLocks noGrp="1"/>
          </p:cNvGraphicFramePr>
          <p:nvPr>
            <p:ph type="chart" idx="1"/>
            <p:extLst>
              <p:ext uri="{D42A27DB-BD31-4B8C-83A1-F6EECF244321}">
                <p14:modId xmlns:p14="http://schemas.microsoft.com/office/powerpoint/2010/main" val="1675144539"/>
              </p:ext>
            </p:extLst>
          </p:nvPr>
        </p:nvGraphicFramePr>
        <p:xfrm>
          <a:off x="1006441" y="1225339"/>
          <a:ext cx="10173623" cy="413914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31690" y="5364480"/>
            <a:ext cx="12449882" cy="1077218"/>
          </a:xfrm>
          <a:prstGeom prst="rect">
            <a:avLst/>
          </a:prstGeom>
          <a:noFill/>
        </p:spPr>
        <p:txBody>
          <a:bodyPr wrap="none" rtlCol="0">
            <a:spAutoFit/>
          </a:bodyPr>
          <a:lstStyle/>
          <a:p>
            <a:pPr algn="ctr"/>
            <a:r>
              <a:rPr lang="en-US" sz="3100" b="1" i="1" dirty="0">
                <a:solidFill>
                  <a:srgbClr val="C00000"/>
                </a:solidFill>
              </a:rPr>
              <a:t>So adopting the checkbox will solve the problem of under ascertainment</a:t>
            </a:r>
          </a:p>
          <a:p>
            <a:pPr algn="ctr"/>
            <a:r>
              <a:rPr lang="en-US" sz="3100" b="1" i="1" dirty="0">
                <a:solidFill>
                  <a:srgbClr val="C00000"/>
                </a:solidFill>
              </a:rPr>
              <a:t> &amp; we can report a more accurate national rate after 2003?  </a:t>
            </a:r>
          </a:p>
        </p:txBody>
      </p:sp>
      <p:sp>
        <p:nvSpPr>
          <p:cNvPr id="8" name="TextBox 7"/>
          <p:cNvSpPr txBox="1"/>
          <p:nvPr/>
        </p:nvSpPr>
        <p:spPr>
          <a:xfrm>
            <a:off x="0" y="6551112"/>
            <a:ext cx="10175631" cy="369332"/>
          </a:xfrm>
          <a:prstGeom prst="rect">
            <a:avLst/>
          </a:prstGeom>
          <a:noFill/>
        </p:spPr>
        <p:txBody>
          <a:bodyPr wrap="square" rtlCol="0">
            <a:spAutoFit/>
          </a:bodyPr>
          <a:lstStyle/>
          <a:p>
            <a:r>
              <a:rPr lang="en-US" sz="1400" dirty="0">
                <a:solidFill>
                  <a:srgbClr val="000000"/>
                </a:solidFill>
              </a:rPr>
              <a:t>Source: </a:t>
            </a:r>
            <a:r>
              <a:rPr lang="en-US" sz="1400" dirty="0" err="1">
                <a:solidFill>
                  <a:srgbClr val="000000"/>
                </a:solidFill>
              </a:rPr>
              <a:t>Hoyert</a:t>
            </a:r>
            <a:r>
              <a:rPr lang="en-US" sz="1400" dirty="0">
                <a:solidFill>
                  <a:srgbClr val="000000"/>
                </a:solidFill>
              </a:rPr>
              <a:t> DL. </a:t>
            </a:r>
            <a:r>
              <a:rPr lang="en-US" sz="1400" i="1" dirty="0">
                <a:solidFill>
                  <a:srgbClr val="000000"/>
                </a:solidFill>
              </a:rPr>
              <a:t>Maternal mortality and related concepts</a:t>
            </a:r>
            <a:r>
              <a:rPr lang="en-US" sz="1400" dirty="0">
                <a:solidFill>
                  <a:srgbClr val="000000"/>
                </a:solidFill>
              </a:rPr>
              <a:t>. National Center for Health Statistics. Vital Health Stat 3(33). 2007</a:t>
            </a:r>
            <a:r>
              <a:rPr lang="en-US" dirty="0"/>
              <a:t>. </a:t>
            </a:r>
          </a:p>
        </p:txBody>
      </p:sp>
      <p:sp>
        <p:nvSpPr>
          <p:cNvPr id="3" name="Oval 2"/>
          <p:cNvSpPr/>
          <p:nvPr/>
        </p:nvSpPr>
        <p:spPr>
          <a:xfrm>
            <a:off x="1979407" y="2926080"/>
            <a:ext cx="408791" cy="333487"/>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226258" y="2759336"/>
            <a:ext cx="408791" cy="333487"/>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517637" y="2384162"/>
            <a:ext cx="571191" cy="374725"/>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971416" y="2425400"/>
            <a:ext cx="505610" cy="333487"/>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0431332" y="1917239"/>
            <a:ext cx="408791" cy="290501"/>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595024466"/>
      </p:ext>
    </p:extLst>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75138" y="0"/>
            <a:ext cx="11465169" cy="3198207"/>
          </a:xfrm>
          <a:prstGeom prst="rect">
            <a:avLst/>
          </a:prstGeom>
        </p:spPr>
      </p:pic>
      <p:pic>
        <p:nvPicPr>
          <p:cNvPr id="7" name="Picture 6"/>
          <p:cNvPicPr>
            <a:picLocks noChangeAspect="1"/>
          </p:cNvPicPr>
          <p:nvPr/>
        </p:nvPicPr>
        <p:blipFill>
          <a:blip r:embed="rId4"/>
          <a:stretch>
            <a:fillRect/>
          </a:stretch>
        </p:blipFill>
        <p:spPr>
          <a:xfrm>
            <a:off x="2248821" y="3395997"/>
            <a:ext cx="7717801" cy="3020221"/>
          </a:xfrm>
          <a:prstGeom prst="rect">
            <a:avLst/>
          </a:prstGeom>
          <a:ln w="22225">
            <a:solidFill>
              <a:schemeClr val="tx1"/>
            </a:solidFill>
          </a:ln>
        </p:spPr>
      </p:pic>
      <p:sp>
        <p:nvSpPr>
          <p:cNvPr id="5" name="TextBox 4"/>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40291982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708" y="154110"/>
            <a:ext cx="11418276" cy="995507"/>
          </a:xfrm>
        </p:spPr>
        <p:txBody>
          <a:bodyPr/>
          <a:lstStyle/>
          <a:p>
            <a:r>
              <a:rPr lang="en-US" b="1" dirty="0">
                <a:solidFill>
                  <a:srgbClr val="0000FF"/>
                </a:solidFill>
                <a:latin typeface="+mn-lt"/>
              </a:rPr>
              <a:t>Correcting for Impact of Adding Pregnancy Box</a:t>
            </a:r>
          </a:p>
        </p:txBody>
      </p:sp>
      <p:pic>
        <p:nvPicPr>
          <p:cNvPr id="4" name="Picture 3"/>
          <p:cNvPicPr>
            <a:picLocks noChangeAspect="1"/>
          </p:cNvPicPr>
          <p:nvPr/>
        </p:nvPicPr>
        <p:blipFill>
          <a:blip r:embed="rId3"/>
          <a:stretch>
            <a:fillRect/>
          </a:stretch>
        </p:blipFill>
        <p:spPr>
          <a:xfrm>
            <a:off x="360514" y="1123264"/>
            <a:ext cx="11495065" cy="3798277"/>
          </a:xfrm>
          <a:prstGeom prst="rect">
            <a:avLst/>
          </a:prstGeom>
        </p:spPr>
      </p:pic>
      <p:sp>
        <p:nvSpPr>
          <p:cNvPr id="3" name="TextBox 2"/>
          <p:cNvSpPr txBox="1"/>
          <p:nvPr/>
        </p:nvSpPr>
        <p:spPr>
          <a:xfrm>
            <a:off x="360514" y="5084844"/>
            <a:ext cx="11724202" cy="1077218"/>
          </a:xfrm>
          <a:prstGeom prst="rect">
            <a:avLst/>
          </a:prstGeom>
          <a:noFill/>
        </p:spPr>
        <p:txBody>
          <a:bodyPr wrap="square" rtlCol="0">
            <a:spAutoFit/>
          </a:bodyPr>
          <a:lstStyle/>
          <a:p>
            <a:r>
              <a:rPr lang="en-US" sz="3200" b="1" i="1" dirty="0"/>
              <a:t>Also did tests involving 1 year and 3 year periods with little change </a:t>
            </a:r>
          </a:p>
          <a:p>
            <a:endParaRPr lang="en-US" sz="3200" b="1" i="1" dirty="0">
              <a:solidFill>
                <a:srgbClr val="C00000"/>
              </a:solidFill>
            </a:endParaRPr>
          </a:p>
        </p:txBody>
      </p:sp>
      <p:sp>
        <p:nvSpPr>
          <p:cNvPr id="5" name="TextBox 4"/>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14337667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007158188"/>
              </p:ext>
            </p:extLst>
          </p:nvPr>
        </p:nvGraphicFramePr>
        <p:xfrm>
          <a:off x="1807030" y="858725"/>
          <a:ext cx="7666266" cy="381023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82062" y="5917368"/>
            <a:ext cx="12027876" cy="738664"/>
          </a:xfrm>
          <a:prstGeom prst="rect">
            <a:avLst/>
          </a:prstGeom>
          <a:noFill/>
        </p:spPr>
        <p:txBody>
          <a:bodyPr wrap="square" rtlCol="0">
            <a:spAutoFit/>
          </a:bodyPr>
          <a:lstStyle/>
          <a:p>
            <a:pPr defTabSz="457200"/>
            <a:r>
              <a:rPr lang="en-US" sz="1400" dirty="0"/>
              <a:t>Note:  Includes 24 states that did not have a pregnancy question on their unrevised death certificate and which adopted the U.S. standard question upon revision:  Arkansas, Arizona, Connecticut, Delaware, Georgia, Idaho, Kansas, Maine, Michigan, Montana, New Hampshire, Nevada, Ohio, Oklahoma, Oregon, Pennsylvania, Rhode Island, South Carolina, South Dakota, Tennessee, Utah, Vermont, Washington, and Wyoming.   </a:t>
            </a:r>
          </a:p>
        </p:txBody>
      </p:sp>
      <p:sp>
        <p:nvSpPr>
          <p:cNvPr id="6" name="Title 1"/>
          <p:cNvSpPr txBox="1">
            <a:spLocks/>
          </p:cNvSpPr>
          <p:nvPr/>
        </p:nvSpPr>
        <p:spPr>
          <a:xfrm>
            <a:off x="82062" y="0"/>
            <a:ext cx="12027876" cy="103163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0000FF"/>
                </a:solidFill>
                <a:latin typeface="+mn-lt"/>
              </a:rPr>
              <a:t>States that had no question &amp; added the checkbox</a:t>
            </a:r>
          </a:p>
        </p:txBody>
      </p:sp>
      <p:sp>
        <p:nvSpPr>
          <p:cNvPr id="7" name="TextBox 6"/>
          <p:cNvSpPr txBox="1"/>
          <p:nvPr/>
        </p:nvSpPr>
        <p:spPr>
          <a:xfrm>
            <a:off x="159087" y="4668858"/>
            <a:ext cx="11873825" cy="1200329"/>
          </a:xfrm>
          <a:prstGeom prst="rect">
            <a:avLst/>
          </a:prstGeom>
          <a:solidFill>
            <a:schemeClr val="bg2"/>
          </a:solidFill>
        </p:spPr>
        <p:txBody>
          <a:bodyPr wrap="square" rtlCol="0">
            <a:spAutoFit/>
          </a:bodyPr>
          <a:lstStyle/>
          <a:p>
            <a:r>
              <a:rPr lang="en-US" sz="3600" b="1" i="1" dirty="0">
                <a:solidFill>
                  <a:srgbClr val="C00000"/>
                </a:solidFill>
              </a:rPr>
              <a:t>Impact of adding the pregnancy checkbox was to approximately double a state’s maternal mortality ratio</a:t>
            </a:r>
          </a:p>
        </p:txBody>
      </p:sp>
      <p:sp>
        <p:nvSpPr>
          <p:cNvPr id="8" name="TextBox 7"/>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
        <p:nvSpPr>
          <p:cNvPr id="9" name="TextBox 8"/>
          <p:cNvSpPr txBox="1"/>
          <p:nvPr/>
        </p:nvSpPr>
        <p:spPr>
          <a:xfrm>
            <a:off x="5444345" y="3120556"/>
            <a:ext cx="5028171" cy="707886"/>
          </a:xfrm>
          <a:prstGeom prst="rect">
            <a:avLst/>
          </a:prstGeom>
          <a:solidFill>
            <a:schemeClr val="bg2"/>
          </a:solidFill>
          <a:ln>
            <a:solidFill>
              <a:schemeClr val="accent6">
                <a:lumMod val="50000"/>
              </a:schemeClr>
            </a:solidFill>
          </a:ln>
        </p:spPr>
        <p:txBody>
          <a:bodyPr wrap="none" rtlCol="0">
            <a:spAutoFit/>
          </a:bodyPr>
          <a:lstStyle/>
          <a:p>
            <a:r>
              <a:rPr lang="en-US" sz="4000" b="1" dirty="0">
                <a:solidFill>
                  <a:srgbClr val="006600"/>
                </a:solidFill>
              </a:rPr>
              <a:t>Correction Factor: 1.93</a:t>
            </a:r>
          </a:p>
        </p:txBody>
      </p:sp>
    </p:spTree>
    <p:extLst>
      <p:ext uri="{BB962C8B-B14F-4D97-AF65-F5344CB8AC3E}">
        <p14:creationId xmlns:p14="http://schemas.microsoft.com/office/powerpoint/2010/main" val="6977625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91857"/>
            <a:ext cx="12077700" cy="706930"/>
          </a:xfrm>
        </p:spPr>
        <p:txBody>
          <a:bodyPr>
            <a:normAutofit fontScale="90000"/>
          </a:bodyPr>
          <a:lstStyle/>
          <a:p>
            <a:r>
              <a:rPr lang="en-US" dirty="0">
                <a:solidFill>
                  <a:srgbClr val="0000FF"/>
                </a:solidFill>
              </a:rPr>
              <a:t>NVSS analyses of the impact of the pregnancy checkbox</a:t>
            </a:r>
          </a:p>
        </p:txBody>
      </p:sp>
      <p:pic>
        <p:nvPicPr>
          <p:cNvPr id="4" name="Picture 3"/>
          <p:cNvPicPr>
            <a:picLocks noChangeAspect="1"/>
          </p:cNvPicPr>
          <p:nvPr/>
        </p:nvPicPr>
        <p:blipFill>
          <a:blip r:embed="rId3"/>
          <a:stretch>
            <a:fillRect/>
          </a:stretch>
        </p:blipFill>
        <p:spPr>
          <a:xfrm>
            <a:off x="-14714" y="2388369"/>
            <a:ext cx="5252270" cy="3474229"/>
          </a:xfrm>
          <a:prstGeom prst="rect">
            <a:avLst/>
          </a:prstGeom>
        </p:spPr>
      </p:pic>
      <p:pic>
        <p:nvPicPr>
          <p:cNvPr id="5" name="Picture 4"/>
          <p:cNvPicPr>
            <a:picLocks noChangeAspect="1"/>
          </p:cNvPicPr>
          <p:nvPr/>
        </p:nvPicPr>
        <p:blipFill>
          <a:blip r:embed="rId4"/>
          <a:stretch>
            <a:fillRect/>
          </a:stretch>
        </p:blipFill>
        <p:spPr>
          <a:xfrm>
            <a:off x="5417819" y="1032440"/>
            <a:ext cx="6589019" cy="2562097"/>
          </a:xfrm>
          <a:prstGeom prst="rect">
            <a:avLst/>
          </a:prstGeom>
        </p:spPr>
      </p:pic>
      <p:pic>
        <p:nvPicPr>
          <p:cNvPr id="6" name="Picture 5"/>
          <p:cNvPicPr>
            <a:picLocks noChangeAspect="1"/>
          </p:cNvPicPr>
          <p:nvPr/>
        </p:nvPicPr>
        <p:blipFill>
          <a:blip r:embed="rId5"/>
          <a:stretch>
            <a:fillRect/>
          </a:stretch>
        </p:blipFill>
        <p:spPr>
          <a:xfrm>
            <a:off x="5318234" y="4317874"/>
            <a:ext cx="6873766" cy="2337462"/>
          </a:xfrm>
          <a:prstGeom prst="rect">
            <a:avLst/>
          </a:prstGeom>
        </p:spPr>
      </p:pic>
      <p:sp>
        <p:nvSpPr>
          <p:cNvPr id="7" name="TextBox 6"/>
          <p:cNvSpPr txBox="1"/>
          <p:nvPr/>
        </p:nvSpPr>
        <p:spPr>
          <a:xfrm>
            <a:off x="0" y="6519446"/>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23292476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760" y="129997"/>
            <a:ext cx="10515600" cy="967284"/>
          </a:xfrm>
        </p:spPr>
        <p:txBody>
          <a:bodyPr>
            <a:normAutofit/>
          </a:bodyPr>
          <a:lstStyle/>
          <a:p>
            <a:pPr algn="ctr"/>
            <a:r>
              <a:rPr lang="en-US" sz="6000" b="1" dirty="0">
                <a:latin typeface="+mn-lt"/>
              </a:rPr>
              <a:t>Statistical Analysis </a:t>
            </a:r>
            <a:endParaRPr lang="en-US" sz="6000" dirty="0">
              <a:latin typeface="+mn-lt"/>
            </a:endParaRPr>
          </a:p>
        </p:txBody>
      </p:sp>
      <p:sp>
        <p:nvSpPr>
          <p:cNvPr id="3" name="Content Placeholder 2"/>
          <p:cNvSpPr>
            <a:spLocks noGrp="1"/>
          </p:cNvSpPr>
          <p:nvPr>
            <p:ph idx="1"/>
          </p:nvPr>
        </p:nvSpPr>
        <p:spPr>
          <a:xfrm>
            <a:off x="637376" y="1407614"/>
            <a:ext cx="10734368" cy="4983950"/>
          </a:xfrm>
        </p:spPr>
        <p:txBody>
          <a:bodyPr>
            <a:noAutofit/>
          </a:bodyPr>
          <a:lstStyle/>
          <a:p>
            <a:r>
              <a:rPr lang="en-US" sz="3200" b="1" i="1" dirty="0">
                <a:solidFill>
                  <a:srgbClr val="0000FF"/>
                </a:solidFill>
              </a:rPr>
              <a:t>Objective 1: Quantify the impact of the staggered implementation of the pregnancy checkbox on Maternal Mortality Rates (</a:t>
            </a:r>
            <a:r>
              <a:rPr lang="en-US" sz="3200" b="1" i="1" dirty="0" err="1">
                <a:solidFill>
                  <a:srgbClr val="0000FF"/>
                </a:solidFill>
              </a:rPr>
              <a:t>MMRs</a:t>
            </a:r>
            <a:r>
              <a:rPr lang="en-US" sz="3200" b="1" i="1" dirty="0">
                <a:solidFill>
                  <a:srgbClr val="0000FF"/>
                </a:solidFill>
              </a:rPr>
              <a:t>)</a:t>
            </a:r>
          </a:p>
          <a:p>
            <a:endParaRPr lang="en-US" sz="3200" b="1" i="1" dirty="0">
              <a:solidFill>
                <a:srgbClr val="0000FF"/>
              </a:solidFill>
            </a:endParaRPr>
          </a:p>
          <a:p>
            <a:r>
              <a:rPr lang="en-US" sz="3200" b="1" i="1" dirty="0">
                <a:solidFill>
                  <a:srgbClr val="0000FF"/>
                </a:solidFill>
              </a:rPr>
              <a:t>Objective 2: Estimate trends in MMRs from 1999 through 2017, accounting for the checkbox </a:t>
            </a:r>
          </a:p>
          <a:p>
            <a:endParaRPr lang="en-US" sz="3200" b="1" i="1" dirty="0">
              <a:solidFill>
                <a:srgbClr val="0000FF"/>
              </a:solidFill>
            </a:endParaRPr>
          </a:p>
          <a:p>
            <a:r>
              <a:rPr lang="en-US" sz="3200" b="1" i="1" dirty="0">
                <a:solidFill>
                  <a:srgbClr val="0000FF"/>
                </a:solidFill>
              </a:rPr>
              <a:t>Objective 3: Examine the impact of potential misclassification of pregnancy status on the death certificate on MMR trends from 1999 through 2017 </a:t>
            </a:r>
            <a:endParaRPr lang="en-US" sz="3200" i="1" dirty="0">
              <a:solidFill>
                <a:srgbClr val="0000FF"/>
              </a:solidFill>
            </a:endParaRPr>
          </a:p>
        </p:txBody>
      </p:sp>
      <p:sp>
        <p:nvSpPr>
          <p:cNvPr id="4" name="TextBox 3"/>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19215351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213" y="46434"/>
            <a:ext cx="10515600" cy="724688"/>
          </a:xfrm>
        </p:spPr>
        <p:txBody>
          <a:bodyPr/>
          <a:lstStyle/>
          <a:p>
            <a:r>
              <a:rPr lang="en-US" b="1" dirty="0">
                <a:latin typeface="+mn-lt"/>
              </a:rPr>
              <a:t>NCHS Analysis of the Impact of Checkbox</a:t>
            </a:r>
          </a:p>
        </p:txBody>
      </p:sp>
      <p:pic>
        <p:nvPicPr>
          <p:cNvPr id="4" name="Picture 3"/>
          <p:cNvPicPr>
            <a:picLocks noChangeAspect="1"/>
          </p:cNvPicPr>
          <p:nvPr/>
        </p:nvPicPr>
        <p:blipFill>
          <a:blip r:embed="rId3"/>
          <a:stretch>
            <a:fillRect/>
          </a:stretch>
        </p:blipFill>
        <p:spPr>
          <a:xfrm>
            <a:off x="1317522" y="617338"/>
            <a:ext cx="9173497" cy="5559625"/>
          </a:xfrm>
          <a:prstGeom prst="rect">
            <a:avLst/>
          </a:prstGeom>
        </p:spPr>
      </p:pic>
      <p:sp>
        <p:nvSpPr>
          <p:cNvPr id="5" name="TextBox 4"/>
          <p:cNvSpPr txBox="1"/>
          <p:nvPr/>
        </p:nvSpPr>
        <p:spPr>
          <a:xfrm>
            <a:off x="73742" y="6182137"/>
            <a:ext cx="11808541" cy="369332"/>
          </a:xfrm>
          <a:prstGeom prst="rect">
            <a:avLst/>
          </a:prstGeom>
          <a:noFill/>
        </p:spPr>
        <p:txBody>
          <a:bodyPr wrap="square" rtlCol="0">
            <a:spAutoFit/>
          </a:bodyPr>
          <a:lstStyle/>
          <a:p>
            <a:r>
              <a:rPr lang="en-US" dirty="0"/>
              <a:t>Source: </a:t>
            </a:r>
            <a:r>
              <a:rPr lang="en-US" dirty="0" err="1"/>
              <a:t>Rossen</a:t>
            </a:r>
            <a:r>
              <a:rPr lang="en-US" dirty="0"/>
              <a:t> LM, </a:t>
            </a:r>
            <a:r>
              <a:rPr lang="en-US" dirty="0" err="1"/>
              <a:t>etal</a:t>
            </a:r>
            <a:r>
              <a:rPr lang="en-US" dirty="0"/>
              <a:t>. </a:t>
            </a:r>
            <a:r>
              <a:rPr lang="en-US" i="1" dirty="0"/>
              <a:t>The impact of the pregnancy checkbox, 1999–2017</a:t>
            </a:r>
            <a:r>
              <a:rPr lang="en-US" dirty="0"/>
              <a:t>. NCHS. Vital Health Stat 3(44). 2020.  </a:t>
            </a:r>
          </a:p>
        </p:txBody>
      </p:sp>
      <p:cxnSp>
        <p:nvCxnSpPr>
          <p:cNvPr id="6" name="Straight Connector 5"/>
          <p:cNvCxnSpPr/>
          <p:nvPr/>
        </p:nvCxnSpPr>
        <p:spPr>
          <a:xfrm flipV="1">
            <a:off x="6253655" y="1145628"/>
            <a:ext cx="10511" cy="451944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1462503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527" y="115743"/>
            <a:ext cx="11720946" cy="1325563"/>
          </a:xfrm>
        </p:spPr>
        <p:txBody>
          <a:bodyPr>
            <a:normAutofit fontScale="90000"/>
          </a:bodyPr>
          <a:lstStyle/>
          <a:p>
            <a:pPr algn="ctr"/>
            <a:r>
              <a:rPr lang="en-US" sz="6000" b="1" dirty="0">
                <a:solidFill>
                  <a:srgbClr val="0000FF"/>
                </a:solidFill>
                <a:latin typeface="+mn-lt"/>
              </a:rPr>
              <a:t>Is Maternal Mortality a Ratio or a Rate?</a:t>
            </a:r>
          </a:p>
        </p:txBody>
      </p:sp>
      <p:sp>
        <p:nvSpPr>
          <p:cNvPr id="3" name="Content Placeholder 2"/>
          <p:cNvSpPr>
            <a:spLocks noGrp="1"/>
          </p:cNvSpPr>
          <p:nvPr>
            <p:ph idx="1"/>
          </p:nvPr>
        </p:nvSpPr>
        <p:spPr>
          <a:xfrm>
            <a:off x="403761" y="1441306"/>
            <a:ext cx="11293434" cy="4864491"/>
          </a:xfrm>
        </p:spPr>
        <p:txBody>
          <a:bodyPr>
            <a:normAutofit fontScale="92500"/>
          </a:bodyPr>
          <a:lstStyle/>
          <a:p>
            <a:r>
              <a:rPr lang="en-US" b="1" i="1" dirty="0">
                <a:solidFill>
                  <a:srgbClr val="006600"/>
                </a:solidFill>
              </a:rPr>
              <a:t>WHO reports maternal mortality as a </a:t>
            </a:r>
            <a:r>
              <a:rPr lang="en-US" b="1" i="1" u="sng" dirty="0">
                <a:solidFill>
                  <a:srgbClr val="006600"/>
                </a:solidFill>
              </a:rPr>
              <a:t>ratio</a:t>
            </a:r>
            <a:r>
              <a:rPr lang="en-US" b="1" i="1" dirty="0">
                <a:solidFill>
                  <a:srgbClr val="006600"/>
                </a:solidFill>
              </a:rPr>
              <a:t>, while the U.S. National Vital Statistics System reports maternal mortality as a </a:t>
            </a:r>
            <a:r>
              <a:rPr lang="en-US" b="1" i="1" u="sng" dirty="0">
                <a:solidFill>
                  <a:srgbClr val="006600"/>
                </a:solidFill>
              </a:rPr>
              <a:t>rate</a:t>
            </a:r>
            <a:r>
              <a:rPr lang="en-US" b="1" i="1" dirty="0">
                <a:solidFill>
                  <a:srgbClr val="006600"/>
                </a:solidFill>
              </a:rPr>
              <a:t>. What’s the difference?</a:t>
            </a:r>
          </a:p>
          <a:p>
            <a:pPr marL="0" indent="0">
              <a:buNone/>
            </a:pPr>
            <a:endParaRPr lang="en-US" b="1" i="1" dirty="0">
              <a:solidFill>
                <a:srgbClr val="006600"/>
              </a:solidFill>
            </a:endParaRPr>
          </a:p>
          <a:p>
            <a:r>
              <a:rPr lang="en-US" sz="4000" b="1" dirty="0"/>
              <a:t>Maternal Mortality Ratio:</a:t>
            </a:r>
            <a:r>
              <a:rPr lang="en-US" dirty="0"/>
              <a:t>	</a:t>
            </a:r>
          </a:p>
          <a:p>
            <a:pPr marL="0" indent="0">
              <a:buNone/>
            </a:pPr>
            <a:r>
              <a:rPr lang="en-US" dirty="0"/>
              <a:t>			</a:t>
            </a:r>
            <a:r>
              <a:rPr lang="en-US" sz="3200" u="sng" dirty="0"/>
              <a:t>Deaths during pregnancy up to 42 days ppm </a:t>
            </a:r>
            <a:r>
              <a:rPr lang="en-US" dirty="0"/>
              <a:t>							</a:t>
            </a:r>
            <a:r>
              <a:rPr lang="en-US" sz="3200" dirty="0"/>
              <a:t>Live Births</a:t>
            </a:r>
          </a:p>
          <a:p>
            <a:pPr marL="0" indent="0">
              <a:buNone/>
            </a:pPr>
            <a:endParaRPr lang="en-US" sz="3200" u="sng" dirty="0"/>
          </a:p>
          <a:p>
            <a:pPr marL="0" indent="0">
              <a:buNone/>
            </a:pPr>
            <a:r>
              <a:rPr lang="en-US" sz="3200" dirty="0"/>
              <a:t>It is a ratio because all the cases in the numerator (e.g. death during early pregnancy) are not necessarily included in the denominator.                  </a:t>
            </a:r>
          </a:p>
        </p:txBody>
      </p:sp>
      <p:sp>
        <p:nvSpPr>
          <p:cNvPr id="4" name="TextBox 3"/>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18383622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12961" y="6211669"/>
            <a:ext cx="5617938" cy="646331"/>
          </a:xfrm>
          <a:prstGeom prst="rect">
            <a:avLst/>
          </a:prstGeom>
          <a:noFill/>
        </p:spPr>
        <p:txBody>
          <a:bodyPr wrap="square" rtlCol="0">
            <a:spAutoFit/>
          </a:bodyPr>
          <a:lstStyle/>
          <a:p>
            <a:r>
              <a:rPr lang="en-US" dirty="0"/>
              <a:t>Source: </a:t>
            </a:r>
            <a:r>
              <a:rPr lang="en-US" dirty="0" err="1"/>
              <a:t>Rossen</a:t>
            </a:r>
            <a:r>
              <a:rPr lang="en-US" dirty="0"/>
              <a:t> LM, </a:t>
            </a:r>
            <a:r>
              <a:rPr lang="en-US" dirty="0" err="1"/>
              <a:t>etal</a:t>
            </a:r>
            <a:r>
              <a:rPr lang="en-US" dirty="0"/>
              <a:t>. </a:t>
            </a:r>
            <a:r>
              <a:rPr lang="en-US" i="1" dirty="0"/>
              <a:t>The impact of the pregnancy checkbox, 1999–2017</a:t>
            </a:r>
            <a:r>
              <a:rPr lang="en-US" dirty="0"/>
              <a:t>. NCHS. Vital Health Stat 3(44). 2020.  </a:t>
            </a:r>
          </a:p>
        </p:txBody>
      </p:sp>
      <p:pic>
        <p:nvPicPr>
          <p:cNvPr id="7" name="Picture 6"/>
          <p:cNvPicPr>
            <a:picLocks noChangeAspect="1"/>
          </p:cNvPicPr>
          <p:nvPr/>
        </p:nvPicPr>
        <p:blipFill>
          <a:blip r:embed="rId3"/>
          <a:stretch>
            <a:fillRect/>
          </a:stretch>
        </p:blipFill>
        <p:spPr>
          <a:xfrm>
            <a:off x="109902" y="0"/>
            <a:ext cx="6003059" cy="6737131"/>
          </a:xfrm>
          <a:prstGeom prst="rect">
            <a:avLst/>
          </a:prstGeom>
        </p:spPr>
      </p:pic>
      <p:pic>
        <p:nvPicPr>
          <p:cNvPr id="8" name="Picture 7"/>
          <p:cNvPicPr>
            <a:picLocks noChangeAspect="1"/>
          </p:cNvPicPr>
          <p:nvPr/>
        </p:nvPicPr>
        <p:blipFill>
          <a:blip r:embed="rId4"/>
          <a:stretch>
            <a:fillRect/>
          </a:stretch>
        </p:blipFill>
        <p:spPr>
          <a:xfrm>
            <a:off x="6054202" y="1844697"/>
            <a:ext cx="5735457" cy="4448404"/>
          </a:xfrm>
          <a:prstGeom prst="rect">
            <a:avLst/>
          </a:prstGeom>
        </p:spPr>
      </p:pic>
      <p:sp>
        <p:nvSpPr>
          <p:cNvPr id="11" name="Title 1"/>
          <p:cNvSpPr txBox="1">
            <a:spLocks/>
          </p:cNvSpPr>
          <p:nvPr/>
        </p:nvSpPr>
        <p:spPr>
          <a:xfrm>
            <a:off x="5687848" y="0"/>
            <a:ext cx="6526925" cy="19261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i="1" dirty="0">
                <a:solidFill>
                  <a:srgbClr val="0000FF"/>
                </a:solidFill>
                <a:latin typeface="+mn-lt"/>
              </a:rPr>
              <a:t>Average % change in maternal mortality rates associated with the pregnancy checkbox implementation, </a:t>
            </a:r>
            <a:r>
              <a:rPr lang="en-US" sz="3200" b="1" i="1" u="sng" dirty="0">
                <a:solidFill>
                  <a:srgbClr val="0000FF"/>
                </a:solidFill>
                <a:latin typeface="+mn-lt"/>
              </a:rPr>
              <a:t>by state of occurrence: U. S., 2003–17</a:t>
            </a:r>
            <a:endParaRPr lang="en-US" sz="3200" i="1" u="sng" dirty="0">
              <a:solidFill>
                <a:srgbClr val="0000FF"/>
              </a:solidFill>
              <a:latin typeface="+mn-lt"/>
            </a:endParaRPr>
          </a:p>
        </p:txBody>
      </p:sp>
      <p:sp>
        <p:nvSpPr>
          <p:cNvPr id="6" name="TextBox 5"/>
          <p:cNvSpPr txBox="1"/>
          <p:nvPr/>
        </p:nvSpPr>
        <p:spPr>
          <a:xfrm>
            <a:off x="1617321" y="6519446"/>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8568451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480" y="161927"/>
            <a:ext cx="10515600" cy="1325563"/>
          </a:xfrm>
        </p:spPr>
        <p:txBody>
          <a:bodyPr/>
          <a:lstStyle/>
          <a:p>
            <a:pPr algn="ctr"/>
            <a:r>
              <a:rPr lang="en-US" b="1" dirty="0">
                <a:latin typeface="+mn-lt"/>
              </a:rPr>
              <a:t>Observed and predicted maternal mortality ratios: United States, 1999–2017 </a:t>
            </a:r>
            <a:endParaRPr lang="en-US" dirty="0">
              <a:latin typeface="+mn-lt"/>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28980089"/>
              </p:ext>
            </p:extLst>
          </p:nvPr>
        </p:nvGraphicFramePr>
        <p:xfrm>
          <a:off x="507549" y="1436419"/>
          <a:ext cx="11003280" cy="489299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p:cNvSpPr txBox="1"/>
          <p:nvPr/>
        </p:nvSpPr>
        <p:spPr>
          <a:xfrm>
            <a:off x="6009189" y="3687017"/>
            <a:ext cx="3390900" cy="39179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b="1" dirty="0">
                <a:solidFill>
                  <a:srgbClr val="006600"/>
                </a:solidFill>
              </a:rPr>
              <a:t>Maternal Mortality Ratio</a:t>
            </a:r>
          </a:p>
        </p:txBody>
      </p:sp>
      <p:sp>
        <p:nvSpPr>
          <p:cNvPr id="8" name="TextBox 1"/>
          <p:cNvSpPr txBox="1"/>
          <p:nvPr/>
        </p:nvSpPr>
        <p:spPr>
          <a:xfrm>
            <a:off x="7737905" y="4644665"/>
            <a:ext cx="3258820" cy="43719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b="1" dirty="0">
                <a:solidFill>
                  <a:srgbClr val="C00000"/>
                </a:solidFill>
              </a:rPr>
              <a:t>Without Checkbox</a:t>
            </a:r>
          </a:p>
        </p:txBody>
      </p:sp>
      <p:sp>
        <p:nvSpPr>
          <p:cNvPr id="9" name="TextBox 8"/>
          <p:cNvSpPr txBox="1"/>
          <p:nvPr/>
        </p:nvSpPr>
        <p:spPr>
          <a:xfrm>
            <a:off x="273009" y="6110782"/>
            <a:ext cx="11808541" cy="369332"/>
          </a:xfrm>
          <a:prstGeom prst="rect">
            <a:avLst/>
          </a:prstGeom>
          <a:noFill/>
        </p:spPr>
        <p:txBody>
          <a:bodyPr wrap="square" rtlCol="0">
            <a:spAutoFit/>
          </a:bodyPr>
          <a:lstStyle/>
          <a:p>
            <a:r>
              <a:rPr lang="en-US" dirty="0"/>
              <a:t>Source: </a:t>
            </a:r>
            <a:r>
              <a:rPr lang="en-US" dirty="0" err="1"/>
              <a:t>Rossen</a:t>
            </a:r>
            <a:r>
              <a:rPr lang="en-US" dirty="0"/>
              <a:t> LM, </a:t>
            </a:r>
            <a:r>
              <a:rPr lang="en-US" dirty="0" err="1"/>
              <a:t>etal</a:t>
            </a:r>
            <a:r>
              <a:rPr lang="en-US" dirty="0"/>
              <a:t>. </a:t>
            </a:r>
            <a:r>
              <a:rPr lang="en-US" i="1" dirty="0"/>
              <a:t>The impact of the pregnancy checkbox, 1999–2017</a:t>
            </a:r>
            <a:r>
              <a:rPr lang="en-US" dirty="0"/>
              <a:t>. NCHS. Vital Health Stat 3(44). 2020.  </a:t>
            </a:r>
          </a:p>
        </p:txBody>
      </p:sp>
      <p:graphicFrame>
        <p:nvGraphicFramePr>
          <p:cNvPr id="4" name="Table 3"/>
          <p:cNvGraphicFramePr>
            <a:graphicFrameLocks noGrp="1"/>
          </p:cNvGraphicFramePr>
          <p:nvPr>
            <p:extLst>
              <p:ext uri="{D42A27DB-BD31-4B8C-83A1-F6EECF244321}">
                <p14:modId xmlns:p14="http://schemas.microsoft.com/office/powerpoint/2010/main" val="3956368048"/>
              </p:ext>
            </p:extLst>
          </p:nvPr>
        </p:nvGraphicFramePr>
        <p:xfrm>
          <a:off x="3203370" y="5344714"/>
          <a:ext cx="8592820" cy="706120"/>
        </p:xfrm>
        <a:graphic>
          <a:graphicData uri="http://schemas.openxmlformats.org/drawingml/2006/table">
            <a:tbl>
              <a:tblPr firstRow="1" bandRow="1">
                <a:tableStyleId>{5C22544A-7EE6-4342-B048-85BDC9FD1C3A}</a:tableStyleId>
              </a:tblPr>
              <a:tblGrid>
                <a:gridCol w="572770">
                  <a:extLst>
                    <a:ext uri="{9D8B030D-6E8A-4147-A177-3AD203B41FA5}">
                      <a16:colId xmlns:a16="http://schemas.microsoft.com/office/drawing/2014/main" val="1919551594"/>
                    </a:ext>
                  </a:extLst>
                </a:gridCol>
                <a:gridCol w="572770">
                  <a:extLst>
                    <a:ext uri="{9D8B030D-6E8A-4147-A177-3AD203B41FA5}">
                      <a16:colId xmlns:a16="http://schemas.microsoft.com/office/drawing/2014/main" val="2000554715"/>
                    </a:ext>
                  </a:extLst>
                </a:gridCol>
                <a:gridCol w="572770">
                  <a:extLst>
                    <a:ext uri="{9D8B030D-6E8A-4147-A177-3AD203B41FA5}">
                      <a16:colId xmlns:a16="http://schemas.microsoft.com/office/drawing/2014/main" val="2324774941"/>
                    </a:ext>
                  </a:extLst>
                </a:gridCol>
                <a:gridCol w="572770">
                  <a:extLst>
                    <a:ext uri="{9D8B030D-6E8A-4147-A177-3AD203B41FA5}">
                      <a16:colId xmlns:a16="http://schemas.microsoft.com/office/drawing/2014/main" val="4102817792"/>
                    </a:ext>
                  </a:extLst>
                </a:gridCol>
                <a:gridCol w="572770">
                  <a:extLst>
                    <a:ext uri="{9D8B030D-6E8A-4147-A177-3AD203B41FA5}">
                      <a16:colId xmlns:a16="http://schemas.microsoft.com/office/drawing/2014/main" val="1894352572"/>
                    </a:ext>
                  </a:extLst>
                </a:gridCol>
                <a:gridCol w="572770">
                  <a:extLst>
                    <a:ext uri="{9D8B030D-6E8A-4147-A177-3AD203B41FA5}">
                      <a16:colId xmlns:a16="http://schemas.microsoft.com/office/drawing/2014/main" val="3174654794"/>
                    </a:ext>
                  </a:extLst>
                </a:gridCol>
                <a:gridCol w="572770">
                  <a:extLst>
                    <a:ext uri="{9D8B030D-6E8A-4147-A177-3AD203B41FA5}">
                      <a16:colId xmlns:a16="http://schemas.microsoft.com/office/drawing/2014/main" val="3701141917"/>
                    </a:ext>
                  </a:extLst>
                </a:gridCol>
                <a:gridCol w="573405">
                  <a:extLst>
                    <a:ext uri="{9D8B030D-6E8A-4147-A177-3AD203B41FA5}">
                      <a16:colId xmlns:a16="http://schemas.microsoft.com/office/drawing/2014/main" val="3782278506"/>
                    </a:ext>
                  </a:extLst>
                </a:gridCol>
                <a:gridCol w="572770">
                  <a:extLst>
                    <a:ext uri="{9D8B030D-6E8A-4147-A177-3AD203B41FA5}">
                      <a16:colId xmlns:a16="http://schemas.microsoft.com/office/drawing/2014/main" val="815048210"/>
                    </a:ext>
                  </a:extLst>
                </a:gridCol>
                <a:gridCol w="572770">
                  <a:extLst>
                    <a:ext uri="{9D8B030D-6E8A-4147-A177-3AD203B41FA5}">
                      <a16:colId xmlns:a16="http://schemas.microsoft.com/office/drawing/2014/main" val="2889408922"/>
                    </a:ext>
                  </a:extLst>
                </a:gridCol>
                <a:gridCol w="572770">
                  <a:extLst>
                    <a:ext uri="{9D8B030D-6E8A-4147-A177-3AD203B41FA5}">
                      <a16:colId xmlns:a16="http://schemas.microsoft.com/office/drawing/2014/main" val="2006053104"/>
                    </a:ext>
                  </a:extLst>
                </a:gridCol>
                <a:gridCol w="572770">
                  <a:extLst>
                    <a:ext uri="{9D8B030D-6E8A-4147-A177-3AD203B41FA5}">
                      <a16:colId xmlns:a16="http://schemas.microsoft.com/office/drawing/2014/main" val="3753176768"/>
                    </a:ext>
                  </a:extLst>
                </a:gridCol>
                <a:gridCol w="572770">
                  <a:extLst>
                    <a:ext uri="{9D8B030D-6E8A-4147-A177-3AD203B41FA5}">
                      <a16:colId xmlns:a16="http://schemas.microsoft.com/office/drawing/2014/main" val="1474911414"/>
                    </a:ext>
                  </a:extLst>
                </a:gridCol>
                <a:gridCol w="572770">
                  <a:extLst>
                    <a:ext uri="{9D8B030D-6E8A-4147-A177-3AD203B41FA5}">
                      <a16:colId xmlns:a16="http://schemas.microsoft.com/office/drawing/2014/main" val="2806778694"/>
                    </a:ext>
                  </a:extLst>
                </a:gridCol>
                <a:gridCol w="573405">
                  <a:extLst>
                    <a:ext uri="{9D8B030D-6E8A-4147-A177-3AD203B41FA5}">
                      <a16:colId xmlns:a16="http://schemas.microsoft.com/office/drawing/2014/main" val="937959451"/>
                    </a:ext>
                  </a:extLst>
                </a:gridCol>
              </a:tblGrid>
              <a:tr h="353060">
                <a:tc>
                  <a:txBody>
                    <a:bodyPr/>
                    <a:lstStyle/>
                    <a:p>
                      <a:pPr marL="0" marR="0" algn="ctr">
                        <a:lnSpc>
                          <a:spcPct val="107000"/>
                        </a:lnSpc>
                        <a:spcBef>
                          <a:spcPts val="0"/>
                        </a:spcBef>
                        <a:spcAft>
                          <a:spcPts val="800"/>
                        </a:spcAft>
                      </a:pPr>
                      <a:r>
                        <a:rPr lang="en-US" sz="1600" b="1" dirty="0">
                          <a:solidFill>
                            <a:schemeClr val="tx1"/>
                          </a:solidFill>
                          <a:effectLst/>
                        </a:rPr>
                        <a:t>4</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800"/>
                        </a:spcAft>
                      </a:pPr>
                      <a:r>
                        <a:rPr lang="en-US" sz="1600" b="1" dirty="0">
                          <a:solidFill>
                            <a:schemeClr val="tx1"/>
                          </a:solidFill>
                          <a:effectLst/>
                        </a:rPr>
                        <a:t>11</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800"/>
                        </a:spcAft>
                      </a:pPr>
                      <a:r>
                        <a:rPr lang="en-US" sz="1600" b="1" dirty="0">
                          <a:solidFill>
                            <a:schemeClr val="tx1"/>
                          </a:solidFill>
                          <a:effectLst/>
                        </a:rPr>
                        <a:t>18</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800"/>
                        </a:spcAft>
                      </a:pPr>
                      <a:r>
                        <a:rPr lang="en-US" sz="1600" b="1" dirty="0">
                          <a:solidFill>
                            <a:schemeClr val="tx1"/>
                          </a:solidFill>
                          <a:effectLst/>
                        </a:rPr>
                        <a:t>22</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800"/>
                        </a:spcAft>
                      </a:pPr>
                      <a:r>
                        <a:rPr lang="en-US" sz="1600" b="1" dirty="0">
                          <a:solidFill>
                            <a:schemeClr val="tx1"/>
                          </a:solidFill>
                          <a:effectLst/>
                        </a:rPr>
                        <a:t>24</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800"/>
                        </a:spcAft>
                      </a:pPr>
                      <a:r>
                        <a:rPr lang="en-US" sz="1600" b="1" dirty="0">
                          <a:solidFill>
                            <a:schemeClr val="tx1"/>
                          </a:solidFill>
                          <a:effectLst/>
                        </a:rPr>
                        <a:t>31</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800"/>
                        </a:spcAft>
                      </a:pPr>
                      <a:r>
                        <a:rPr lang="en-US" sz="1600" b="1" dirty="0">
                          <a:solidFill>
                            <a:schemeClr val="tx1"/>
                          </a:solidFill>
                          <a:effectLst/>
                        </a:rPr>
                        <a:t>31</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800"/>
                        </a:spcAft>
                      </a:pPr>
                      <a:r>
                        <a:rPr lang="en-US" sz="1600" b="1" dirty="0">
                          <a:solidFill>
                            <a:schemeClr val="tx1"/>
                          </a:solidFill>
                          <a:effectLst/>
                        </a:rPr>
                        <a:t>35</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800"/>
                        </a:spcAft>
                      </a:pPr>
                      <a:r>
                        <a:rPr lang="en-US" sz="1600" b="1" dirty="0">
                          <a:solidFill>
                            <a:schemeClr val="tx1"/>
                          </a:solidFill>
                          <a:effectLst/>
                        </a:rPr>
                        <a:t>37</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800"/>
                        </a:spcAft>
                      </a:pPr>
                      <a:r>
                        <a:rPr lang="en-US" sz="1600" b="1" dirty="0">
                          <a:solidFill>
                            <a:schemeClr val="tx1"/>
                          </a:solidFill>
                          <a:effectLst/>
                        </a:rPr>
                        <a:t>41</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800"/>
                        </a:spcAft>
                      </a:pPr>
                      <a:r>
                        <a:rPr lang="en-US" sz="1600" b="1" dirty="0">
                          <a:solidFill>
                            <a:schemeClr val="tx1"/>
                          </a:solidFill>
                          <a:effectLst/>
                        </a:rPr>
                        <a:t>42</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800"/>
                        </a:spcAft>
                      </a:pPr>
                      <a:r>
                        <a:rPr lang="en-US" sz="1600" b="1" dirty="0">
                          <a:solidFill>
                            <a:schemeClr val="tx1"/>
                          </a:solidFill>
                          <a:effectLst/>
                        </a:rPr>
                        <a:t>47</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800"/>
                        </a:spcAft>
                      </a:pPr>
                      <a:r>
                        <a:rPr lang="en-US" sz="1600" b="1" dirty="0">
                          <a:solidFill>
                            <a:schemeClr val="tx1"/>
                          </a:solidFill>
                          <a:effectLst/>
                        </a:rPr>
                        <a:t>49</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800"/>
                        </a:spcAft>
                      </a:pPr>
                      <a:r>
                        <a:rPr lang="en-US" sz="1600" b="1" dirty="0">
                          <a:solidFill>
                            <a:schemeClr val="tx1"/>
                          </a:solidFill>
                          <a:effectLst/>
                        </a:rPr>
                        <a:t>50</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800"/>
                        </a:spcAft>
                      </a:pPr>
                      <a:r>
                        <a:rPr lang="en-US" sz="1600" b="1" dirty="0">
                          <a:solidFill>
                            <a:schemeClr val="tx1"/>
                          </a:solidFill>
                          <a:effectLst/>
                        </a:rPr>
                        <a:t>51</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77676353"/>
                  </a:ext>
                </a:extLst>
              </a:tr>
              <a:tr h="353060">
                <a:tc>
                  <a:txBody>
                    <a:bodyPr/>
                    <a:lstStyle/>
                    <a:p>
                      <a:pPr marL="0" marR="0" algn="ctr">
                        <a:lnSpc>
                          <a:spcPct val="107000"/>
                        </a:lnSpc>
                        <a:spcBef>
                          <a:spcPts val="0"/>
                        </a:spcBef>
                        <a:spcAft>
                          <a:spcPts val="800"/>
                        </a:spcAft>
                      </a:pPr>
                      <a:r>
                        <a:rPr lang="en-US" sz="1400" b="1" dirty="0">
                          <a:solidFill>
                            <a:schemeClr val="tx1"/>
                          </a:solidFill>
                          <a:effectLst/>
                        </a:rPr>
                        <a:t>2003</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400" b="1" dirty="0">
                          <a:solidFill>
                            <a:schemeClr val="tx1"/>
                          </a:solidFill>
                          <a:effectLst/>
                        </a:rPr>
                        <a:t>2004</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400" b="1" dirty="0">
                          <a:solidFill>
                            <a:schemeClr val="tx1"/>
                          </a:solidFill>
                          <a:effectLst/>
                        </a:rPr>
                        <a:t>2005</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400" b="1" dirty="0">
                          <a:solidFill>
                            <a:schemeClr val="tx1"/>
                          </a:solidFill>
                          <a:effectLst/>
                        </a:rPr>
                        <a:t>2006</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400" b="1" dirty="0">
                          <a:solidFill>
                            <a:schemeClr val="tx1"/>
                          </a:solidFill>
                          <a:effectLst/>
                        </a:rPr>
                        <a:t>2007</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400" b="1" dirty="0">
                          <a:solidFill>
                            <a:schemeClr val="tx1"/>
                          </a:solidFill>
                          <a:effectLst/>
                        </a:rPr>
                        <a:t>2008</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400" b="1" dirty="0">
                          <a:solidFill>
                            <a:schemeClr val="tx1"/>
                          </a:solidFill>
                          <a:effectLst/>
                        </a:rPr>
                        <a:t>2009</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400" b="1" dirty="0">
                          <a:solidFill>
                            <a:schemeClr val="tx1"/>
                          </a:solidFill>
                          <a:effectLst/>
                        </a:rPr>
                        <a:t>2010</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400" b="1" dirty="0">
                          <a:solidFill>
                            <a:schemeClr val="tx1"/>
                          </a:solidFill>
                          <a:effectLst/>
                        </a:rPr>
                        <a:t>2011</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400" b="1" dirty="0">
                          <a:solidFill>
                            <a:schemeClr val="tx1"/>
                          </a:solidFill>
                          <a:effectLst/>
                        </a:rPr>
                        <a:t>2012</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400" b="1" dirty="0">
                          <a:solidFill>
                            <a:schemeClr val="tx1"/>
                          </a:solidFill>
                          <a:effectLst/>
                        </a:rPr>
                        <a:t>2013</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400" b="1" dirty="0">
                          <a:solidFill>
                            <a:schemeClr val="tx1"/>
                          </a:solidFill>
                          <a:effectLst/>
                        </a:rPr>
                        <a:t>2014</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400" b="1" dirty="0">
                          <a:solidFill>
                            <a:schemeClr val="tx1"/>
                          </a:solidFill>
                          <a:effectLst/>
                        </a:rPr>
                        <a:t>2015</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400" b="1" dirty="0">
                          <a:solidFill>
                            <a:schemeClr val="tx1"/>
                          </a:solidFill>
                          <a:effectLst/>
                        </a:rPr>
                        <a:t>2016</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400" b="1" dirty="0">
                          <a:solidFill>
                            <a:schemeClr val="tx1"/>
                          </a:solidFill>
                          <a:effectLst/>
                        </a:rPr>
                        <a:t>2017</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58515445"/>
                  </a:ext>
                </a:extLst>
              </a:tr>
            </a:tbl>
          </a:graphicData>
        </a:graphic>
      </p:graphicFrame>
      <p:sp>
        <p:nvSpPr>
          <p:cNvPr id="5" name="TextBox 4"/>
          <p:cNvSpPr txBox="1"/>
          <p:nvPr/>
        </p:nvSpPr>
        <p:spPr>
          <a:xfrm>
            <a:off x="951783" y="5344714"/>
            <a:ext cx="2251587" cy="369332"/>
          </a:xfrm>
          <a:prstGeom prst="rect">
            <a:avLst/>
          </a:prstGeom>
          <a:solidFill>
            <a:schemeClr val="bg1">
              <a:lumMod val="85000"/>
            </a:schemeClr>
          </a:solidFill>
          <a:ln>
            <a:solidFill>
              <a:schemeClr val="tx1"/>
            </a:solidFill>
          </a:ln>
        </p:spPr>
        <p:txBody>
          <a:bodyPr wrap="square" rtlCol="0">
            <a:spAutoFit/>
          </a:bodyPr>
          <a:lstStyle/>
          <a:p>
            <a:r>
              <a:rPr lang="en-US" b="1" dirty="0"/>
              <a:t>States with Checkbox</a:t>
            </a:r>
          </a:p>
        </p:txBody>
      </p:sp>
      <p:sp>
        <p:nvSpPr>
          <p:cNvPr id="10" name="TextBox 9"/>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
        <p:nvSpPr>
          <p:cNvPr id="3" name="TextBox 2">
            <a:extLst>
              <a:ext uri="{FF2B5EF4-FFF2-40B4-BE49-F238E27FC236}">
                <a16:creationId xmlns:a16="http://schemas.microsoft.com/office/drawing/2014/main" id="{7D570810-B95B-DA88-8D1C-3D534B362908}"/>
              </a:ext>
            </a:extLst>
          </p:cNvPr>
          <p:cNvSpPr txBox="1"/>
          <p:nvPr/>
        </p:nvSpPr>
        <p:spPr>
          <a:xfrm rot="16200000">
            <a:off x="-941937" y="3198168"/>
            <a:ext cx="2470805" cy="461665"/>
          </a:xfrm>
          <a:prstGeom prst="rect">
            <a:avLst/>
          </a:prstGeom>
          <a:noFill/>
        </p:spPr>
        <p:txBody>
          <a:bodyPr wrap="none" rtlCol="0">
            <a:spAutoFit/>
          </a:bodyPr>
          <a:lstStyle/>
          <a:p>
            <a:r>
              <a:rPr lang="en-US" sz="2400" dirty="0"/>
              <a:t>Per 100,000 births</a:t>
            </a:r>
          </a:p>
        </p:txBody>
      </p:sp>
    </p:spTree>
    <p:extLst>
      <p:ext uri="{BB962C8B-B14F-4D97-AF65-F5344CB8AC3E}">
        <p14:creationId xmlns:p14="http://schemas.microsoft.com/office/powerpoint/2010/main" val="34185139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p:spPr>
        <p:txBody>
          <a:bodyPr>
            <a:normAutofit/>
          </a:bodyPr>
          <a:lstStyle/>
          <a:p>
            <a:r>
              <a:rPr lang="en-US" sz="3600" dirty="0"/>
              <a:t>Ratio of pregnancy associated deaths assigned using the checkbox item to maternal deaths assigned without using the checkbox item for maternal deaths: Selected states, 2015–2016</a:t>
            </a:r>
          </a:p>
        </p:txBody>
      </p:sp>
      <p:sp>
        <p:nvSpPr>
          <p:cNvPr id="3" name="TextBox 2"/>
          <p:cNvSpPr txBox="1"/>
          <p:nvPr/>
        </p:nvSpPr>
        <p:spPr>
          <a:xfrm>
            <a:off x="107979" y="6334780"/>
            <a:ext cx="8141286" cy="523220"/>
          </a:xfrm>
          <a:prstGeom prst="rect">
            <a:avLst/>
          </a:prstGeom>
          <a:noFill/>
        </p:spPr>
        <p:txBody>
          <a:bodyPr wrap="square" rtlCol="0">
            <a:spAutoFit/>
          </a:bodyPr>
          <a:lstStyle/>
          <a:p>
            <a:r>
              <a:rPr lang="en-US" sz="1400" dirty="0"/>
              <a:t>Source: </a:t>
            </a:r>
            <a:r>
              <a:rPr lang="en-US" sz="1400" dirty="0" err="1"/>
              <a:t>Hoyert</a:t>
            </a:r>
            <a:r>
              <a:rPr lang="en-US" sz="1400" dirty="0"/>
              <a:t> </a:t>
            </a:r>
            <a:r>
              <a:rPr lang="en-US" sz="1400" dirty="0" err="1"/>
              <a:t>Dlet</a:t>
            </a:r>
            <a:r>
              <a:rPr lang="en-US" sz="1400" dirty="0"/>
              <a:t> al. Evaluation of the pregnancy status checkbox on identification of maternal deaths. Nat’l Vital Stat Rep; V 69 # 1. Hyattsville, MD: NCHS. 2020. </a:t>
            </a:r>
          </a:p>
        </p:txBody>
      </p:sp>
      <p:graphicFrame>
        <p:nvGraphicFramePr>
          <p:cNvPr id="4" name="Table 3"/>
          <p:cNvGraphicFramePr>
            <a:graphicFrameLocks noGrp="1"/>
          </p:cNvGraphicFramePr>
          <p:nvPr>
            <p:extLst>
              <p:ext uri="{D42A27DB-BD31-4B8C-83A1-F6EECF244321}">
                <p14:modId xmlns:p14="http://schemas.microsoft.com/office/powerpoint/2010/main" val="2911924054"/>
              </p:ext>
            </p:extLst>
          </p:nvPr>
        </p:nvGraphicFramePr>
        <p:xfrm>
          <a:off x="1516744" y="1614435"/>
          <a:ext cx="9158512" cy="4541520"/>
        </p:xfrm>
        <a:graphic>
          <a:graphicData uri="http://schemas.openxmlformats.org/drawingml/2006/table">
            <a:tbl>
              <a:tblPr firstRow="1" bandRow="1">
                <a:tableStyleId>{5C22544A-7EE6-4342-B048-85BDC9FD1C3A}</a:tableStyleId>
              </a:tblPr>
              <a:tblGrid>
                <a:gridCol w="2670628">
                  <a:extLst>
                    <a:ext uri="{9D8B030D-6E8A-4147-A177-3AD203B41FA5}">
                      <a16:colId xmlns:a16="http://schemas.microsoft.com/office/drawing/2014/main" val="1883606989"/>
                    </a:ext>
                  </a:extLst>
                </a:gridCol>
                <a:gridCol w="1908628">
                  <a:extLst>
                    <a:ext uri="{9D8B030D-6E8A-4147-A177-3AD203B41FA5}">
                      <a16:colId xmlns:a16="http://schemas.microsoft.com/office/drawing/2014/main" val="1737765673"/>
                    </a:ext>
                  </a:extLst>
                </a:gridCol>
                <a:gridCol w="2956072">
                  <a:extLst>
                    <a:ext uri="{9D8B030D-6E8A-4147-A177-3AD203B41FA5}">
                      <a16:colId xmlns:a16="http://schemas.microsoft.com/office/drawing/2014/main" val="1366095197"/>
                    </a:ext>
                  </a:extLst>
                </a:gridCol>
                <a:gridCol w="1623184">
                  <a:extLst>
                    <a:ext uri="{9D8B030D-6E8A-4147-A177-3AD203B41FA5}">
                      <a16:colId xmlns:a16="http://schemas.microsoft.com/office/drawing/2014/main" val="2399284048"/>
                    </a:ext>
                  </a:extLst>
                </a:gridCol>
              </a:tblGrid>
              <a:tr h="370840">
                <a:tc>
                  <a:txBody>
                    <a:bodyPr/>
                    <a:lstStyle/>
                    <a:p>
                      <a:endParaRPr lang="en-US" dirty="0"/>
                    </a:p>
                  </a:txBody>
                  <a:tcPr/>
                </a:tc>
                <a:tc gridSpan="2">
                  <a:txBody>
                    <a:bodyPr/>
                    <a:lstStyle/>
                    <a:p>
                      <a:pPr algn="ctr"/>
                      <a:r>
                        <a:rPr lang="en-US" sz="2800" dirty="0"/>
                        <a:t>Number of deaths</a:t>
                      </a:r>
                    </a:p>
                  </a:txBody>
                  <a:tcPr/>
                </a:tc>
                <a:tc hMerge="1">
                  <a:txBody>
                    <a:bodyPr/>
                    <a:lstStyle/>
                    <a:p>
                      <a:endParaRPr lang="en-US" dirty="0"/>
                    </a:p>
                  </a:txBody>
                  <a:tcPr/>
                </a:tc>
                <a:tc>
                  <a:txBody>
                    <a:bodyPr/>
                    <a:lstStyle/>
                    <a:p>
                      <a:endParaRPr lang="en-US" dirty="0"/>
                    </a:p>
                  </a:txBody>
                  <a:tcPr/>
                </a:tc>
                <a:extLst>
                  <a:ext uri="{0D108BD9-81ED-4DB2-BD59-A6C34878D82A}">
                    <a16:rowId xmlns:a16="http://schemas.microsoft.com/office/drawing/2014/main" val="453340319"/>
                  </a:ext>
                </a:extLst>
              </a:tr>
              <a:tr h="370840">
                <a:tc>
                  <a:txBody>
                    <a:bodyPr/>
                    <a:lstStyle/>
                    <a:p>
                      <a:r>
                        <a:rPr lang="en-US" sz="2400" b="1" dirty="0"/>
                        <a:t>State</a:t>
                      </a:r>
                    </a:p>
                  </a:txBody>
                  <a:tcPr/>
                </a:tc>
                <a:tc>
                  <a:txBody>
                    <a:bodyPr/>
                    <a:lstStyle/>
                    <a:p>
                      <a:r>
                        <a:rPr lang="en-US" sz="2400" b="1" dirty="0"/>
                        <a:t>Assigned by checkbox</a:t>
                      </a:r>
                    </a:p>
                  </a:txBody>
                  <a:tcPr/>
                </a:tc>
                <a:tc>
                  <a:txBody>
                    <a:bodyPr/>
                    <a:lstStyle/>
                    <a:p>
                      <a:r>
                        <a:rPr lang="en-US" sz="2400" b="1" dirty="0"/>
                        <a:t>Assigned w/out checkbox</a:t>
                      </a:r>
                    </a:p>
                  </a:txBody>
                  <a:tcPr>
                    <a:solidFill>
                      <a:schemeClr val="accent5">
                        <a:lumMod val="20000"/>
                        <a:lumOff val="80000"/>
                      </a:schemeClr>
                    </a:solidFill>
                  </a:tcPr>
                </a:tc>
                <a:tc>
                  <a:txBody>
                    <a:bodyPr/>
                    <a:lstStyle/>
                    <a:p>
                      <a:r>
                        <a:rPr lang="en-US" sz="2400" b="1" dirty="0"/>
                        <a:t>Ratio</a:t>
                      </a:r>
                    </a:p>
                  </a:txBody>
                  <a:tcPr>
                    <a:solidFill>
                      <a:schemeClr val="accent5">
                        <a:lumMod val="20000"/>
                        <a:lumOff val="80000"/>
                      </a:schemeClr>
                    </a:solidFill>
                  </a:tcPr>
                </a:tc>
                <a:extLst>
                  <a:ext uri="{0D108BD9-81ED-4DB2-BD59-A6C34878D82A}">
                    <a16:rowId xmlns:a16="http://schemas.microsoft.com/office/drawing/2014/main" val="2766651989"/>
                  </a:ext>
                </a:extLst>
              </a:tr>
              <a:tr h="370840">
                <a:tc>
                  <a:txBody>
                    <a:bodyPr/>
                    <a:lstStyle/>
                    <a:p>
                      <a:r>
                        <a:rPr lang="en-US" sz="2400" dirty="0"/>
                        <a:t>47 States &amp; D.C.*</a:t>
                      </a:r>
                    </a:p>
                  </a:txBody>
                  <a:tcPr/>
                </a:tc>
                <a:tc>
                  <a:txBody>
                    <a:bodyPr/>
                    <a:lstStyle/>
                    <a:p>
                      <a:pPr algn="r"/>
                      <a:r>
                        <a:rPr lang="en-US" sz="2400" dirty="0"/>
                        <a:t>1,527</a:t>
                      </a:r>
                    </a:p>
                  </a:txBody>
                  <a:tcPr/>
                </a:tc>
                <a:tc>
                  <a:txBody>
                    <a:bodyPr/>
                    <a:lstStyle/>
                    <a:p>
                      <a:pPr algn="r"/>
                      <a:r>
                        <a:rPr lang="en-US" sz="2400" dirty="0"/>
                        <a:t>498</a:t>
                      </a:r>
                    </a:p>
                  </a:txBody>
                  <a:tcPr/>
                </a:tc>
                <a:tc>
                  <a:txBody>
                    <a:bodyPr/>
                    <a:lstStyle/>
                    <a:p>
                      <a:pPr algn="ctr"/>
                      <a:r>
                        <a:rPr lang="en-US" sz="2400" b="1" dirty="0"/>
                        <a:t>3.07</a:t>
                      </a:r>
                    </a:p>
                  </a:txBody>
                  <a:tcPr>
                    <a:solidFill>
                      <a:srgbClr val="FFFF00"/>
                    </a:solidFill>
                  </a:tcPr>
                </a:tc>
                <a:extLst>
                  <a:ext uri="{0D108BD9-81ED-4DB2-BD59-A6C34878D82A}">
                    <a16:rowId xmlns:a16="http://schemas.microsoft.com/office/drawing/2014/main" val="3121327742"/>
                  </a:ext>
                </a:extLst>
              </a:tr>
              <a:tr h="370840">
                <a:tc>
                  <a:txBody>
                    <a:bodyPr/>
                    <a:lstStyle/>
                    <a:p>
                      <a:r>
                        <a:rPr lang="en-US" sz="2400" dirty="0"/>
                        <a:t>Florida</a:t>
                      </a:r>
                    </a:p>
                  </a:txBody>
                  <a:tcPr/>
                </a:tc>
                <a:tc>
                  <a:txBody>
                    <a:bodyPr/>
                    <a:lstStyle/>
                    <a:p>
                      <a:pPr algn="r"/>
                      <a:r>
                        <a:rPr lang="en-US" sz="2400" dirty="0"/>
                        <a:t>78</a:t>
                      </a:r>
                    </a:p>
                  </a:txBody>
                  <a:tcPr/>
                </a:tc>
                <a:tc>
                  <a:txBody>
                    <a:bodyPr/>
                    <a:lstStyle/>
                    <a:p>
                      <a:pPr algn="r"/>
                      <a:r>
                        <a:rPr lang="en-US" sz="2400" dirty="0"/>
                        <a:t>37</a:t>
                      </a:r>
                    </a:p>
                  </a:txBody>
                  <a:tcPr/>
                </a:tc>
                <a:tc>
                  <a:txBody>
                    <a:bodyPr/>
                    <a:lstStyle/>
                    <a:p>
                      <a:pPr algn="ctr"/>
                      <a:r>
                        <a:rPr lang="en-US" sz="2400" b="1" dirty="0"/>
                        <a:t>2.11</a:t>
                      </a:r>
                    </a:p>
                  </a:txBody>
                  <a:tcPr/>
                </a:tc>
                <a:extLst>
                  <a:ext uri="{0D108BD9-81ED-4DB2-BD59-A6C34878D82A}">
                    <a16:rowId xmlns:a16="http://schemas.microsoft.com/office/drawing/2014/main" val="3563262595"/>
                  </a:ext>
                </a:extLst>
              </a:tr>
              <a:tr h="370840">
                <a:tc>
                  <a:txBody>
                    <a:bodyPr/>
                    <a:lstStyle/>
                    <a:p>
                      <a:r>
                        <a:rPr lang="en-US" sz="2400" dirty="0"/>
                        <a:t>Georgia</a:t>
                      </a:r>
                    </a:p>
                  </a:txBody>
                  <a:tcPr/>
                </a:tc>
                <a:tc>
                  <a:txBody>
                    <a:bodyPr/>
                    <a:lstStyle/>
                    <a:p>
                      <a:pPr algn="r"/>
                      <a:r>
                        <a:rPr lang="en-US" sz="2400" dirty="0"/>
                        <a:t>134</a:t>
                      </a:r>
                    </a:p>
                  </a:txBody>
                  <a:tcPr/>
                </a:tc>
                <a:tc>
                  <a:txBody>
                    <a:bodyPr/>
                    <a:lstStyle/>
                    <a:p>
                      <a:pPr algn="r"/>
                      <a:r>
                        <a:rPr lang="en-US" sz="2400" dirty="0"/>
                        <a:t>28</a:t>
                      </a:r>
                    </a:p>
                  </a:txBody>
                  <a:tcPr/>
                </a:tc>
                <a:tc>
                  <a:txBody>
                    <a:bodyPr/>
                    <a:lstStyle/>
                    <a:p>
                      <a:pPr algn="ctr"/>
                      <a:r>
                        <a:rPr lang="en-US" sz="2400" b="1" dirty="0"/>
                        <a:t>4.79</a:t>
                      </a:r>
                    </a:p>
                  </a:txBody>
                  <a:tcPr/>
                </a:tc>
                <a:extLst>
                  <a:ext uri="{0D108BD9-81ED-4DB2-BD59-A6C34878D82A}">
                    <a16:rowId xmlns:a16="http://schemas.microsoft.com/office/drawing/2014/main" val="618317089"/>
                  </a:ext>
                </a:extLst>
              </a:tr>
              <a:tr h="370840">
                <a:tc>
                  <a:txBody>
                    <a:bodyPr/>
                    <a:lstStyle/>
                    <a:p>
                      <a:r>
                        <a:rPr lang="en-US" sz="2400" dirty="0"/>
                        <a:t>Illinois</a:t>
                      </a:r>
                    </a:p>
                  </a:txBody>
                  <a:tcPr/>
                </a:tc>
                <a:tc>
                  <a:txBody>
                    <a:bodyPr/>
                    <a:lstStyle/>
                    <a:p>
                      <a:pPr algn="r"/>
                      <a:r>
                        <a:rPr lang="en-US" sz="2400" dirty="0"/>
                        <a:t>40</a:t>
                      </a:r>
                    </a:p>
                  </a:txBody>
                  <a:tcPr/>
                </a:tc>
                <a:tc>
                  <a:txBody>
                    <a:bodyPr/>
                    <a:lstStyle/>
                    <a:p>
                      <a:pPr algn="r"/>
                      <a:r>
                        <a:rPr lang="en-US" sz="2400" dirty="0"/>
                        <a:t>21</a:t>
                      </a:r>
                    </a:p>
                  </a:txBody>
                  <a:tcPr/>
                </a:tc>
                <a:tc>
                  <a:txBody>
                    <a:bodyPr/>
                    <a:lstStyle/>
                    <a:p>
                      <a:pPr algn="ctr"/>
                      <a:r>
                        <a:rPr lang="en-US" sz="2400" b="1" dirty="0"/>
                        <a:t>1.90</a:t>
                      </a:r>
                    </a:p>
                  </a:txBody>
                  <a:tcPr/>
                </a:tc>
                <a:extLst>
                  <a:ext uri="{0D108BD9-81ED-4DB2-BD59-A6C34878D82A}">
                    <a16:rowId xmlns:a16="http://schemas.microsoft.com/office/drawing/2014/main" val="2153859726"/>
                  </a:ext>
                </a:extLst>
              </a:tr>
              <a:tr h="370840">
                <a:tc>
                  <a:txBody>
                    <a:bodyPr/>
                    <a:lstStyle/>
                    <a:p>
                      <a:r>
                        <a:rPr lang="en-US" sz="2400" dirty="0"/>
                        <a:t>New York</a:t>
                      </a:r>
                    </a:p>
                  </a:txBody>
                  <a:tcPr/>
                </a:tc>
                <a:tc>
                  <a:txBody>
                    <a:bodyPr/>
                    <a:lstStyle/>
                    <a:p>
                      <a:pPr algn="r"/>
                      <a:r>
                        <a:rPr lang="en-US" sz="2400" dirty="0"/>
                        <a:t>72</a:t>
                      </a:r>
                    </a:p>
                  </a:txBody>
                  <a:tcPr/>
                </a:tc>
                <a:tc>
                  <a:txBody>
                    <a:bodyPr/>
                    <a:lstStyle/>
                    <a:p>
                      <a:pPr algn="r"/>
                      <a:r>
                        <a:rPr lang="en-US" sz="2400" dirty="0"/>
                        <a:t>41</a:t>
                      </a:r>
                    </a:p>
                  </a:txBody>
                  <a:tcPr/>
                </a:tc>
                <a:tc>
                  <a:txBody>
                    <a:bodyPr/>
                    <a:lstStyle/>
                    <a:p>
                      <a:pPr algn="ctr"/>
                      <a:r>
                        <a:rPr lang="en-US" sz="2400" b="1" dirty="0"/>
                        <a:t>1.76</a:t>
                      </a:r>
                    </a:p>
                  </a:txBody>
                  <a:tcPr/>
                </a:tc>
                <a:extLst>
                  <a:ext uri="{0D108BD9-81ED-4DB2-BD59-A6C34878D82A}">
                    <a16:rowId xmlns:a16="http://schemas.microsoft.com/office/drawing/2014/main" val="343963986"/>
                  </a:ext>
                </a:extLst>
              </a:tr>
              <a:tr h="370840">
                <a:tc>
                  <a:txBody>
                    <a:bodyPr/>
                    <a:lstStyle/>
                    <a:p>
                      <a:r>
                        <a:rPr lang="en-US" sz="2400" dirty="0"/>
                        <a:t>Ohio</a:t>
                      </a:r>
                    </a:p>
                  </a:txBody>
                  <a:tcPr/>
                </a:tc>
                <a:tc>
                  <a:txBody>
                    <a:bodyPr/>
                    <a:lstStyle/>
                    <a:p>
                      <a:pPr algn="r"/>
                      <a:r>
                        <a:rPr lang="en-US" sz="2400" dirty="0"/>
                        <a:t>53</a:t>
                      </a:r>
                    </a:p>
                  </a:txBody>
                  <a:tcPr/>
                </a:tc>
                <a:tc>
                  <a:txBody>
                    <a:bodyPr/>
                    <a:lstStyle/>
                    <a:p>
                      <a:pPr algn="r"/>
                      <a:r>
                        <a:rPr lang="en-US" sz="2400" dirty="0"/>
                        <a:t>24</a:t>
                      </a:r>
                    </a:p>
                  </a:txBody>
                  <a:tcPr/>
                </a:tc>
                <a:tc>
                  <a:txBody>
                    <a:bodyPr/>
                    <a:lstStyle/>
                    <a:p>
                      <a:pPr algn="ctr"/>
                      <a:r>
                        <a:rPr lang="en-US" sz="2400" b="1" dirty="0"/>
                        <a:t>2.21</a:t>
                      </a:r>
                    </a:p>
                  </a:txBody>
                  <a:tcPr/>
                </a:tc>
                <a:extLst>
                  <a:ext uri="{0D108BD9-81ED-4DB2-BD59-A6C34878D82A}">
                    <a16:rowId xmlns:a16="http://schemas.microsoft.com/office/drawing/2014/main" val="2641211355"/>
                  </a:ext>
                </a:extLst>
              </a:tr>
              <a:tr h="370840">
                <a:tc>
                  <a:txBody>
                    <a:bodyPr/>
                    <a:lstStyle/>
                    <a:p>
                      <a:r>
                        <a:rPr lang="en-US" sz="2400" dirty="0"/>
                        <a:t>Texas</a:t>
                      </a:r>
                    </a:p>
                  </a:txBody>
                  <a:tcPr/>
                </a:tc>
                <a:tc>
                  <a:txBody>
                    <a:bodyPr/>
                    <a:lstStyle/>
                    <a:p>
                      <a:pPr algn="r"/>
                      <a:r>
                        <a:rPr lang="en-US" sz="2400" dirty="0"/>
                        <a:t>264</a:t>
                      </a:r>
                    </a:p>
                  </a:txBody>
                  <a:tcPr/>
                </a:tc>
                <a:tc>
                  <a:txBody>
                    <a:bodyPr/>
                    <a:lstStyle/>
                    <a:p>
                      <a:pPr algn="r"/>
                      <a:r>
                        <a:rPr lang="en-US" sz="2400" dirty="0"/>
                        <a:t>58</a:t>
                      </a:r>
                    </a:p>
                  </a:txBody>
                  <a:tcPr/>
                </a:tc>
                <a:tc>
                  <a:txBody>
                    <a:bodyPr/>
                    <a:lstStyle/>
                    <a:p>
                      <a:pPr algn="ctr"/>
                      <a:r>
                        <a:rPr lang="en-US" sz="2400" b="1" dirty="0"/>
                        <a:t>4.55</a:t>
                      </a:r>
                    </a:p>
                  </a:txBody>
                  <a:tcPr/>
                </a:tc>
                <a:extLst>
                  <a:ext uri="{0D108BD9-81ED-4DB2-BD59-A6C34878D82A}">
                    <a16:rowId xmlns:a16="http://schemas.microsoft.com/office/drawing/2014/main" val="3193154694"/>
                  </a:ext>
                </a:extLst>
              </a:tr>
            </a:tbl>
          </a:graphicData>
        </a:graphic>
      </p:graphicFrame>
      <p:sp>
        <p:nvSpPr>
          <p:cNvPr id="5" name="TextBox 4"/>
          <p:cNvSpPr txBox="1"/>
          <p:nvPr/>
        </p:nvSpPr>
        <p:spPr>
          <a:xfrm>
            <a:off x="573315" y="6155955"/>
            <a:ext cx="4360937" cy="369332"/>
          </a:xfrm>
          <a:prstGeom prst="rect">
            <a:avLst/>
          </a:prstGeom>
          <a:noFill/>
        </p:spPr>
        <p:txBody>
          <a:bodyPr wrap="none" rtlCol="0">
            <a:spAutoFit/>
          </a:bodyPr>
          <a:lstStyle/>
          <a:p>
            <a:r>
              <a:rPr lang="en-US" dirty="0"/>
              <a:t>* Excludes Alabama, California, &amp; W. Virginia</a:t>
            </a:r>
          </a:p>
        </p:txBody>
      </p:sp>
      <p:sp>
        <p:nvSpPr>
          <p:cNvPr id="6" name="TextBox 5"/>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26820142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486" y="365125"/>
            <a:ext cx="11636828" cy="1325563"/>
          </a:xfrm>
        </p:spPr>
        <p:txBody>
          <a:bodyPr>
            <a:normAutofit fontScale="90000"/>
          </a:bodyPr>
          <a:lstStyle/>
          <a:p>
            <a:r>
              <a:rPr lang="en-US" sz="5400" dirty="0">
                <a:solidFill>
                  <a:srgbClr val="0000FF"/>
                </a:solidFill>
              </a:rPr>
              <a:t>Two key problems raised by the checkbox</a:t>
            </a:r>
          </a:p>
        </p:txBody>
      </p:sp>
      <p:sp>
        <p:nvSpPr>
          <p:cNvPr id="4" name="Content Placeholder 3"/>
          <p:cNvSpPr>
            <a:spLocks noGrp="1"/>
          </p:cNvSpPr>
          <p:nvPr>
            <p:ph idx="1"/>
          </p:nvPr>
        </p:nvSpPr>
        <p:spPr/>
        <p:txBody>
          <a:bodyPr>
            <a:normAutofit/>
          </a:bodyPr>
          <a:lstStyle/>
          <a:p>
            <a:pPr marL="0" indent="0">
              <a:buNone/>
            </a:pPr>
            <a:r>
              <a:rPr lang="en-US" sz="4400" dirty="0"/>
              <a:t>1.  Over ascertainment</a:t>
            </a:r>
            <a:br>
              <a:rPr lang="en-US" sz="4400" dirty="0"/>
            </a:br>
            <a:br>
              <a:rPr lang="en-US" sz="4400" dirty="0"/>
            </a:br>
            <a:r>
              <a:rPr lang="en-US" sz="4400" dirty="0"/>
              <a:t>2  Loss of precision in identifying causes of maternal death – the rise of “other” causes.</a:t>
            </a:r>
          </a:p>
        </p:txBody>
      </p:sp>
      <p:sp>
        <p:nvSpPr>
          <p:cNvPr id="5" name="TextBox 4"/>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33567048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028" y="169184"/>
            <a:ext cx="10515600" cy="1325563"/>
          </a:xfrm>
        </p:spPr>
        <p:txBody>
          <a:bodyPr>
            <a:normAutofit/>
          </a:bodyPr>
          <a:lstStyle/>
          <a:p>
            <a:pPr algn="ctr"/>
            <a:r>
              <a:rPr lang="en-US" sz="6000" b="1" dirty="0">
                <a:solidFill>
                  <a:srgbClr val="0000FF"/>
                </a:solidFill>
                <a:latin typeface="+mn-lt"/>
              </a:rPr>
              <a:t>The problem with “other”</a:t>
            </a:r>
          </a:p>
        </p:txBody>
      </p:sp>
      <p:pic>
        <p:nvPicPr>
          <p:cNvPr id="4" name="Picture 3"/>
          <p:cNvPicPr>
            <a:picLocks noChangeAspect="1"/>
          </p:cNvPicPr>
          <p:nvPr/>
        </p:nvPicPr>
        <p:blipFill>
          <a:blip r:embed="rId3"/>
          <a:stretch>
            <a:fillRect/>
          </a:stretch>
        </p:blipFill>
        <p:spPr>
          <a:xfrm>
            <a:off x="294596" y="1865213"/>
            <a:ext cx="11735789" cy="3901603"/>
          </a:xfrm>
          <a:prstGeom prst="rect">
            <a:avLst/>
          </a:prstGeom>
          <a:ln w="12700">
            <a:solidFill>
              <a:schemeClr val="tx1"/>
            </a:solidFill>
          </a:ln>
        </p:spPr>
      </p:pic>
      <p:sp>
        <p:nvSpPr>
          <p:cNvPr id="5" name="TextBox 4"/>
          <p:cNvSpPr txBox="1"/>
          <p:nvPr/>
        </p:nvSpPr>
        <p:spPr>
          <a:xfrm>
            <a:off x="6193536" y="5941341"/>
            <a:ext cx="5506829" cy="584775"/>
          </a:xfrm>
          <a:prstGeom prst="rect">
            <a:avLst/>
          </a:prstGeom>
          <a:noFill/>
        </p:spPr>
        <p:txBody>
          <a:bodyPr wrap="none" rtlCol="0">
            <a:spAutoFit/>
          </a:bodyPr>
          <a:lstStyle/>
          <a:p>
            <a:r>
              <a:rPr lang="en-US" sz="3200" i="1" dirty="0" err="1"/>
              <a:t>Obstet</a:t>
            </a:r>
            <a:r>
              <a:rPr lang="en-US" sz="3200" i="1" dirty="0"/>
              <a:t> </a:t>
            </a:r>
            <a:r>
              <a:rPr lang="en-US" sz="3200" i="1" dirty="0" err="1"/>
              <a:t>Gynecol</a:t>
            </a:r>
            <a:r>
              <a:rPr lang="en-US" sz="3200" i="1" dirty="0"/>
              <a:t> </a:t>
            </a:r>
            <a:r>
              <a:rPr lang="en-US" sz="3200" dirty="0"/>
              <a:t>2017;129:811–8</a:t>
            </a:r>
          </a:p>
        </p:txBody>
      </p:sp>
      <p:sp>
        <p:nvSpPr>
          <p:cNvPr id="6" name="TextBox 5"/>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
        <p:nvSpPr>
          <p:cNvPr id="3" name="TextBox 2"/>
          <p:cNvSpPr txBox="1"/>
          <p:nvPr/>
        </p:nvSpPr>
        <p:spPr>
          <a:xfrm>
            <a:off x="0" y="6548084"/>
            <a:ext cx="9655079" cy="369332"/>
          </a:xfrm>
          <a:prstGeom prst="rect">
            <a:avLst/>
          </a:prstGeom>
          <a:noFill/>
        </p:spPr>
        <p:txBody>
          <a:bodyPr wrap="none" rtlCol="0">
            <a:spAutoFit/>
          </a:bodyPr>
          <a:lstStyle/>
          <a:p>
            <a:r>
              <a:rPr lang="en-US" dirty="0"/>
              <a:t>Source: </a:t>
            </a:r>
            <a:r>
              <a:rPr lang="en-US" dirty="0" err="1"/>
              <a:t>MacDormanM</a:t>
            </a:r>
            <a:r>
              <a:rPr lang="en-US" dirty="0"/>
              <a:t>. Trends in Mat. Mort. By Socioeconomic Characteristics. OBGYN.2017;129:811</a:t>
            </a:r>
          </a:p>
        </p:txBody>
      </p:sp>
    </p:spTree>
    <p:extLst>
      <p:ext uri="{BB962C8B-B14F-4D97-AF65-F5344CB8AC3E}">
        <p14:creationId xmlns:p14="http://schemas.microsoft.com/office/powerpoint/2010/main" val="41274733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90629" y="140722"/>
          <a:ext cx="11233156" cy="6465868"/>
        </p:xfrm>
        <a:graphic>
          <a:graphicData uri="http://schemas.openxmlformats.org/drawingml/2006/table">
            <a:tbl>
              <a:tblPr>
                <a:tableStyleId>{5C22544A-7EE6-4342-B048-85BDC9FD1C3A}</a:tableStyleId>
              </a:tblPr>
              <a:tblGrid>
                <a:gridCol w="11233156">
                  <a:extLst>
                    <a:ext uri="{9D8B030D-6E8A-4147-A177-3AD203B41FA5}">
                      <a16:colId xmlns:a16="http://schemas.microsoft.com/office/drawing/2014/main" val="20000"/>
                    </a:ext>
                  </a:extLst>
                </a:gridCol>
              </a:tblGrid>
              <a:tr h="205273">
                <a:tc>
                  <a:txBody>
                    <a:bodyPr/>
                    <a:lstStyle/>
                    <a:p>
                      <a:pPr algn="ctr" fontAlgn="b"/>
                      <a:r>
                        <a:rPr lang="en-US" sz="2400" b="1" u="none" strike="noStrike" dirty="0">
                          <a:solidFill>
                            <a:srgbClr val="0000FF"/>
                          </a:solidFill>
                          <a:effectLst/>
                        </a:rPr>
                        <a:t>Underlying cause of death</a:t>
                      </a:r>
                      <a:endParaRPr lang="en-US" sz="2400" b="1" i="0" u="none" strike="noStrike" dirty="0">
                        <a:solidFill>
                          <a:srgbClr val="0000FF"/>
                        </a:solidFill>
                        <a:effectLst/>
                        <a:latin typeface="Calibri" panose="020F0502020204030204" pitchFamily="34" charset="0"/>
                      </a:endParaRPr>
                    </a:p>
                  </a:txBody>
                  <a:tcPr marL="6686" marR="6686" marT="6686" marB="0" anchor="b">
                    <a:solidFill>
                      <a:schemeClr val="bg1"/>
                    </a:solidFill>
                  </a:tcPr>
                </a:tc>
                <a:extLst>
                  <a:ext uri="{0D108BD9-81ED-4DB2-BD59-A6C34878D82A}">
                    <a16:rowId xmlns:a16="http://schemas.microsoft.com/office/drawing/2014/main" val="10000"/>
                  </a:ext>
                </a:extLst>
              </a:tr>
              <a:tr h="245019">
                <a:tc>
                  <a:txBody>
                    <a:bodyPr/>
                    <a:lstStyle/>
                    <a:p>
                      <a:pPr algn="l" fontAlgn="b"/>
                      <a:r>
                        <a:rPr lang="en-US" sz="1800" b="1" u="none" strike="noStrike" dirty="0">
                          <a:effectLst/>
                        </a:rPr>
                        <a:t>Total maternal deaths (during pregnancy or within 42 days after the end of pregnancy) (</a:t>
                      </a:r>
                      <a:r>
                        <a:rPr lang="en-US" sz="1800" b="1" u="none" strike="noStrike" dirty="0" err="1">
                          <a:effectLst/>
                        </a:rPr>
                        <a:t>A34</a:t>
                      </a:r>
                      <a:r>
                        <a:rPr lang="en-US" sz="1800" b="1" u="none" strike="noStrike" dirty="0">
                          <a:effectLst/>
                        </a:rPr>
                        <a:t>, O00-O95, O98-O99)</a:t>
                      </a:r>
                      <a:endParaRPr lang="en-US" sz="1800" b="1" i="0" u="none" strike="noStrike" dirty="0">
                        <a:solidFill>
                          <a:srgbClr val="000000"/>
                        </a:solidFill>
                        <a:effectLst/>
                        <a:latin typeface="Calibri" panose="020F0502020204030204" pitchFamily="34" charset="0"/>
                      </a:endParaRPr>
                    </a:p>
                  </a:txBody>
                  <a:tcPr marL="6686" marR="6686" marT="6686" marB="0" anchor="b">
                    <a:solidFill>
                      <a:schemeClr val="bg1"/>
                    </a:solidFill>
                  </a:tcPr>
                </a:tc>
                <a:extLst>
                  <a:ext uri="{0D108BD9-81ED-4DB2-BD59-A6C34878D82A}">
                    <a16:rowId xmlns:a16="http://schemas.microsoft.com/office/drawing/2014/main" val="10001"/>
                  </a:ext>
                </a:extLst>
              </a:tr>
              <a:tr h="205273">
                <a:tc>
                  <a:txBody>
                    <a:bodyPr/>
                    <a:lstStyle/>
                    <a:p>
                      <a:pPr algn="l" fontAlgn="b"/>
                      <a:r>
                        <a:rPr lang="pt-BR" sz="1600" b="1" u="none" strike="noStrike" dirty="0">
                          <a:effectLst/>
                        </a:rPr>
                        <a:t>Total direct obstetric causes </a:t>
                      </a:r>
                      <a:r>
                        <a:rPr lang="pt-BR" sz="1600" u="none" strike="noStrike" dirty="0">
                          <a:effectLst/>
                        </a:rPr>
                        <a:t>(A34, O00-O92)</a:t>
                      </a:r>
                      <a:endParaRPr lang="pt-BR" sz="1600" b="1" i="0" u="none" strike="noStrike" dirty="0">
                        <a:solidFill>
                          <a:srgbClr val="000000"/>
                        </a:solidFill>
                        <a:effectLst/>
                        <a:latin typeface="Calibri" panose="020F0502020204030204" pitchFamily="34" charset="0"/>
                      </a:endParaRPr>
                    </a:p>
                  </a:txBody>
                  <a:tcPr marL="6686" marR="6686" marT="6686" marB="0" anchor="b">
                    <a:solidFill>
                      <a:schemeClr val="bg1"/>
                    </a:solidFill>
                  </a:tcPr>
                </a:tc>
                <a:extLst>
                  <a:ext uri="{0D108BD9-81ED-4DB2-BD59-A6C34878D82A}">
                    <a16:rowId xmlns:a16="http://schemas.microsoft.com/office/drawing/2014/main" val="10002"/>
                  </a:ext>
                </a:extLst>
              </a:tr>
              <a:tr h="205273">
                <a:tc>
                  <a:txBody>
                    <a:bodyPr/>
                    <a:lstStyle/>
                    <a:p>
                      <a:pPr algn="l" fontAlgn="b"/>
                      <a:r>
                        <a:rPr lang="en-US" sz="1600" u="none" strike="noStrike">
                          <a:effectLst/>
                        </a:rPr>
                        <a:t>Pregnancy with abortive outcome (O00-O07)</a:t>
                      </a:r>
                      <a:endParaRPr lang="en-US" sz="1600" b="0" i="0" u="none" strike="noStrike">
                        <a:solidFill>
                          <a:srgbClr val="000000"/>
                        </a:solidFill>
                        <a:effectLst/>
                        <a:latin typeface="Calibri" panose="020F0502020204030204" pitchFamily="34" charset="0"/>
                      </a:endParaRPr>
                    </a:p>
                  </a:txBody>
                  <a:tcPr marL="80234" marR="6686" marT="6686" marB="0" anchor="b">
                    <a:solidFill>
                      <a:schemeClr val="bg1"/>
                    </a:solidFill>
                  </a:tcPr>
                </a:tc>
                <a:extLst>
                  <a:ext uri="{0D108BD9-81ED-4DB2-BD59-A6C34878D82A}">
                    <a16:rowId xmlns:a16="http://schemas.microsoft.com/office/drawing/2014/main" val="10003"/>
                  </a:ext>
                </a:extLst>
              </a:tr>
              <a:tr h="205273">
                <a:tc>
                  <a:txBody>
                    <a:bodyPr/>
                    <a:lstStyle/>
                    <a:p>
                      <a:pPr algn="l" fontAlgn="b"/>
                      <a:r>
                        <a:rPr lang="en-US" sz="1600" u="none" strike="noStrike">
                          <a:effectLst/>
                        </a:rPr>
                        <a:t>      Ectopic pregnancy (O00)</a:t>
                      </a:r>
                      <a:endParaRPr lang="en-US" sz="1600" b="0" i="0" u="none" strike="noStrike">
                        <a:solidFill>
                          <a:srgbClr val="000000"/>
                        </a:solidFill>
                        <a:effectLst/>
                        <a:latin typeface="Calibri" panose="020F0502020204030204" pitchFamily="34" charset="0"/>
                      </a:endParaRPr>
                    </a:p>
                  </a:txBody>
                  <a:tcPr marL="80234" marR="6686" marT="6686" marB="0" anchor="b">
                    <a:solidFill>
                      <a:schemeClr val="bg1"/>
                    </a:solidFill>
                  </a:tcPr>
                </a:tc>
                <a:extLst>
                  <a:ext uri="{0D108BD9-81ED-4DB2-BD59-A6C34878D82A}">
                    <a16:rowId xmlns:a16="http://schemas.microsoft.com/office/drawing/2014/main" val="10004"/>
                  </a:ext>
                </a:extLst>
              </a:tr>
              <a:tr h="205273">
                <a:tc>
                  <a:txBody>
                    <a:bodyPr/>
                    <a:lstStyle/>
                    <a:p>
                      <a:pPr algn="l" fontAlgn="b"/>
                      <a:r>
                        <a:rPr lang="en-US" sz="1600" u="none" strike="noStrike" dirty="0">
                          <a:effectLst/>
                        </a:rPr>
                        <a:t> Hypertensive disorders (O10-O16)</a:t>
                      </a:r>
                      <a:endParaRPr lang="en-US" sz="1600" b="0" i="0" u="none" strike="noStrike" dirty="0">
                        <a:solidFill>
                          <a:srgbClr val="000000"/>
                        </a:solidFill>
                        <a:effectLst/>
                        <a:latin typeface="Calibri" panose="020F0502020204030204" pitchFamily="34" charset="0"/>
                      </a:endParaRPr>
                    </a:p>
                  </a:txBody>
                  <a:tcPr marL="80234" marR="6686" marT="6686" marB="0" anchor="b">
                    <a:solidFill>
                      <a:schemeClr val="bg1"/>
                    </a:solidFill>
                  </a:tcPr>
                </a:tc>
                <a:extLst>
                  <a:ext uri="{0D108BD9-81ED-4DB2-BD59-A6C34878D82A}">
                    <a16:rowId xmlns:a16="http://schemas.microsoft.com/office/drawing/2014/main" val="10005"/>
                  </a:ext>
                </a:extLst>
              </a:tr>
              <a:tr h="205273">
                <a:tc>
                  <a:txBody>
                    <a:bodyPr/>
                    <a:lstStyle/>
                    <a:p>
                      <a:pPr algn="l" fontAlgn="b"/>
                      <a:r>
                        <a:rPr lang="en-US" sz="1600" u="none" strike="noStrike">
                          <a:effectLst/>
                        </a:rPr>
                        <a:t>        Pre-existing hypertension (O10)</a:t>
                      </a:r>
                      <a:endParaRPr lang="en-US" sz="1600" b="0" i="0" u="none" strike="noStrike">
                        <a:solidFill>
                          <a:srgbClr val="000000"/>
                        </a:solidFill>
                        <a:effectLst/>
                        <a:latin typeface="Calibri" panose="020F0502020204030204" pitchFamily="34" charset="0"/>
                      </a:endParaRPr>
                    </a:p>
                  </a:txBody>
                  <a:tcPr marL="80234" marR="6686" marT="6686" marB="0" anchor="b">
                    <a:solidFill>
                      <a:schemeClr val="bg1"/>
                    </a:solidFill>
                  </a:tcPr>
                </a:tc>
                <a:extLst>
                  <a:ext uri="{0D108BD9-81ED-4DB2-BD59-A6C34878D82A}">
                    <a16:rowId xmlns:a16="http://schemas.microsoft.com/office/drawing/2014/main" val="10006"/>
                  </a:ext>
                </a:extLst>
              </a:tr>
              <a:tr h="205273">
                <a:tc>
                  <a:txBody>
                    <a:bodyPr/>
                    <a:lstStyle/>
                    <a:p>
                      <a:pPr algn="l" fontAlgn="b"/>
                      <a:r>
                        <a:rPr lang="en-US" sz="1600" u="none" strike="noStrike">
                          <a:effectLst/>
                        </a:rPr>
                        <a:t>        Eclampsia and pre-eclampsia (O11,O13-O16) </a:t>
                      </a:r>
                      <a:endParaRPr lang="en-US" sz="1600" b="0" i="0" u="none" strike="noStrike">
                        <a:solidFill>
                          <a:srgbClr val="000000"/>
                        </a:solidFill>
                        <a:effectLst/>
                        <a:latin typeface="Calibri" panose="020F0502020204030204" pitchFamily="34" charset="0"/>
                      </a:endParaRPr>
                    </a:p>
                  </a:txBody>
                  <a:tcPr marL="80234" marR="6686" marT="6686" marB="0" anchor="b">
                    <a:solidFill>
                      <a:schemeClr val="bg1"/>
                    </a:solidFill>
                  </a:tcPr>
                </a:tc>
                <a:extLst>
                  <a:ext uri="{0D108BD9-81ED-4DB2-BD59-A6C34878D82A}">
                    <a16:rowId xmlns:a16="http://schemas.microsoft.com/office/drawing/2014/main" val="10007"/>
                  </a:ext>
                </a:extLst>
              </a:tr>
              <a:tr h="308414">
                <a:tc>
                  <a:txBody>
                    <a:bodyPr/>
                    <a:lstStyle/>
                    <a:p>
                      <a:pPr algn="l" fontAlgn="t"/>
                      <a:r>
                        <a:rPr lang="en-US" sz="1600" u="none" strike="noStrike">
                          <a:effectLst/>
                        </a:rPr>
                        <a:t> Obstetric Hemorrhage (O20,O43.2,O44-O46,O67,O71.0-O71.1, O71.3-O71.4,O71.7,O72)</a:t>
                      </a:r>
                      <a:endParaRPr lang="en-US" sz="1600" b="0" i="0" u="none" strike="noStrike">
                        <a:solidFill>
                          <a:srgbClr val="000000"/>
                        </a:solidFill>
                        <a:effectLst/>
                        <a:latin typeface="Calibri" panose="020F0502020204030204" pitchFamily="34" charset="0"/>
                      </a:endParaRPr>
                    </a:p>
                  </a:txBody>
                  <a:tcPr marL="80234" marR="6686" marT="6686" marB="0">
                    <a:solidFill>
                      <a:schemeClr val="bg1"/>
                    </a:solidFill>
                  </a:tcPr>
                </a:tc>
                <a:extLst>
                  <a:ext uri="{0D108BD9-81ED-4DB2-BD59-A6C34878D82A}">
                    <a16:rowId xmlns:a16="http://schemas.microsoft.com/office/drawing/2014/main" val="10008"/>
                  </a:ext>
                </a:extLst>
              </a:tr>
              <a:tr h="205273">
                <a:tc>
                  <a:txBody>
                    <a:bodyPr/>
                    <a:lstStyle/>
                    <a:p>
                      <a:pPr algn="l" fontAlgn="b"/>
                      <a:r>
                        <a:rPr lang="en-US" sz="1600" u="none" strike="noStrike">
                          <a:effectLst/>
                        </a:rPr>
                        <a:t>Pregnancy-related infection (O23,O41.1,O75.3,O85,O86,O91)</a:t>
                      </a:r>
                      <a:endParaRPr lang="en-US" sz="1600" b="0" i="0" u="none" strike="noStrike">
                        <a:solidFill>
                          <a:srgbClr val="000000"/>
                        </a:solidFill>
                        <a:effectLst/>
                        <a:latin typeface="Calibri" panose="020F0502020204030204" pitchFamily="34" charset="0"/>
                      </a:endParaRPr>
                    </a:p>
                  </a:txBody>
                  <a:tcPr marL="80234" marR="6686" marT="6686" marB="0" anchor="b">
                    <a:solidFill>
                      <a:schemeClr val="bg1"/>
                    </a:solidFill>
                  </a:tcPr>
                </a:tc>
                <a:extLst>
                  <a:ext uri="{0D108BD9-81ED-4DB2-BD59-A6C34878D82A}">
                    <a16:rowId xmlns:a16="http://schemas.microsoft.com/office/drawing/2014/main" val="10009"/>
                  </a:ext>
                </a:extLst>
              </a:tr>
              <a:tr h="205273">
                <a:tc>
                  <a:txBody>
                    <a:bodyPr/>
                    <a:lstStyle/>
                    <a:p>
                      <a:pPr algn="l" fontAlgn="b"/>
                      <a:r>
                        <a:rPr lang="en-US" sz="1600" u="none" strike="noStrike" dirty="0">
                          <a:effectLst/>
                        </a:rPr>
                        <a:t>        Puerperal sepsis (</a:t>
                      </a:r>
                      <a:r>
                        <a:rPr lang="en-US" sz="1600" u="none" strike="noStrike" dirty="0" err="1">
                          <a:effectLst/>
                        </a:rPr>
                        <a:t>O85</a:t>
                      </a:r>
                      <a:r>
                        <a:rPr lang="en-US" sz="1600" u="none" strike="noStrike" dirty="0">
                          <a:effectLst/>
                        </a:rPr>
                        <a:t>)</a:t>
                      </a:r>
                      <a:endParaRPr lang="en-US" sz="1600" b="0" i="0" u="none" strike="noStrike" dirty="0">
                        <a:solidFill>
                          <a:srgbClr val="000000"/>
                        </a:solidFill>
                        <a:effectLst/>
                        <a:latin typeface="Calibri" panose="020F0502020204030204" pitchFamily="34" charset="0"/>
                      </a:endParaRPr>
                    </a:p>
                  </a:txBody>
                  <a:tcPr marL="80234" marR="6686" marT="6686" marB="0" anchor="b">
                    <a:solidFill>
                      <a:schemeClr val="bg1"/>
                    </a:solidFill>
                  </a:tcPr>
                </a:tc>
                <a:extLst>
                  <a:ext uri="{0D108BD9-81ED-4DB2-BD59-A6C34878D82A}">
                    <a16:rowId xmlns:a16="http://schemas.microsoft.com/office/drawing/2014/main" val="10010"/>
                  </a:ext>
                </a:extLst>
              </a:tr>
              <a:tr h="258196">
                <a:tc>
                  <a:txBody>
                    <a:bodyPr/>
                    <a:lstStyle/>
                    <a:p>
                      <a:pPr algn="l" fontAlgn="t"/>
                      <a:r>
                        <a:rPr lang="pt-BR" sz="1600" u="none" strike="noStrike" dirty="0">
                          <a:effectLst/>
                        </a:rPr>
                        <a:t>Other obstetric complications </a:t>
                      </a:r>
                      <a:r>
                        <a:rPr lang="pt-BR" sz="1000" u="none" strike="noStrike" dirty="0">
                          <a:effectLst/>
                        </a:rPr>
                        <a:t>(O21-O22,O24-O28,O30-O41.0, O41.8-O43.1, O43.8-O43.9,O47--O66,O68-O70,O71.2, O71.5, O71.6, O71.8, O71.9,O73,O75.0-O75.2,O75.4-O75.9,O87-O90,O92)</a:t>
                      </a:r>
                      <a:endParaRPr lang="pt-BR" sz="1000" b="0" i="0" u="none" strike="noStrike" dirty="0">
                        <a:solidFill>
                          <a:srgbClr val="000000"/>
                        </a:solidFill>
                        <a:effectLst/>
                        <a:latin typeface="Calibri" panose="020F0502020204030204" pitchFamily="34" charset="0"/>
                      </a:endParaRPr>
                    </a:p>
                  </a:txBody>
                  <a:tcPr marL="80234" marR="6686" marT="6686" marB="0">
                    <a:solidFill>
                      <a:schemeClr val="bg1"/>
                    </a:solidFill>
                  </a:tcPr>
                </a:tc>
                <a:extLst>
                  <a:ext uri="{0D108BD9-81ED-4DB2-BD59-A6C34878D82A}">
                    <a16:rowId xmlns:a16="http://schemas.microsoft.com/office/drawing/2014/main" val="10011"/>
                  </a:ext>
                </a:extLst>
              </a:tr>
              <a:tr h="222868">
                <a:tc>
                  <a:txBody>
                    <a:bodyPr/>
                    <a:lstStyle/>
                    <a:p>
                      <a:pPr algn="l" fontAlgn="b"/>
                      <a:r>
                        <a:rPr lang="pt-BR" sz="1600" u="none" strike="noStrike" dirty="0">
                          <a:effectLst/>
                        </a:rPr>
                        <a:t>          Diabetes mellitus in pregnancy (O24)</a:t>
                      </a:r>
                      <a:endParaRPr lang="pt-BR" sz="1600" b="0" i="0" u="none" strike="noStrike" dirty="0">
                        <a:solidFill>
                          <a:srgbClr val="000000"/>
                        </a:solidFill>
                        <a:effectLst/>
                        <a:latin typeface="Calibri" panose="020F0502020204030204" pitchFamily="34" charset="0"/>
                      </a:endParaRPr>
                    </a:p>
                  </a:txBody>
                  <a:tcPr marL="80234" marR="6686" marT="6686" marB="0" anchor="b">
                    <a:solidFill>
                      <a:schemeClr val="bg1"/>
                    </a:solidFill>
                  </a:tcPr>
                </a:tc>
                <a:extLst>
                  <a:ext uri="{0D108BD9-81ED-4DB2-BD59-A6C34878D82A}">
                    <a16:rowId xmlns:a16="http://schemas.microsoft.com/office/drawing/2014/main" val="10012"/>
                  </a:ext>
                </a:extLst>
              </a:tr>
              <a:tr h="234597">
                <a:tc>
                  <a:txBody>
                    <a:bodyPr/>
                    <a:lstStyle/>
                    <a:p>
                      <a:pPr algn="l" fontAlgn="b"/>
                      <a:r>
                        <a:rPr lang="en-US" sz="1600" u="none" strike="noStrike" dirty="0">
                          <a:effectLst/>
                        </a:rPr>
                        <a:t>Liver disorders in pregnancy (</a:t>
                      </a:r>
                      <a:r>
                        <a:rPr lang="en-US" sz="1600" u="none" strike="noStrike" dirty="0" err="1">
                          <a:effectLst/>
                        </a:rPr>
                        <a:t>O26.6</a:t>
                      </a:r>
                      <a:r>
                        <a:rPr lang="en-US" sz="1600" u="none" strike="noStrike" dirty="0">
                          <a:effectLst/>
                        </a:rPr>
                        <a:t>)</a:t>
                      </a:r>
                      <a:endParaRPr lang="en-US" sz="1600" b="0" i="0" u="none" strike="noStrike" dirty="0">
                        <a:solidFill>
                          <a:srgbClr val="000000"/>
                        </a:solidFill>
                        <a:effectLst/>
                        <a:latin typeface="Calibri" panose="020F0502020204030204" pitchFamily="34" charset="0"/>
                      </a:endParaRPr>
                    </a:p>
                  </a:txBody>
                  <a:tcPr marL="240701" marR="6686" marT="6686" marB="0" anchor="b">
                    <a:solidFill>
                      <a:schemeClr val="bg1"/>
                    </a:solidFill>
                  </a:tcPr>
                </a:tc>
                <a:extLst>
                  <a:ext uri="{0D108BD9-81ED-4DB2-BD59-A6C34878D82A}">
                    <a16:rowId xmlns:a16="http://schemas.microsoft.com/office/drawing/2014/main" val="10013"/>
                  </a:ext>
                </a:extLst>
              </a:tr>
              <a:tr h="205273">
                <a:tc>
                  <a:txBody>
                    <a:bodyPr/>
                    <a:lstStyle/>
                    <a:p>
                      <a:pPr algn="l" fontAlgn="b"/>
                      <a:r>
                        <a:rPr lang="en-US" sz="1600" u="none" strike="noStrike" dirty="0">
                          <a:effectLst/>
                        </a:rPr>
                        <a:t>   Other specified pregnancy-related conditions (</a:t>
                      </a:r>
                      <a:r>
                        <a:rPr lang="en-US" sz="1600" u="none" strike="noStrike" dirty="0" err="1">
                          <a:effectLst/>
                        </a:rPr>
                        <a:t>O26.8</a:t>
                      </a:r>
                      <a:r>
                        <a:rPr lang="en-US" sz="1600" u="none" strike="noStrike" dirty="0">
                          <a:effectLst/>
                        </a:rPr>
                        <a:t>)</a:t>
                      </a:r>
                      <a:endParaRPr lang="en-US" sz="1600" b="0" i="0" u="none" strike="noStrike" dirty="0">
                        <a:solidFill>
                          <a:srgbClr val="000000"/>
                        </a:solidFill>
                        <a:effectLst/>
                        <a:latin typeface="Calibri" panose="020F0502020204030204" pitchFamily="34" charset="0"/>
                      </a:endParaRPr>
                    </a:p>
                  </a:txBody>
                  <a:tcPr marL="160467" marR="6686" marT="6686" marB="0" anchor="b">
                    <a:solidFill>
                      <a:schemeClr val="bg1"/>
                    </a:solidFill>
                  </a:tcPr>
                </a:tc>
                <a:extLst>
                  <a:ext uri="{0D108BD9-81ED-4DB2-BD59-A6C34878D82A}">
                    <a16:rowId xmlns:a16="http://schemas.microsoft.com/office/drawing/2014/main" val="10014"/>
                  </a:ext>
                </a:extLst>
              </a:tr>
              <a:tr h="205273">
                <a:tc>
                  <a:txBody>
                    <a:bodyPr/>
                    <a:lstStyle/>
                    <a:p>
                      <a:pPr algn="l" fontAlgn="b"/>
                      <a:r>
                        <a:rPr lang="en-US" sz="1600" u="none" strike="noStrike" dirty="0">
                          <a:effectLst/>
                        </a:rPr>
                        <a:t>    Obstetric embolism (</a:t>
                      </a:r>
                      <a:r>
                        <a:rPr lang="en-US" sz="1600" u="none" strike="noStrike" dirty="0" err="1">
                          <a:effectLst/>
                        </a:rPr>
                        <a:t>O88</a:t>
                      </a:r>
                      <a:r>
                        <a:rPr lang="en-US" sz="1600" u="none" strike="noStrike" dirty="0">
                          <a:effectLst/>
                        </a:rPr>
                        <a:t>)</a:t>
                      </a:r>
                      <a:endParaRPr lang="en-US" sz="1600" b="0" i="0" u="none" strike="noStrike" dirty="0">
                        <a:solidFill>
                          <a:srgbClr val="000000"/>
                        </a:solidFill>
                        <a:effectLst/>
                        <a:latin typeface="Calibri" panose="020F0502020204030204" pitchFamily="34" charset="0"/>
                      </a:endParaRPr>
                    </a:p>
                  </a:txBody>
                  <a:tcPr marL="160467" marR="6686" marT="6686" marB="0" anchor="b">
                    <a:solidFill>
                      <a:schemeClr val="bg1"/>
                    </a:solidFill>
                  </a:tcPr>
                </a:tc>
                <a:extLst>
                  <a:ext uri="{0D108BD9-81ED-4DB2-BD59-A6C34878D82A}">
                    <a16:rowId xmlns:a16="http://schemas.microsoft.com/office/drawing/2014/main" val="10015"/>
                  </a:ext>
                </a:extLst>
              </a:tr>
              <a:tr h="205273">
                <a:tc>
                  <a:txBody>
                    <a:bodyPr/>
                    <a:lstStyle/>
                    <a:p>
                      <a:pPr algn="l" fontAlgn="b"/>
                      <a:r>
                        <a:rPr lang="en-US" sz="1600" u="none" strike="noStrike" dirty="0">
                          <a:effectLst/>
                        </a:rPr>
                        <a:t>    Cardiomyopathy in the puerperium (</a:t>
                      </a:r>
                      <a:r>
                        <a:rPr lang="en-US" sz="1600" u="none" strike="noStrike" dirty="0" err="1">
                          <a:effectLst/>
                        </a:rPr>
                        <a:t>O90.3</a:t>
                      </a:r>
                      <a:r>
                        <a:rPr lang="en-US" sz="1600" u="none" strike="noStrike" dirty="0">
                          <a:effectLst/>
                        </a:rPr>
                        <a:t>)</a:t>
                      </a:r>
                      <a:endParaRPr lang="en-US" sz="1600" b="0" i="0" u="none" strike="noStrike" dirty="0">
                        <a:solidFill>
                          <a:srgbClr val="000000"/>
                        </a:solidFill>
                        <a:effectLst/>
                        <a:latin typeface="Calibri" panose="020F0502020204030204" pitchFamily="34" charset="0"/>
                      </a:endParaRPr>
                    </a:p>
                  </a:txBody>
                  <a:tcPr marL="160467" marR="6686" marT="6686" marB="0" anchor="b">
                    <a:solidFill>
                      <a:schemeClr val="bg1"/>
                    </a:solidFill>
                  </a:tcPr>
                </a:tc>
                <a:extLst>
                  <a:ext uri="{0D108BD9-81ED-4DB2-BD59-A6C34878D82A}">
                    <a16:rowId xmlns:a16="http://schemas.microsoft.com/office/drawing/2014/main" val="10016"/>
                  </a:ext>
                </a:extLst>
              </a:tr>
              <a:tr h="205273">
                <a:tc>
                  <a:txBody>
                    <a:bodyPr/>
                    <a:lstStyle/>
                    <a:p>
                      <a:pPr algn="l" fontAlgn="b"/>
                      <a:r>
                        <a:rPr lang="en-US" sz="1600" u="none" strike="noStrike" dirty="0">
                          <a:effectLst/>
                        </a:rPr>
                        <a:t>Anesthesia-related complications (O29,O74,O89)</a:t>
                      </a:r>
                      <a:endParaRPr lang="en-US" sz="1600" b="0" i="0" u="none" strike="noStrike" dirty="0">
                        <a:solidFill>
                          <a:srgbClr val="000000"/>
                        </a:solidFill>
                        <a:effectLst/>
                        <a:latin typeface="Calibri" panose="020F0502020204030204" pitchFamily="34" charset="0"/>
                      </a:endParaRPr>
                    </a:p>
                  </a:txBody>
                  <a:tcPr marL="80234" marR="6686" marT="6686" marB="0" anchor="b">
                    <a:solidFill>
                      <a:schemeClr val="bg1"/>
                    </a:solidFill>
                  </a:tcPr>
                </a:tc>
                <a:extLst>
                  <a:ext uri="{0D108BD9-81ED-4DB2-BD59-A6C34878D82A}">
                    <a16:rowId xmlns:a16="http://schemas.microsoft.com/office/drawing/2014/main" val="10017"/>
                  </a:ext>
                </a:extLst>
              </a:tr>
              <a:tr h="222868">
                <a:tc>
                  <a:txBody>
                    <a:bodyPr/>
                    <a:lstStyle/>
                    <a:p>
                      <a:pPr algn="l" fontAlgn="b"/>
                      <a:r>
                        <a:rPr lang="en-US" sz="1600" b="1" u="none" strike="noStrike" dirty="0">
                          <a:effectLst/>
                        </a:rPr>
                        <a:t>Total indirect causes</a:t>
                      </a:r>
                      <a:r>
                        <a:rPr lang="en-US" sz="1600" u="none" strike="noStrike" dirty="0">
                          <a:effectLst/>
                        </a:rPr>
                        <a:t> (O98-O99)</a:t>
                      </a:r>
                      <a:endParaRPr lang="en-US" sz="1600" b="1" i="0" u="none" strike="noStrike" dirty="0">
                        <a:solidFill>
                          <a:srgbClr val="000000"/>
                        </a:solidFill>
                        <a:effectLst/>
                        <a:latin typeface="Calibri" panose="020F0502020204030204" pitchFamily="34" charset="0"/>
                      </a:endParaRPr>
                    </a:p>
                  </a:txBody>
                  <a:tcPr marL="6686" marR="6686" marT="6686" marB="0" anchor="b">
                    <a:solidFill>
                      <a:schemeClr val="bg1"/>
                    </a:solidFill>
                  </a:tcPr>
                </a:tc>
                <a:extLst>
                  <a:ext uri="{0D108BD9-81ED-4DB2-BD59-A6C34878D82A}">
                    <a16:rowId xmlns:a16="http://schemas.microsoft.com/office/drawing/2014/main" val="10018"/>
                  </a:ext>
                </a:extLst>
              </a:tr>
              <a:tr h="236041">
                <a:tc>
                  <a:txBody>
                    <a:bodyPr/>
                    <a:lstStyle/>
                    <a:p>
                      <a:pPr algn="l" fontAlgn="b"/>
                      <a:r>
                        <a:rPr lang="en-US" sz="1600" u="none" strike="noStrike" dirty="0">
                          <a:effectLst/>
                        </a:rPr>
                        <a:t>     Mental disorders and diseases of the nervous system (</a:t>
                      </a:r>
                      <a:r>
                        <a:rPr lang="en-US" sz="1600" u="none" strike="noStrike" dirty="0" err="1">
                          <a:effectLst/>
                        </a:rPr>
                        <a:t>O99.3</a:t>
                      </a:r>
                      <a:r>
                        <a:rPr lang="en-US" sz="1600" u="none" strike="noStrike" dirty="0">
                          <a:effectLst/>
                        </a:rPr>
                        <a:t>)</a:t>
                      </a:r>
                      <a:endParaRPr lang="en-US" sz="1600" b="0" i="0" u="none" strike="noStrike" dirty="0">
                        <a:solidFill>
                          <a:srgbClr val="000000"/>
                        </a:solidFill>
                        <a:effectLst/>
                        <a:latin typeface="Calibri" panose="020F0502020204030204" pitchFamily="34" charset="0"/>
                      </a:endParaRPr>
                    </a:p>
                  </a:txBody>
                  <a:tcPr marL="6686" marR="6686" marT="6686" marB="0" anchor="b">
                    <a:solidFill>
                      <a:schemeClr val="bg1"/>
                    </a:solidFill>
                  </a:tcPr>
                </a:tc>
                <a:extLst>
                  <a:ext uri="{0D108BD9-81ED-4DB2-BD59-A6C34878D82A}">
                    <a16:rowId xmlns:a16="http://schemas.microsoft.com/office/drawing/2014/main" val="10019"/>
                  </a:ext>
                </a:extLst>
              </a:tr>
              <a:tr h="205273">
                <a:tc>
                  <a:txBody>
                    <a:bodyPr/>
                    <a:lstStyle/>
                    <a:p>
                      <a:pPr algn="l" fontAlgn="b"/>
                      <a:r>
                        <a:rPr lang="en-US" sz="1600" u="none" strike="noStrike" dirty="0">
                          <a:effectLst/>
                        </a:rPr>
                        <a:t>Diseases of the circulatory system (</a:t>
                      </a:r>
                      <a:r>
                        <a:rPr lang="en-US" sz="1600" u="none" strike="noStrike" dirty="0" err="1">
                          <a:effectLst/>
                        </a:rPr>
                        <a:t>O99.4</a:t>
                      </a:r>
                      <a:r>
                        <a:rPr lang="en-US" sz="1600" u="none" strike="noStrike" dirty="0">
                          <a:effectLst/>
                        </a:rPr>
                        <a:t>)</a:t>
                      </a:r>
                      <a:endParaRPr lang="en-US" sz="1600" b="0" i="0" u="none" strike="noStrike" dirty="0">
                        <a:solidFill>
                          <a:srgbClr val="000000"/>
                        </a:solidFill>
                        <a:effectLst/>
                        <a:latin typeface="Calibri" panose="020F0502020204030204" pitchFamily="34" charset="0"/>
                      </a:endParaRPr>
                    </a:p>
                  </a:txBody>
                  <a:tcPr marL="80234" marR="6686" marT="6686" marB="0" anchor="b">
                    <a:solidFill>
                      <a:schemeClr val="bg1"/>
                    </a:solidFill>
                  </a:tcPr>
                </a:tc>
                <a:extLst>
                  <a:ext uri="{0D108BD9-81ED-4DB2-BD59-A6C34878D82A}">
                    <a16:rowId xmlns:a16="http://schemas.microsoft.com/office/drawing/2014/main" val="10020"/>
                  </a:ext>
                </a:extLst>
              </a:tr>
              <a:tr h="205273">
                <a:tc>
                  <a:txBody>
                    <a:bodyPr/>
                    <a:lstStyle/>
                    <a:p>
                      <a:pPr algn="l" fontAlgn="b"/>
                      <a:r>
                        <a:rPr lang="en-US" sz="1600" u="none" strike="noStrike" dirty="0">
                          <a:effectLst/>
                        </a:rPr>
                        <a:t>Diseases of the respiratory system (</a:t>
                      </a:r>
                      <a:r>
                        <a:rPr lang="en-US" sz="1600" u="none" strike="noStrike" dirty="0" err="1">
                          <a:effectLst/>
                        </a:rPr>
                        <a:t>O99.5</a:t>
                      </a:r>
                      <a:r>
                        <a:rPr lang="en-US" sz="1600" u="none" strike="noStrike" dirty="0">
                          <a:effectLst/>
                        </a:rPr>
                        <a:t>)</a:t>
                      </a:r>
                      <a:endParaRPr lang="en-US" sz="1600" b="0" i="0" u="none" strike="noStrike" dirty="0">
                        <a:solidFill>
                          <a:srgbClr val="000000"/>
                        </a:solidFill>
                        <a:effectLst/>
                        <a:latin typeface="Calibri" panose="020F0502020204030204" pitchFamily="34" charset="0"/>
                      </a:endParaRPr>
                    </a:p>
                  </a:txBody>
                  <a:tcPr marL="80234" marR="6686" marT="6686" marB="0" anchor="b">
                    <a:solidFill>
                      <a:schemeClr val="bg1"/>
                    </a:solidFill>
                  </a:tcPr>
                </a:tc>
                <a:extLst>
                  <a:ext uri="{0D108BD9-81ED-4DB2-BD59-A6C34878D82A}">
                    <a16:rowId xmlns:a16="http://schemas.microsoft.com/office/drawing/2014/main" val="10021"/>
                  </a:ext>
                </a:extLst>
              </a:tr>
              <a:tr h="205273">
                <a:tc>
                  <a:txBody>
                    <a:bodyPr/>
                    <a:lstStyle/>
                    <a:p>
                      <a:pPr algn="l" fontAlgn="b"/>
                      <a:r>
                        <a:rPr lang="en-US" sz="1600" u="none" strike="noStrike" dirty="0">
                          <a:effectLst/>
                        </a:rPr>
                        <a:t>Other specified diseases and conditions (</a:t>
                      </a:r>
                      <a:r>
                        <a:rPr lang="en-US" sz="1600" u="none" strike="noStrike" dirty="0" err="1">
                          <a:effectLst/>
                        </a:rPr>
                        <a:t>O99.8</a:t>
                      </a:r>
                      <a:r>
                        <a:rPr lang="en-US" sz="1600" u="none" strike="noStrike" dirty="0">
                          <a:effectLst/>
                        </a:rPr>
                        <a:t>)</a:t>
                      </a:r>
                      <a:endParaRPr lang="en-US" sz="1600" b="0" i="0" u="none" strike="noStrike" dirty="0">
                        <a:solidFill>
                          <a:srgbClr val="000000"/>
                        </a:solidFill>
                        <a:effectLst/>
                        <a:latin typeface="Calibri" panose="020F0502020204030204" pitchFamily="34" charset="0"/>
                      </a:endParaRPr>
                    </a:p>
                  </a:txBody>
                  <a:tcPr marL="80234" marR="6686" marT="6686" marB="0" anchor="b">
                    <a:solidFill>
                      <a:schemeClr val="bg1"/>
                    </a:solidFill>
                  </a:tcPr>
                </a:tc>
                <a:extLst>
                  <a:ext uri="{0D108BD9-81ED-4DB2-BD59-A6C34878D82A}">
                    <a16:rowId xmlns:a16="http://schemas.microsoft.com/office/drawing/2014/main" val="10022"/>
                  </a:ext>
                </a:extLst>
              </a:tr>
              <a:tr h="205273">
                <a:tc>
                  <a:txBody>
                    <a:bodyPr/>
                    <a:lstStyle/>
                    <a:p>
                      <a:pPr algn="l" fontAlgn="b"/>
                      <a:r>
                        <a:rPr lang="en-US" sz="1500" b="0" u="none" strike="noStrike" dirty="0">
                          <a:solidFill>
                            <a:schemeClr val="tx1"/>
                          </a:solidFill>
                          <a:effectLst/>
                        </a:rPr>
                        <a:t>Obstetric death of unspecified cause (</a:t>
                      </a:r>
                      <a:r>
                        <a:rPr lang="en-US" sz="1500" b="0" u="none" strike="noStrike" dirty="0" err="1">
                          <a:solidFill>
                            <a:schemeClr val="tx1"/>
                          </a:solidFill>
                          <a:effectLst/>
                        </a:rPr>
                        <a:t>O95</a:t>
                      </a:r>
                      <a:r>
                        <a:rPr lang="en-US" sz="1500" b="0" u="none" strike="noStrike" dirty="0">
                          <a:solidFill>
                            <a:schemeClr val="tx1"/>
                          </a:solidFill>
                          <a:effectLst/>
                        </a:rPr>
                        <a:t>)</a:t>
                      </a:r>
                      <a:endParaRPr lang="en-US" sz="1500" b="0" i="0" u="none" strike="noStrike" dirty="0">
                        <a:solidFill>
                          <a:schemeClr val="tx1"/>
                        </a:solidFill>
                        <a:effectLst/>
                        <a:latin typeface="Calibri" panose="020F0502020204030204" pitchFamily="34" charset="0"/>
                      </a:endParaRPr>
                    </a:p>
                  </a:txBody>
                  <a:tcPr marL="6686" marR="6686" marT="6686" marB="0" anchor="b">
                    <a:solidFill>
                      <a:schemeClr val="bg1"/>
                    </a:solidFill>
                  </a:tcPr>
                </a:tc>
                <a:extLst>
                  <a:ext uri="{0D108BD9-81ED-4DB2-BD59-A6C34878D82A}">
                    <a16:rowId xmlns:a16="http://schemas.microsoft.com/office/drawing/2014/main" val="10023"/>
                  </a:ext>
                </a:extLst>
              </a:tr>
              <a:tr h="230301">
                <a:tc>
                  <a:txBody>
                    <a:bodyPr/>
                    <a:lstStyle/>
                    <a:p>
                      <a:pPr algn="l" fontAlgn="b"/>
                      <a:r>
                        <a:rPr lang="en-US" sz="1600" b="1" u="none" strike="noStrike" dirty="0">
                          <a:effectLst/>
                        </a:rPr>
                        <a:t>Late maternal causes</a:t>
                      </a:r>
                      <a:r>
                        <a:rPr lang="en-US" sz="1600" u="none" strike="noStrike" dirty="0">
                          <a:effectLst/>
                        </a:rPr>
                        <a:t> (43 days-1 year after the end of pregnancy) (O96-O97)</a:t>
                      </a:r>
                      <a:endParaRPr lang="en-US" sz="1600" b="1" i="0" u="none" strike="noStrike" dirty="0">
                        <a:solidFill>
                          <a:srgbClr val="000000"/>
                        </a:solidFill>
                        <a:effectLst/>
                        <a:latin typeface="Calibri" panose="020F0502020204030204" pitchFamily="34" charset="0"/>
                      </a:endParaRPr>
                    </a:p>
                  </a:txBody>
                  <a:tcPr marL="6686" marR="6686" marT="6686" marB="0" anchor="b">
                    <a:solidFill>
                      <a:schemeClr val="bg1"/>
                    </a:solidFill>
                  </a:tcPr>
                </a:tc>
                <a:extLst>
                  <a:ext uri="{0D108BD9-81ED-4DB2-BD59-A6C34878D82A}">
                    <a16:rowId xmlns:a16="http://schemas.microsoft.com/office/drawing/2014/main" val="10024"/>
                  </a:ext>
                </a:extLst>
              </a:tr>
            </a:tbl>
          </a:graphicData>
        </a:graphic>
      </p:graphicFrame>
      <p:sp>
        <p:nvSpPr>
          <p:cNvPr id="5" name="Title 1"/>
          <p:cNvSpPr>
            <a:spLocks noGrp="1"/>
          </p:cNvSpPr>
          <p:nvPr>
            <p:ph type="title"/>
          </p:nvPr>
        </p:nvSpPr>
        <p:spPr>
          <a:xfrm>
            <a:off x="8003930" y="4525107"/>
            <a:ext cx="3827585" cy="1325563"/>
          </a:xfrm>
          <a:solidFill>
            <a:schemeClr val="bg1"/>
          </a:solidFill>
          <a:ln w="38100">
            <a:solidFill>
              <a:schemeClr val="tx1"/>
            </a:solidFill>
          </a:ln>
        </p:spPr>
        <p:txBody>
          <a:bodyPr>
            <a:normAutofit fontScale="90000"/>
          </a:bodyPr>
          <a:lstStyle/>
          <a:p>
            <a:r>
              <a:rPr lang="en-US" b="1" dirty="0">
                <a:solidFill>
                  <a:srgbClr val="0000FF"/>
                </a:solidFill>
                <a:latin typeface="+mn-lt"/>
              </a:rPr>
              <a:t>Maternal Death ICD-10 Codes</a:t>
            </a:r>
          </a:p>
        </p:txBody>
      </p:sp>
      <p:sp>
        <p:nvSpPr>
          <p:cNvPr id="2" name="Rectangle 1"/>
          <p:cNvSpPr/>
          <p:nvPr/>
        </p:nvSpPr>
        <p:spPr>
          <a:xfrm>
            <a:off x="290629" y="6126480"/>
            <a:ext cx="3501083" cy="262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90629" y="3072384"/>
            <a:ext cx="10950395" cy="3304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32009" y="3882900"/>
            <a:ext cx="4676439" cy="2501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90629" y="5882640"/>
            <a:ext cx="4086300" cy="2438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
        <p:nvSpPr>
          <p:cNvPr id="9" name="TextBox 8"/>
          <p:cNvSpPr txBox="1"/>
          <p:nvPr/>
        </p:nvSpPr>
        <p:spPr>
          <a:xfrm>
            <a:off x="-17101" y="6530228"/>
            <a:ext cx="4448269" cy="369332"/>
          </a:xfrm>
          <a:prstGeom prst="rect">
            <a:avLst/>
          </a:prstGeom>
          <a:noFill/>
        </p:spPr>
        <p:txBody>
          <a:bodyPr wrap="none" rtlCol="0">
            <a:spAutoFit/>
          </a:bodyPr>
          <a:lstStyle/>
          <a:p>
            <a:r>
              <a:rPr lang="en-US" dirty="0"/>
              <a:t>Source: </a:t>
            </a:r>
            <a:r>
              <a:rPr lang="en-US" dirty="0" err="1"/>
              <a:t>MacDormanM</a:t>
            </a:r>
            <a:r>
              <a:rPr lang="en-US" dirty="0"/>
              <a:t>. </a:t>
            </a:r>
            <a:r>
              <a:rPr lang="en-US" i="1" dirty="0"/>
              <a:t>OBGYN</a:t>
            </a:r>
            <a:r>
              <a:rPr lang="en-US" dirty="0"/>
              <a:t>.2017;129:811</a:t>
            </a:r>
          </a:p>
        </p:txBody>
      </p:sp>
    </p:spTree>
    <p:extLst>
      <p:ext uri="{BB962C8B-B14F-4D97-AF65-F5344CB8AC3E}">
        <p14:creationId xmlns:p14="http://schemas.microsoft.com/office/powerpoint/2010/main" val="4306291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8"/>
            <a:ext cx="10515600" cy="741820"/>
          </a:xfrm>
        </p:spPr>
        <p:txBody>
          <a:bodyPr>
            <a:normAutofit fontScale="90000"/>
          </a:bodyPr>
          <a:lstStyle/>
          <a:p>
            <a:pPr algn="ctr"/>
            <a:r>
              <a:rPr lang="en-US" sz="4800" b="1" dirty="0">
                <a:solidFill>
                  <a:srgbClr val="0000FF"/>
                </a:solidFill>
                <a:latin typeface="Calibri" panose="020F0502020204030204" pitchFamily="34" charset="0"/>
              </a:rPr>
              <a:t>Over Ascertainment??</a:t>
            </a:r>
          </a:p>
        </p:txBody>
      </p:sp>
      <p:sp>
        <p:nvSpPr>
          <p:cNvPr id="8" name="Content Placeholder 7"/>
          <p:cNvSpPr>
            <a:spLocks noGrp="1"/>
          </p:cNvSpPr>
          <p:nvPr>
            <p:ph idx="1"/>
          </p:nvPr>
        </p:nvSpPr>
        <p:spPr>
          <a:xfrm>
            <a:off x="243840" y="1243584"/>
            <a:ext cx="11625072" cy="5108447"/>
          </a:xfrm>
        </p:spPr>
        <p:txBody>
          <a:bodyPr/>
          <a:lstStyle/>
          <a:p>
            <a:r>
              <a:rPr lang="en-US" sz="3600" dirty="0"/>
              <a:t>Research into the cause of death category finds much of the increase is coming from </a:t>
            </a:r>
            <a:r>
              <a:rPr lang="en-US" sz="3600" b="1" i="1" dirty="0">
                <a:solidFill>
                  <a:srgbClr val="C00000"/>
                </a:solidFill>
              </a:rPr>
              <a:t>less specific ICD-10 codes:</a:t>
            </a:r>
            <a:r>
              <a:rPr lang="en-US" sz="3600" dirty="0"/>
              <a:t> </a:t>
            </a:r>
          </a:p>
          <a:p>
            <a:pPr marL="0" indent="0">
              <a:buNone/>
            </a:pPr>
            <a:endParaRPr lang="en-US" sz="3600" dirty="0"/>
          </a:p>
          <a:p>
            <a:r>
              <a:rPr lang="en-US" sz="3600" dirty="0"/>
              <a:t>Other specified pregnancy-related conditions (</a:t>
            </a:r>
            <a:r>
              <a:rPr lang="en-US" sz="3600" dirty="0" err="1"/>
              <a:t>O26.8</a:t>
            </a:r>
            <a:r>
              <a:rPr lang="en-US" sz="3600" dirty="0"/>
              <a:t>)</a:t>
            </a:r>
            <a:endParaRPr lang="en-US" sz="3600" dirty="0">
              <a:solidFill>
                <a:srgbClr val="000000"/>
              </a:solidFill>
              <a:latin typeface="Calibri" panose="020F0502020204030204" pitchFamily="34" charset="0"/>
            </a:endParaRPr>
          </a:p>
          <a:p>
            <a:r>
              <a:rPr lang="en-US" sz="3600" dirty="0"/>
              <a:t>Other obstetric complications </a:t>
            </a:r>
            <a:r>
              <a:rPr lang="en-US" sz="1600" dirty="0"/>
              <a:t>(</a:t>
            </a:r>
            <a:r>
              <a:rPr lang="en-US" sz="1600" dirty="0" err="1"/>
              <a:t>O21</a:t>
            </a:r>
            <a:r>
              <a:rPr lang="en-US" sz="1600" dirty="0"/>
              <a:t>–</a:t>
            </a:r>
            <a:r>
              <a:rPr lang="en-US" sz="1600" dirty="0" err="1"/>
              <a:t>O22</a:t>
            </a:r>
            <a:r>
              <a:rPr lang="en-US" sz="1600" dirty="0"/>
              <a:t>, </a:t>
            </a:r>
            <a:r>
              <a:rPr lang="en-US" sz="1600" dirty="0" err="1"/>
              <a:t>O24</a:t>
            </a:r>
            <a:r>
              <a:rPr lang="en-US" sz="1600" dirty="0"/>
              <a:t>– </a:t>
            </a:r>
            <a:r>
              <a:rPr lang="en-US" sz="1600" dirty="0" err="1"/>
              <a:t>O41.0</a:t>
            </a:r>
            <a:r>
              <a:rPr lang="en-US" sz="1600" dirty="0"/>
              <a:t>, </a:t>
            </a:r>
            <a:r>
              <a:rPr lang="en-US" sz="1600" dirty="0" err="1"/>
              <a:t>O41.8</a:t>
            </a:r>
            <a:r>
              <a:rPr lang="en-US" sz="1600" dirty="0"/>
              <a:t>–</a:t>
            </a:r>
            <a:r>
              <a:rPr lang="en-US" sz="1600" dirty="0" err="1"/>
              <a:t>O43.1</a:t>
            </a:r>
            <a:r>
              <a:rPr lang="en-US" sz="1600" dirty="0"/>
              <a:t>, </a:t>
            </a:r>
            <a:r>
              <a:rPr lang="en-US" sz="1600" dirty="0" err="1"/>
              <a:t>O43.8</a:t>
            </a:r>
            <a:r>
              <a:rPr lang="en-US" sz="1600" dirty="0"/>
              <a:t>–O43.9,O47–</a:t>
            </a:r>
            <a:r>
              <a:rPr lang="en-US" sz="1600" dirty="0" err="1"/>
              <a:t>O66</a:t>
            </a:r>
            <a:r>
              <a:rPr lang="en-US" sz="1600" dirty="0"/>
              <a:t>, </a:t>
            </a:r>
            <a:r>
              <a:rPr lang="en-US" sz="1600" dirty="0" err="1"/>
              <a:t>O68</a:t>
            </a:r>
            <a:r>
              <a:rPr lang="en-US" sz="1600" dirty="0"/>
              <a:t>–</a:t>
            </a:r>
            <a:r>
              <a:rPr lang="en-US" sz="1600" dirty="0" err="1"/>
              <a:t>O70</a:t>
            </a:r>
            <a:r>
              <a:rPr lang="en-US" sz="1600" dirty="0"/>
              <a:t>, </a:t>
            </a:r>
            <a:r>
              <a:rPr lang="en-US" sz="1600" dirty="0" err="1"/>
              <a:t>O71.2</a:t>
            </a:r>
            <a:r>
              <a:rPr lang="en-US" sz="1600" dirty="0"/>
              <a:t>, O71.5,O71.6, </a:t>
            </a:r>
            <a:r>
              <a:rPr lang="en-US" sz="1600" dirty="0" err="1"/>
              <a:t>O71.8</a:t>
            </a:r>
            <a:r>
              <a:rPr lang="en-US" sz="1600" dirty="0"/>
              <a:t>, </a:t>
            </a:r>
            <a:r>
              <a:rPr lang="en-US" sz="1600" dirty="0" err="1"/>
              <a:t>O71.9</a:t>
            </a:r>
            <a:r>
              <a:rPr lang="en-US" sz="1600" dirty="0"/>
              <a:t>, </a:t>
            </a:r>
            <a:r>
              <a:rPr lang="en-US" sz="1600" dirty="0" err="1"/>
              <a:t>O73</a:t>
            </a:r>
            <a:r>
              <a:rPr lang="en-US" sz="1600" dirty="0"/>
              <a:t>–O75.2,O75.4–</a:t>
            </a:r>
            <a:r>
              <a:rPr lang="en-US" sz="1600" dirty="0" err="1"/>
              <a:t>O75.9</a:t>
            </a:r>
            <a:r>
              <a:rPr lang="en-US" sz="1600" dirty="0"/>
              <a:t>, </a:t>
            </a:r>
            <a:r>
              <a:rPr lang="en-US" sz="1600" dirty="0" err="1"/>
              <a:t>O87</a:t>
            </a:r>
            <a:r>
              <a:rPr lang="en-US" sz="1600" dirty="0"/>
              <a:t>–</a:t>
            </a:r>
            <a:r>
              <a:rPr lang="en-US" sz="1600" dirty="0" err="1"/>
              <a:t>O90</a:t>
            </a:r>
            <a:r>
              <a:rPr lang="en-US" sz="1600" dirty="0"/>
              <a:t>, </a:t>
            </a:r>
            <a:r>
              <a:rPr lang="en-US" sz="1600" dirty="0" err="1"/>
              <a:t>O92</a:t>
            </a:r>
            <a:r>
              <a:rPr lang="en-US" sz="1600" dirty="0"/>
              <a:t>)</a:t>
            </a:r>
          </a:p>
          <a:p>
            <a:r>
              <a:rPr lang="en-US" sz="3600" dirty="0"/>
              <a:t>Other specified diseases and conditions (</a:t>
            </a:r>
            <a:r>
              <a:rPr lang="en-US" sz="3600" dirty="0" err="1"/>
              <a:t>O99.8</a:t>
            </a:r>
            <a:r>
              <a:rPr lang="en-US" sz="3600" dirty="0"/>
              <a:t>)</a:t>
            </a:r>
          </a:p>
          <a:p>
            <a:r>
              <a:rPr lang="en-US" sz="3600" dirty="0"/>
              <a:t>Obstetric death of unspecified cause (</a:t>
            </a:r>
            <a:r>
              <a:rPr lang="en-US" sz="3600" dirty="0" err="1"/>
              <a:t>O95</a:t>
            </a:r>
            <a:r>
              <a:rPr lang="en-US" sz="3600" dirty="0"/>
              <a:t>)</a:t>
            </a:r>
          </a:p>
        </p:txBody>
      </p:sp>
      <p:sp>
        <p:nvSpPr>
          <p:cNvPr id="4" name="TextBox 3"/>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
        <p:nvSpPr>
          <p:cNvPr id="5" name="TextBox 4"/>
          <p:cNvSpPr txBox="1"/>
          <p:nvPr/>
        </p:nvSpPr>
        <p:spPr>
          <a:xfrm>
            <a:off x="0" y="6457890"/>
            <a:ext cx="4448269" cy="369332"/>
          </a:xfrm>
          <a:prstGeom prst="rect">
            <a:avLst/>
          </a:prstGeom>
          <a:noFill/>
        </p:spPr>
        <p:txBody>
          <a:bodyPr wrap="none" rtlCol="0">
            <a:spAutoFit/>
          </a:bodyPr>
          <a:lstStyle/>
          <a:p>
            <a:r>
              <a:rPr lang="en-US" dirty="0"/>
              <a:t>Source: </a:t>
            </a:r>
            <a:r>
              <a:rPr lang="en-US" dirty="0" err="1"/>
              <a:t>MacDormanM</a:t>
            </a:r>
            <a:r>
              <a:rPr lang="en-US" dirty="0"/>
              <a:t>. </a:t>
            </a:r>
            <a:r>
              <a:rPr lang="en-US" i="1" dirty="0"/>
              <a:t>OBGYN</a:t>
            </a:r>
            <a:r>
              <a:rPr lang="en-US" dirty="0"/>
              <a:t>.2017;129:811</a:t>
            </a:r>
          </a:p>
        </p:txBody>
      </p:sp>
    </p:spTree>
    <p:extLst>
      <p:ext uri="{BB962C8B-B14F-4D97-AF65-F5344CB8AC3E}">
        <p14:creationId xmlns:p14="http://schemas.microsoft.com/office/powerpoint/2010/main" val="12826359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91" y="-1821"/>
            <a:ext cx="11997690" cy="1200149"/>
          </a:xfrm>
        </p:spPr>
        <p:txBody>
          <a:bodyPr>
            <a:normAutofit fontScale="90000"/>
          </a:bodyPr>
          <a:lstStyle/>
          <a:p>
            <a:pPr algn="ctr"/>
            <a:r>
              <a:rPr lang="en-US" b="1" dirty="0">
                <a:latin typeface="Calibri" panose="020F0502020204030204" pitchFamily="34" charset="0"/>
              </a:rPr>
              <a:t>Impact of ill-defined causes on maternal deaths by cause of death, 27 states &amp; DC, 2008-2009 to 2013-2014</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80815061"/>
              </p:ext>
            </p:extLst>
          </p:nvPr>
        </p:nvGraphicFramePr>
        <p:xfrm>
          <a:off x="2349185" y="1198328"/>
          <a:ext cx="9758996" cy="5311886"/>
        </p:xfrm>
        <a:graphic>
          <a:graphicData uri="http://schemas.openxmlformats.org/drawingml/2006/table">
            <a:tbl>
              <a:tblPr firstRow="1" bandRow="1">
                <a:tableStyleId>{5C22544A-7EE6-4342-B048-85BDC9FD1C3A}</a:tableStyleId>
              </a:tblPr>
              <a:tblGrid>
                <a:gridCol w="5217989">
                  <a:extLst>
                    <a:ext uri="{9D8B030D-6E8A-4147-A177-3AD203B41FA5}">
                      <a16:colId xmlns:a16="http://schemas.microsoft.com/office/drawing/2014/main" val="3025370042"/>
                    </a:ext>
                  </a:extLst>
                </a:gridCol>
                <a:gridCol w="1281063">
                  <a:extLst>
                    <a:ext uri="{9D8B030D-6E8A-4147-A177-3AD203B41FA5}">
                      <a16:colId xmlns:a16="http://schemas.microsoft.com/office/drawing/2014/main" val="2246899780"/>
                    </a:ext>
                  </a:extLst>
                </a:gridCol>
                <a:gridCol w="1458122">
                  <a:extLst>
                    <a:ext uri="{9D8B030D-6E8A-4147-A177-3AD203B41FA5}">
                      <a16:colId xmlns:a16="http://schemas.microsoft.com/office/drawing/2014/main" val="593775508"/>
                    </a:ext>
                  </a:extLst>
                </a:gridCol>
                <a:gridCol w="1801822">
                  <a:extLst>
                    <a:ext uri="{9D8B030D-6E8A-4147-A177-3AD203B41FA5}">
                      <a16:colId xmlns:a16="http://schemas.microsoft.com/office/drawing/2014/main" val="2378778067"/>
                    </a:ext>
                  </a:extLst>
                </a:gridCol>
              </a:tblGrid>
              <a:tr h="393006">
                <a:tc>
                  <a:txBody>
                    <a:bodyPr/>
                    <a:lstStyle/>
                    <a:p>
                      <a:endParaRPr lang="en-US" dirty="0"/>
                    </a:p>
                  </a:txBody>
                  <a:tcPr/>
                </a:tc>
                <a:tc>
                  <a:txBody>
                    <a:bodyPr/>
                    <a:lstStyle/>
                    <a:p>
                      <a:pPr algn="ctr"/>
                      <a:r>
                        <a:rPr lang="en-US" sz="2400" dirty="0"/>
                        <a:t>2008-9</a:t>
                      </a:r>
                    </a:p>
                  </a:txBody>
                  <a:tcPr/>
                </a:tc>
                <a:tc>
                  <a:txBody>
                    <a:bodyPr/>
                    <a:lstStyle/>
                    <a:p>
                      <a:pPr algn="ctr"/>
                      <a:r>
                        <a:rPr lang="en-US" sz="2400" dirty="0"/>
                        <a:t>2013-14</a:t>
                      </a:r>
                    </a:p>
                  </a:txBody>
                  <a:tcPr/>
                </a:tc>
                <a:tc>
                  <a:txBody>
                    <a:bodyPr/>
                    <a:lstStyle/>
                    <a:p>
                      <a:pPr algn="ctr"/>
                      <a:r>
                        <a:rPr lang="en-US" sz="2400" dirty="0"/>
                        <a:t>% Change</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0919766"/>
                  </a:ext>
                </a:extLst>
              </a:tr>
              <a:tr h="602610">
                <a:tc>
                  <a:txBody>
                    <a:bodyPr/>
                    <a:lstStyle/>
                    <a:p>
                      <a:r>
                        <a:rPr lang="en-US" sz="2000" b="1" dirty="0"/>
                        <a:t>Underlying Cause of Death</a:t>
                      </a:r>
                    </a:p>
                  </a:txBody>
                  <a:tcPr>
                    <a:lnB w="12700" cap="flat" cmpd="sng" algn="ctr">
                      <a:solidFill>
                        <a:schemeClr val="tx1"/>
                      </a:solidFill>
                      <a:prstDash val="solid"/>
                      <a:round/>
                      <a:headEnd type="none" w="med" len="med"/>
                      <a:tailEnd type="none" w="med" len="med"/>
                    </a:lnB>
                  </a:tcPr>
                </a:tc>
                <a:tc>
                  <a:txBody>
                    <a:bodyPr/>
                    <a:lstStyle/>
                    <a:p>
                      <a:pPr algn="ctr"/>
                      <a:r>
                        <a:rPr lang="en-US" sz="2000" b="1" dirty="0"/>
                        <a:t>Rate</a:t>
                      </a:r>
                    </a:p>
                  </a:txBody>
                  <a:tcPr>
                    <a:lnB w="12700" cap="flat" cmpd="sng" algn="ctr">
                      <a:solidFill>
                        <a:schemeClr val="tx1"/>
                      </a:solidFill>
                      <a:prstDash val="solid"/>
                      <a:round/>
                      <a:headEnd type="none" w="med" len="med"/>
                      <a:tailEnd type="none" w="med" len="med"/>
                    </a:lnB>
                  </a:tcPr>
                </a:tc>
                <a:tc>
                  <a:txBody>
                    <a:bodyPr/>
                    <a:lstStyle/>
                    <a:p>
                      <a:pPr algn="ctr"/>
                      <a:r>
                        <a:rPr lang="en-US" sz="2000" b="1" dirty="0"/>
                        <a:t>Rate</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2000" b="1" dirty="0"/>
                        <a:t>2008/2009-2013/2014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82262661"/>
                  </a:ext>
                </a:extLst>
              </a:tr>
              <a:tr h="445407">
                <a:tc>
                  <a:txBody>
                    <a:bodyPr/>
                    <a:lstStyle/>
                    <a:p>
                      <a:r>
                        <a:rPr lang="en-US" sz="2400" b="1" dirty="0"/>
                        <a:t>Total Maternal</a:t>
                      </a:r>
                    </a:p>
                  </a:txBody>
                  <a:tcPr>
                    <a:lnT w="12700" cap="flat" cmpd="sng" algn="ctr">
                      <a:solidFill>
                        <a:schemeClr val="tx1"/>
                      </a:solidFill>
                      <a:prstDash val="solid"/>
                      <a:round/>
                      <a:headEnd type="none" w="med" len="med"/>
                      <a:tailEnd type="none" w="med" len="med"/>
                    </a:lnT>
                  </a:tcPr>
                </a:tc>
                <a:tc>
                  <a:txBody>
                    <a:bodyPr/>
                    <a:lstStyle/>
                    <a:p>
                      <a:pPr algn="ctr"/>
                      <a:r>
                        <a:rPr lang="en-US" sz="2400" dirty="0"/>
                        <a:t>20.6</a:t>
                      </a:r>
                    </a:p>
                  </a:txBody>
                  <a:tcPr>
                    <a:lnT w="12700" cap="flat" cmpd="sng" algn="ctr">
                      <a:solidFill>
                        <a:schemeClr val="tx1"/>
                      </a:solidFill>
                      <a:prstDash val="solid"/>
                      <a:round/>
                      <a:headEnd type="none" w="med" len="med"/>
                      <a:tailEnd type="none" w="med" len="med"/>
                    </a:lnT>
                    <a:solidFill>
                      <a:schemeClr val="accent3">
                        <a:lumMod val="20000"/>
                        <a:lumOff val="80000"/>
                      </a:schemeClr>
                    </a:solidFill>
                  </a:tcPr>
                </a:tc>
                <a:tc>
                  <a:txBody>
                    <a:bodyPr/>
                    <a:lstStyle/>
                    <a:p>
                      <a:pPr algn="ctr"/>
                      <a:r>
                        <a:rPr lang="en-US" sz="2400" dirty="0"/>
                        <a:t>25.4</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3">
                        <a:lumMod val="20000"/>
                        <a:lumOff val="80000"/>
                      </a:schemeClr>
                    </a:solidFill>
                  </a:tcPr>
                </a:tc>
                <a:tc>
                  <a:txBody>
                    <a:bodyPr/>
                    <a:lstStyle/>
                    <a:p>
                      <a:pPr algn="ctr"/>
                      <a:r>
                        <a:rPr lang="en-US" sz="2400" b="1" dirty="0">
                          <a:solidFill>
                            <a:srgbClr val="0000FF"/>
                          </a:solidFill>
                        </a:rPr>
                        <a:t>23.3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16255576"/>
                  </a:ext>
                </a:extLst>
              </a:tr>
              <a:tr h="445407">
                <a:tc>
                  <a:txBody>
                    <a:bodyPr/>
                    <a:lstStyle/>
                    <a:p>
                      <a:r>
                        <a:rPr lang="en-US" sz="2400" dirty="0"/>
                        <a:t>     Ill-defined ”other” causes</a:t>
                      </a:r>
                    </a:p>
                  </a:txBody>
                  <a:tcPr/>
                </a:tc>
                <a:tc>
                  <a:txBody>
                    <a:bodyPr/>
                    <a:lstStyle/>
                    <a:p>
                      <a:pPr algn="ctr"/>
                      <a:r>
                        <a:rPr lang="en-US" sz="2400" dirty="0"/>
                        <a:t>7.0</a:t>
                      </a:r>
                    </a:p>
                  </a:txBody>
                  <a:tcPr/>
                </a:tc>
                <a:tc>
                  <a:txBody>
                    <a:bodyPr/>
                    <a:lstStyle/>
                    <a:p>
                      <a:pPr algn="ctr"/>
                      <a:r>
                        <a:rPr lang="en-US" sz="2400" dirty="0"/>
                        <a:t>10.4</a:t>
                      </a:r>
                    </a:p>
                  </a:txBody>
                  <a:tcPr>
                    <a:lnR w="12700" cap="flat" cmpd="sng" algn="ctr">
                      <a:solidFill>
                        <a:schemeClr val="tx1"/>
                      </a:solidFill>
                      <a:prstDash val="solid"/>
                      <a:round/>
                      <a:headEnd type="none" w="med" len="med"/>
                      <a:tailEnd type="none" w="med" len="med"/>
                    </a:lnR>
                  </a:tcPr>
                </a:tc>
                <a:tc>
                  <a:txBody>
                    <a:bodyPr/>
                    <a:lstStyle/>
                    <a:p>
                      <a:pPr algn="ctr"/>
                      <a:r>
                        <a:rPr lang="en-US" sz="2400" b="1" dirty="0"/>
                        <a:t>47.9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65305027"/>
                  </a:ext>
                </a:extLst>
              </a:tr>
              <a:tr h="445407">
                <a:tc>
                  <a:txBody>
                    <a:bodyPr/>
                    <a:lstStyle/>
                    <a:p>
                      <a:r>
                        <a:rPr lang="en-US" sz="2400" b="1" i="1" dirty="0"/>
                        <a:t>Total maternal minus ill defined</a:t>
                      </a:r>
                    </a:p>
                  </a:txBody>
                  <a:tcPr>
                    <a:lnB w="12700" cap="flat" cmpd="sng" algn="ctr">
                      <a:solidFill>
                        <a:schemeClr val="tx1"/>
                      </a:solidFill>
                      <a:prstDash val="solid"/>
                      <a:round/>
                      <a:headEnd type="none" w="med" len="med"/>
                      <a:tailEnd type="none" w="med" len="med"/>
                    </a:lnB>
                  </a:tcPr>
                </a:tc>
                <a:tc>
                  <a:txBody>
                    <a:bodyPr/>
                    <a:lstStyle/>
                    <a:p>
                      <a:pPr algn="ctr"/>
                      <a:r>
                        <a:rPr lang="en-US" sz="2400" dirty="0"/>
                        <a:t>13.5</a:t>
                      </a:r>
                    </a:p>
                  </a:txBody>
                  <a:tcPr>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dirty="0"/>
                        <a:t>15.0</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C00000"/>
                          </a:solidFill>
                        </a:rPr>
                        <a:t>10.6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31853393"/>
                  </a:ext>
                </a:extLst>
              </a:tr>
              <a:tr h="496046">
                <a:tc>
                  <a:txBody>
                    <a:bodyPr/>
                    <a:lstStyle/>
                    <a:p>
                      <a:r>
                        <a:rPr lang="en-US" sz="2400" b="1" dirty="0"/>
                        <a:t>Total Direct Obstetric</a:t>
                      </a:r>
                    </a:p>
                  </a:txBody>
                  <a:tcPr>
                    <a:lnT w="12700" cap="flat" cmpd="sng" algn="ctr">
                      <a:solidFill>
                        <a:schemeClr val="tx1"/>
                      </a:solidFill>
                      <a:prstDash val="solid"/>
                      <a:round/>
                      <a:headEnd type="none" w="med" len="med"/>
                      <a:tailEnd type="none" w="med" len="med"/>
                    </a:lnT>
                  </a:tcPr>
                </a:tc>
                <a:tc>
                  <a:txBody>
                    <a:bodyPr/>
                    <a:lstStyle/>
                    <a:p>
                      <a:pPr algn="ctr"/>
                      <a:r>
                        <a:rPr lang="en-US" sz="2400" dirty="0"/>
                        <a:t>13.9</a:t>
                      </a:r>
                    </a:p>
                  </a:txBody>
                  <a:tcPr>
                    <a:lnT w="12700" cap="flat" cmpd="sng" algn="ctr">
                      <a:solidFill>
                        <a:schemeClr val="tx1"/>
                      </a:solidFill>
                      <a:prstDash val="solid"/>
                      <a:round/>
                      <a:headEnd type="none" w="med" len="med"/>
                      <a:tailEnd type="none" w="med" len="med"/>
                    </a:lnT>
                  </a:tcPr>
                </a:tc>
                <a:tc>
                  <a:txBody>
                    <a:bodyPr/>
                    <a:lstStyle/>
                    <a:p>
                      <a:pPr algn="ctr"/>
                      <a:r>
                        <a:rPr lang="en-US" sz="2400" dirty="0"/>
                        <a:t>16.6</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2400" b="1" dirty="0">
                          <a:solidFill>
                            <a:srgbClr val="0000FF"/>
                          </a:solidFill>
                        </a:rPr>
                        <a:t>19.7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23141043"/>
                  </a:ext>
                </a:extLst>
              </a:tr>
              <a:tr h="420743">
                <a:tc>
                  <a:txBody>
                    <a:bodyPr/>
                    <a:lstStyle/>
                    <a:p>
                      <a:r>
                        <a:rPr lang="en-US" sz="2400" dirty="0"/>
                        <a:t>       Other spec. pregnancy related cond.</a:t>
                      </a:r>
                    </a:p>
                  </a:txBody>
                  <a:tcPr/>
                </a:tc>
                <a:tc>
                  <a:txBody>
                    <a:bodyPr/>
                    <a:lstStyle/>
                    <a:p>
                      <a:pPr algn="ctr"/>
                      <a:r>
                        <a:rPr lang="en-US" sz="2400" dirty="0"/>
                        <a:t>3.4</a:t>
                      </a:r>
                    </a:p>
                  </a:txBody>
                  <a:tcPr/>
                </a:tc>
                <a:tc>
                  <a:txBody>
                    <a:bodyPr/>
                    <a:lstStyle/>
                    <a:p>
                      <a:pPr algn="ctr"/>
                      <a:r>
                        <a:rPr lang="en-US" sz="2400" dirty="0"/>
                        <a:t>5.9</a:t>
                      </a:r>
                    </a:p>
                  </a:txBody>
                  <a:tcPr>
                    <a:lnR w="12700" cap="flat" cmpd="sng" algn="ctr">
                      <a:solidFill>
                        <a:schemeClr val="tx1"/>
                      </a:solidFill>
                      <a:prstDash val="solid"/>
                      <a:round/>
                      <a:headEnd type="none" w="med" len="med"/>
                      <a:tailEnd type="none" w="med" len="med"/>
                    </a:lnR>
                  </a:tcPr>
                </a:tc>
                <a:tc>
                  <a:txBody>
                    <a:bodyPr/>
                    <a:lstStyle/>
                    <a:p>
                      <a:pPr algn="ctr"/>
                      <a:r>
                        <a:rPr lang="en-US" sz="2400" b="1" dirty="0"/>
                        <a:t>73.0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0608196"/>
                  </a:ext>
                </a:extLst>
              </a:tr>
              <a:tr h="445407">
                <a:tc>
                  <a:txBody>
                    <a:bodyPr/>
                    <a:lstStyle/>
                    <a:p>
                      <a:r>
                        <a:rPr lang="en-US" sz="2400" b="1" i="1" dirty="0"/>
                        <a:t>Total direct obstetric minus ill defined</a:t>
                      </a:r>
                    </a:p>
                  </a:txBody>
                  <a:tcPr>
                    <a:lnB w="12700" cap="flat" cmpd="sng" algn="ctr">
                      <a:solidFill>
                        <a:schemeClr val="tx1"/>
                      </a:solidFill>
                      <a:prstDash val="solid"/>
                      <a:round/>
                      <a:headEnd type="none" w="med" len="med"/>
                      <a:tailEnd type="none" w="med" len="med"/>
                    </a:lnB>
                  </a:tcPr>
                </a:tc>
                <a:tc>
                  <a:txBody>
                    <a:bodyPr/>
                    <a:lstStyle/>
                    <a:p>
                      <a:pPr algn="ctr"/>
                      <a:r>
                        <a:rPr lang="en-US" sz="2400" dirty="0"/>
                        <a:t>10.5</a:t>
                      </a:r>
                    </a:p>
                  </a:txBody>
                  <a:tcPr>
                    <a:lnB w="12700" cap="flat" cmpd="sng" algn="ctr">
                      <a:solidFill>
                        <a:schemeClr val="tx1"/>
                      </a:solidFill>
                      <a:prstDash val="solid"/>
                      <a:round/>
                      <a:headEnd type="none" w="med" len="med"/>
                      <a:tailEnd type="none" w="med" len="med"/>
                    </a:lnB>
                  </a:tcPr>
                </a:tc>
                <a:tc>
                  <a:txBody>
                    <a:bodyPr/>
                    <a:lstStyle/>
                    <a:p>
                      <a:pPr algn="ctr"/>
                      <a:r>
                        <a:rPr lang="en-US" sz="2400" dirty="0"/>
                        <a:t>10.7</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2400" b="1" dirty="0">
                          <a:solidFill>
                            <a:srgbClr val="C00000"/>
                          </a:solidFill>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81338398"/>
                  </a:ext>
                </a:extLst>
              </a:tr>
              <a:tr h="445407">
                <a:tc>
                  <a:txBody>
                    <a:bodyPr/>
                    <a:lstStyle/>
                    <a:p>
                      <a:r>
                        <a:rPr lang="en-US" sz="2400" b="1" dirty="0"/>
                        <a:t>Total indirect causes</a:t>
                      </a:r>
                    </a:p>
                  </a:txBody>
                  <a:tcPr>
                    <a:lnT w="12700" cap="flat" cmpd="sng" algn="ctr">
                      <a:solidFill>
                        <a:schemeClr val="tx1"/>
                      </a:solidFill>
                      <a:prstDash val="solid"/>
                      <a:round/>
                      <a:headEnd type="none" w="med" len="med"/>
                      <a:tailEnd type="none" w="med" len="med"/>
                    </a:lnT>
                  </a:tcPr>
                </a:tc>
                <a:tc>
                  <a:txBody>
                    <a:bodyPr/>
                    <a:lstStyle/>
                    <a:p>
                      <a:pPr algn="ctr"/>
                      <a:r>
                        <a:rPr lang="en-US" sz="2400" dirty="0"/>
                        <a:t>5.3</a:t>
                      </a:r>
                    </a:p>
                  </a:txBody>
                  <a:tcPr>
                    <a:lnT w="12700" cap="flat" cmpd="sng" algn="ctr">
                      <a:solidFill>
                        <a:schemeClr val="tx1"/>
                      </a:solidFill>
                      <a:prstDash val="solid"/>
                      <a:round/>
                      <a:headEnd type="none" w="med" len="med"/>
                      <a:tailEnd type="none" w="med" len="med"/>
                    </a:lnT>
                  </a:tcPr>
                </a:tc>
                <a:tc>
                  <a:txBody>
                    <a:bodyPr/>
                    <a:lstStyle/>
                    <a:p>
                      <a:pPr algn="ctr"/>
                      <a:r>
                        <a:rPr lang="en-US" sz="2400" dirty="0"/>
                        <a:t>8.2</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2400" b="1" dirty="0">
                          <a:solidFill>
                            <a:srgbClr val="0000FF"/>
                          </a:solidFill>
                        </a:rPr>
                        <a:t>54.4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06286408"/>
                  </a:ext>
                </a:extLst>
              </a:tr>
              <a:tr h="445407">
                <a:tc>
                  <a:txBody>
                    <a:bodyPr/>
                    <a:lstStyle/>
                    <a:p>
                      <a:r>
                        <a:rPr lang="en-US" sz="2400" dirty="0"/>
                        <a:t>         Other</a:t>
                      </a:r>
                      <a:r>
                        <a:rPr lang="en-US" sz="2400" baseline="0" dirty="0"/>
                        <a:t> specified dis. &amp; conditions</a:t>
                      </a:r>
                      <a:endParaRPr lang="en-US" sz="2400" dirty="0"/>
                    </a:p>
                  </a:txBody>
                  <a:tcPr/>
                </a:tc>
                <a:tc>
                  <a:txBody>
                    <a:bodyPr/>
                    <a:lstStyle/>
                    <a:p>
                      <a:pPr algn="ctr"/>
                      <a:r>
                        <a:rPr lang="en-US" sz="2400" dirty="0"/>
                        <a:t>2.2</a:t>
                      </a:r>
                    </a:p>
                  </a:txBody>
                  <a:tcPr/>
                </a:tc>
                <a:tc>
                  <a:txBody>
                    <a:bodyPr/>
                    <a:lstStyle/>
                    <a:p>
                      <a:pPr algn="ctr"/>
                      <a:r>
                        <a:rPr lang="en-US" sz="2400" dirty="0"/>
                        <a:t>3.9</a:t>
                      </a:r>
                    </a:p>
                  </a:txBody>
                  <a:tcPr>
                    <a:lnR w="12700" cap="flat" cmpd="sng" algn="ctr">
                      <a:solidFill>
                        <a:schemeClr val="tx1"/>
                      </a:solidFill>
                      <a:prstDash val="solid"/>
                      <a:round/>
                      <a:headEnd type="none" w="med" len="med"/>
                      <a:tailEnd type="none" w="med" len="med"/>
                    </a:lnR>
                  </a:tcPr>
                </a:tc>
                <a:tc>
                  <a:txBody>
                    <a:bodyPr/>
                    <a:lstStyle/>
                    <a:p>
                      <a:pPr algn="ctr"/>
                      <a:r>
                        <a:rPr lang="en-US" sz="2400" b="1" dirty="0"/>
                        <a:t>75.9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7767200"/>
                  </a:ext>
                </a:extLst>
              </a:tr>
              <a:tr h="445407">
                <a:tc>
                  <a:txBody>
                    <a:bodyPr/>
                    <a:lstStyle/>
                    <a:p>
                      <a:r>
                        <a:rPr lang="en-US" sz="2400" b="1" i="1" dirty="0"/>
                        <a:t>Total indirect minus ill defined</a:t>
                      </a:r>
                    </a:p>
                  </a:txBody>
                  <a:tcPr>
                    <a:lnB w="12700" cap="flat" cmpd="sng" algn="ctr">
                      <a:solidFill>
                        <a:schemeClr val="tx1"/>
                      </a:solidFill>
                      <a:prstDash val="solid"/>
                      <a:round/>
                      <a:headEnd type="none" w="med" len="med"/>
                      <a:tailEnd type="none" w="med" len="med"/>
                    </a:lnB>
                  </a:tcPr>
                </a:tc>
                <a:tc>
                  <a:txBody>
                    <a:bodyPr/>
                    <a:lstStyle/>
                    <a:p>
                      <a:pPr algn="ctr"/>
                      <a:r>
                        <a:rPr lang="en-US" sz="2400" dirty="0"/>
                        <a:t>3.1</a:t>
                      </a:r>
                    </a:p>
                  </a:txBody>
                  <a:tcPr>
                    <a:lnB w="12700" cap="flat" cmpd="sng" algn="ctr">
                      <a:solidFill>
                        <a:schemeClr val="tx1"/>
                      </a:solidFill>
                      <a:prstDash val="solid"/>
                      <a:round/>
                      <a:headEnd type="none" w="med" len="med"/>
                      <a:tailEnd type="none" w="med" len="med"/>
                    </a:lnB>
                  </a:tcPr>
                </a:tc>
                <a:tc>
                  <a:txBody>
                    <a:bodyPr/>
                    <a:lstStyle/>
                    <a:p>
                      <a:pPr algn="ctr"/>
                      <a:r>
                        <a:rPr lang="en-US" sz="2400" dirty="0"/>
                        <a:t>4.3</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2400" b="1" dirty="0">
                          <a:solidFill>
                            <a:srgbClr val="C00000"/>
                          </a:solidFill>
                        </a:rPr>
                        <a:t>38.7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29749245"/>
                  </a:ext>
                </a:extLst>
              </a:tr>
            </a:tbl>
          </a:graphicData>
        </a:graphic>
      </p:graphicFrame>
      <p:sp>
        <p:nvSpPr>
          <p:cNvPr id="5" name="TextBox 4"/>
          <p:cNvSpPr txBox="1"/>
          <p:nvPr/>
        </p:nvSpPr>
        <p:spPr>
          <a:xfrm>
            <a:off x="110491" y="6550223"/>
            <a:ext cx="1998624" cy="276999"/>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
        <p:nvSpPr>
          <p:cNvPr id="6" name="TextBox 5"/>
          <p:cNvSpPr txBox="1"/>
          <p:nvPr/>
        </p:nvSpPr>
        <p:spPr>
          <a:xfrm>
            <a:off x="55246" y="4988200"/>
            <a:ext cx="2224134" cy="923330"/>
          </a:xfrm>
          <a:prstGeom prst="rect">
            <a:avLst/>
          </a:prstGeom>
          <a:noFill/>
        </p:spPr>
        <p:txBody>
          <a:bodyPr wrap="square" rtlCol="0">
            <a:spAutoFit/>
          </a:bodyPr>
          <a:lstStyle/>
          <a:p>
            <a:r>
              <a:rPr lang="en-US" dirty="0"/>
              <a:t>Source: </a:t>
            </a:r>
            <a:r>
              <a:rPr lang="en-US" dirty="0" err="1"/>
              <a:t>MacDormanM</a:t>
            </a:r>
            <a:r>
              <a:rPr lang="en-US" dirty="0"/>
              <a:t>. </a:t>
            </a:r>
            <a:r>
              <a:rPr lang="en-US" i="1" dirty="0"/>
              <a:t>OBGYN</a:t>
            </a:r>
            <a:r>
              <a:rPr lang="en-US" dirty="0"/>
              <a:t>.2017;129:811</a:t>
            </a:r>
          </a:p>
        </p:txBody>
      </p:sp>
    </p:spTree>
    <p:extLst>
      <p:ext uri="{BB962C8B-B14F-4D97-AF65-F5344CB8AC3E}">
        <p14:creationId xmlns:p14="http://schemas.microsoft.com/office/powerpoint/2010/main" val="40747924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825624"/>
          </a:xfrm>
        </p:spPr>
        <p:txBody>
          <a:bodyPr>
            <a:normAutofit fontScale="90000"/>
          </a:bodyPr>
          <a:lstStyle/>
          <a:p>
            <a:pPr algn="ctr"/>
            <a:r>
              <a:rPr lang="en-US" b="1" dirty="0">
                <a:latin typeface="+mn-lt"/>
              </a:rPr>
              <a:t>Ratios of deaths classified using pregnancy status checkbox to those classified without using the checkbox by Cause of Death, 47 states &amp; D.C., 2015–2016 </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86355341"/>
              </p:ext>
            </p:extLst>
          </p:nvPr>
        </p:nvGraphicFramePr>
        <p:xfrm>
          <a:off x="260683" y="1825625"/>
          <a:ext cx="11531514"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60782" y="6180891"/>
            <a:ext cx="8906238" cy="553998"/>
          </a:xfrm>
          <a:prstGeom prst="rect">
            <a:avLst/>
          </a:prstGeom>
          <a:noFill/>
        </p:spPr>
        <p:txBody>
          <a:bodyPr wrap="square" rtlCol="0">
            <a:spAutoFit/>
          </a:bodyPr>
          <a:lstStyle/>
          <a:p>
            <a:r>
              <a:rPr lang="en-US" sz="1500" dirty="0"/>
              <a:t>Source: </a:t>
            </a:r>
            <a:r>
              <a:rPr lang="en-US" sz="1500" dirty="0" err="1"/>
              <a:t>Hoyert</a:t>
            </a:r>
            <a:r>
              <a:rPr lang="en-US" sz="1500" dirty="0"/>
              <a:t> DL, </a:t>
            </a:r>
            <a:r>
              <a:rPr lang="en-US" sz="1500" dirty="0" err="1"/>
              <a:t>etal</a:t>
            </a:r>
            <a:r>
              <a:rPr lang="en-US" sz="1500" dirty="0"/>
              <a:t>.  </a:t>
            </a:r>
            <a:r>
              <a:rPr lang="en-US" sz="1500" i="1" dirty="0"/>
              <a:t>Evaluation of the pregnancy status checkbox on the identification of maternal deaths</a:t>
            </a:r>
            <a:r>
              <a:rPr lang="en-US" sz="1500" dirty="0"/>
              <a:t>. NVSR; </a:t>
            </a:r>
            <a:r>
              <a:rPr lang="en-US" sz="1500" dirty="0" err="1"/>
              <a:t>vol</a:t>
            </a:r>
            <a:r>
              <a:rPr lang="en-US" sz="1500" dirty="0"/>
              <a:t> 69 no 1. Hyattsville, MD: NCHS. 2020. </a:t>
            </a:r>
          </a:p>
        </p:txBody>
      </p:sp>
      <p:sp>
        <p:nvSpPr>
          <p:cNvPr id="5" name="TextBox 4"/>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30489148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213804"/>
          </a:xfrm>
        </p:spPr>
        <p:txBody>
          <a:bodyPr>
            <a:normAutofit fontScale="90000"/>
          </a:bodyPr>
          <a:lstStyle/>
          <a:p>
            <a:pPr algn="ctr"/>
            <a:r>
              <a:rPr lang="en-US" dirty="0"/>
              <a:t> </a:t>
            </a:r>
            <a:r>
              <a:rPr lang="en-US" b="1" dirty="0">
                <a:latin typeface="+mn-lt"/>
              </a:rPr>
              <a:t>Number of births and deaths with positive pregnancy responses in the checkbox: United States, 2013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97614667"/>
              </p:ext>
            </p:extLst>
          </p:nvPr>
        </p:nvGraphicFramePr>
        <p:xfrm>
          <a:off x="2816030" y="1389380"/>
          <a:ext cx="5146533" cy="4333240"/>
        </p:xfrm>
        <a:graphic>
          <a:graphicData uri="http://schemas.openxmlformats.org/drawingml/2006/table">
            <a:tbl>
              <a:tblPr firstRow="1" bandRow="1">
                <a:tableStyleId>{5C22544A-7EE6-4342-B048-85BDC9FD1C3A}</a:tableStyleId>
              </a:tblPr>
              <a:tblGrid>
                <a:gridCol w="1625073">
                  <a:extLst>
                    <a:ext uri="{9D8B030D-6E8A-4147-A177-3AD203B41FA5}">
                      <a16:colId xmlns:a16="http://schemas.microsoft.com/office/drawing/2014/main" val="20000"/>
                    </a:ext>
                  </a:extLst>
                </a:gridCol>
                <a:gridCol w="1429838">
                  <a:extLst>
                    <a:ext uri="{9D8B030D-6E8A-4147-A177-3AD203B41FA5}">
                      <a16:colId xmlns:a16="http://schemas.microsoft.com/office/drawing/2014/main" val="20001"/>
                    </a:ext>
                  </a:extLst>
                </a:gridCol>
                <a:gridCol w="2091622">
                  <a:extLst>
                    <a:ext uri="{9D8B030D-6E8A-4147-A177-3AD203B41FA5}">
                      <a16:colId xmlns:a16="http://schemas.microsoft.com/office/drawing/2014/main" val="20002"/>
                    </a:ext>
                  </a:extLst>
                </a:gridCol>
              </a:tblGrid>
              <a:tr h="370840">
                <a:tc>
                  <a:txBody>
                    <a:bodyPr/>
                    <a:lstStyle/>
                    <a:p>
                      <a:r>
                        <a:rPr lang="en-US" dirty="0">
                          <a:solidFill>
                            <a:schemeClr val="tx1"/>
                          </a:solidFill>
                        </a:rPr>
                        <a:t>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solidFill>
                            <a:schemeClr val="tx1"/>
                          </a:solidFill>
                        </a:rPr>
                        <a:t>Births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solidFill>
                            <a:schemeClr val="tx1"/>
                          </a:solidFill>
                        </a:rPr>
                        <a:t>Deaths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0840">
                <a:tc>
                  <a:txBody>
                    <a:bodyPr/>
                    <a:lstStyle/>
                    <a:p>
                      <a:r>
                        <a:rPr lang="en-US" sz="2000" dirty="0">
                          <a:solidFill>
                            <a:schemeClr val="tx1"/>
                          </a:solidFill>
                        </a:rPr>
                        <a:t>40-44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000" dirty="0">
                          <a:solidFill>
                            <a:schemeClr val="tx1"/>
                          </a:solidFill>
                        </a:rPr>
                        <a:t>134,540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000" dirty="0">
                          <a:solidFill>
                            <a:schemeClr val="tx1"/>
                          </a:solidFill>
                        </a:rPr>
                        <a:t>145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n-US" sz="2000" dirty="0">
                          <a:solidFill>
                            <a:schemeClr val="tx1"/>
                          </a:solidFill>
                        </a:rPr>
                        <a:t>45-49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000" dirty="0">
                          <a:solidFill>
                            <a:schemeClr val="tx1"/>
                          </a:solidFill>
                        </a:rPr>
                        <a:t>10,329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000" dirty="0">
                          <a:solidFill>
                            <a:schemeClr val="tx1"/>
                          </a:solidFill>
                        </a:rPr>
                        <a:t>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sz="2000" dirty="0">
                          <a:solidFill>
                            <a:schemeClr val="tx1"/>
                          </a:solidFill>
                        </a:rPr>
                        <a:t>50-54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000" dirty="0">
                          <a:solidFill>
                            <a:schemeClr val="tx1"/>
                          </a:solidFill>
                        </a:rPr>
                        <a:t>780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000" dirty="0">
                          <a:solidFill>
                            <a:schemeClr val="tx1"/>
                          </a:solidFill>
                        </a:rPr>
                        <a:t>148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n-US" sz="2000" dirty="0">
                          <a:solidFill>
                            <a:schemeClr val="tx1"/>
                          </a:solidFill>
                        </a:rPr>
                        <a:t>55-59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000" dirty="0">
                          <a:solidFill>
                            <a:schemeClr val="tx1"/>
                          </a:solidFill>
                        </a:rPr>
                        <a:t>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000" dirty="0">
                          <a:solidFill>
                            <a:schemeClr val="tx1"/>
                          </a:solidFill>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r>
                        <a:rPr lang="en-US" sz="2000" dirty="0">
                          <a:solidFill>
                            <a:schemeClr val="tx1"/>
                          </a:solidFill>
                        </a:rPr>
                        <a:t>60-64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000" dirty="0">
                          <a:solidFill>
                            <a:schemeClr val="tx1"/>
                          </a:solidFill>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000" dirty="0">
                          <a:solidFill>
                            <a:schemeClr val="tx1"/>
                          </a:solidFill>
                        </a:rPr>
                        <a:t>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r>
                        <a:rPr lang="en-US" sz="2000" dirty="0">
                          <a:solidFill>
                            <a:schemeClr val="tx1"/>
                          </a:solidFill>
                        </a:rPr>
                        <a:t>65-69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000" dirty="0">
                          <a:solidFill>
                            <a:schemeClr val="tx1"/>
                          </a:solidFill>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70840">
                <a:tc>
                  <a:txBody>
                    <a:bodyPr/>
                    <a:lstStyle/>
                    <a:p>
                      <a:r>
                        <a:rPr lang="en-US" sz="2000" dirty="0">
                          <a:solidFill>
                            <a:schemeClr val="tx1"/>
                          </a:solidFill>
                        </a:rPr>
                        <a:t>70-74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000" dirty="0">
                          <a:solidFill>
                            <a:schemeClr val="tx1"/>
                          </a:solidFill>
                        </a:rPr>
                        <a:t>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70840">
                <a:tc>
                  <a:txBody>
                    <a:bodyPr/>
                    <a:lstStyle/>
                    <a:p>
                      <a:r>
                        <a:rPr lang="en-US" sz="2000" dirty="0">
                          <a:solidFill>
                            <a:schemeClr val="tx1"/>
                          </a:solidFill>
                        </a:rPr>
                        <a:t>75-79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000" dirty="0">
                          <a:solidFill>
                            <a:schemeClr val="tx1"/>
                          </a:solidFill>
                        </a:rPr>
                        <a:t>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70840">
                <a:tc>
                  <a:txBody>
                    <a:bodyPr/>
                    <a:lstStyle/>
                    <a:p>
                      <a:r>
                        <a:rPr lang="en-US" sz="2000" dirty="0">
                          <a:solidFill>
                            <a:schemeClr val="tx1"/>
                          </a:solidFill>
                        </a:rPr>
                        <a:t>80-84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endParaRPr lang="en-US" sz="20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000" dirty="0">
                          <a:solidFill>
                            <a:schemeClr val="tx1"/>
                          </a:solidFill>
                        </a:rPr>
                        <a:t>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70840">
                <a:tc>
                  <a:txBody>
                    <a:bodyPr/>
                    <a:lstStyle/>
                    <a:p>
                      <a:r>
                        <a:rPr lang="en-US" sz="2000" dirty="0">
                          <a:solidFill>
                            <a:schemeClr val="tx1"/>
                          </a:solidFill>
                        </a:rPr>
                        <a:t>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endParaRPr lang="en-US" sz="20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000" dirty="0">
                          <a:solidFill>
                            <a:schemeClr val="tx1"/>
                          </a:solidFill>
                        </a:rPr>
                        <a:t>147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
        <p:nvSpPr>
          <p:cNvPr id="5" name="Rectangle 4"/>
          <p:cNvSpPr/>
          <p:nvPr/>
        </p:nvSpPr>
        <p:spPr>
          <a:xfrm>
            <a:off x="277651" y="5767437"/>
            <a:ext cx="11833254" cy="646331"/>
          </a:xfrm>
          <a:prstGeom prst="rect">
            <a:avLst/>
          </a:prstGeom>
        </p:spPr>
        <p:txBody>
          <a:bodyPr wrap="square">
            <a:spAutoFit/>
          </a:bodyPr>
          <a:lstStyle/>
          <a:p>
            <a:r>
              <a:rPr lang="en-US" dirty="0"/>
              <a:t>NOTE: Alabama, Alaska, Colorado, Hawaii, Massachusetts, North Carolina, Virginia, and West Virginia did not have the standard checkbox in 2013. </a:t>
            </a:r>
          </a:p>
        </p:txBody>
      </p:sp>
      <p:sp>
        <p:nvSpPr>
          <p:cNvPr id="6" name="TextBox 5"/>
          <p:cNvSpPr txBox="1"/>
          <p:nvPr/>
        </p:nvSpPr>
        <p:spPr>
          <a:xfrm>
            <a:off x="156446" y="6458586"/>
            <a:ext cx="11701083" cy="307777"/>
          </a:xfrm>
          <a:prstGeom prst="rect">
            <a:avLst/>
          </a:prstGeom>
          <a:noFill/>
        </p:spPr>
        <p:txBody>
          <a:bodyPr wrap="square" rtlCol="0">
            <a:spAutoFit/>
          </a:bodyPr>
          <a:lstStyle/>
          <a:p>
            <a:r>
              <a:rPr lang="en-US" sz="1400" dirty="0"/>
              <a:t>Source: </a:t>
            </a:r>
            <a:r>
              <a:rPr lang="en-US" sz="1400" dirty="0" err="1"/>
              <a:t>Hoyert</a:t>
            </a:r>
            <a:r>
              <a:rPr lang="en-US" sz="1400" dirty="0"/>
              <a:t> &amp; </a:t>
            </a:r>
            <a:r>
              <a:rPr lang="en-US" sz="1400" dirty="0" err="1"/>
              <a:t>Miniño</a:t>
            </a:r>
            <a:r>
              <a:rPr lang="en-US" sz="1400" dirty="0"/>
              <a:t>. </a:t>
            </a:r>
            <a:r>
              <a:rPr lang="en-US" sz="1400" i="1" dirty="0"/>
              <a:t>Maternal mortality in the United States, 2018</a:t>
            </a:r>
            <a:r>
              <a:rPr lang="en-US" sz="1400" dirty="0"/>
              <a:t>. NVSR; </a:t>
            </a:r>
            <a:r>
              <a:rPr lang="en-US" sz="1400" dirty="0" err="1"/>
              <a:t>vol</a:t>
            </a:r>
            <a:r>
              <a:rPr lang="en-US" sz="1400" dirty="0"/>
              <a:t> 69 no 2. Hyattsville, MD: NCHS. 2020</a:t>
            </a:r>
          </a:p>
        </p:txBody>
      </p:sp>
      <p:sp>
        <p:nvSpPr>
          <p:cNvPr id="7" name="TextBox 6"/>
          <p:cNvSpPr txBox="1"/>
          <p:nvPr/>
        </p:nvSpPr>
        <p:spPr>
          <a:xfrm>
            <a:off x="8698938" y="2411158"/>
            <a:ext cx="3158591" cy="1200329"/>
          </a:xfrm>
          <a:prstGeom prst="rect">
            <a:avLst/>
          </a:prstGeom>
          <a:noFill/>
          <a:ln w="38100">
            <a:solidFill>
              <a:srgbClr val="0000FF"/>
            </a:solidFill>
          </a:ln>
        </p:spPr>
        <p:txBody>
          <a:bodyPr wrap="square" rtlCol="0">
            <a:spAutoFit/>
          </a:bodyPr>
          <a:lstStyle/>
          <a:p>
            <a:r>
              <a:rPr lang="en-US" sz="2400" dirty="0"/>
              <a:t>331 cases of positive pregnancy checkbox in deaths of women 65+</a:t>
            </a:r>
          </a:p>
        </p:txBody>
      </p:sp>
      <p:sp>
        <p:nvSpPr>
          <p:cNvPr id="8" name="TextBox 7"/>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3515712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66467" y="6211669"/>
            <a:ext cx="10907151" cy="646331"/>
          </a:xfrm>
          <a:prstGeom prst="rect">
            <a:avLst/>
          </a:prstGeom>
          <a:solidFill>
            <a:schemeClr val="bg1"/>
          </a:solidFill>
        </p:spPr>
        <p:txBody>
          <a:bodyPr wrap="square" rtlCol="0">
            <a:spAutoFit/>
          </a:bodyPr>
          <a:lstStyle/>
          <a:p>
            <a:r>
              <a:rPr lang="en-US" dirty="0"/>
              <a:t>Source: </a:t>
            </a:r>
            <a:r>
              <a:rPr lang="en-US" sz="1800" b="0" i="0" u="none" strike="noStrike" baseline="0" dirty="0">
                <a:solidFill>
                  <a:srgbClr val="000000"/>
                </a:solidFill>
              </a:rPr>
              <a:t>Hoyert DL. Maternal mortality rates in the United States, 2021. NCHS Health E-Stats. 2023. </a:t>
            </a:r>
          </a:p>
          <a:p>
            <a:r>
              <a:rPr lang="en-US" sz="1800" b="0" i="0" u="none" strike="noStrike" baseline="0" dirty="0">
                <a:solidFill>
                  <a:srgbClr val="000000"/>
                </a:solidFill>
              </a:rPr>
              <a:t>DOI: </a:t>
            </a:r>
            <a:r>
              <a:rPr lang="en-US" sz="1800" b="0" i="0" u="none" strike="noStrike" baseline="0" dirty="0">
                <a:solidFill>
                  <a:srgbClr val="0000FF"/>
                </a:solidFill>
                <a:latin typeface="Times New Roman" panose="02020603050405020304" pitchFamily="18" charset="0"/>
              </a:rPr>
              <a:t>https://dx.doi.org/10.15620/cdc:124678</a:t>
            </a:r>
            <a:endParaRPr lang="en-US" dirty="0"/>
          </a:p>
        </p:txBody>
      </p:sp>
      <p:sp>
        <p:nvSpPr>
          <p:cNvPr id="5" name="TextBox 4"/>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pic>
        <p:nvPicPr>
          <p:cNvPr id="3" name="Picture 2">
            <a:extLst>
              <a:ext uri="{FF2B5EF4-FFF2-40B4-BE49-F238E27FC236}">
                <a16:creationId xmlns:a16="http://schemas.microsoft.com/office/drawing/2014/main" id="{A57478AB-8C0D-4F7B-A5B1-5B5CC3023B0D}"/>
              </a:ext>
            </a:extLst>
          </p:cNvPr>
          <p:cNvPicPr>
            <a:picLocks noChangeAspect="1"/>
          </p:cNvPicPr>
          <p:nvPr/>
        </p:nvPicPr>
        <p:blipFill>
          <a:blip r:embed="rId3"/>
          <a:stretch>
            <a:fillRect/>
          </a:stretch>
        </p:blipFill>
        <p:spPr>
          <a:xfrm>
            <a:off x="1409700" y="58317"/>
            <a:ext cx="9610269" cy="6147176"/>
          </a:xfrm>
          <a:prstGeom prst="rect">
            <a:avLst/>
          </a:prstGeom>
        </p:spPr>
      </p:pic>
      <p:sp>
        <p:nvSpPr>
          <p:cNvPr id="6" name="Oval 5">
            <a:extLst>
              <a:ext uri="{FF2B5EF4-FFF2-40B4-BE49-F238E27FC236}">
                <a16:creationId xmlns:a16="http://schemas.microsoft.com/office/drawing/2014/main" id="{227A3302-6222-4DF0-202B-4010254FD480}"/>
              </a:ext>
            </a:extLst>
          </p:cNvPr>
          <p:cNvSpPr/>
          <p:nvPr/>
        </p:nvSpPr>
        <p:spPr>
          <a:xfrm>
            <a:off x="2026439" y="-28295"/>
            <a:ext cx="2367761" cy="5252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13337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841" y="193169"/>
            <a:ext cx="10515600" cy="1162666"/>
          </a:xfrm>
        </p:spPr>
        <p:txBody>
          <a:bodyPr>
            <a:normAutofit fontScale="90000"/>
          </a:bodyPr>
          <a:lstStyle/>
          <a:p>
            <a:r>
              <a:rPr lang="en-US" dirty="0"/>
              <a:t>Over-ascertainment: Results of a 4 state study </a:t>
            </a:r>
            <a:r>
              <a:rPr lang="en-US" b="0" dirty="0"/>
              <a:t>(Georgia, Louisiana, Michigan, and Ohio)</a:t>
            </a:r>
            <a:endParaRPr lang="en-US" dirty="0"/>
          </a:p>
        </p:txBody>
      </p:sp>
      <p:graphicFrame>
        <p:nvGraphicFramePr>
          <p:cNvPr id="7" name="Content Placeholder 6"/>
          <p:cNvGraphicFramePr>
            <a:graphicFrameLocks noGrp="1"/>
          </p:cNvGraphicFramePr>
          <p:nvPr>
            <p:ph idx="1"/>
          </p:nvPr>
        </p:nvGraphicFramePr>
        <p:xfrm>
          <a:off x="2049517" y="1355835"/>
          <a:ext cx="8765627" cy="5028167"/>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200072" y="6176859"/>
            <a:ext cx="11824138" cy="584775"/>
          </a:xfrm>
          <a:prstGeom prst="rect">
            <a:avLst/>
          </a:prstGeom>
          <a:noFill/>
        </p:spPr>
        <p:txBody>
          <a:bodyPr wrap="square" rtlCol="0">
            <a:spAutoFit/>
          </a:bodyPr>
          <a:lstStyle/>
          <a:p>
            <a:pPr lvl="0">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Source: A.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Daymude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Checking the pregnancy checkbox: Evaluation of a four‐state quality assurance pilot.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Birth</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2019 online &amp; Catalano A. </a:t>
            </a:r>
            <a:r>
              <a:rPr lang="en-US" sz="1600" dirty="0"/>
              <a:t>Validity of the Pregnancy Checkbox. AJOG.2019.online.</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315312" y="2364828"/>
            <a:ext cx="3988676" cy="2554545"/>
          </a:xfrm>
          <a:prstGeom prst="rect">
            <a:avLst/>
          </a:prstGeom>
          <a:noFill/>
          <a:ln w="12700">
            <a:solidFill>
              <a:schemeClr val="accent6">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00"/>
                </a:solidFill>
                <a:effectLst/>
                <a:uLnTx/>
                <a:uFillTx/>
                <a:latin typeface="Calibri" panose="020F0502020204030204"/>
                <a:ea typeface="+mn-ea"/>
                <a:cs typeface="+mn-cs"/>
              </a:rPr>
              <a:t>In 28% of cases with pregnancy checkbox checked, reviewers were not certain the woman was pregnant</a:t>
            </a:r>
          </a:p>
        </p:txBody>
      </p:sp>
      <p:sp>
        <p:nvSpPr>
          <p:cNvPr id="6" name="TextBox 5"/>
          <p:cNvSpPr txBox="1"/>
          <p:nvPr/>
        </p:nvSpPr>
        <p:spPr>
          <a:xfrm>
            <a:off x="9276650" y="6488668"/>
            <a:ext cx="2915350" cy="369332"/>
          </a:xfrm>
          <a:prstGeom prst="rect">
            <a:avLst/>
          </a:prstGeom>
          <a:solidFill>
            <a:schemeClr val="bg1"/>
          </a:solidFill>
          <a:ln>
            <a:solidFill>
              <a:srgbClr val="0000FF"/>
            </a:solidFill>
          </a:ln>
        </p:spPr>
        <p:txBody>
          <a:bodyPr wrap="none" rtlCol="0">
            <a:spAutoFit/>
          </a:bodyPr>
          <a:lstStyle/>
          <a:p>
            <a:r>
              <a:rPr lang="en-US" dirty="0"/>
              <a:t>www.birthbythenumbers.org</a:t>
            </a:r>
          </a:p>
        </p:txBody>
      </p:sp>
    </p:spTree>
    <p:extLst>
      <p:ext uri="{BB962C8B-B14F-4D97-AF65-F5344CB8AC3E}">
        <p14:creationId xmlns:p14="http://schemas.microsoft.com/office/powerpoint/2010/main" val="3099806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341" y="103822"/>
            <a:ext cx="10515600" cy="1325563"/>
          </a:xfrm>
        </p:spPr>
        <p:txBody>
          <a:bodyPr>
            <a:normAutofit fontScale="90000"/>
          </a:bodyPr>
          <a:lstStyle/>
          <a:p>
            <a:pPr algn="ctr"/>
            <a:r>
              <a:rPr lang="en-US" sz="5400" b="1" dirty="0">
                <a:solidFill>
                  <a:srgbClr val="0000FF"/>
                </a:solidFill>
                <a:latin typeface="+mn-lt"/>
              </a:rPr>
              <a:t>False Positives on the Pregnancy Checkbox by Age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193363"/>
              </p:ext>
            </p:extLst>
          </p:nvPr>
        </p:nvGraphicFramePr>
        <p:xfrm>
          <a:off x="477520" y="1429385"/>
          <a:ext cx="11155680" cy="474747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79752" y="6400379"/>
            <a:ext cx="11824138" cy="338554"/>
          </a:xfrm>
          <a:prstGeom prst="rect">
            <a:avLst/>
          </a:prstGeom>
          <a:noFill/>
        </p:spPr>
        <p:txBody>
          <a:bodyPr wrap="square" rtlCol="0">
            <a:spAutoFit/>
          </a:bodyPr>
          <a:lstStyle/>
          <a:p>
            <a:pPr lvl="0">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Source: Adapted from Catalano A. </a:t>
            </a:r>
            <a:r>
              <a:rPr lang="en-US" sz="1600" dirty="0"/>
              <a:t>Validity of the Pregnancy Checkbox. </a:t>
            </a:r>
            <a:r>
              <a:rPr lang="en-US" sz="1600" i="1" dirty="0"/>
              <a:t>AJOG</a:t>
            </a:r>
            <a:r>
              <a:rPr lang="en-US" sz="1600" dirty="0"/>
              <a:t>.2019.online.</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9752513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674" y="0"/>
            <a:ext cx="10515600" cy="1325563"/>
          </a:xfrm>
        </p:spPr>
        <p:txBody>
          <a:bodyPr/>
          <a:lstStyle/>
          <a:p>
            <a:r>
              <a:rPr lang="en-US" dirty="0"/>
              <a:t>It’s Never Simple: Impact of the Checkbox – Worse </a:t>
            </a:r>
            <a:r>
              <a:rPr lang="en-US" i="1" u="sng" dirty="0">
                <a:solidFill>
                  <a:srgbClr val="C00000"/>
                </a:solidFill>
              </a:rPr>
              <a:t>and</a:t>
            </a:r>
            <a:r>
              <a:rPr lang="en-US" dirty="0"/>
              <a:t> Better Ascertainment</a:t>
            </a:r>
          </a:p>
        </p:txBody>
      </p:sp>
      <p:sp>
        <p:nvSpPr>
          <p:cNvPr id="3" name="Content Placeholder 2"/>
          <p:cNvSpPr>
            <a:spLocks noGrp="1"/>
          </p:cNvSpPr>
          <p:nvPr>
            <p:ph idx="1"/>
          </p:nvPr>
        </p:nvSpPr>
        <p:spPr>
          <a:xfrm>
            <a:off x="158595" y="1325562"/>
            <a:ext cx="11547987" cy="5163105"/>
          </a:xfrm>
        </p:spPr>
        <p:txBody>
          <a:bodyPr>
            <a:normAutofit fontScale="77500" lnSpcReduction="20000"/>
          </a:bodyPr>
          <a:lstStyle/>
          <a:p>
            <a:r>
              <a:rPr lang="en-US" sz="3600" dirty="0"/>
              <a:t>While the checkbox contributed to errors, a Four MMRC Committee study showed that the </a:t>
            </a:r>
            <a:r>
              <a:rPr lang="en-US" sz="3600" b="1" i="1" dirty="0">
                <a:solidFill>
                  <a:srgbClr val="C00000"/>
                </a:solidFill>
              </a:rPr>
              <a:t>checkbox also improved identification of pregnancy-related deaths</a:t>
            </a:r>
            <a:r>
              <a:rPr lang="en-US" sz="3600" dirty="0"/>
              <a:t>. </a:t>
            </a:r>
            <a:r>
              <a:rPr lang="en-US" sz="3600" b="1" i="1" dirty="0">
                <a:solidFill>
                  <a:srgbClr val="0000FF"/>
                </a:solidFill>
              </a:rPr>
              <a:t>Without the pregnancy checkbox, states would have missed approximately:</a:t>
            </a:r>
          </a:p>
          <a:p>
            <a:endParaRPr lang="en-US" sz="3600" b="1" i="1" dirty="0">
              <a:solidFill>
                <a:srgbClr val="C00000"/>
              </a:solidFill>
            </a:endParaRPr>
          </a:p>
          <a:p>
            <a:r>
              <a:rPr lang="en-US" sz="4100" b="1" i="1" dirty="0">
                <a:solidFill>
                  <a:srgbClr val="C00000"/>
                </a:solidFill>
              </a:rPr>
              <a:t> 50% of pregnancy-related deaths that occurred during pregnancy </a:t>
            </a:r>
          </a:p>
          <a:p>
            <a:endParaRPr lang="en-US" sz="4100" b="1" i="1" dirty="0">
              <a:solidFill>
                <a:srgbClr val="C00000"/>
              </a:solidFill>
            </a:endParaRPr>
          </a:p>
          <a:p>
            <a:r>
              <a:rPr lang="en-US" sz="4100" b="1" i="1" dirty="0">
                <a:solidFill>
                  <a:srgbClr val="C00000"/>
                </a:solidFill>
              </a:rPr>
              <a:t>11% of pregnancy-related deaths that occurred within 42 days of the end of pregnancy, and </a:t>
            </a:r>
          </a:p>
          <a:p>
            <a:endParaRPr lang="en-US" sz="4100" b="1" i="1" dirty="0">
              <a:solidFill>
                <a:srgbClr val="C00000"/>
              </a:solidFill>
            </a:endParaRPr>
          </a:p>
          <a:p>
            <a:r>
              <a:rPr lang="en-US" sz="4100" b="1" i="1" dirty="0">
                <a:solidFill>
                  <a:srgbClr val="C00000"/>
                </a:solidFill>
              </a:rPr>
              <a:t>8% of pregnancy-related deaths that occurred within 43 days to 1 year of the end of pregnancy </a:t>
            </a:r>
          </a:p>
          <a:p>
            <a:pPr marL="0" indent="0">
              <a:buNone/>
            </a:pPr>
            <a:r>
              <a:rPr lang="en-US" sz="3600" b="1" i="1" dirty="0">
                <a:solidFill>
                  <a:srgbClr val="C00000"/>
                </a:solidFill>
              </a:rPr>
              <a:t>				</a:t>
            </a:r>
            <a:endParaRPr lang="en-US" sz="3600" b="1" i="1" u="sng" dirty="0">
              <a:solidFill>
                <a:srgbClr val="C00000"/>
              </a:solidFill>
            </a:endParaRPr>
          </a:p>
          <a:p>
            <a:endParaRPr lang="en-US" dirty="0"/>
          </a:p>
        </p:txBody>
      </p:sp>
      <p:sp>
        <p:nvSpPr>
          <p:cNvPr id="4" name="TextBox 3"/>
          <p:cNvSpPr txBox="1"/>
          <p:nvPr/>
        </p:nvSpPr>
        <p:spPr>
          <a:xfrm>
            <a:off x="0" y="6319521"/>
            <a:ext cx="6206827" cy="369332"/>
          </a:xfrm>
          <a:prstGeom prst="rect">
            <a:avLst/>
          </a:prstGeom>
          <a:noFill/>
        </p:spPr>
        <p:txBody>
          <a:bodyPr wrap="none" rtlCol="0">
            <a:spAutoFit/>
          </a:bodyPr>
          <a:lstStyle/>
          <a:p>
            <a:r>
              <a:rPr lang="en-US" dirty="0"/>
              <a:t>Source: CDC. </a:t>
            </a:r>
            <a:r>
              <a:rPr lang="en-US" i="1" dirty="0"/>
              <a:t>Report from MMRCs: a view into their critical role. </a:t>
            </a:r>
          </a:p>
        </p:txBody>
      </p:sp>
      <p:sp>
        <p:nvSpPr>
          <p:cNvPr id="5" name="TextBox 4"/>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40544754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955" y="134465"/>
            <a:ext cx="11228439" cy="1045406"/>
          </a:xfrm>
        </p:spPr>
        <p:txBody>
          <a:bodyPr>
            <a:normAutofit fontScale="90000"/>
          </a:bodyPr>
          <a:lstStyle/>
          <a:p>
            <a:pPr algn="ctr"/>
            <a:r>
              <a:rPr lang="en-US" sz="4900" b="1" dirty="0">
                <a:solidFill>
                  <a:srgbClr val="0000FF"/>
                </a:solidFill>
                <a:latin typeface="+mn-lt"/>
              </a:rPr>
              <a:t>How can there be so much misclassification?</a:t>
            </a:r>
            <a:br>
              <a:rPr lang="en-US" sz="4900" b="1" dirty="0">
                <a:solidFill>
                  <a:srgbClr val="0000FF"/>
                </a:solidFill>
                <a:latin typeface="+mn-lt"/>
              </a:rPr>
            </a:br>
            <a:r>
              <a:rPr lang="en-US" b="1" i="1" dirty="0">
                <a:latin typeface="+mn-lt"/>
              </a:rPr>
              <a:t>Who completes death certificates?</a:t>
            </a:r>
          </a:p>
        </p:txBody>
      </p:sp>
      <p:sp>
        <p:nvSpPr>
          <p:cNvPr id="3" name="Content Placeholder 2"/>
          <p:cNvSpPr>
            <a:spLocks noGrp="1"/>
          </p:cNvSpPr>
          <p:nvPr>
            <p:ph idx="1"/>
          </p:nvPr>
        </p:nvSpPr>
        <p:spPr>
          <a:xfrm>
            <a:off x="263611" y="1416908"/>
            <a:ext cx="11574162" cy="5198076"/>
          </a:xfrm>
        </p:spPr>
        <p:txBody>
          <a:bodyPr>
            <a:noAutofit/>
          </a:bodyPr>
          <a:lstStyle/>
          <a:p>
            <a:r>
              <a:rPr lang="en-US" sz="3200" i="1" dirty="0"/>
              <a:t>Death certificates can be signed by </a:t>
            </a:r>
            <a:r>
              <a:rPr lang="en-US" sz="3200" dirty="0"/>
              <a:t>a medical examiner, a primary physician, an attending physician, a non-attending physician, a nurse practitioner, a forensic pathologist or a coroner, but it varies according to state law. In Texas, for example, a justice of the peace can sign. Typically, deaths have to be recorded with local health departments within 72 hours of the death, and to the state within five to seven days.</a:t>
            </a:r>
          </a:p>
          <a:p>
            <a:pPr marL="0" indent="0">
              <a:buNone/>
            </a:pPr>
            <a:endParaRPr lang="en-US" dirty="0"/>
          </a:p>
          <a:p>
            <a:r>
              <a:rPr lang="en-US" sz="3200" i="1" dirty="0"/>
              <a:t>Only about 8% of death certifications involve an autopsy</a:t>
            </a:r>
          </a:p>
        </p:txBody>
      </p:sp>
      <p:sp>
        <p:nvSpPr>
          <p:cNvPr id="4" name="TextBox 3"/>
          <p:cNvSpPr txBox="1"/>
          <p:nvPr/>
        </p:nvSpPr>
        <p:spPr>
          <a:xfrm>
            <a:off x="147484" y="5881858"/>
            <a:ext cx="11570219" cy="338554"/>
          </a:xfrm>
          <a:prstGeom prst="rect">
            <a:avLst/>
          </a:prstGeom>
          <a:noFill/>
        </p:spPr>
        <p:txBody>
          <a:bodyPr wrap="none" rtlCol="0">
            <a:spAutoFit/>
          </a:bodyPr>
          <a:lstStyle/>
          <a:p>
            <a:r>
              <a:rPr lang="en-US" sz="1600" dirty="0"/>
              <a:t>PBS. Frontline. </a:t>
            </a:r>
            <a:r>
              <a:rPr lang="en-US" sz="1600" dirty="0" err="1"/>
              <a:t>PostMortem</a:t>
            </a:r>
            <a:r>
              <a:rPr lang="en-US" sz="1600" dirty="0"/>
              <a:t>.(2/1/2011)  </a:t>
            </a:r>
            <a:r>
              <a:rPr lang="en-US" sz="1600" dirty="0">
                <a:hlinkClick r:id="rId3"/>
              </a:rPr>
              <a:t>https://www.pbs.org/wgbh/pages/frontline/post-mortem/things-to-know/death-certificates.html</a:t>
            </a:r>
            <a:endParaRPr lang="en-US" sz="1600" dirty="0"/>
          </a:p>
        </p:txBody>
      </p:sp>
      <p:sp>
        <p:nvSpPr>
          <p:cNvPr id="5" name="TextBox 4"/>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9733532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8B3D2-ECF7-4938-AF4F-75853B76FA2D}"/>
              </a:ext>
            </a:extLst>
          </p:cNvPr>
          <p:cNvSpPr>
            <a:spLocks noGrp="1"/>
          </p:cNvSpPr>
          <p:nvPr>
            <p:ph type="title"/>
          </p:nvPr>
        </p:nvSpPr>
        <p:spPr>
          <a:xfrm>
            <a:off x="211015" y="137505"/>
            <a:ext cx="11156852" cy="844695"/>
          </a:xfrm>
        </p:spPr>
        <p:txBody>
          <a:bodyPr>
            <a:normAutofit fontScale="90000"/>
          </a:bodyPr>
          <a:lstStyle/>
          <a:p>
            <a:r>
              <a:rPr lang="en-US" sz="3600" b="1" dirty="0">
                <a:solidFill>
                  <a:srgbClr val="0000FF"/>
                </a:solidFill>
                <a:latin typeface="+mn-lt"/>
              </a:rPr>
              <a:t>How can there be so much misclassification?</a:t>
            </a:r>
            <a:br>
              <a:rPr lang="en-US" sz="3600" b="1" dirty="0">
                <a:solidFill>
                  <a:srgbClr val="0000FF"/>
                </a:solidFill>
                <a:latin typeface="+mn-lt"/>
              </a:rPr>
            </a:br>
            <a:r>
              <a:rPr lang="en-US" sz="3600" b="0" i="0" u="none" strike="noStrike" baseline="0" dirty="0">
                <a:latin typeface="Helvetica" panose="020B0604020202020204" pitchFamily="34" charset="0"/>
              </a:rPr>
              <a:t>Definitions of terminology involved in certifying death.</a:t>
            </a:r>
            <a:endParaRPr lang="en-US" sz="3600" dirty="0"/>
          </a:p>
        </p:txBody>
      </p:sp>
      <p:pic>
        <p:nvPicPr>
          <p:cNvPr id="7" name="Picture 6">
            <a:extLst>
              <a:ext uri="{FF2B5EF4-FFF2-40B4-BE49-F238E27FC236}">
                <a16:creationId xmlns:a16="http://schemas.microsoft.com/office/drawing/2014/main" id="{96F20A01-3018-423E-8229-2FACB6A6630B}"/>
              </a:ext>
            </a:extLst>
          </p:cNvPr>
          <p:cNvPicPr>
            <a:picLocks noChangeAspect="1"/>
          </p:cNvPicPr>
          <p:nvPr/>
        </p:nvPicPr>
        <p:blipFill>
          <a:blip r:embed="rId3"/>
          <a:stretch>
            <a:fillRect/>
          </a:stretch>
        </p:blipFill>
        <p:spPr>
          <a:xfrm>
            <a:off x="0" y="1293023"/>
            <a:ext cx="12192000" cy="4884821"/>
          </a:xfrm>
          <a:prstGeom prst="rect">
            <a:avLst/>
          </a:prstGeom>
        </p:spPr>
      </p:pic>
      <p:sp>
        <p:nvSpPr>
          <p:cNvPr id="8" name="TextBox 7">
            <a:extLst>
              <a:ext uri="{FF2B5EF4-FFF2-40B4-BE49-F238E27FC236}">
                <a16:creationId xmlns:a16="http://schemas.microsoft.com/office/drawing/2014/main" id="{F81FF1BE-D113-4E1C-BDE6-503A206CE926}"/>
              </a:ext>
            </a:extLst>
          </p:cNvPr>
          <p:cNvSpPr txBox="1"/>
          <p:nvPr/>
        </p:nvSpPr>
        <p:spPr>
          <a:xfrm>
            <a:off x="98474" y="6488668"/>
            <a:ext cx="6710290" cy="369332"/>
          </a:xfrm>
          <a:prstGeom prst="rect">
            <a:avLst/>
          </a:prstGeom>
          <a:noFill/>
        </p:spPr>
        <p:txBody>
          <a:bodyPr wrap="square" rtlCol="0">
            <a:spAutoFit/>
          </a:bodyPr>
          <a:lstStyle/>
          <a:p>
            <a:pPr algn="l"/>
            <a:r>
              <a:rPr lang="en-US" dirty="0"/>
              <a:t>Source: </a:t>
            </a:r>
            <a:r>
              <a:rPr lang="en-US" sz="1800" i="1" u="none" strike="noStrike" baseline="0" dirty="0"/>
              <a:t>Clinical Medicine &amp; Research </a:t>
            </a:r>
            <a:r>
              <a:rPr lang="en-US" sz="1800" i="0" u="none" strike="noStrike" baseline="0" dirty="0"/>
              <a:t>2015; 13(2):74-82.</a:t>
            </a:r>
            <a:endParaRPr lang="en-US" dirty="0"/>
          </a:p>
        </p:txBody>
      </p:sp>
      <p:sp>
        <p:nvSpPr>
          <p:cNvPr id="5" name="TextBox 4">
            <a:extLst>
              <a:ext uri="{FF2B5EF4-FFF2-40B4-BE49-F238E27FC236}">
                <a16:creationId xmlns:a16="http://schemas.microsoft.com/office/drawing/2014/main" id="{2C4B4A68-4D3A-4ED5-A930-36FD592A0DEE}"/>
              </a:ext>
            </a:extLst>
          </p:cNvPr>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6370437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B2BFB-9165-4DC1-AE08-D9E452A44E74}"/>
              </a:ext>
            </a:extLst>
          </p:cNvPr>
          <p:cNvSpPr>
            <a:spLocks noGrp="1"/>
          </p:cNvSpPr>
          <p:nvPr>
            <p:ph type="title"/>
          </p:nvPr>
        </p:nvSpPr>
        <p:spPr>
          <a:xfrm>
            <a:off x="164123" y="18255"/>
            <a:ext cx="12027877" cy="1325563"/>
          </a:xfrm>
        </p:spPr>
        <p:txBody>
          <a:bodyPr>
            <a:noAutofit/>
          </a:bodyPr>
          <a:lstStyle/>
          <a:p>
            <a:r>
              <a:rPr lang="en-US" sz="2800" b="1" i="0" u="none" strike="noStrike" baseline="0" dirty="0">
                <a:latin typeface="+mn-lt"/>
              </a:rPr>
              <a:t>Errors and grades of errors on 601 randomly selected death certificates completed by non–Medical Examiners (</a:t>
            </a:r>
            <a:r>
              <a:rPr lang="en-US" sz="2400" b="1" i="1" u="none" strike="noStrike" baseline="0" dirty="0">
                <a:latin typeface="+mn-lt"/>
              </a:rPr>
              <a:t>physicians, advance practice registered nurses, and physician assistants</a:t>
            </a:r>
            <a:r>
              <a:rPr lang="en-US" sz="2800" b="1" i="0" u="none" strike="noStrike" baseline="0" dirty="0">
                <a:latin typeface="+mn-lt"/>
              </a:rPr>
              <a:t>), Vermont, 7/1/15-1/31/16. </a:t>
            </a:r>
            <a:endParaRPr lang="en-US" sz="2800" b="1" dirty="0">
              <a:latin typeface="+mn-lt"/>
            </a:endParaRPr>
          </a:p>
        </p:txBody>
      </p:sp>
      <p:graphicFrame>
        <p:nvGraphicFramePr>
          <p:cNvPr id="4" name="Table 4">
            <a:extLst>
              <a:ext uri="{FF2B5EF4-FFF2-40B4-BE49-F238E27FC236}">
                <a16:creationId xmlns:a16="http://schemas.microsoft.com/office/drawing/2014/main" id="{4D8F4B8A-372C-4CD8-8E5D-D788730A9BCD}"/>
              </a:ext>
            </a:extLst>
          </p:cNvPr>
          <p:cNvGraphicFramePr>
            <a:graphicFrameLocks noGrp="1"/>
          </p:cNvGraphicFramePr>
          <p:nvPr>
            <p:ph idx="1"/>
            <p:extLst>
              <p:ext uri="{D42A27DB-BD31-4B8C-83A1-F6EECF244321}">
                <p14:modId xmlns:p14="http://schemas.microsoft.com/office/powerpoint/2010/main" val="2424973155"/>
              </p:ext>
            </p:extLst>
          </p:nvPr>
        </p:nvGraphicFramePr>
        <p:xfrm>
          <a:off x="584981" y="1343818"/>
          <a:ext cx="10515600" cy="4572000"/>
        </p:xfrm>
        <a:graphic>
          <a:graphicData uri="http://schemas.openxmlformats.org/drawingml/2006/table">
            <a:tbl>
              <a:tblPr firstRow="1" bandRow="1">
                <a:tableStyleId>{5C22544A-7EE6-4342-B048-85BDC9FD1C3A}</a:tableStyleId>
              </a:tblPr>
              <a:tblGrid>
                <a:gridCol w="5815818">
                  <a:extLst>
                    <a:ext uri="{9D8B030D-6E8A-4147-A177-3AD203B41FA5}">
                      <a16:colId xmlns:a16="http://schemas.microsoft.com/office/drawing/2014/main" val="349696708"/>
                    </a:ext>
                  </a:extLst>
                </a:gridCol>
                <a:gridCol w="1955410">
                  <a:extLst>
                    <a:ext uri="{9D8B030D-6E8A-4147-A177-3AD203B41FA5}">
                      <a16:colId xmlns:a16="http://schemas.microsoft.com/office/drawing/2014/main" val="1989864488"/>
                    </a:ext>
                  </a:extLst>
                </a:gridCol>
                <a:gridCol w="2744372">
                  <a:extLst>
                    <a:ext uri="{9D8B030D-6E8A-4147-A177-3AD203B41FA5}">
                      <a16:colId xmlns:a16="http://schemas.microsoft.com/office/drawing/2014/main" val="1963714724"/>
                    </a:ext>
                  </a:extLst>
                </a:gridCol>
              </a:tblGrid>
              <a:tr h="370840">
                <a:tc>
                  <a:txBody>
                    <a:bodyPr/>
                    <a:lstStyle/>
                    <a:p>
                      <a:r>
                        <a:rPr lang="en-US" sz="2800" dirty="0"/>
                        <a:t>Error</a:t>
                      </a:r>
                    </a:p>
                  </a:txBody>
                  <a:tcPr/>
                </a:tc>
                <a:tc>
                  <a:txBody>
                    <a:bodyPr/>
                    <a:lstStyle/>
                    <a:p>
                      <a:pPr algn="ctr"/>
                      <a:r>
                        <a:rPr lang="en-US" sz="2800" dirty="0"/>
                        <a:t>#</a:t>
                      </a:r>
                    </a:p>
                  </a:txBody>
                  <a:tcPr/>
                </a:tc>
                <a:tc>
                  <a:txBody>
                    <a:bodyPr/>
                    <a:lstStyle/>
                    <a:p>
                      <a:pPr algn="ctr"/>
                      <a:r>
                        <a:rPr lang="en-US" sz="2800" dirty="0"/>
                        <a:t>% (95% C.I.)</a:t>
                      </a:r>
                    </a:p>
                  </a:txBody>
                  <a:tcPr/>
                </a:tc>
                <a:extLst>
                  <a:ext uri="{0D108BD9-81ED-4DB2-BD59-A6C34878D82A}">
                    <a16:rowId xmlns:a16="http://schemas.microsoft.com/office/drawing/2014/main" val="1399312815"/>
                  </a:ext>
                </a:extLst>
              </a:tr>
              <a:tr h="370840">
                <a:tc>
                  <a:txBody>
                    <a:bodyPr/>
                    <a:lstStyle/>
                    <a:p>
                      <a:r>
                        <a:rPr lang="en-US" sz="3200" dirty="0"/>
                        <a:t>Any error</a:t>
                      </a:r>
                    </a:p>
                  </a:txBody>
                  <a:tcPr/>
                </a:tc>
                <a:tc>
                  <a:txBody>
                    <a:bodyPr/>
                    <a:lstStyle/>
                    <a:p>
                      <a:pPr algn="ctr"/>
                      <a:r>
                        <a:rPr lang="en-US" sz="3200" dirty="0"/>
                        <a:t>319</a:t>
                      </a:r>
                    </a:p>
                  </a:txBody>
                  <a:tcPr/>
                </a:tc>
                <a:tc>
                  <a:txBody>
                    <a:bodyPr/>
                    <a:lstStyle/>
                    <a:p>
                      <a:pPr algn="ctr"/>
                      <a:r>
                        <a:rPr lang="en-US" sz="3200" dirty="0"/>
                        <a:t>53 (49-57)</a:t>
                      </a:r>
                    </a:p>
                  </a:txBody>
                  <a:tcPr/>
                </a:tc>
                <a:extLst>
                  <a:ext uri="{0D108BD9-81ED-4DB2-BD59-A6C34878D82A}">
                    <a16:rowId xmlns:a16="http://schemas.microsoft.com/office/drawing/2014/main" val="4121436540"/>
                  </a:ext>
                </a:extLst>
              </a:tr>
              <a:tr h="370840">
                <a:tc>
                  <a:txBody>
                    <a:bodyPr/>
                    <a:lstStyle/>
                    <a:p>
                      <a:r>
                        <a:rPr lang="en-US" sz="3200" dirty="0"/>
                        <a:t>Major error</a:t>
                      </a:r>
                    </a:p>
                  </a:txBody>
                  <a:tcPr/>
                </a:tc>
                <a:tc>
                  <a:txBody>
                    <a:bodyPr/>
                    <a:lstStyle/>
                    <a:p>
                      <a:pPr algn="ctr"/>
                      <a:r>
                        <a:rPr lang="en-US" sz="3200" dirty="0"/>
                        <a:t>305</a:t>
                      </a:r>
                    </a:p>
                  </a:txBody>
                  <a:tcPr/>
                </a:tc>
                <a:tc>
                  <a:txBody>
                    <a:bodyPr/>
                    <a:lstStyle/>
                    <a:p>
                      <a:pPr algn="ctr"/>
                      <a:r>
                        <a:rPr lang="en-US" sz="3200" dirty="0"/>
                        <a:t>51 (47-55)</a:t>
                      </a:r>
                    </a:p>
                  </a:txBody>
                  <a:tcPr/>
                </a:tc>
                <a:extLst>
                  <a:ext uri="{0D108BD9-81ED-4DB2-BD59-A6C34878D82A}">
                    <a16:rowId xmlns:a16="http://schemas.microsoft.com/office/drawing/2014/main" val="2255281231"/>
                  </a:ext>
                </a:extLst>
              </a:tr>
              <a:tr h="370840">
                <a:tc>
                  <a:txBody>
                    <a:bodyPr/>
                    <a:lstStyle/>
                    <a:p>
                      <a:r>
                        <a:rPr lang="en-US" sz="3200" dirty="0"/>
                        <a:t>Minor Error</a:t>
                      </a:r>
                    </a:p>
                  </a:txBody>
                  <a:tcPr/>
                </a:tc>
                <a:tc>
                  <a:txBody>
                    <a:bodyPr/>
                    <a:lstStyle/>
                    <a:p>
                      <a:pPr algn="ctr"/>
                      <a:r>
                        <a:rPr lang="en-US" sz="3200" dirty="0"/>
                        <a:t>59</a:t>
                      </a:r>
                    </a:p>
                  </a:txBody>
                  <a:tcPr/>
                </a:tc>
                <a:tc>
                  <a:txBody>
                    <a:bodyPr/>
                    <a:lstStyle/>
                    <a:p>
                      <a:pPr algn="ctr"/>
                      <a:r>
                        <a:rPr lang="en-US" sz="3200" dirty="0"/>
                        <a:t>10   (7-12)</a:t>
                      </a:r>
                    </a:p>
                  </a:txBody>
                  <a:tcPr/>
                </a:tc>
                <a:extLst>
                  <a:ext uri="{0D108BD9-81ED-4DB2-BD59-A6C34878D82A}">
                    <a16:rowId xmlns:a16="http://schemas.microsoft.com/office/drawing/2014/main" val="1715029840"/>
                  </a:ext>
                </a:extLst>
              </a:tr>
              <a:tr h="370840">
                <a:tc>
                  <a:txBody>
                    <a:bodyPr/>
                    <a:lstStyle/>
                    <a:p>
                      <a:r>
                        <a:rPr lang="en-US" sz="3200" dirty="0"/>
                        <a:t>Major comorbidities error</a:t>
                      </a:r>
                    </a:p>
                  </a:txBody>
                  <a:tcPr/>
                </a:tc>
                <a:tc>
                  <a:txBody>
                    <a:bodyPr/>
                    <a:lstStyle/>
                    <a:p>
                      <a:pPr algn="ctr"/>
                      <a:r>
                        <a:rPr lang="en-US" sz="3200" dirty="0"/>
                        <a:t>232</a:t>
                      </a:r>
                    </a:p>
                  </a:txBody>
                  <a:tcPr/>
                </a:tc>
                <a:tc>
                  <a:txBody>
                    <a:bodyPr/>
                    <a:lstStyle/>
                    <a:p>
                      <a:pPr algn="ctr"/>
                      <a:r>
                        <a:rPr lang="en-US" sz="3200" dirty="0"/>
                        <a:t>39 (35-42)</a:t>
                      </a:r>
                    </a:p>
                  </a:txBody>
                  <a:tcPr/>
                </a:tc>
                <a:extLst>
                  <a:ext uri="{0D108BD9-81ED-4DB2-BD59-A6C34878D82A}">
                    <a16:rowId xmlns:a16="http://schemas.microsoft.com/office/drawing/2014/main" val="2442951501"/>
                  </a:ext>
                </a:extLst>
              </a:tr>
              <a:tr h="370840">
                <a:tc>
                  <a:txBody>
                    <a:bodyPr/>
                    <a:lstStyle/>
                    <a:p>
                      <a:r>
                        <a:rPr lang="en-US" sz="3200" dirty="0" err="1"/>
                        <a:t>UCoD</a:t>
                      </a:r>
                      <a:r>
                        <a:rPr lang="en-US" sz="3200" dirty="0"/>
                        <a:t> not on last line</a:t>
                      </a:r>
                    </a:p>
                  </a:txBody>
                  <a:tcPr/>
                </a:tc>
                <a:tc>
                  <a:txBody>
                    <a:bodyPr/>
                    <a:lstStyle/>
                    <a:p>
                      <a:pPr algn="ctr"/>
                      <a:r>
                        <a:rPr lang="en-US" sz="3200" dirty="0"/>
                        <a:t>174</a:t>
                      </a:r>
                    </a:p>
                  </a:txBody>
                  <a:tcPr/>
                </a:tc>
                <a:tc>
                  <a:txBody>
                    <a:bodyPr/>
                    <a:lstStyle/>
                    <a:p>
                      <a:pPr algn="ctr"/>
                      <a:r>
                        <a:rPr lang="en-US" sz="3200" dirty="0"/>
                        <a:t>29 (25-33)</a:t>
                      </a:r>
                    </a:p>
                  </a:txBody>
                  <a:tcPr/>
                </a:tc>
                <a:extLst>
                  <a:ext uri="{0D108BD9-81ED-4DB2-BD59-A6C34878D82A}">
                    <a16:rowId xmlns:a16="http://schemas.microsoft.com/office/drawing/2014/main" val="989219829"/>
                  </a:ext>
                </a:extLst>
              </a:tr>
              <a:tr h="370840">
                <a:tc>
                  <a:txBody>
                    <a:bodyPr/>
                    <a:lstStyle/>
                    <a:p>
                      <a:r>
                        <a:rPr lang="en-US" sz="3200" dirty="0"/>
                        <a:t>Correct </a:t>
                      </a:r>
                      <a:r>
                        <a:rPr lang="en-US" sz="3200" dirty="0" err="1"/>
                        <a:t>UCoD</a:t>
                      </a:r>
                      <a:r>
                        <a:rPr lang="en-US" sz="3200" dirty="0"/>
                        <a:t> not in Part I</a:t>
                      </a:r>
                    </a:p>
                  </a:txBody>
                  <a:tcPr/>
                </a:tc>
                <a:tc>
                  <a:txBody>
                    <a:bodyPr/>
                    <a:lstStyle/>
                    <a:p>
                      <a:pPr algn="ctr"/>
                      <a:r>
                        <a:rPr lang="en-US" sz="3200" dirty="0"/>
                        <a:t>158</a:t>
                      </a:r>
                    </a:p>
                  </a:txBody>
                  <a:tcPr/>
                </a:tc>
                <a:tc>
                  <a:txBody>
                    <a:bodyPr/>
                    <a:lstStyle/>
                    <a:p>
                      <a:pPr algn="ctr"/>
                      <a:r>
                        <a:rPr lang="en-US" sz="3200" dirty="0"/>
                        <a:t>26 (23-30)</a:t>
                      </a:r>
                    </a:p>
                  </a:txBody>
                  <a:tcPr/>
                </a:tc>
                <a:extLst>
                  <a:ext uri="{0D108BD9-81ED-4DB2-BD59-A6C34878D82A}">
                    <a16:rowId xmlns:a16="http://schemas.microsoft.com/office/drawing/2014/main" val="1405320232"/>
                  </a:ext>
                </a:extLst>
              </a:tr>
              <a:tr h="370840">
                <a:tc>
                  <a:txBody>
                    <a:bodyPr/>
                    <a:lstStyle/>
                    <a:p>
                      <a:r>
                        <a:rPr lang="en-US" sz="3200" dirty="0"/>
                        <a:t>Wrong </a:t>
                      </a:r>
                      <a:r>
                        <a:rPr lang="en-US" sz="3200" dirty="0" err="1"/>
                        <a:t>UCoD</a:t>
                      </a:r>
                      <a:r>
                        <a:rPr lang="en-US" sz="3200" dirty="0"/>
                        <a:t> on certificate</a:t>
                      </a:r>
                    </a:p>
                  </a:txBody>
                  <a:tcPr/>
                </a:tc>
                <a:tc>
                  <a:txBody>
                    <a:bodyPr/>
                    <a:lstStyle/>
                    <a:p>
                      <a:pPr algn="ctr"/>
                      <a:r>
                        <a:rPr lang="en-US" sz="3200" dirty="0"/>
                        <a:t>107</a:t>
                      </a:r>
                    </a:p>
                  </a:txBody>
                  <a:tcPr/>
                </a:tc>
                <a:tc>
                  <a:txBody>
                    <a:bodyPr/>
                    <a:lstStyle/>
                    <a:p>
                      <a:pPr algn="ctr"/>
                      <a:r>
                        <a:rPr lang="en-US" sz="3200" dirty="0">
                          <a:highlight>
                            <a:srgbClr val="FFFF00"/>
                          </a:highlight>
                        </a:rPr>
                        <a:t>18 (15-21)</a:t>
                      </a:r>
                    </a:p>
                  </a:txBody>
                  <a:tcPr/>
                </a:tc>
                <a:extLst>
                  <a:ext uri="{0D108BD9-81ED-4DB2-BD59-A6C34878D82A}">
                    <a16:rowId xmlns:a16="http://schemas.microsoft.com/office/drawing/2014/main" val="2133654786"/>
                  </a:ext>
                </a:extLst>
              </a:tr>
            </a:tbl>
          </a:graphicData>
        </a:graphic>
      </p:graphicFrame>
      <p:sp>
        <p:nvSpPr>
          <p:cNvPr id="5" name="TextBox 4">
            <a:extLst>
              <a:ext uri="{FF2B5EF4-FFF2-40B4-BE49-F238E27FC236}">
                <a16:creationId xmlns:a16="http://schemas.microsoft.com/office/drawing/2014/main" id="{C9297224-9AC8-4B5D-A7CE-2E69120DE6A9}"/>
              </a:ext>
            </a:extLst>
          </p:cNvPr>
          <p:cNvSpPr txBox="1"/>
          <p:nvPr/>
        </p:nvSpPr>
        <p:spPr>
          <a:xfrm>
            <a:off x="164123" y="5915818"/>
            <a:ext cx="3463897" cy="369332"/>
          </a:xfrm>
          <a:prstGeom prst="rect">
            <a:avLst/>
          </a:prstGeom>
          <a:noFill/>
        </p:spPr>
        <p:txBody>
          <a:bodyPr wrap="none" rtlCol="0">
            <a:spAutoFit/>
          </a:bodyPr>
          <a:lstStyle/>
          <a:p>
            <a:r>
              <a:rPr lang="en-US" dirty="0"/>
              <a:t>* </a:t>
            </a:r>
            <a:r>
              <a:rPr lang="en-US" dirty="0" err="1"/>
              <a:t>UCoD</a:t>
            </a:r>
            <a:r>
              <a:rPr lang="en-US" dirty="0"/>
              <a:t>-Underlying Cause of Death</a:t>
            </a:r>
          </a:p>
        </p:txBody>
      </p:sp>
      <p:sp>
        <p:nvSpPr>
          <p:cNvPr id="6" name="TextBox 5">
            <a:extLst>
              <a:ext uri="{FF2B5EF4-FFF2-40B4-BE49-F238E27FC236}">
                <a16:creationId xmlns:a16="http://schemas.microsoft.com/office/drawing/2014/main" id="{A1E2F743-61D2-4B4B-96FB-5C0BC27ED0D9}"/>
              </a:ext>
            </a:extLst>
          </p:cNvPr>
          <p:cNvSpPr txBox="1"/>
          <p:nvPr/>
        </p:nvSpPr>
        <p:spPr>
          <a:xfrm>
            <a:off x="164123" y="6470413"/>
            <a:ext cx="5426422" cy="369332"/>
          </a:xfrm>
          <a:prstGeom prst="rect">
            <a:avLst/>
          </a:prstGeom>
          <a:noFill/>
        </p:spPr>
        <p:txBody>
          <a:bodyPr wrap="none" rtlCol="0">
            <a:spAutoFit/>
          </a:bodyPr>
          <a:lstStyle/>
          <a:p>
            <a:r>
              <a:rPr lang="en-US" dirty="0"/>
              <a:t>Source: </a:t>
            </a:r>
            <a:r>
              <a:rPr lang="en-US" dirty="0" err="1"/>
              <a:t>McGivernL</a:t>
            </a:r>
            <a:r>
              <a:rPr lang="en-US" dirty="0"/>
              <a:t>. </a:t>
            </a:r>
            <a:r>
              <a:rPr lang="en-US" i="1" dirty="0" err="1"/>
              <a:t>PubHlthRep</a:t>
            </a:r>
            <a:r>
              <a:rPr lang="en-US" dirty="0"/>
              <a:t>. 2017; 132(6):669-675. </a:t>
            </a:r>
          </a:p>
        </p:txBody>
      </p:sp>
      <p:sp>
        <p:nvSpPr>
          <p:cNvPr id="7" name="TextBox 6">
            <a:extLst>
              <a:ext uri="{FF2B5EF4-FFF2-40B4-BE49-F238E27FC236}">
                <a16:creationId xmlns:a16="http://schemas.microsoft.com/office/drawing/2014/main" id="{F47D8B4F-1355-4F63-A6BA-4385A19183B9}"/>
              </a:ext>
            </a:extLst>
          </p:cNvPr>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694619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9D7B4-BB27-4041-8FC3-D0E266525DCA}"/>
              </a:ext>
            </a:extLst>
          </p:cNvPr>
          <p:cNvSpPr>
            <a:spLocks noGrp="1"/>
          </p:cNvSpPr>
          <p:nvPr>
            <p:ph type="title"/>
          </p:nvPr>
        </p:nvSpPr>
        <p:spPr>
          <a:xfrm>
            <a:off x="140677" y="125978"/>
            <a:ext cx="11943471" cy="661814"/>
          </a:xfrm>
        </p:spPr>
        <p:txBody>
          <a:bodyPr>
            <a:normAutofit/>
          </a:bodyPr>
          <a:lstStyle/>
          <a:p>
            <a:pPr algn="ctr"/>
            <a:r>
              <a:rPr lang="en-US" sz="4000" b="1" i="0" u="none" strike="noStrike" baseline="0" dirty="0">
                <a:latin typeface="MinionPro-Bold"/>
              </a:rPr>
              <a:t>Factors that can introduce error in death certificates</a:t>
            </a:r>
            <a:endParaRPr lang="en-US" sz="4000" dirty="0"/>
          </a:p>
        </p:txBody>
      </p:sp>
      <p:sp>
        <p:nvSpPr>
          <p:cNvPr id="3" name="Content Placeholder 2">
            <a:extLst>
              <a:ext uri="{FF2B5EF4-FFF2-40B4-BE49-F238E27FC236}">
                <a16:creationId xmlns:a16="http://schemas.microsoft.com/office/drawing/2014/main" id="{E51C7E1D-AAB4-42F8-BF06-FF7887329D8D}"/>
              </a:ext>
            </a:extLst>
          </p:cNvPr>
          <p:cNvSpPr>
            <a:spLocks noGrp="1"/>
          </p:cNvSpPr>
          <p:nvPr>
            <p:ph idx="1"/>
          </p:nvPr>
        </p:nvSpPr>
        <p:spPr>
          <a:xfrm>
            <a:off x="317695" y="914400"/>
            <a:ext cx="11587977" cy="5598942"/>
          </a:xfrm>
        </p:spPr>
        <p:txBody>
          <a:bodyPr>
            <a:normAutofit fontScale="92500" lnSpcReduction="10000"/>
          </a:bodyPr>
          <a:lstStyle/>
          <a:p>
            <a:pPr marL="0" indent="0">
              <a:buNone/>
            </a:pPr>
            <a:r>
              <a:rPr lang="en-US" b="1" dirty="0">
                <a:solidFill>
                  <a:srgbClr val="0000FF"/>
                </a:solidFill>
              </a:rPr>
              <a:t>Restrictive Form</a:t>
            </a:r>
          </a:p>
          <a:p>
            <a:r>
              <a:rPr lang="en-US" dirty="0"/>
              <a:t>“They want it to be a cascade of events, which isn’t necessarily the way these health issues happen. Often, they are happening all at the same time.” </a:t>
            </a:r>
          </a:p>
          <a:p>
            <a:pPr marL="0" indent="0">
              <a:buNone/>
            </a:pPr>
            <a:r>
              <a:rPr lang="en-US" b="1" dirty="0">
                <a:solidFill>
                  <a:srgbClr val="0000FF"/>
                </a:solidFill>
              </a:rPr>
              <a:t>Lack of Training or Feedback</a:t>
            </a:r>
          </a:p>
          <a:p>
            <a:r>
              <a:rPr lang="en-US" dirty="0"/>
              <a:t>“I don’t recall having any training in medical school or in my residency. The first time I completed death certificates was in practice.”</a:t>
            </a:r>
          </a:p>
          <a:p>
            <a:r>
              <a:rPr lang="en-US" dirty="0"/>
              <a:t>“I don’t think I’ve ever had it returned to me. Or no one has ever queried me on it.”</a:t>
            </a:r>
          </a:p>
          <a:p>
            <a:pPr marL="0" indent="0">
              <a:buNone/>
            </a:pPr>
            <a:r>
              <a:rPr lang="en-US" b="1" dirty="0">
                <a:solidFill>
                  <a:srgbClr val="0000FF"/>
                </a:solidFill>
              </a:rPr>
              <a:t>Financial or personal impact on next of kin</a:t>
            </a:r>
          </a:p>
          <a:p>
            <a:r>
              <a:rPr lang="en-US" dirty="0"/>
              <a:t>“Certain causes of death like end stage liver disease with a main cause of alcohol abuse can be contentious…I have had families come back and want to have it changed.”</a:t>
            </a:r>
          </a:p>
          <a:p>
            <a:pPr marL="0" indent="0">
              <a:buNone/>
            </a:pPr>
            <a:r>
              <a:rPr lang="en-US" b="1" dirty="0">
                <a:solidFill>
                  <a:srgbClr val="0000FF"/>
                </a:solidFill>
              </a:rPr>
              <a:t>Challenges to clinical certainty </a:t>
            </a:r>
          </a:p>
          <a:p>
            <a:r>
              <a:rPr lang="en-US" dirty="0"/>
              <a:t>Unexpected deaths &amp; deaths following a prolonged period without medical care.</a:t>
            </a:r>
          </a:p>
        </p:txBody>
      </p:sp>
      <p:sp>
        <p:nvSpPr>
          <p:cNvPr id="4" name="TextBox 3">
            <a:extLst>
              <a:ext uri="{FF2B5EF4-FFF2-40B4-BE49-F238E27FC236}">
                <a16:creationId xmlns:a16="http://schemas.microsoft.com/office/drawing/2014/main" id="{DB489D24-B522-4CE1-B669-5EC13E547EB0}"/>
              </a:ext>
            </a:extLst>
          </p:cNvPr>
          <p:cNvSpPr txBox="1"/>
          <p:nvPr/>
        </p:nvSpPr>
        <p:spPr>
          <a:xfrm>
            <a:off x="36342" y="6454761"/>
            <a:ext cx="4047711" cy="369332"/>
          </a:xfrm>
          <a:prstGeom prst="rect">
            <a:avLst/>
          </a:prstGeom>
          <a:noFill/>
        </p:spPr>
        <p:txBody>
          <a:bodyPr wrap="none" rtlCol="0">
            <a:spAutoFit/>
          </a:bodyPr>
          <a:lstStyle/>
          <a:p>
            <a:r>
              <a:rPr lang="en-US" dirty="0"/>
              <a:t>Source: </a:t>
            </a:r>
            <a:r>
              <a:rPr lang="en-US" i="1" dirty="0"/>
              <a:t>PLoS One</a:t>
            </a:r>
            <a:r>
              <a:rPr lang="en-US" dirty="0"/>
              <a:t>. 2022. 17(5):</a:t>
            </a:r>
            <a:r>
              <a:rPr lang="en-US" dirty="0" err="1"/>
              <a:t>e0268566</a:t>
            </a:r>
            <a:r>
              <a:rPr lang="en-US" dirty="0"/>
              <a:t>.</a:t>
            </a:r>
          </a:p>
        </p:txBody>
      </p:sp>
      <p:sp>
        <p:nvSpPr>
          <p:cNvPr id="5" name="TextBox 4">
            <a:extLst>
              <a:ext uri="{FF2B5EF4-FFF2-40B4-BE49-F238E27FC236}">
                <a16:creationId xmlns:a16="http://schemas.microsoft.com/office/drawing/2014/main" id="{2F18ED00-BC6E-4BC0-A75A-C00EE7571BCE}"/>
              </a:ext>
            </a:extLst>
          </p:cNvPr>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4484810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741F3-8395-4FBC-B2EC-E12891900448}"/>
              </a:ext>
            </a:extLst>
          </p:cNvPr>
          <p:cNvSpPr>
            <a:spLocks noGrp="1"/>
          </p:cNvSpPr>
          <p:nvPr>
            <p:ph type="title"/>
          </p:nvPr>
        </p:nvSpPr>
        <p:spPr>
          <a:xfrm>
            <a:off x="838200" y="237588"/>
            <a:ext cx="10515600" cy="886898"/>
          </a:xfrm>
        </p:spPr>
        <p:txBody>
          <a:bodyPr/>
          <a:lstStyle/>
          <a:p>
            <a:pPr algn="ctr"/>
            <a:r>
              <a:rPr lang="en-US" b="1" dirty="0">
                <a:latin typeface="+mn-lt"/>
              </a:rPr>
              <a:t>Strategies Resulting from these Limits</a:t>
            </a:r>
          </a:p>
        </p:txBody>
      </p:sp>
      <p:sp>
        <p:nvSpPr>
          <p:cNvPr id="3" name="Content Placeholder 2">
            <a:extLst>
              <a:ext uri="{FF2B5EF4-FFF2-40B4-BE49-F238E27FC236}">
                <a16:creationId xmlns:a16="http://schemas.microsoft.com/office/drawing/2014/main" id="{E03910E5-34A0-4937-B792-A39E29FB8840}"/>
              </a:ext>
            </a:extLst>
          </p:cNvPr>
          <p:cNvSpPr>
            <a:spLocks noGrp="1"/>
          </p:cNvSpPr>
          <p:nvPr>
            <p:ph idx="1"/>
          </p:nvPr>
        </p:nvSpPr>
        <p:spPr>
          <a:xfrm>
            <a:off x="267286" y="1124486"/>
            <a:ext cx="11535508" cy="5360720"/>
          </a:xfrm>
        </p:spPr>
        <p:txBody>
          <a:bodyPr>
            <a:normAutofit lnSpcReduction="10000"/>
          </a:bodyPr>
          <a:lstStyle/>
          <a:p>
            <a:pPr marL="0" indent="0">
              <a:buNone/>
            </a:pPr>
            <a:r>
              <a:rPr lang="en-US" b="1" dirty="0">
                <a:solidFill>
                  <a:srgbClr val="0000FF"/>
                </a:solidFill>
              </a:rPr>
              <a:t>Use the most general cause of death</a:t>
            </a:r>
          </a:p>
          <a:p>
            <a:r>
              <a:rPr lang="en-US" dirty="0"/>
              <a:t> “I always use respiratory failure if I don’t know” &amp; “If I don’t know the cause of death I would…fill out the most general term.”</a:t>
            </a:r>
          </a:p>
          <a:p>
            <a:pPr marL="0" indent="0">
              <a:buNone/>
            </a:pPr>
            <a:r>
              <a:rPr lang="en-US" b="1" dirty="0">
                <a:solidFill>
                  <a:srgbClr val="0000FF"/>
                </a:solidFill>
              </a:rPr>
              <a:t>Use admission diagnosis</a:t>
            </a:r>
          </a:p>
          <a:p>
            <a:r>
              <a:rPr lang="en-US" dirty="0"/>
              <a:t>“I’ll default to their admissions diagnosis. If somebody comes in for sepsis, then other badness happens…I will put acute hypoxic respiratory failure secondary to sepsis.” </a:t>
            </a:r>
          </a:p>
          <a:p>
            <a:pPr marL="0" indent="0">
              <a:buNone/>
            </a:pPr>
            <a:r>
              <a:rPr lang="en-US" b="1" dirty="0">
                <a:solidFill>
                  <a:srgbClr val="0000FF"/>
                </a:solidFill>
              </a:rPr>
              <a:t>Most likely cause based on expectations or epidemiology</a:t>
            </a:r>
          </a:p>
          <a:p>
            <a:r>
              <a:rPr lang="en-US" dirty="0"/>
              <a:t>“The most common cause of death for a patient with dementia would be aspiration pneumonia. If the story fits, that’s what we sign it out as.”</a:t>
            </a:r>
          </a:p>
          <a:p>
            <a:pPr marL="0" indent="0">
              <a:buNone/>
            </a:pPr>
            <a:r>
              <a:rPr lang="en-US" b="1" dirty="0">
                <a:solidFill>
                  <a:srgbClr val="0000FF"/>
                </a:solidFill>
              </a:rPr>
              <a:t>Obtain more information</a:t>
            </a:r>
          </a:p>
          <a:p>
            <a:r>
              <a:rPr lang="en-US" dirty="0"/>
              <a:t>“I would fill in the history. You could do a chart review and talk to the family.” </a:t>
            </a:r>
          </a:p>
        </p:txBody>
      </p:sp>
      <p:sp>
        <p:nvSpPr>
          <p:cNvPr id="4" name="TextBox 3">
            <a:extLst>
              <a:ext uri="{FF2B5EF4-FFF2-40B4-BE49-F238E27FC236}">
                <a16:creationId xmlns:a16="http://schemas.microsoft.com/office/drawing/2014/main" id="{20DD7459-72E2-430F-90A2-47222A511157}"/>
              </a:ext>
            </a:extLst>
          </p:cNvPr>
          <p:cNvSpPr txBox="1"/>
          <p:nvPr/>
        </p:nvSpPr>
        <p:spPr>
          <a:xfrm>
            <a:off x="36342" y="6454761"/>
            <a:ext cx="4047711" cy="369332"/>
          </a:xfrm>
          <a:prstGeom prst="rect">
            <a:avLst/>
          </a:prstGeom>
          <a:noFill/>
        </p:spPr>
        <p:txBody>
          <a:bodyPr wrap="none" rtlCol="0">
            <a:spAutoFit/>
          </a:bodyPr>
          <a:lstStyle/>
          <a:p>
            <a:r>
              <a:rPr lang="en-US" dirty="0"/>
              <a:t>Source: </a:t>
            </a:r>
            <a:r>
              <a:rPr lang="en-US" i="1" dirty="0"/>
              <a:t>PLoS One</a:t>
            </a:r>
            <a:r>
              <a:rPr lang="en-US" dirty="0"/>
              <a:t>. 2022. 17(5):</a:t>
            </a:r>
            <a:r>
              <a:rPr lang="en-US" dirty="0" err="1"/>
              <a:t>e0268566</a:t>
            </a:r>
            <a:r>
              <a:rPr lang="en-US" dirty="0"/>
              <a:t>.</a:t>
            </a:r>
          </a:p>
        </p:txBody>
      </p:sp>
      <p:sp>
        <p:nvSpPr>
          <p:cNvPr id="5" name="TextBox 4">
            <a:extLst>
              <a:ext uri="{FF2B5EF4-FFF2-40B4-BE49-F238E27FC236}">
                <a16:creationId xmlns:a16="http://schemas.microsoft.com/office/drawing/2014/main" id="{A0CE040A-D298-44AD-8EED-12EA45520AE7}"/>
              </a:ext>
            </a:extLst>
          </p:cNvPr>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23356473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D25CD-304E-47ED-B229-58653A7EE295}"/>
              </a:ext>
            </a:extLst>
          </p:cNvPr>
          <p:cNvSpPr>
            <a:spLocks noGrp="1"/>
          </p:cNvSpPr>
          <p:nvPr>
            <p:ph type="title"/>
          </p:nvPr>
        </p:nvSpPr>
        <p:spPr>
          <a:xfrm>
            <a:off x="625763" y="97271"/>
            <a:ext cx="10515600" cy="697057"/>
          </a:xfrm>
        </p:spPr>
        <p:txBody>
          <a:bodyPr>
            <a:normAutofit fontScale="90000"/>
          </a:bodyPr>
          <a:lstStyle/>
          <a:p>
            <a:r>
              <a:rPr lang="en-US" dirty="0">
                <a:solidFill>
                  <a:srgbClr val="0000FF"/>
                </a:solidFill>
              </a:rPr>
              <a:t>Transitioning Local reporting into National Rates</a:t>
            </a:r>
          </a:p>
        </p:txBody>
      </p:sp>
      <p:sp>
        <p:nvSpPr>
          <p:cNvPr id="3" name="Content Placeholder 2">
            <a:extLst>
              <a:ext uri="{FF2B5EF4-FFF2-40B4-BE49-F238E27FC236}">
                <a16:creationId xmlns:a16="http://schemas.microsoft.com/office/drawing/2014/main" id="{5C16D19D-F8EF-49C5-AB24-03AA3769E139}"/>
              </a:ext>
            </a:extLst>
          </p:cNvPr>
          <p:cNvSpPr>
            <a:spLocks noGrp="1"/>
          </p:cNvSpPr>
          <p:nvPr>
            <p:ph idx="1"/>
          </p:nvPr>
        </p:nvSpPr>
        <p:spPr>
          <a:xfrm>
            <a:off x="101598" y="770434"/>
            <a:ext cx="11647055" cy="5722441"/>
          </a:xfrm>
        </p:spPr>
        <p:txBody>
          <a:bodyPr>
            <a:normAutofit/>
          </a:bodyPr>
          <a:lstStyle/>
          <a:p>
            <a:r>
              <a:rPr lang="en-US" sz="2400" dirty="0"/>
              <a:t>The National Vital Statistics System must take the locally generated death certificates and translate them into national maternal mortality rates. Study examined the literal causes of death written on the certificate to ascertain if the coding of them is accurate.</a:t>
            </a:r>
          </a:p>
          <a:p>
            <a:pPr algn="l"/>
            <a:r>
              <a:rPr lang="en-US" sz="2000" dirty="0"/>
              <a:t>“</a:t>
            </a:r>
            <a:r>
              <a:rPr lang="en-US" sz="2000" b="0" i="0" u="none" strike="noStrike" baseline="0" dirty="0"/>
              <a:t>US coding practices specify that if the pregnancy checkbox indicates the death occurred during or within 1 year of pregnancy, and the death is due to natural causes (i.e. excluding accidents, homicide and suicide) then the cause of death is automatically coded as a maternal or late maternal death, regardless of whether the condition was related to or exacerbated by the pregnancy.”</a:t>
            </a:r>
          </a:p>
          <a:p>
            <a:pPr marL="0" indent="0" algn="l">
              <a:buNone/>
            </a:pPr>
            <a:endParaRPr lang="en-US" sz="2000" b="0" i="0" u="none" strike="noStrike" baseline="0" dirty="0"/>
          </a:p>
          <a:p>
            <a:pPr algn="l"/>
            <a:endParaRPr lang="en-US" sz="2000" dirty="0"/>
          </a:p>
        </p:txBody>
      </p:sp>
      <p:sp>
        <p:nvSpPr>
          <p:cNvPr id="4" name="TextBox 3">
            <a:extLst>
              <a:ext uri="{FF2B5EF4-FFF2-40B4-BE49-F238E27FC236}">
                <a16:creationId xmlns:a16="http://schemas.microsoft.com/office/drawing/2014/main" id="{34C66114-E898-4EA0-8509-D11AC4EEA7B2}"/>
              </a:ext>
            </a:extLst>
          </p:cNvPr>
          <p:cNvSpPr txBox="1"/>
          <p:nvPr/>
        </p:nvSpPr>
        <p:spPr>
          <a:xfrm>
            <a:off x="101598" y="6492875"/>
            <a:ext cx="11647055" cy="369332"/>
          </a:xfrm>
          <a:prstGeom prst="rect">
            <a:avLst/>
          </a:prstGeom>
          <a:noFill/>
        </p:spPr>
        <p:txBody>
          <a:bodyPr wrap="square" rtlCol="0">
            <a:spAutoFit/>
          </a:bodyPr>
          <a:lstStyle/>
          <a:p>
            <a:pPr algn="l"/>
            <a:r>
              <a:rPr lang="en-US" dirty="0"/>
              <a:t>Source: </a:t>
            </a:r>
            <a:r>
              <a:rPr lang="pt-BR" sz="1800" b="0" i="0" u="none" strike="noStrike" baseline="0" dirty="0">
                <a:solidFill>
                  <a:srgbClr val="000000"/>
                </a:solidFill>
                <a:latin typeface="Helvetica-Condensed"/>
              </a:rPr>
              <a:t>MacDorman MF, et al. </a:t>
            </a:r>
            <a:r>
              <a:rPr lang="en-US" sz="1800" b="0" i="0" u="none" strike="noStrike" baseline="0" dirty="0">
                <a:solidFill>
                  <a:srgbClr val="000000"/>
                </a:solidFill>
                <a:latin typeface="Helvetica-Condensed"/>
              </a:rPr>
              <a:t>(2020) </a:t>
            </a:r>
            <a:r>
              <a:rPr lang="en-US" sz="1800" b="0" i="1" u="none" strike="noStrike" baseline="0" dirty="0">
                <a:solidFill>
                  <a:srgbClr val="000000"/>
                </a:solidFill>
                <a:latin typeface="Helvetica-Condensed"/>
              </a:rPr>
              <a:t>PLoS ONE </a:t>
            </a:r>
            <a:r>
              <a:rPr lang="en-US" sz="1800" b="0" i="0" u="none" strike="noStrike" baseline="0" dirty="0">
                <a:solidFill>
                  <a:srgbClr val="000000"/>
                </a:solidFill>
                <a:latin typeface="Helvetica-Condensed"/>
              </a:rPr>
              <a:t>15(10): </a:t>
            </a:r>
            <a:r>
              <a:rPr lang="en-US" sz="1800" b="0" i="0" u="none" strike="noStrike" baseline="0" dirty="0" err="1">
                <a:solidFill>
                  <a:srgbClr val="000000"/>
                </a:solidFill>
                <a:latin typeface="Helvetica-Condensed"/>
              </a:rPr>
              <a:t>e0240701</a:t>
            </a:r>
            <a:r>
              <a:rPr lang="en-US" sz="1800" b="0" i="0" u="none" strike="noStrike" baseline="0" dirty="0">
                <a:solidFill>
                  <a:srgbClr val="000000"/>
                </a:solidFill>
                <a:latin typeface="Helvetica-Condensed"/>
              </a:rPr>
              <a:t>. </a:t>
            </a:r>
            <a:r>
              <a:rPr lang="en-US" sz="1800" b="0" i="0" u="none" strike="noStrike" baseline="0" dirty="0">
                <a:solidFill>
                  <a:srgbClr val="2C5CFB"/>
                </a:solidFill>
                <a:latin typeface="Helvetica-Condensed"/>
              </a:rPr>
              <a:t>https://doi.org/10.1371/journal.pone.0240701</a:t>
            </a:r>
            <a:endParaRPr lang="en-US" dirty="0"/>
          </a:p>
        </p:txBody>
      </p:sp>
      <p:pic>
        <p:nvPicPr>
          <p:cNvPr id="10" name="Picture 9">
            <a:extLst>
              <a:ext uri="{FF2B5EF4-FFF2-40B4-BE49-F238E27FC236}">
                <a16:creationId xmlns:a16="http://schemas.microsoft.com/office/drawing/2014/main" id="{E9766F2A-92FF-4E6D-B6CB-2E063ABF8EED}"/>
              </a:ext>
            </a:extLst>
          </p:cNvPr>
          <p:cNvPicPr>
            <a:picLocks noChangeAspect="1"/>
          </p:cNvPicPr>
          <p:nvPr/>
        </p:nvPicPr>
        <p:blipFill>
          <a:blip r:embed="rId3"/>
          <a:stretch>
            <a:fillRect/>
          </a:stretch>
        </p:blipFill>
        <p:spPr>
          <a:xfrm>
            <a:off x="1154545" y="3043439"/>
            <a:ext cx="9014691" cy="2846531"/>
          </a:xfrm>
          <a:prstGeom prst="rect">
            <a:avLst/>
          </a:prstGeom>
        </p:spPr>
      </p:pic>
      <p:sp>
        <p:nvSpPr>
          <p:cNvPr id="11" name="TextBox 10">
            <a:extLst>
              <a:ext uri="{FF2B5EF4-FFF2-40B4-BE49-F238E27FC236}">
                <a16:creationId xmlns:a16="http://schemas.microsoft.com/office/drawing/2014/main" id="{190F1300-1536-4E4C-B2CB-43D66175ED41}"/>
              </a:ext>
            </a:extLst>
          </p:cNvPr>
          <p:cNvSpPr txBox="1"/>
          <p:nvPr/>
        </p:nvSpPr>
        <p:spPr>
          <a:xfrm>
            <a:off x="1625601" y="5831237"/>
            <a:ext cx="7934035" cy="646331"/>
          </a:xfrm>
          <a:prstGeom prst="rect">
            <a:avLst/>
          </a:prstGeom>
          <a:noFill/>
        </p:spPr>
        <p:txBody>
          <a:bodyPr wrap="square" rtlCol="0">
            <a:spAutoFit/>
          </a:bodyPr>
          <a:lstStyle/>
          <a:p>
            <a:pPr algn="ctr"/>
            <a:r>
              <a:rPr lang="en-US" b="1" i="1" dirty="0">
                <a:solidFill>
                  <a:srgbClr val="C00000"/>
                </a:solidFill>
              </a:rPr>
              <a:t>In this example, the underlying cause of death based on NCHS rules was </a:t>
            </a:r>
            <a:r>
              <a:rPr lang="en-US" b="1" i="1" u="sng" dirty="0">
                <a:solidFill>
                  <a:srgbClr val="C00000"/>
                </a:solidFill>
              </a:rPr>
              <a:t>twin pregnancy</a:t>
            </a:r>
            <a:r>
              <a:rPr lang="en-US" b="1" i="1" dirty="0">
                <a:solidFill>
                  <a:srgbClr val="C00000"/>
                </a:solidFill>
              </a:rPr>
              <a:t>, but researchers recoded to </a:t>
            </a:r>
            <a:r>
              <a:rPr lang="en-US" b="1" i="1" u="sng" dirty="0">
                <a:solidFill>
                  <a:srgbClr val="C00000"/>
                </a:solidFill>
              </a:rPr>
              <a:t>placenta previa.</a:t>
            </a:r>
          </a:p>
        </p:txBody>
      </p:sp>
    </p:spTree>
    <p:extLst>
      <p:ext uri="{BB962C8B-B14F-4D97-AF65-F5344CB8AC3E}">
        <p14:creationId xmlns:p14="http://schemas.microsoft.com/office/powerpoint/2010/main" val="39028459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1FB9-B704-F4C2-BBF4-DCF66B8E2333}"/>
              </a:ext>
            </a:extLst>
          </p:cNvPr>
          <p:cNvSpPr>
            <a:spLocks noGrp="1"/>
          </p:cNvSpPr>
          <p:nvPr>
            <p:ph type="title"/>
          </p:nvPr>
        </p:nvSpPr>
        <p:spPr>
          <a:xfrm>
            <a:off x="78105" y="147955"/>
            <a:ext cx="12035790" cy="1063625"/>
          </a:xfrm>
        </p:spPr>
        <p:txBody>
          <a:bodyPr>
            <a:normAutofit fontScale="90000"/>
          </a:bodyPr>
          <a:lstStyle/>
          <a:p>
            <a:r>
              <a:rPr lang="en-US" dirty="0">
                <a:solidFill>
                  <a:srgbClr val="0033CC"/>
                </a:solidFill>
              </a:rPr>
              <a:t>Solving the problem with “other” causes of death by studying the “literals” on death certificates </a:t>
            </a:r>
          </a:p>
        </p:txBody>
      </p:sp>
      <p:sp>
        <p:nvSpPr>
          <p:cNvPr id="3" name="Content Placeholder 2">
            <a:extLst>
              <a:ext uri="{FF2B5EF4-FFF2-40B4-BE49-F238E27FC236}">
                <a16:creationId xmlns:a16="http://schemas.microsoft.com/office/drawing/2014/main" id="{03392668-63C2-7C54-14BE-22267EDD5C7E}"/>
              </a:ext>
            </a:extLst>
          </p:cNvPr>
          <p:cNvSpPr>
            <a:spLocks noGrp="1"/>
          </p:cNvSpPr>
          <p:nvPr>
            <p:ph idx="1"/>
          </p:nvPr>
        </p:nvSpPr>
        <p:spPr>
          <a:xfrm>
            <a:off x="400050" y="1790382"/>
            <a:ext cx="10805160" cy="4965383"/>
          </a:xfrm>
        </p:spPr>
        <p:txBody>
          <a:bodyPr>
            <a:noAutofit/>
          </a:bodyPr>
          <a:lstStyle/>
          <a:p>
            <a:pPr marL="0" indent="0">
              <a:buNone/>
            </a:pPr>
            <a:r>
              <a:rPr lang="en-US" sz="3600" b="0" i="1" u="none" strike="noStrike" baseline="0" dirty="0">
                <a:solidFill>
                  <a:srgbClr val="000000"/>
                </a:solidFill>
                <a:latin typeface="MinionPro-Regular"/>
              </a:rPr>
              <a:t>Among the 1691 records originally coded as maternal deaths, 735 (43.5%) were originally coded to ill-defined or non-specific causes (O26.8, O95, O99.8). We were able to recode 694 (</a:t>
            </a:r>
            <a:r>
              <a:rPr lang="en-US" sz="3600" b="0" i="1" u="none" strike="noStrike" baseline="0" dirty="0">
                <a:solidFill>
                  <a:srgbClr val="000000"/>
                </a:solidFill>
                <a:highlight>
                  <a:srgbClr val="FFFF00"/>
                </a:highlight>
                <a:latin typeface="MinionPro-Regular"/>
              </a:rPr>
              <a:t>94.4%</a:t>
            </a:r>
            <a:r>
              <a:rPr lang="en-US" sz="3600" b="0" i="1" u="none" strike="noStrike" baseline="0" dirty="0">
                <a:solidFill>
                  <a:srgbClr val="000000"/>
                </a:solidFill>
                <a:latin typeface="MinionPro-Regular"/>
              </a:rPr>
              <a:t>) of these cases to more specific causes of death as more specific information was available from the cause-of-death literals. Thus, only 41 records (5.6%) retained a non-specific cause code (</a:t>
            </a:r>
            <a:r>
              <a:rPr lang="en-US" sz="3600" b="0" i="1" u="none" strike="noStrike" baseline="0" dirty="0" err="1">
                <a:solidFill>
                  <a:srgbClr val="000000"/>
                </a:solidFill>
                <a:latin typeface="MinionPro-Regular"/>
              </a:rPr>
              <a:t>O26.8</a:t>
            </a:r>
            <a:r>
              <a:rPr lang="en-US" sz="3600" b="0" i="1" u="none" strike="noStrike" baseline="0" dirty="0">
                <a:solidFill>
                  <a:srgbClr val="000000"/>
                </a:solidFill>
                <a:latin typeface="MinionPro-Regular"/>
              </a:rPr>
              <a:t>, </a:t>
            </a:r>
            <a:r>
              <a:rPr lang="en-US" sz="3600" b="0" i="1" u="none" strike="noStrike" baseline="0" dirty="0" err="1">
                <a:solidFill>
                  <a:srgbClr val="000000"/>
                </a:solidFill>
                <a:latin typeface="MinionPro-Regular"/>
              </a:rPr>
              <a:t>O95</a:t>
            </a:r>
            <a:r>
              <a:rPr lang="en-US" sz="3600" b="0" i="1" u="none" strike="noStrike" baseline="0" dirty="0">
                <a:solidFill>
                  <a:srgbClr val="000000"/>
                </a:solidFill>
                <a:latin typeface="MinionPro-Regular"/>
              </a:rPr>
              <a:t>, </a:t>
            </a:r>
            <a:r>
              <a:rPr lang="en-US" sz="3600" b="0" i="1" u="none" strike="noStrike" baseline="0" dirty="0" err="1">
                <a:solidFill>
                  <a:srgbClr val="000000"/>
                </a:solidFill>
                <a:latin typeface="MinionPro-Regular"/>
              </a:rPr>
              <a:t>O99.8</a:t>
            </a:r>
            <a:r>
              <a:rPr lang="en-US" sz="3600" b="0" i="1" u="none" strike="noStrike" baseline="0" dirty="0">
                <a:solidFill>
                  <a:srgbClr val="000000"/>
                </a:solidFill>
                <a:latin typeface="MinionPro-Regular"/>
              </a:rPr>
              <a:t>, or </a:t>
            </a:r>
            <a:r>
              <a:rPr lang="en-US" sz="3600" b="0" i="1" u="none" strike="noStrike" baseline="0" dirty="0" err="1">
                <a:solidFill>
                  <a:srgbClr val="000000"/>
                </a:solidFill>
                <a:latin typeface="MinionPro-Regular"/>
              </a:rPr>
              <a:t>R99</a:t>
            </a:r>
            <a:r>
              <a:rPr lang="en-US" sz="3600" b="0" i="1" u="none" strike="noStrike" baseline="0" dirty="0">
                <a:solidFill>
                  <a:srgbClr val="000000"/>
                </a:solidFill>
                <a:latin typeface="MinionPro-Regular"/>
              </a:rPr>
              <a:t>) in our recoding. </a:t>
            </a:r>
            <a:endParaRPr lang="en-US" sz="3600" i="1" dirty="0"/>
          </a:p>
        </p:txBody>
      </p:sp>
      <p:sp>
        <p:nvSpPr>
          <p:cNvPr id="4" name="TextBox 3">
            <a:extLst>
              <a:ext uri="{FF2B5EF4-FFF2-40B4-BE49-F238E27FC236}">
                <a16:creationId xmlns:a16="http://schemas.microsoft.com/office/drawing/2014/main" id="{20361B5B-D4A0-4016-E0E3-FC3CE6E5958C}"/>
              </a:ext>
            </a:extLst>
          </p:cNvPr>
          <p:cNvSpPr txBox="1"/>
          <p:nvPr/>
        </p:nvSpPr>
        <p:spPr>
          <a:xfrm>
            <a:off x="101598" y="6492875"/>
            <a:ext cx="11647055" cy="369332"/>
          </a:xfrm>
          <a:prstGeom prst="rect">
            <a:avLst/>
          </a:prstGeom>
          <a:noFill/>
        </p:spPr>
        <p:txBody>
          <a:bodyPr wrap="square" rtlCol="0">
            <a:spAutoFit/>
          </a:bodyPr>
          <a:lstStyle/>
          <a:p>
            <a:pPr algn="l"/>
            <a:r>
              <a:rPr lang="en-US" dirty="0"/>
              <a:t>Source: </a:t>
            </a:r>
            <a:r>
              <a:rPr lang="pt-BR" sz="1800" b="0" i="0" u="none" strike="noStrike" baseline="0" dirty="0">
                <a:solidFill>
                  <a:srgbClr val="000000"/>
                </a:solidFill>
                <a:latin typeface="Helvetica-Condensed"/>
              </a:rPr>
              <a:t>MacDorman MF, et al. </a:t>
            </a:r>
            <a:r>
              <a:rPr lang="en-US" sz="1800" b="0" i="0" u="none" strike="noStrike" baseline="0" dirty="0">
                <a:solidFill>
                  <a:srgbClr val="000000"/>
                </a:solidFill>
                <a:latin typeface="Helvetica-Condensed"/>
              </a:rPr>
              <a:t>(2020) </a:t>
            </a:r>
            <a:r>
              <a:rPr lang="en-US" sz="1800" b="0" i="1" u="none" strike="noStrike" baseline="0" dirty="0">
                <a:solidFill>
                  <a:srgbClr val="000000"/>
                </a:solidFill>
                <a:latin typeface="Helvetica-Condensed"/>
              </a:rPr>
              <a:t>PLoS ONE </a:t>
            </a:r>
            <a:r>
              <a:rPr lang="en-US" sz="1800" b="0" i="0" u="none" strike="noStrike" baseline="0" dirty="0">
                <a:solidFill>
                  <a:srgbClr val="000000"/>
                </a:solidFill>
                <a:latin typeface="Helvetica-Condensed"/>
              </a:rPr>
              <a:t>15(10): </a:t>
            </a:r>
            <a:r>
              <a:rPr lang="en-US" sz="1800" b="0" i="0" u="none" strike="noStrike" baseline="0" dirty="0" err="1">
                <a:solidFill>
                  <a:srgbClr val="000000"/>
                </a:solidFill>
                <a:latin typeface="Helvetica-Condensed"/>
              </a:rPr>
              <a:t>e0240701</a:t>
            </a:r>
            <a:r>
              <a:rPr lang="en-US" sz="1800" b="0" i="0" u="none" strike="noStrike" baseline="0" dirty="0">
                <a:solidFill>
                  <a:srgbClr val="000000"/>
                </a:solidFill>
                <a:latin typeface="Helvetica-Condensed"/>
              </a:rPr>
              <a:t>. </a:t>
            </a:r>
            <a:r>
              <a:rPr lang="en-US" sz="1800" b="0" i="0" u="none" strike="noStrike" baseline="0" dirty="0">
                <a:solidFill>
                  <a:srgbClr val="2C5CFB"/>
                </a:solidFill>
                <a:latin typeface="Helvetica-Condensed"/>
              </a:rPr>
              <a:t>https://doi.org/10.1371/journal.pone.0240701</a:t>
            </a:r>
            <a:endParaRPr lang="en-US" dirty="0"/>
          </a:p>
        </p:txBody>
      </p:sp>
    </p:spTree>
    <p:extLst>
      <p:ext uri="{BB962C8B-B14F-4D97-AF65-F5344CB8AC3E}">
        <p14:creationId xmlns:p14="http://schemas.microsoft.com/office/powerpoint/2010/main" val="2806431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6488668"/>
            <a:ext cx="7564722" cy="369332"/>
          </a:xfrm>
          <a:prstGeom prst="rect">
            <a:avLst/>
          </a:prstGeom>
          <a:solidFill>
            <a:schemeClr val="bg1"/>
          </a:solidFill>
        </p:spPr>
        <p:txBody>
          <a:bodyPr wrap="square" rtlCol="0">
            <a:spAutoFit/>
          </a:bodyPr>
          <a:lstStyle/>
          <a:p>
            <a:pPr algn="l"/>
            <a:r>
              <a:rPr lang="en-US" dirty="0"/>
              <a:t>Source: WHO (2023). </a:t>
            </a:r>
            <a:r>
              <a:rPr lang="en-US" sz="1800" b="0" i="1" u="none" strike="noStrike" baseline="0" dirty="0">
                <a:solidFill>
                  <a:srgbClr val="1F2954"/>
                </a:solidFill>
                <a:latin typeface="SourceSansPro-Regular"/>
              </a:rPr>
              <a:t>Trends in maternal mortality 2000 to 2020</a:t>
            </a:r>
            <a:r>
              <a:rPr lang="en-US" dirty="0"/>
              <a:t>.</a:t>
            </a:r>
          </a:p>
        </p:txBody>
      </p:sp>
      <p:sp>
        <p:nvSpPr>
          <p:cNvPr id="7" name="TextBox 6"/>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pic>
        <p:nvPicPr>
          <p:cNvPr id="8" name="Picture 7">
            <a:extLst>
              <a:ext uri="{FF2B5EF4-FFF2-40B4-BE49-F238E27FC236}">
                <a16:creationId xmlns:a16="http://schemas.microsoft.com/office/drawing/2014/main" id="{4F64050A-8FC4-F26A-6BEA-D28689E5DD5D}"/>
              </a:ext>
            </a:extLst>
          </p:cNvPr>
          <p:cNvPicPr>
            <a:picLocks noChangeAspect="1"/>
          </p:cNvPicPr>
          <p:nvPr/>
        </p:nvPicPr>
        <p:blipFill>
          <a:blip r:embed="rId3"/>
          <a:stretch>
            <a:fillRect/>
          </a:stretch>
        </p:blipFill>
        <p:spPr>
          <a:xfrm>
            <a:off x="63405" y="223844"/>
            <a:ext cx="12065190" cy="6264824"/>
          </a:xfrm>
          <a:prstGeom prst="rect">
            <a:avLst/>
          </a:prstGeom>
        </p:spPr>
      </p:pic>
      <p:sp>
        <p:nvSpPr>
          <p:cNvPr id="9" name="Oval 8">
            <a:extLst>
              <a:ext uri="{FF2B5EF4-FFF2-40B4-BE49-F238E27FC236}">
                <a16:creationId xmlns:a16="http://schemas.microsoft.com/office/drawing/2014/main" id="{DE89F3B4-3A9D-1769-59AF-B577E6DEC24F}"/>
              </a:ext>
            </a:extLst>
          </p:cNvPr>
          <p:cNvSpPr/>
          <p:nvPr/>
        </p:nvSpPr>
        <p:spPr>
          <a:xfrm>
            <a:off x="1143000" y="59239"/>
            <a:ext cx="3734777" cy="6201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52057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10532"/>
          </a:xfrm>
        </p:spPr>
        <p:txBody>
          <a:bodyPr>
            <a:normAutofit fontScale="90000"/>
          </a:bodyPr>
          <a:lstStyle/>
          <a:p>
            <a:r>
              <a:rPr lang="en-US" sz="6000" dirty="0">
                <a:solidFill>
                  <a:srgbClr val="0000FF"/>
                </a:solidFill>
              </a:rPr>
              <a:t>Summary </a:t>
            </a:r>
          </a:p>
        </p:txBody>
      </p:sp>
      <p:sp>
        <p:nvSpPr>
          <p:cNvPr id="3" name="Content Placeholder 2"/>
          <p:cNvSpPr>
            <a:spLocks noGrp="1"/>
          </p:cNvSpPr>
          <p:nvPr>
            <p:ph idx="1"/>
          </p:nvPr>
        </p:nvSpPr>
        <p:spPr>
          <a:xfrm>
            <a:off x="304800" y="1281339"/>
            <a:ext cx="11506199" cy="4934404"/>
          </a:xfrm>
        </p:spPr>
        <p:txBody>
          <a:bodyPr>
            <a:normAutofit fontScale="77500" lnSpcReduction="20000"/>
          </a:bodyPr>
          <a:lstStyle/>
          <a:p>
            <a:r>
              <a:rPr lang="en-US" sz="4000" i="1" dirty="0"/>
              <a:t>The introduction of the pregnancy checkbox served it’s stated purpose – it identified cases that would have been otherwise missed.</a:t>
            </a:r>
          </a:p>
          <a:p>
            <a:endParaRPr lang="en-US" sz="4000" i="1" dirty="0"/>
          </a:p>
          <a:p>
            <a:r>
              <a:rPr lang="en-US" sz="4000" i="1" dirty="0"/>
              <a:t> Unfortunately, it also led to a significant overcounting of women’s death as maternal deaths.</a:t>
            </a:r>
          </a:p>
          <a:p>
            <a:endParaRPr lang="en-US" sz="4000" i="1" dirty="0"/>
          </a:p>
          <a:p>
            <a:r>
              <a:rPr lang="en-US" sz="4000" i="1" dirty="0"/>
              <a:t>Misclassification in maternal deaths is only part of a larger problem in death reporting. </a:t>
            </a:r>
          </a:p>
          <a:p>
            <a:pPr marL="0" indent="0">
              <a:buNone/>
            </a:pPr>
            <a:endParaRPr lang="en-US" sz="4000" i="1" dirty="0"/>
          </a:p>
          <a:p>
            <a:r>
              <a:rPr lang="en-US" sz="4000" i="1" dirty="0"/>
              <a:t>Even if you take a more conservative approach to determining the maternal mortality ratio, the U.S. data suggests we are not doing well. </a:t>
            </a:r>
          </a:p>
        </p:txBody>
      </p:sp>
      <p:sp>
        <p:nvSpPr>
          <p:cNvPr id="4" name="TextBox 3"/>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18880366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308" y="599587"/>
            <a:ext cx="10515600" cy="5414352"/>
          </a:xfrm>
        </p:spPr>
        <p:txBody>
          <a:bodyPr>
            <a:normAutofit/>
          </a:bodyPr>
          <a:lstStyle/>
          <a:p>
            <a:br>
              <a:rPr lang="en-US" sz="5400" b="1" i="1" dirty="0">
                <a:solidFill>
                  <a:srgbClr val="0000FF"/>
                </a:solidFill>
                <a:latin typeface="+mn-lt"/>
              </a:rPr>
            </a:br>
            <a:r>
              <a:rPr lang="en-US" sz="5400" b="1" i="1" dirty="0">
                <a:solidFill>
                  <a:srgbClr val="0000FF"/>
                </a:solidFill>
                <a:latin typeface="+mn-lt"/>
              </a:rPr>
              <a:t>4. </a:t>
            </a:r>
            <a:r>
              <a:rPr lang="en-US" sz="6000" b="1" i="1" dirty="0">
                <a:solidFill>
                  <a:srgbClr val="0000FF"/>
                </a:solidFill>
              </a:rPr>
              <a:t>The Pregnancy Related Mortality </a:t>
            </a:r>
            <a:r>
              <a:rPr lang="en-US" sz="6000" i="1" dirty="0">
                <a:solidFill>
                  <a:srgbClr val="0000FF"/>
                </a:solidFill>
              </a:rPr>
              <a:t>Surveillance System</a:t>
            </a:r>
            <a:br>
              <a:rPr lang="en-US" sz="6000" i="1" dirty="0">
                <a:solidFill>
                  <a:srgbClr val="0000FF"/>
                </a:solidFill>
              </a:rPr>
            </a:br>
            <a:br>
              <a:rPr lang="en-US" sz="5400" b="1" i="1" dirty="0">
                <a:solidFill>
                  <a:srgbClr val="C00000"/>
                </a:solidFill>
                <a:latin typeface="+mn-lt"/>
              </a:rPr>
            </a:br>
            <a:endParaRPr lang="en-US" sz="5400" b="1" i="1" dirty="0">
              <a:solidFill>
                <a:srgbClr val="C00000"/>
              </a:solidFill>
              <a:latin typeface="+mn-lt"/>
            </a:endParaRPr>
          </a:p>
        </p:txBody>
      </p:sp>
      <p:sp>
        <p:nvSpPr>
          <p:cNvPr id="3" name="TextBox 2"/>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39525692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0313" y="773306"/>
            <a:ext cx="8069868" cy="6084694"/>
          </a:xfrm>
          <a:prstGeom prst="rect">
            <a:avLst/>
          </a:prstGeom>
        </p:spPr>
      </p:pic>
      <p:sp>
        <p:nvSpPr>
          <p:cNvPr id="2" name="TextBox 1"/>
          <p:cNvSpPr txBox="1"/>
          <p:nvPr/>
        </p:nvSpPr>
        <p:spPr>
          <a:xfrm>
            <a:off x="1786759" y="0"/>
            <a:ext cx="885697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Calibri" panose="020F0502020204030204"/>
                <a:ea typeface="+mn-ea"/>
                <a:cs typeface="+mn-cs"/>
              </a:rPr>
              <a:t>Pregnancy Mortality Surveillance System</a:t>
            </a:r>
          </a:p>
        </p:txBody>
      </p:sp>
    </p:spTree>
    <p:extLst>
      <p:ext uri="{BB962C8B-B14F-4D97-AF65-F5344CB8AC3E}">
        <p14:creationId xmlns:p14="http://schemas.microsoft.com/office/powerpoint/2010/main" val="35646914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08" y="118940"/>
            <a:ext cx="11980984" cy="1325563"/>
          </a:xfrm>
        </p:spPr>
        <p:txBody>
          <a:bodyPr/>
          <a:lstStyle/>
          <a:p>
            <a:r>
              <a:rPr lang="en-US" b="1" dirty="0">
                <a:solidFill>
                  <a:srgbClr val="0000FF"/>
                </a:solidFill>
                <a:latin typeface="+mn-lt"/>
              </a:rPr>
              <a:t>Data for CDCs Pregnancy Related Mortality System </a:t>
            </a:r>
          </a:p>
        </p:txBody>
      </p:sp>
      <p:sp>
        <p:nvSpPr>
          <p:cNvPr id="3" name="Content Placeholder 2"/>
          <p:cNvSpPr>
            <a:spLocks noGrp="1"/>
          </p:cNvSpPr>
          <p:nvPr>
            <p:ph idx="1"/>
          </p:nvPr>
        </p:nvSpPr>
        <p:spPr>
          <a:xfrm>
            <a:off x="328245" y="1242646"/>
            <a:ext cx="11594123" cy="5193323"/>
          </a:xfrm>
        </p:spPr>
        <p:txBody>
          <a:bodyPr>
            <a:normAutofit/>
          </a:bodyPr>
          <a:lstStyle/>
          <a:p>
            <a:pPr marL="0" indent="0">
              <a:buNone/>
            </a:pPr>
            <a:r>
              <a:rPr lang="en-US" sz="3200" i="1" dirty="0"/>
              <a:t>Each year, CDC requests the 52 reporting areas (50 states, New York City, and Washington DC) to </a:t>
            </a:r>
            <a:r>
              <a:rPr lang="en-US" sz="3200" b="1" i="1" dirty="0">
                <a:solidFill>
                  <a:srgbClr val="0000FF"/>
                </a:solidFill>
              </a:rPr>
              <a:t>voluntarily send copies of death certificates for all women who died during pregnancy or within 1 year of pregnancy, and copies of the matching birth or fetal death certificates,</a:t>
            </a:r>
            <a:r>
              <a:rPr lang="en-US" sz="3200" i="1" dirty="0"/>
              <a:t> if they have the ability to perform such record links. All of the information obtained is summarized, and medically trained epidemiologists determine the cause and time of death related to the pregnancy. Causes of death are coded by using a system established in 1986 by the American College of Obstetricians and Gynecologists and the Centers for Disease Control and Prevention Maternal Mortality Study Group.</a:t>
            </a:r>
          </a:p>
        </p:txBody>
      </p:sp>
      <p:sp>
        <p:nvSpPr>
          <p:cNvPr id="4" name="TextBox 3"/>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24289355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181100"/>
          </a:xfrm>
        </p:spPr>
        <p:txBody>
          <a:bodyPr>
            <a:normAutofit fontScale="90000"/>
          </a:bodyPr>
          <a:lstStyle/>
          <a:p>
            <a:pPr algn="ctr"/>
            <a:r>
              <a:rPr lang="en-US" b="1" dirty="0">
                <a:solidFill>
                  <a:srgbClr val="C00000"/>
                </a:solidFill>
                <a:latin typeface="+mn-lt"/>
              </a:rPr>
              <a:t>Our best existing measure</a:t>
            </a:r>
            <a:br>
              <a:rPr lang="en-US" b="1" dirty="0">
                <a:latin typeface="+mn-lt"/>
              </a:rPr>
            </a:br>
            <a:r>
              <a:rPr lang="en-US" b="1" i="1" dirty="0">
                <a:latin typeface="+mn-lt"/>
              </a:rPr>
              <a:t>Pregnancy Related Mortality, U.S., 1987-2019</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797585958"/>
              </p:ext>
            </p:extLst>
          </p:nvPr>
        </p:nvGraphicFramePr>
        <p:xfrm>
          <a:off x="838200" y="1181101"/>
          <a:ext cx="11196742" cy="493694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rot="16200000">
            <a:off x="-2695523" y="3386156"/>
            <a:ext cx="599132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Pregnancy Related Mortality Ratio (per 100,000 births)</a:t>
            </a:r>
          </a:p>
        </p:txBody>
      </p:sp>
      <p:sp>
        <p:nvSpPr>
          <p:cNvPr id="11" name="Title 1"/>
          <p:cNvSpPr txBox="1">
            <a:spLocks/>
          </p:cNvSpPr>
          <p:nvPr/>
        </p:nvSpPr>
        <p:spPr>
          <a:xfrm>
            <a:off x="407725" y="6118048"/>
            <a:ext cx="11627217" cy="552817"/>
          </a:xfrm>
          <a:prstGeom prst="rect">
            <a:avLst/>
          </a:prstGeom>
          <a:solidFill>
            <a:schemeClr val="bg1"/>
          </a:solidFill>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j-ea"/>
                <a:cs typeface="+mj-cs"/>
              </a:rPr>
              <a:t>Source: CDC. </a:t>
            </a:r>
            <a:r>
              <a:rPr kumimoji="0" lang="en-US" sz="1200" b="1" i="0" u="none" strike="noStrike" kern="1200" cap="none" spc="0" normalizeH="0" baseline="0" noProof="0" dirty="0">
                <a:ln>
                  <a:noFill/>
                </a:ln>
                <a:solidFill>
                  <a:prstClr val="black"/>
                </a:solidFill>
                <a:effectLst/>
                <a:uLnTx/>
                <a:uFillTx/>
                <a:latin typeface="Calibri" panose="020F0502020204030204"/>
                <a:ea typeface="+mj-ea"/>
                <a:cs typeface="+mj-cs"/>
                <a:hlinkClick r:id="rId4"/>
              </a:rPr>
              <a:t>https://www.cdc.gov/reproductivehealth/maternal-mortality/pregnancy-mortality-surveillance-system.htm</a:t>
            </a:r>
            <a:r>
              <a:rPr kumimoji="0" lang="en-US" sz="1200" b="1" i="0" u="none" strike="noStrike" kern="1200" cap="none" spc="0" normalizeH="0" baseline="0" noProof="0" dirty="0">
                <a:ln>
                  <a:noFill/>
                </a:ln>
                <a:solidFill>
                  <a:prstClr val="black"/>
                </a:solidFill>
                <a:effectLst/>
                <a:uLnTx/>
                <a:uFillTx/>
                <a:latin typeface="Calibri" panose="020F0502020204030204"/>
                <a:ea typeface="+mj-ea"/>
                <a:cs typeface="+mj-cs"/>
              </a:rPr>
              <a:t> </a:t>
            </a:r>
          </a:p>
        </p:txBody>
      </p:sp>
      <p:sp>
        <p:nvSpPr>
          <p:cNvPr id="10" name="TextBox 9"/>
          <p:cNvSpPr txBox="1"/>
          <p:nvPr/>
        </p:nvSpPr>
        <p:spPr>
          <a:xfrm>
            <a:off x="9276650" y="6488668"/>
            <a:ext cx="2915350" cy="369332"/>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
        <p:nvSpPr>
          <p:cNvPr id="3" name="Oval 2">
            <a:extLst>
              <a:ext uri="{FF2B5EF4-FFF2-40B4-BE49-F238E27FC236}">
                <a16:creationId xmlns:a16="http://schemas.microsoft.com/office/drawing/2014/main" id="{6EC5CCCC-FA78-7EC7-5388-C5ADCDCE7140}"/>
              </a:ext>
            </a:extLst>
          </p:cNvPr>
          <p:cNvSpPr/>
          <p:nvPr/>
        </p:nvSpPr>
        <p:spPr>
          <a:xfrm>
            <a:off x="7749540" y="1463040"/>
            <a:ext cx="4442460" cy="1337310"/>
          </a:xfrm>
          <a:prstGeom prst="ellipse">
            <a:avLst/>
          </a:prstGeom>
          <a:noFill/>
          <a:ln w="5715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07127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62233"/>
            <a:ext cx="12192000" cy="1528456"/>
          </a:xfrm>
        </p:spPr>
        <p:txBody>
          <a:bodyPr>
            <a:normAutofit/>
          </a:bodyPr>
          <a:lstStyle/>
          <a:p>
            <a:r>
              <a:rPr lang="en-US" sz="5400" b="1" dirty="0">
                <a:solidFill>
                  <a:srgbClr val="0000FF"/>
                </a:solidFill>
                <a:latin typeface="+mn-lt"/>
              </a:rPr>
              <a:t>Timing of Maternal Deaths (2011-2015)</a:t>
            </a:r>
          </a:p>
        </p:txBody>
      </p:sp>
      <p:graphicFrame>
        <p:nvGraphicFramePr>
          <p:cNvPr id="8" name="Content Placeholder 7"/>
          <p:cNvGraphicFramePr>
            <a:graphicFrameLocks noGrp="1"/>
          </p:cNvGraphicFramePr>
          <p:nvPr>
            <p:ph idx="1"/>
          </p:nvPr>
        </p:nvGraphicFramePr>
        <p:xfrm>
          <a:off x="1229470" y="1428750"/>
          <a:ext cx="8736693" cy="4972050"/>
        </p:xfrm>
        <a:graphic>
          <a:graphicData uri="http://schemas.openxmlformats.org/drawingml/2006/chart">
            <c:chart xmlns:c="http://schemas.openxmlformats.org/drawingml/2006/chart" xmlns:r="http://schemas.openxmlformats.org/officeDocument/2006/relationships" r:id="rId3"/>
          </a:graphicData>
        </a:graphic>
      </p:graphicFrame>
      <p:sp>
        <p:nvSpPr>
          <p:cNvPr id="2" name="Oval 1"/>
          <p:cNvSpPr/>
          <p:nvPr/>
        </p:nvSpPr>
        <p:spPr>
          <a:xfrm>
            <a:off x="3832078" y="4742534"/>
            <a:ext cx="3689184" cy="96169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220135" y="6073170"/>
            <a:ext cx="1137106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Source: Petersen E. et al. Vital Signs: Pregnancy-Related Deaths, United States, 2011–2015, and Strategies for Prevention, 13 States, 2013–2017.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MMWR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vol.68. May 7, 2019. 1-7.</a:t>
            </a:r>
          </a:p>
        </p:txBody>
      </p:sp>
      <p:sp>
        <p:nvSpPr>
          <p:cNvPr id="9" name="TextBox 8"/>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5763069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62233"/>
            <a:ext cx="12192000" cy="1528456"/>
          </a:xfrm>
        </p:spPr>
        <p:txBody>
          <a:bodyPr>
            <a:normAutofit/>
          </a:bodyPr>
          <a:lstStyle/>
          <a:p>
            <a:r>
              <a:rPr lang="en-US" sz="5400" b="1" dirty="0">
                <a:solidFill>
                  <a:srgbClr val="0000FF"/>
                </a:solidFill>
                <a:latin typeface="+mn-lt"/>
              </a:rPr>
              <a:t>Timing of Maternal Deaths (2017-19)</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535224395"/>
              </p:ext>
            </p:extLst>
          </p:nvPr>
        </p:nvGraphicFramePr>
        <p:xfrm>
          <a:off x="1229470" y="1428750"/>
          <a:ext cx="8736693" cy="497205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07284" y="6029236"/>
            <a:ext cx="894962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Source: </a:t>
            </a:r>
            <a:r>
              <a:rPr lang="en-US" sz="1600" b="0" i="0" u="none" strike="noStrike" baseline="0" dirty="0">
                <a:solidFill>
                  <a:srgbClr val="211D1E"/>
                </a:solidFill>
                <a:latin typeface="Calibri" panose="020F0502020204030204" pitchFamily="34" charset="0"/>
              </a:rPr>
              <a:t>Trost SL, Beauregard J, </a:t>
            </a:r>
            <a:r>
              <a:rPr lang="en-US" sz="1600" b="0" i="0" u="none" strike="noStrike" baseline="0" dirty="0" err="1">
                <a:solidFill>
                  <a:srgbClr val="211D1E"/>
                </a:solidFill>
                <a:latin typeface="Calibri" panose="020F0502020204030204" pitchFamily="34" charset="0"/>
              </a:rPr>
              <a:t>Njie</a:t>
            </a:r>
            <a:r>
              <a:rPr lang="en-US" sz="1600" b="0" i="0" u="none" strike="noStrike" baseline="0" dirty="0">
                <a:solidFill>
                  <a:srgbClr val="211D1E"/>
                </a:solidFill>
                <a:latin typeface="Calibri" panose="020F0502020204030204" pitchFamily="34" charset="0"/>
              </a:rPr>
              <a:t> F, et al. </a:t>
            </a:r>
            <a:r>
              <a:rPr lang="en-US" sz="1600" b="0" i="1" u="none" strike="noStrike" baseline="0" dirty="0">
                <a:solidFill>
                  <a:srgbClr val="211D1E"/>
                </a:solidFill>
                <a:latin typeface="Calibri" panose="020F0502020204030204" pitchFamily="34" charset="0"/>
              </a:rPr>
              <a:t>Pregnancy-Related Deaths: Data from Maternal Mortality Review Committees in 36 US States, 2017–2019</a:t>
            </a:r>
            <a:r>
              <a:rPr lang="en-US" sz="1600" b="0" i="0" u="none" strike="noStrike" baseline="0" dirty="0">
                <a:solidFill>
                  <a:srgbClr val="211D1E"/>
                </a:solidFill>
                <a:latin typeface="Calibri" panose="020F0502020204030204" pitchFamily="34" charset="0"/>
              </a:rPr>
              <a:t>. Atlanta, GA: Centers for Disease Control and Prevention, US Department of Health and Human Services; 2022.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27818512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8D7BE-F282-45FA-5FED-1E907D0DCFEB}"/>
              </a:ext>
            </a:extLst>
          </p:cNvPr>
          <p:cNvSpPr>
            <a:spLocks noGrp="1"/>
          </p:cNvSpPr>
          <p:nvPr>
            <p:ph type="title"/>
          </p:nvPr>
        </p:nvSpPr>
        <p:spPr>
          <a:xfrm>
            <a:off x="807422" y="44469"/>
            <a:ext cx="10515600" cy="1325563"/>
          </a:xfrm>
        </p:spPr>
        <p:txBody>
          <a:bodyPr/>
          <a:lstStyle/>
          <a:p>
            <a:r>
              <a:rPr lang="en-US" i="0" dirty="0">
                <a:solidFill>
                  <a:srgbClr val="000000"/>
                </a:solidFill>
                <a:effectLst/>
              </a:rPr>
              <a:t>Pregnancy-related mortality ratio by urban-rural classifications: 2017-2019</a:t>
            </a:r>
            <a:endParaRPr lang="en-US" dirty="0"/>
          </a:p>
        </p:txBody>
      </p:sp>
      <p:graphicFrame>
        <p:nvGraphicFramePr>
          <p:cNvPr id="6" name="Content Placeholder 5">
            <a:extLst>
              <a:ext uri="{FF2B5EF4-FFF2-40B4-BE49-F238E27FC236}">
                <a16:creationId xmlns:a16="http://schemas.microsoft.com/office/drawing/2014/main" id="{4116D018-9615-A405-1EA1-551E0C41FB24}"/>
              </a:ext>
            </a:extLst>
          </p:cNvPr>
          <p:cNvGraphicFramePr>
            <a:graphicFrameLocks noGrp="1"/>
          </p:cNvGraphicFramePr>
          <p:nvPr>
            <p:ph idx="1"/>
            <p:extLst>
              <p:ext uri="{D42A27DB-BD31-4B8C-83A1-F6EECF244321}">
                <p14:modId xmlns:p14="http://schemas.microsoft.com/office/powerpoint/2010/main" val="3819634507"/>
              </p:ext>
            </p:extLst>
          </p:nvPr>
        </p:nvGraphicFramePr>
        <p:xfrm>
          <a:off x="838200" y="1370032"/>
          <a:ext cx="10515600" cy="480693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6AD4340E-F056-CA05-76CF-622926C3D7A7}"/>
              </a:ext>
            </a:extLst>
          </p:cNvPr>
          <p:cNvSpPr txBox="1"/>
          <p:nvPr/>
        </p:nvSpPr>
        <p:spPr>
          <a:xfrm rot="16200000">
            <a:off x="-859157" y="3366751"/>
            <a:ext cx="2933047" cy="400110"/>
          </a:xfrm>
          <a:prstGeom prst="rect">
            <a:avLst/>
          </a:prstGeom>
          <a:noFill/>
        </p:spPr>
        <p:txBody>
          <a:bodyPr wrap="none" rtlCol="0">
            <a:spAutoFit/>
          </a:bodyPr>
          <a:lstStyle/>
          <a:p>
            <a:r>
              <a:rPr lang="en-US" sz="2000" b="1" dirty="0"/>
              <a:t>Deaths per 100,000 Births</a:t>
            </a:r>
          </a:p>
        </p:txBody>
      </p:sp>
      <p:sp>
        <p:nvSpPr>
          <p:cNvPr id="8" name="TextBox 7">
            <a:extLst>
              <a:ext uri="{FF2B5EF4-FFF2-40B4-BE49-F238E27FC236}">
                <a16:creationId xmlns:a16="http://schemas.microsoft.com/office/drawing/2014/main" id="{0B67F0DB-A0A4-5619-973B-FD2A3E982DB5}"/>
              </a:ext>
            </a:extLst>
          </p:cNvPr>
          <p:cNvSpPr txBox="1"/>
          <p:nvPr/>
        </p:nvSpPr>
        <p:spPr>
          <a:xfrm>
            <a:off x="115192" y="6074867"/>
            <a:ext cx="8297287" cy="738664"/>
          </a:xfrm>
          <a:prstGeom prst="rect">
            <a:avLst/>
          </a:prstGeom>
          <a:noFill/>
        </p:spPr>
        <p:txBody>
          <a:bodyPr wrap="square" rtlCol="0">
            <a:spAutoFit/>
          </a:bodyPr>
          <a:lstStyle/>
          <a:p>
            <a:r>
              <a:rPr lang="en-US" dirty="0"/>
              <a:t>Source: CDC Website. </a:t>
            </a:r>
            <a:r>
              <a:rPr lang="en-US" sz="1200" dirty="0"/>
              <a:t>https://www.cdc.gov/reproductivehealth/maternal-mortality/pregnancy-mortality-surveillance-system.htm#:~:text=The%20Pregnancy%20Mortality%20Surveillance%20System%20(PMSS)%20defines%20a%20pregnancy%2D,or%20aggravated%20by%20the%20pregnancy.e</a:t>
            </a:r>
          </a:p>
        </p:txBody>
      </p:sp>
      <p:sp>
        <p:nvSpPr>
          <p:cNvPr id="9" name="TextBox 8">
            <a:extLst>
              <a:ext uri="{FF2B5EF4-FFF2-40B4-BE49-F238E27FC236}">
                <a16:creationId xmlns:a16="http://schemas.microsoft.com/office/drawing/2014/main" id="{E75E2D81-3EBC-4DEA-81DB-DE9A1CE05990}"/>
              </a:ext>
            </a:extLst>
          </p:cNvPr>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36619108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9EE0D-5BF9-6CD2-78D4-AF88E63E17B3}"/>
              </a:ext>
            </a:extLst>
          </p:cNvPr>
          <p:cNvSpPr>
            <a:spLocks noGrp="1"/>
          </p:cNvSpPr>
          <p:nvPr>
            <p:ph type="title"/>
          </p:nvPr>
        </p:nvSpPr>
        <p:spPr>
          <a:xfrm>
            <a:off x="0" y="30778"/>
            <a:ext cx="12192000" cy="900458"/>
          </a:xfrm>
        </p:spPr>
        <p:txBody>
          <a:bodyPr>
            <a:normAutofit fontScale="90000"/>
          </a:bodyPr>
          <a:lstStyle/>
          <a:p>
            <a:r>
              <a:rPr lang="en-US" i="0" dirty="0">
                <a:solidFill>
                  <a:srgbClr val="000000"/>
                </a:solidFill>
                <a:effectLst/>
              </a:rPr>
              <a:t>Causes of pregnancy-related death in the U. S.: 2017-19</a:t>
            </a:r>
            <a:endParaRPr lang="en-US" dirty="0"/>
          </a:p>
        </p:txBody>
      </p:sp>
      <p:graphicFrame>
        <p:nvGraphicFramePr>
          <p:cNvPr id="6" name="Content Placeholder 5">
            <a:extLst>
              <a:ext uri="{FF2B5EF4-FFF2-40B4-BE49-F238E27FC236}">
                <a16:creationId xmlns:a16="http://schemas.microsoft.com/office/drawing/2014/main" id="{D39C2C9B-4E94-376E-A3A7-2B5ACE2467BB}"/>
              </a:ext>
            </a:extLst>
          </p:cNvPr>
          <p:cNvGraphicFramePr>
            <a:graphicFrameLocks noGrp="1"/>
          </p:cNvGraphicFramePr>
          <p:nvPr>
            <p:ph idx="1"/>
            <p:extLst>
              <p:ext uri="{D42A27DB-BD31-4B8C-83A1-F6EECF244321}">
                <p14:modId xmlns:p14="http://schemas.microsoft.com/office/powerpoint/2010/main" val="845759881"/>
              </p:ext>
            </p:extLst>
          </p:nvPr>
        </p:nvGraphicFramePr>
        <p:xfrm>
          <a:off x="304800" y="825501"/>
          <a:ext cx="11531600" cy="5562912"/>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68CEA3F0-63D3-4DE6-9749-A74A9B871C66}"/>
              </a:ext>
            </a:extLst>
          </p:cNvPr>
          <p:cNvSpPr txBox="1"/>
          <p:nvPr/>
        </p:nvSpPr>
        <p:spPr>
          <a:xfrm>
            <a:off x="129261" y="6203745"/>
            <a:ext cx="8409829" cy="738664"/>
          </a:xfrm>
          <a:prstGeom prst="rect">
            <a:avLst/>
          </a:prstGeom>
          <a:noFill/>
        </p:spPr>
        <p:txBody>
          <a:bodyPr wrap="square" rtlCol="0">
            <a:spAutoFit/>
          </a:bodyPr>
          <a:lstStyle/>
          <a:p>
            <a:r>
              <a:rPr lang="en-US" dirty="0"/>
              <a:t>Source: CDC Website. </a:t>
            </a:r>
            <a:r>
              <a:rPr lang="en-US" sz="1200" dirty="0"/>
              <a:t>https://www.cdc.gov/reproductivehealth/maternal-mortality/pregnancy-mortality-surveillance-system.htm#:~:text=The%20Pregnancy%20Mortality%20Surveillance%20System%20(PMSS)%20defines%20a%20pregnancy%2D,or%20aggravated%20by%20the%20pregnancy.e</a:t>
            </a:r>
          </a:p>
        </p:txBody>
      </p:sp>
      <p:sp>
        <p:nvSpPr>
          <p:cNvPr id="5" name="TextBox 4">
            <a:extLst>
              <a:ext uri="{FF2B5EF4-FFF2-40B4-BE49-F238E27FC236}">
                <a16:creationId xmlns:a16="http://schemas.microsoft.com/office/drawing/2014/main" id="{91559E96-9F57-4AD9-9444-718855D334C4}"/>
              </a:ext>
            </a:extLst>
          </p:cNvPr>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15354909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15308" y="30778"/>
            <a:ext cx="11561379" cy="1325563"/>
          </a:xfrm>
        </p:spPr>
        <p:txBody>
          <a:bodyPr/>
          <a:lstStyle/>
          <a:p>
            <a:pPr algn="ctr"/>
            <a:r>
              <a:rPr lang="en-US" b="1" dirty="0">
                <a:solidFill>
                  <a:srgbClr val="0000FF"/>
                </a:solidFill>
                <a:latin typeface="+mn-lt"/>
              </a:rPr>
              <a:t>Pregnancy Related Mortality Ratios </a:t>
            </a:r>
            <a:br>
              <a:rPr lang="en-US" b="1" dirty="0">
                <a:solidFill>
                  <a:srgbClr val="0000FF"/>
                </a:solidFill>
                <a:latin typeface="+mn-lt"/>
              </a:rPr>
            </a:br>
            <a:r>
              <a:rPr lang="en-US" b="1" dirty="0">
                <a:solidFill>
                  <a:srgbClr val="0000FF"/>
                </a:solidFill>
                <a:latin typeface="+mn-lt"/>
              </a:rPr>
              <a:t>by Race, U.S., 2017-2019</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448062082"/>
              </p:ext>
            </p:extLst>
          </p:nvPr>
        </p:nvGraphicFramePr>
        <p:xfrm>
          <a:off x="492584" y="1093452"/>
          <a:ext cx="11183007" cy="488532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114212" y="6211669"/>
            <a:ext cx="115613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Source: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CDC.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https://www.cdc.gov/reproductivehealth/maternal-mortality/pregnancy-mortality-surveillance-system.htm</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390054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838200" y="0"/>
            <a:ext cx="10515600" cy="1295400"/>
          </a:xfrm>
        </p:spPr>
        <p:txBody>
          <a:bodyPr>
            <a:normAutofit fontScale="90000"/>
          </a:bodyPr>
          <a:lstStyle/>
          <a:p>
            <a:r>
              <a:rPr lang="en-US" sz="5400" dirty="0"/>
              <a:t>Is Maternal Mortality a Ratio or a Rate?</a:t>
            </a:r>
            <a:endParaRPr lang="en-US" sz="5400" b="1" dirty="0"/>
          </a:p>
        </p:txBody>
      </p:sp>
      <p:sp>
        <p:nvSpPr>
          <p:cNvPr id="38915" name="Rectangle 3"/>
          <p:cNvSpPr>
            <a:spLocks noGrp="1" noChangeArrowheads="1"/>
          </p:cNvSpPr>
          <p:nvPr>
            <p:ph type="body" idx="1"/>
          </p:nvPr>
        </p:nvSpPr>
        <p:spPr>
          <a:xfrm>
            <a:off x="610613" y="1628077"/>
            <a:ext cx="11343494" cy="4103649"/>
          </a:xfrm>
        </p:spPr>
        <p:txBody>
          <a:bodyPr>
            <a:normAutofit/>
          </a:bodyPr>
          <a:lstStyle/>
          <a:p>
            <a:r>
              <a:rPr lang="en-US" sz="4400" b="1" i="1" u="sng" dirty="0"/>
              <a:t>Rate:</a:t>
            </a:r>
            <a:r>
              <a:rPr lang="en-US" sz="4400" dirty="0"/>
              <a:t> # of events / total persons at risk in the population (usually % or number per 1,000/100,000)</a:t>
            </a:r>
            <a:endParaRPr lang="en-US" sz="4400" b="1" i="1" u="sng" dirty="0"/>
          </a:p>
          <a:p>
            <a:pPr marL="0" indent="0" eaLnBrk="1" hangingPunct="1">
              <a:lnSpc>
                <a:spcPct val="90000"/>
              </a:lnSpc>
              <a:buNone/>
            </a:pPr>
            <a:endParaRPr lang="en-US" sz="4400" b="1" i="1" u="sng" dirty="0"/>
          </a:p>
          <a:p>
            <a:pPr eaLnBrk="1" hangingPunct="1">
              <a:lnSpc>
                <a:spcPct val="90000"/>
              </a:lnSpc>
            </a:pPr>
            <a:r>
              <a:rPr lang="en-US" sz="4400" b="1" i="1" u="sng" dirty="0"/>
              <a:t> Ratio: </a:t>
            </a:r>
            <a:r>
              <a:rPr lang="en-US" sz="4400" dirty="0"/>
              <a:t># of events (or persons) / some </a:t>
            </a:r>
            <a:r>
              <a:rPr lang="en-US" sz="4400" i="1" dirty="0">
                <a:solidFill>
                  <a:schemeClr val="accent6">
                    <a:lumMod val="75000"/>
                  </a:schemeClr>
                </a:solidFill>
              </a:rPr>
              <a:t>comparable</a:t>
            </a:r>
            <a:r>
              <a:rPr lang="en-US" sz="4400" dirty="0"/>
              <a:t> cohort of people or events</a:t>
            </a:r>
          </a:p>
          <a:p>
            <a:pPr eaLnBrk="1" hangingPunct="1">
              <a:lnSpc>
                <a:spcPct val="90000"/>
              </a:lnSpc>
              <a:buFontTx/>
              <a:buNone/>
            </a:pPr>
            <a:endParaRPr lang="en-US" sz="4400" b="1" i="1" u="sng" dirty="0"/>
          </a:p>
        </p:txBody>
      </p:sp>
      <p:sp>
        <p:nvSpPr>
          <p:cNvPr id="4" name="TextBox 3"/>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7048824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778"/>
            <a:ext cx="10515600" cy="1325563"/>
          </a:xfrm>
        </p:spPr>
        <p:txBody>
          <a:bodyPr>
            <a:normAutofit fontScale="90000"/>
          </a:bodyPr>
          <a:lstStyle/>
          <a:p>
            <a:r>
              <a:rPr lang="en-US" dirty="0"/>
              <a:t>Pregnancy Related Mortality Ratios (per 100,000 births) by Race/Ethnicity, U.S. 2007-2018.</a:t>
            </a:r>
          </a:p>
        </p:txBody>
      </p:sp>
      <p:graphicFrame>
        <p:nvGraphicFramePr>
          <p:cNvPr id="6" name="Content Placeholder 5"/>
          <p:cNvGraphicFramePr>
            <a:graphicFrameLocks noGrp="1"/>
          </p:cNvGraphicFramePr>
          <p:nvPr>
            <p:ph idx="1"/>
          </p:nvPr>
        </p:nvGraphicFramePr>
        <p:xfrm>
          <a:off x="838200" y="1356341"/>
          <a:ext cx="10515600" cy="482062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14212" y="6211669"/>
            <a:ext cx="1156137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Source: Petersen E. et al.  Racial/Ethnic Disparities in Pregnancy-Related Deaths — U.S., 2007–2016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MMWR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9/6/19; 68(35):762-765. &amp; CDC Website (2016-18).</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30158188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372" y="365125"/>
            <a:ext cx="11571890" cy="1325563"/>
          </a:xfrm>
        </p:spPr>
        <p:txBody>
          <a:bodyPr>
            <a:normAutofit/>
          </a:bodyPr>
          <a:lstStyle/>
          <a:p>
            <a:pPr algn="ctr"/>
            <a:r>
              <a:rPr lang="en-US" b="1" dirty="0">
                <a:solidFill>
                  <a:srgbClr val="0000FF"/>
                </a:solidFill>
                <a:latin typeface="+mn-lt"/>
              </a:rPr>
              <a:t>Pregnancy-related mortality ratios </a:t>
            </a:r>
            <a:r>
              <a:rPr lang="en-US" sz="3200" b="1" dirty="0">
                <a:solidFill>
                  <a:srgbClr val="0000FF"/>
                </a:solidFill>
                <a:latin typeface="+mn-lt"/>
              </a:rPr>
              <a:t>(per 100,000 live births)</a:t>
            </a:r>
            <a:r>
              <a:rPr lang="en-US" b="1" dirty="0">
                <a:solidFill>
                  <a:srgbClr val="0000FF"/>
                </a:solidFill>
                <a:latin typeface="+mn-lt"/>
              </a:rPr>
              <a:t> by race/ethnicity, U.S. 2007-2016</a:t>
            </a:r>
            <a:endParaRPr lang="en-US" dirty="0">
              <a:solidFill>
                <a:srgbClr val="0000FF"/>
              </a:solidFill>
              <a:latin typeface="+mn-lt"/>
            </a:endParaRPr>
          </a:p>
        </p:txBody>
      </p:sp>
      <p:graphicFrame>
        <p:nvGraphicFramePr>
          <p:cNvPr id="6" name="Content Placeholder 5"/>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7" name="Oval 6"/>
          <p:cNvSpPr/>
          <p:nvPr/>
        </p:nvSpPr>
        <p:spPr>
          <a:xfrm>
            <a:off x="9993086" y="2952206"/>
            <a:ext cx="822960" cy="7576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p:cNvSpPr/>
          <p:nvPr/>
        </p:nvSpPr>
        <p:spPr>
          <a:xfrm>
            <a:off x="1876698" y="3709851"/>
            <a:ext cx="822960" cy="7576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p:cNvCxnSpPr>
            <a:stCxn id="8" idx="6"/>
            <a:endCxn id="7" idx="2"/>
          </p:cNvCxnSpPr>
          <p:nvPr/>
        </p:nvCxnSpPr>
        <p:spPr>
          <a:xfrm flipV="1">
            <a:off x="2699658" y="3331029"/>
            <a:ext cx="7293428" cy="7576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8986" y="6055346"/>
            <a:ext cx="117129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Source: Petersen E et al.  Racial/Ethnic Disparities in Pregnancy-Related Deaths — United States, 2007–2016.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MMWR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2/7/19; 68 (35): 762-765.</a:t>
            </a:r>
          </a:p>
        </p:txBody>
      </p:sp>
      <p:sp>
        <p:nvSpPr>
          <p:cNvPr id="9" name="TextBox 8"/>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6981245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372" y="365125"/>
            <a:ext cx="11571890" cy="1325563"/>
          </a:xfrm>
        </p:spPr>
        <p:txBody>
          <a:bodyPr>
            <a:normAutofit/>
          </a:bodyPr>
          <a:lstStyle/>
          <a:p>
            <a:pPr algn="ctr"/>
            <a:r>
              <a:rPr lang="en-US" b="1" dirty="0">
                <a:solidFill>
                  <a:srgbClr val="0000FF"/>
                </a:solidFill>
                <a:latin typeface="+mn-lt"/>
              </a:rPr>
              <a:t>Pregnancy-related mortality ratios </a:t>
            </a:r>
            <a:r>
              <a:rPr lang="en-US" sz="3200" b="1" dirty="0">
                <a:solidFill>
                  <a:srgbClr val="0000FF"/>
                </a:solidFill>
                <a:latin typeface="+mn-lt"/>
              </a:rPr>
              <a:t>(per 100,000 live births)</a:t>
            </a:r>
            <a:r>
              <a:rPr lang="en-US" b="1" dirty="0">
                <a:solidFill>
                  <a:srgbClr val="0000FF"/>
                </a:solidFill>
                <a:latin typeface="+mn-lt"/>
              </a:rPr>
              <a:t> by race/ethnicity, U.S. 2007-2016</a:t>
            </a:r>
            <a:endParaRPr lang="en-US" dirty="0">
              <a:solidFill>
                <a:srgbClr val="0000FF"/>
              </a:solidFill>
              <a:latin typeface="+mn-lt"/>
            </a:endParaRPr>
          </a:p>
        </p:txBody>
      </p:sp>
      <p:graphicFrame>
        <p:nvGraphicFramePr>
          <p:cNvPr id="6" name="Content Placeholder 5"/>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38986" y="6055346"/>
            <a:ext cx="117129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Source: Petersen E et al.  Racial/Ethnic Disparities in Pregnancy-Related Deaths — United States, 2007–2016.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MMWR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2/7/19; 68 (35): 762-765.</a:t>
            </a:r>
          </a:p>
        </p:txBody>
      </p:sp>
      <p:sp>
        <p:nvSpPr>
          <p:cNvPr id="9" name="TextBox 8"/>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
        <p:nvSpPr>
          <p:cNvPr id="7" name="Oval 6"/>
          <p:cNvSpPr/>
          <p:nvPr/>
        </p:nvSpPr>
        <p:spPr>
          <a:xfrm>
            <a:off x="7554686" y="3115371"/>
            <a:ext cx="822960" cy="7576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p:cNvSpPr/>
          <p:nvPr/>
        </p:nvSpPr>
        <p:spPr>
          <a:xfrm>
            <a:off x="1915886" y="3604032"/>
            <a:ext cx="822960" cy="7576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p:cNvCxnSpPr>
            <a:stCxn id="8" idx="6"/>
            <a:endCxn id="7" idx="2"/>
          </p:cNvCxnSpPr>
          <p:nvPr/>
        </p:nvCxnSpPr>
        <p:spPr>
          <a:xfrm flipV="1">
            <a:off x="2738846" y="3494194"/>
            <a:ext cx="4815840" cy="4886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54355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DD69D-126F-3448-58F9-D1B6AF08CD7E}"/>
              </a:ext>
            </a:extLst>
          </p:cNvPr>
          <p:cNvSpPr>
            <a:spLocks noGrp="1"/>
          </p:cNvSpPr>
          <p:nvPr>
            <p:ph type="title"/>
          </p:nvPr>
        </p:nvSpPr>
        <p:spPr>
          <a:xfrm>
            <a:off x="838200" y="365125"/>
            <a:ext cx="10515600" cy="5887085"/>
          </a:xfrm>
        </p:spPr>
        <p:txBody>
          <a:bodyPr>
            <a:normAutofit/>
          </a:bodyPr>
          <a:lstStyle/>
          <a:p>
            <a:r>
              <a:rPr lang="en-US" dirty="0">
                <a:solidFill>
                  <a:srgbClr val="3333FF"/>
                </a:solidFill>
              </a:rPr>
              <a:t>Moving from the CDC Pregnancy Related Mortality Surveillance to the National Vital Statistic System Data</a:t>
            </a:r>
          </a:p>
        </p:txBody>
      </p:sp>
    </p:spTree>
    <p:extLst>
      <p:ext uri="{BB962C8B-B14F-4D97-AF65-F5344CB8AC3E}">
        <p14:creationId xmlns:p14="http://schemas.microsoft.com/office/powerpoint/2010/main" val="14617087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7A49F2-E992-4F17-91B6-6780EBF16F4C}"/>
              </a:ext>
            </a:extLst>
          </p:cNvPr>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pic>
        <p:nvPicPr>
          <p:cNvPr id="6" name="Picture 5">
            <a:extLst>
              <a:ext uri="{FF2B5EF4-FFF2-40B4-BE49-F238E27FC236}">
                <a16:creationId xmlns:a16="http://schemas.microsoft.com/office/drawing/2014/main" id="{E726F883-F932-C8BB-6FAD-8D950940F8F1}"/>
              </a:ext>
            </a:extLst>
          </p:cNvPr>
          <p:cNvPicPr>
            <a:picLocks noChangeAspect="1"/>
          </p:cNvPicPr>
          <p:nvPr/>
        </p:nvPicPr>
        <p:blipFill>
          <a:blip r:embed="rId3"/>
          <a:stretch>
            <a:fillRect/>
          </a:stretch>
        </p:blipFill>
        <p:spPr>
          <a:xfrm>
            <a:off x="187789" y="0"/>
            <a:ext cx="11881054" cy="6299200"/>
          </a:xfrm>
          <a:prstGeom prst="rect">
            <a:avLst/>
          </a:prstGeom>
        </p:spPr>
      </p:pic>
    </p:spTree>
    <p:extLst>
      <p:ext uri="{BB962C8B-B14F-4D97-AF65-F5344CB8AC3E}">
        <p14:creationId xmlns:p14="http://schemas.microsoft.com/office/powerpoint/2010/main" val="26814374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129" y="105634"/>
            <a:ext cx="10515600" cy="1325563"/>
          </a:xfrm>
        </p:spPr>
        <p:txBody>
          <a:bodyPr/>
          <a:lstStyle/>
          <a:p>
            <a:r>
              <a:rPr lang="en-US" dirty="0"/>
              <a:t>Maternal Mortality Ratios </a:t>
            </a:r>
            <a:r>
              <a:rPr lang="en-US" sz="3200" dirty="0"/>
              <a:t>(per 100,000 live births), </a:t>
            </a:r>
            <a:r>
              <a:rPr lang="en-US" dirty="0"/>
              <a:t>U.S. 1987-2022 (2022 is provisional)*</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95741938"/>
              </p:ext>
            </p:extLst>
          </p:nvPr>
        </p:nvGraphicFramePr>
        <p:xfrm>
          <a:off x="656567" y="1315950"/>
          <a:ext cx="11376595" cy="4976261"/>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1384661" y="1940325"/>
            <a:ext cx="4754882" cy="149520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1685109" y="2259874"/>
            <a:ext cx="1045028"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730137" y="1981919"/>
            <a:ext cx="4101737" cy="1384995"/>
          </a:xfrm>
          <a:prstGeom prst="rect">
            <a:avLst/>
          </a:prstGeom>
          <a:noFill/>
        </p:spPr>
        <p:txBody>
          <a:bodyPr wrap="square" rtlCol="0">
            <a:spAutoFit/>
          </a:bodyPr>
          <a:lstStyle/>
          <a:p>
            <a:r>
              <a:rPr lang="en-US" sz="2800" b="1" dirty="0">
                <a:solidFill>
                  <a:srgbClr val="0000FF"/>
                </a:solidFill>
              </a:rPr>
              <a:t>Official NVSS Rate</a:t>
            </a:r>
          </a:p>
          <a:p>
            <a:endParaRPr lang="en-US" sz="2800" b="1" dirty="0">
              <a:solidFill>
                <a:srgbClr val="0000FF"/>
              </a:solidFill>
            </a:endParaRPr>
          </a:p>
          <a:p>
            <a:r>
              <a:rPr lang="en-US" sz="2800" b="1" dirty="0">
                <a:solidFill>
                  <a:srgbClr val="C00000"/>
                </a:solidFill>
              </a:rPr>
              <a:t>Estimated from PMSS</a:t>
            </a:r>
          </a:p>
        </p:txBody>
      </p:sp>
      <p:cxnSp>
        <p:nvCxnSpPr>
          <p:cNvPr id="12" name="Straight Connector 11"/>
          <p:cNvCxnSpPr/>
          <p:nvPr/>
        </p:nvCxnSpPr>
        <p:spPr>
          <a:xfrm>
            <a:off x="1685109" y="3117668"/>
            <a:ext cx="104502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58838" y="6218368"/>
            <a:ext cx="11914540" cy="584775"/>
          </a:xfrm>
          <a:prstGeom prst="rect">
            <a:avLst/>
          </a:prstGeom>
          <a:noFill/>
        </p:spPr>
        <p:txBody>
          <a:bodyPr wrap="square" rtlCol="0">
            <a:spAutoFit/>
          </a:bodyPr>
          <a:lstStyle/>
          <a:p>
            <a:r>
              <a:rPr lang="en-US" sz="1400" baseline="30000" dirty="0"/>
              <a:t>#</a:t>
            </a:r>
            <a:r>
              <a:rPr lang="en-US" sz="1400" i="1" dirty="0"/>
              <a:t> 1987-2007 &amp; 2018-21 based on official NVSS reported ratio; 2008-2016 estimated based on Pregnancy-Related Mortality Ratio limited to 42 days postpartum</a:t>
            </a:r>
            <a:r>
              <a:rPr lang="en-US" i="1" dirty="0"/>
              <a:t>.  </a:t>
            </a:r>
          </a:p>
          <a:p>
            <a:r>
              <a:rPr lang="en-US" sz="1400" i="1" dirty="0"/>
              <a:t>Source: </a:t>
            </a:r>
            <a:r>
              <a:rPr lang="en-US" sz="1400" dirty="0">
                <a:solidFill>
                  <a:prstClr val="black"/>
                </a:solidFill>
              </a:rPr>
              <a:t>Adapted from: Callaghan W. https://www.cdc.gov/grand-rounds/pp/2017/20171114-presentation-maternal-mortality-H.pdf</a:t>
            </a:r>
            <a:endParaRPr lang="en-US" sz="1400" i="1" dirty="0"/>
          </a:p>
        </p:txBody>
      </p:sp>
      <p:sp>
        <p:nvSpPr>
          <p:cNvPr id="14" name="TextBox 13"/>
          <p:cNvSpPr txBox="1"/>
          <p:nvPr/>
        </p:nvSpPr>
        <p:spPr>
          <a:xfrm>
            <a:off x="8990771" y="5373116"/>
            <a:ext cx="2479140" cy="369332"/>
          </a:xfrm>
          <a:prstGeom prst="rect">
            <a:avLst/>
          </a:prstGeom>
          <a:noFill/>
        </p:spPr>
        <p:txBody>
          <a:bodyPr wrap="none" rtlCol="0">
            <a:spAutoFit/>
          </a:bodyPr>
          <a:lstStyle/>
          <a:p>
            <a:r>
              <a:rPr lang="en-US" i="1" dirty="0">
                <a:solidFill>
                  <a:srgbClr val="0000FF"/>
                </a:solidFill>
              </a:rPr>
              <a:t># 2018-21 Official Ratios</a:t>
            </a:r>
          </a:p>
        </p:txBody>
      </p:sp>
      <p:sp>
        <p:nvSpPr>
          <p:cNvPr id="15" name="TextBox 14"/>
          <p:cNvSpPr txBox="1"/>
          <p:nvPr/>
        </p:nvSpPr>
        <p:spPr>
          <a:xfrm>
            <a:off x="9881303" y="6538342"/>
            <a:ext cx="2310697" cy="307777"/>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
        <p:nvSpPr>
          <p:cNvPr id="4" name="TextBox 3">
            <a:extLst>
              <a:ext uri="{FF2B5EF4-FFF2-40B4-BE49-F238E27FC236}">
                <a16:creationId xmlns:a16="http://schemas.microsoft.com/office/drawing/2014/main" id="{7DBFC3C7-33EA-C409-363C-E612F59D8443}"/>
              </a:ext>
            </a:extLst>
          </p:cNvPr>
          <p:cNvSpPr txBox="1"/>
          <p:nvPr/>
        </p:nvSpPr>
        <p:spPr>
          <a:xfrm rot="16200000">
            <a:off x="-1302733" y="3439338"/>
            <a:ext cx="3376502" cy="461665"/>
          </a:xfrm>
          <a:prstGeom prst="rect">
            <a:avLst/>
          </a:prstGeom>
          <a:noFill/>
        </p:spPr>
        <p:txBody>
          <a:bodyPr wrap="none" rtlCol="0">
            <a:spAutoFit/>
          </a:bodyPr>
          <a:lstStyle/>
          <a:p>
            <a:r>
              <a:rPr lang="en-US" sz="2400" b="1" dirty="0"/>
              <a:t>Maternal Mortality Ratio</a:t>
            </a:r>
          </a:p>
        </p:txBody>
      </p:sp>
    </p:spTree>
    <p:extLst>
      <p:ext uri="{BB962C8B-B14F-4D97-AF65-F5344CB8AC3E}">
        <p14:creationId xmlns:p14="http://schemas.microsoft.com/office/powerpoint/2010/main" val="14321336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2611B-7A82-C548-071E-FB58788625E0}"/>
              </a:ext>
            </a:extLst>
          </p:cNvPr>
          <p:cNvSpPr>
            <a:spLocks noGrp="1"/>
          </p:cNvSpPr>
          <p:nvPr>
            <p:ph type="title"/>
          </p:nvPr>
        </p:nvSpPr>
        <p:spPr>
          <a:xfrm>
            <a:off x="838200" y="139494"/>
            <a:ext cx="10515600" cy="1325563"/>
          </a:xfrm>
        </p:spPr>
        <p:txBody>
          <a:bodyPr/>
          <a:lstStyle/>
          <a:p>
            <a:r>
              <a:rPr lang="en-US" dirty="0"/>
              <a:t>Comparing CDC &amp; NVSS Estimates of U.S. Maternal Mortality, 2018 &amp; 2019</a:t>
            </a:r>
          </a:p>
        </p:txBody>
      </p:sp>
      <p:graphicFrame>
        <p:nvGraphicFramePr>
          <p:cNvPr id="6" name="Content Placeholder 5">
            <a:extLst>
              <a:ext uri="{FF2B5EF4-FFF2-40B4-BE49-F238E27FC236}">
                <a16:creationId xmlns:a16="http://schemas.microsoft.com/office/drawing/2014/main" id="{123290E1-6121-5200-C3BA-555926A32CEA}"/>
              </a:ext>
            </a:extLst>
          </p:cNvPr>
          <p:cNvGraphicFramePr>
            <a:graphicFrameLocks noGrp="1"/>
          </p:cNvGraphicFramePr>
          <p:nvPr>
            <p:ph idx="1"/>
            <p:extLst>
              <p:ext uri="{D42A27DB-BD31-4B8C-83A1-F6EECF244321}">
                <p14:modId xmlns:p14="http://schemas.microsoft.com/office/powerpoint/2010/main" val="2201992349"/>
              </p:ext>
            </p:extLst>
          </p:nvPr>
        </p:nvGraphicFramePr>
        <p:xfrm>
          <a:off x="838200" y="1465057"/>
          <a:ext cx="10515600" cy="433010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58A5D049-D151-F17B-E7B7-11F1CB0AE8D8}"/>
              </a:ext>
            </a:extLst>
          </p:cNvPr>
          <p:cNvSpPr txBox="1"/>
          <p:nvPr/>
        </p:nvSpPr>
        <p:spPr>
          <a:xfrm rot="16200000">
            <a:off x="-1302733" y="3439338"/>
            <a:ext cx="3376502" cy="461665"/>
          </a:xfrm>
          <a:prstGeom prst="rect">
            <a:avLst/>
          </a:prstGeom>
          <a:noFill/>
        </p:spPr>
        <p:txBody>
          <a:bodyPr wrap="none" rtlCol="0">
            <a:spAutoFit/>
          </a:bodyPr>
          <a:lstStyle/>
          <a:p>
            <a:r>
              <a:rPr lang="en-US" sz="2400" b="1" dirty="0"/>
              <a:t>Maternal Mortality Ratio</a:t>
            </a:r>
          </a:p>
        </p:txBody>
      </p:sp>
      <p:sp>
        <p:nvSpPr>
          <p:cNvPr id="8" name="TextBox 7">
            <a:extLst>
              <a:ext uri="{FF2B5EF4-FFF2-40B4-BE49-F238E27FC236}">
                <a16:creationId xmlns:a16="http://schemas.microsoft.com/office/drawing/2014/main" id="{44988340-9512-F296-A228-C5033B5BAFF8}"/>
              </a:ext>
            </a:extLst>
          </p:cNvPr>
          <p:cNvSpPr txBox="1"/>
          <p:nvPr/>
        </p:nvSpPr>
        <p:spPr>
          <a:xfrm>
            <a:off x="0" y="6311900"/>
            <a:ext cx="11863449" cy="584775"/>
          </a:xfrm>
          <a:prstGeom prst="rect">
            <a:avLst/>
          </a:prstGeom>
          <a:noFill/>
        </p:spPr>
        <p:txBody>
          <a:bodyPr wrap="square" rtlCol="0">
            <a:spAutoFit/>
          </a:bodyPr>
          <a:lstStyle/>
          <a:p>
            <a:r>
              <a:rPr lang="en-US" sz="1600" dirty="0"/>
              <a:t>Sources: NVSS Hoyert.</a:t>
            </a:r>
            <a:r>
              <a:rPr lang="en-US" sz="1600" b="0" i="0" u="none" strike="noStrike" baseline="0" dirty="0">
                <a:solidFill>
                  <a:srgbClr val="000000"/>
                </a:solidFill>
              </a:rPr>
              <a:t> Maternal mortality rates in the United States, 2021. NCHS Health E-Stats. 2023; CDC: adapted from </a:t>
            </a:r>
            <a:r>
              <a:rPr lang="en-US" sz="1600" b="0" i="0" u="none" strike="noStrike" baseline="0" dirty="0">
                <a:solidFill>
                  <a:srgbClr val="000000"/>
                </a:solidFill>
                <a:hlinkClick r:id="rId4"/>
              </a:rPr>
              <a:t>https://www.cdc.gov/reproductivehealth/maternal-mortality/pregnancy-mortality-surveillance-system.htm</a:t>
            </a:r>
            <a:r>
              <a:rPr lang="en-US" sz="1600" b="0" i="0" u="none" strike="noStrike" baseline="0" dirty="0">
                <a:solidFill>
                  <a:srgbClr val="000000"/>
                </a:solidFill>
              </a:rPr>
              <a:t> . </a:t>
            </a:r>
            <a:endParaRPr lang="en-US" sz="1600" dirty="0"/>
          </a:p>
        </p:txBody>
      </p:sp>
      <p:sp>
        <p:nvSpPr>
          <p:cNvPr id="9" name="TextBox 8">
            <a:extLst>
              <a:ext uri="{FF2B5EF4-FFF2-40B4-BE49-F238E27FC236}">
                <a16:creationId xmlns:a16="http://schemas.microsoft.com/office/drawing/2014/main" id="{D3457AD2-762D-654C-4513-F33E5DA91E8A}"/>
              </a:ext>
            </a:extLst>
          </p:cNvPr>
          <p:cNvSpPr txBox="1"/>
          <p:nvPr/>
        </p:nvSpPr>
        <p:spPr>
          <a:xfrm>
            <a:off x="0" y="5875164"/>
            <a:ext cx="10723419" cy="400110"/>
          </a:xfrm>
          <a:prstGeom prst="rect">
            <a:avLst/>
          </a:prstGeom>
          <a:noFill/>
        </p:spPr>
        <p:txBody>
          <a:bodyPr wrap="square" rtlCol="0">
            <a:spAutoFit/>
          </a:bodyPr>
          <a:lstStyle/>
          <a:p>
            <a:r>
              <a:rPr lang="en-US" sz="2000" b="1" dirty="0"/>
              <a:t>NVSS</a:t>
            </a:r>
            <a:r>
              <a:rPr lang="en-US" sz="2000" dirty="0"/>
              <a:t> – National Vital Statistics System; </a:t>
            </a:r>
            <a:r>
              <a:rPr lang="en-US" sz="2000" b="1" dirty="0"/>
              <a:t>CDC</a:t>
            </a:r>
            <a:r>
              <a:rPr lang="en-US" sz="2000" dirty="0"/>
              <a:t> – </a:t>
            </a:r>
            <a:r>
              <a:rPr lang="en-US" sz="2000" b="0" i="0" dirty="0">
                <a:solidFill>
                  <a:srgbClr val="222222"/>
                </a:solidFill>
                <a:effectLst/>
              </a:rPr>
              <a:t>Pregnancy Mortality Surveillance System</a:t>
            </a:r>
            <a:endParaRPr lang="en-US" sz="2000" dirty="0"/>
          </a:p>
        </p:txBody>
      </p:sp>
    </p:spTree>
    <p:extLst>
      <p:ext uri="{BB962C8B-B14F-4D97-AF65-F5344CB8AC3E}">
        <p14:creationId xmlns:p14="http://schemas.microsoft.com/office/powerpoint/2010/main" val="37291395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314" y="136526"/>
            <a:ext cx="10515600" cy="765109"/>
          </a:xfrm>
        </p:spPr>
        <p:txBody>
          <a:bodyPr>
            <a:normAutofit fontScale="90000"/>
          </a:bodyPr>
          <a:lstStyle/>
          <a:p>
            <a:r>
              <a:rPr lang="en-US" sz="5400" dirty="0">
                <a:solidFill>
                  <a:srgbClr val="0000FF"/>
                </a:solidFill>
              </a:rPr>
              <a:t>Summary</a:t>
            </a:r>
          </a:p>
        </p:txBody>
      </p:sp>
      <p:sp>
        <p:nvSpPr>
          <p:cNvPr id="3" name="Content Placeholder 2"/>
          <p:cNvSpPr>
            <a:spLocks noGrp="1"/>
          </p:cNvSpPr>
          <p:nvPr>
            <p:ph idx="1"/>
          </p:nvPr>
        </p:nvSpPr>
        <p:spPr>
          <a:xfrm>
            <a:off x="348342" y="776375"/>
            <a:ext cx="11504568" cy="5830165"/>
          </a:xfrm>
        </p:spPr>
        <p:txBody>
          <a:bodyPr>
            <a:noAutofit/>
          </a:bodyPr>
          <a:lstStyle/>
          <a:p>
            <a:r>
              <a:rPr lang="en-US" sz="3200" dirty="0"/>
              <a:t>The Pregnancy Related Maternal Mortality System provides a reasonable alternative to the National Vital Statistics Syst. &amp; it documented a steady increase in maternal deaths, 1987 to 2005.</a:t>
            </a:r>
          </a:p>
          <a:p>
            <a:pPr marL="0" indent="0">
              <a:buNone/>
            </a:pPr>
            <a:endParaRPr lang="en-US" sz="2000" dirty="0"/>
          </a:p>
          <a:p>
            <a:r>
              <a:rPr lang="en-US" sz="3200" dirty="0"/>
              <a:t>It has also shown a plateauing of the ratio from 2008-2019, though the difference between the two ratios in 2018-2019 has increased.</a:t>
            </a:r>
          </a:p>
          <a:p>
            <a:pPr marL="0" indent="0">
              <a:buNone/>
            </a:pPr>
            <a:endParaRPr lang="en-US" sz="2000" dirty="0"/>
          </a:p>
          <a:p>
            <a:r>
              <a:rPr lang="en-US" sz="3200" dirty="0"/>
              <a:t>The question is whether that plateauing is at an acceptable level and for that we need to place the U.S. in a comparative context. </a:t>
            </a:r>
          </a:p>
          <a:p>
            <a:pPr marL="0" indent="0">
              <a:buNone/>
            </a:pPr>
            <a:r>
              <a:rPr lang="en-US" sz="3200" dirty="0"/>
              <a:t> </a:t>
            </a:r>
          </a:p>
          <a:p>
            <a:r>
              <a:rPr lang="en-US" sz="3200" dirty="0"/>
              <a:t> The resumption of the official reporting shows a rapid increase from 2018-2021, partially the result of the COVID pandemic.</a:t>
            </a:r>
          </a:p>
        </p:txBody>
      </p:sp>
      <p:sp>
        <p:nvSpPr>
          <p:cNvPr id="4" name="TextBox 3"/>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42143409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386848" cy="5341992"/>
          </a:xfrm>
        </p:spPr>
        <p:txBody>
          <a:bodyPr>
            <a:noAutofit/>
          </a:bodyPr>
          <a:lstStyle/>
          <a:p>
            <a:r>
              <a:rPr lang="en-US" sz="6600" dirty="0">
                <a:solidFill>
                  <a:srgbClr val="0000FF"/>
                </a:solidFill>
              </a:rPr>
              <a:t>5. Comparing the U.S. to the Rest of the World</a:t>
            </a:r>
          </a:p>
        </p:txBody>
      </p:sp>
      <p:sp>
        <p:nvSpPr>
          <p:cNvPr id="3" name="TextBox 2"/>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35666822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951" y="-136166"/>
            <a:ext cx="11476233" cy="785581"/>
          </a:xfrm>
        </p:spPr>
        <p:txBody>
          <a:bodyPr>
            <a:normAutofit/>
          </a:bodyPr>
          <a:lstStyle/>
          <a:p>
            <a:r>
              <a:rPr lang="en-US" b="1" dirty="0">
                <a:latin typeface="+mn-lt"/>
              </a:rPr>
              <a:t>U.S. in a Comparative Context, 1910, 1927, 2020</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80854372"/>
              </p:ext>
            </p:extLst>
          </p:nvPr>
        </p:nvGraphicFramePr>
        <p:xfrm>
          <a:off x="726510" y="821672"/>
          <a:ext cx="10239738" cy="4686227"/>
        </p:xfrm>
        <a:graphic>
          <a:graphicData uri="http://schemas.openxmlformats.org/drawingml/2006/table">
            <a:tbl>
              <a:tblPr firstRow="1" bandRow="1">
                <a:tableStyleId>{5C22544A-7EE6-4342-B048-85BDC9FD1C3A}</a:tableStyleId>
              </a:tblPr>
              <a:tblGrid>
                <a:gridCol w="3430084">
                  <a:extLst>
                    <a:ext uri="{9D8B030D-6E8A-4147-A177-3AD203B41FA5}">
                      <a16:colId xmlns:a16="http://schemas.microsoft.com/office/drawing/2014/main" val="3510375574"/>
                    </a:ext>
                  </a:extLst>
                </a:gridCol>
                <a:gridCol w="2101933">
                  <a:extLst>
                    <a:ext uri="{9D8B030D-6E8A-4147-A177-3AD203B41FA5}">
                      <a16:colId xmlns:a16="http://schemas.microsoft.com/office/drawing/2014/main" val="4059690354"/>
                    </a:ext>
                  </a:extLst>
                </a:gridCol>
                <a:gridCol w="2458192">
                  <a:extLst>
                    <a:ext uri="{9D8B030D-6E8A-4147-A177-3AD203B41FA5}">
                      <a16:colId xmlns:a16="http://schemas.microsoft.com/office/drawing/2014/main" val="731854175"/>
                    </a:ext>
                  </a:extLst>
                </a:gridCol>
                <a:gridCol w="2249529">
                  <a:extLst>
                    <a:ext uri="{9D8B030D-6E8A-4147-A177-3AD203B41FA5}">
                      <a16:colId xmlns:a16="http://schemas.microsoft.com/office/drawing/2014/main" val="604416409"/>
                    </a:ext>
                  </a:extLst>
                </a:gridCol>
              </a:tblGrid>
              <a:tr h="380011">
                <a:tc>
                  <a:txBody>
                    <a:bodyPr/>
                    <a:lstStyle/>
                    <a:p>
                      <a:pPr algn="l" fontAlgn="b"/>
                      <a:endParaRPr lang="en-US" sz="24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400" b="1" i="0" u="none" strike="noStrike" dirty="0">
                          <a:solidFill>
                            <a:srgbClr val="000000"/>
                          </a:solidFill>
                          <a:effectLst/>
                          <a:latin typeface="Calibri" panose="020F0502020204030204" pitchFamily="34" charset="0"/>
                        </a:rPr>
                        <a:t>1901-1910</a:t>
                      </a:r>
                      <a:r>
                        <a:rPr lang="en-US" sz="2400" b="1" i="0" u="none" strike="noStrike" baseline="30000" dirty="0">
                          <a:solidFill>
                            <a:srgbClr val="000000"/>
                          </a:solidFill>
                          <a:effectLst/>
                          <a:latin typeface="Calibri" panose="020F0502020204030204" pitchFamily="34" charset="0"/>
                        </a:rPr>
                        <a:t>1</a:t>
                      </a:r>
                      <a:endParaRPr lang="en-US" sz="24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400" b="1" i="0" u="none" strike="noStrike" dirty="0">
                          <a:solidFill>
                            <a:srgbClr val="000000"/>
                          </a:solidFill>
                          <a:effectLst/>
                          <a:latin typeface="Calibri" panose="020F0502020204030204" pitchFamily="34" charset="0"/>
                        </a:rPr>
                        <a:t>1927 </a:t>
                      </a:r>
                      <a:r>
                        <a:rPr lang="en-US" sz="2400" b="1" i="0" u="none" strike="noStrike" baseline="30000" dirty="0">
                          <a:solidFill>
                            <a:srgbClr val="000000"/>
                          </a:solidFill>
                          <a:effectLst/>
                          <a:latin typeface="Calibri" panose="020F0502020204030204" pitchFamily="34" charset="0"/>
                        </a:rPr>
                        <a:t>2</a:t>
                      </a:r>
                      <a:endParaRPr lang="en-US" sz="24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400" b="1" i="0" u="none" strike="noStrike" dirty="0">
                          <a:solidFill>
                            <a:srgbClr val="000000"/>
                          </a:solidFill>
                          <a:effectLst/>
                          <a:latin typeface="Calibri" panose="020F0502020204030204" pitchFamily="34" charset="0"/>
                        </a:rPr>
                        <a:t>2020 </a:t>
                      </a:r>
                      <a:r>
                        <a:rPr lang="en-US" sz="2400" b="1" i="0" u="none" strike="noStrike" baseline="30000" dirty="0">
                          <a:solidFill>
                            <a:srgbClr val="000000"/>
                          </a:solidFill>
                          <a:effectLst/>
                          <a:latin typeface="Calibri" panose="020F0502020204030204" pitchFamily="34" charset="0"/>
                        </a:rPr>
                        <a:t>3</a:t>
                      </a:r>
                      <a:endParaRPr lang="en-US" sz="24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23032947"/>
                  </a:ext>
                </a:extLst>
              </a:tr>
              <a:tr h="380011">
                <a:tc>
                  <a:txBody>
                    <a:bodyPr/>
                    <a:lstStyle/>
                    <a:p>
                      <a:pPr algn="l" fontAlgn="b"/>
                      <a:endParaRPr lang="en-US" sz="24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400" b="1" i="0" u="none" strike="noStrike" dirty="0">
                          <a:solidFill>
                            <a:srgbClr val="000000"/>
                          </a:solidFill>
                          <a:effectLst/>
                          <a:latin typeface="Calibri" panose="020F0502020204030204" pitchFamily="34" charset="0"/>
                        </a:rPr>
                        <a:t>per 100K births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400" b="1" i="0" u="none" strike="noStrike" dirty="0">
                          <a:solidFill>
                            <a:srgbClr val="000000"/>
                          </a:solidFill>
                          <a:effectLst/>
                          <a:latin typeface="Calibri" panose="020F0502020204030204" pitchFamily="34" charset="0"/>
                        </a:rPr>
                        <a:t>per 100K births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400" b="1" i="0" u="none" strike="noStrike" dirty="0">
                          <a:solidFill>
                            <a:srgbClr val="000000"/>
                          </a:solidFill>
                          <a:effectLst/>
                          <a:latin typeface="Calibri" panose="020F0502020204030204" pitchFamily="34" charset="0"/>
                        </a:rPr>
                        <a:t>per 100K births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51808480"/>
                  </a:ext>
                </a:extLst>
              </a:tr>
              <a:tr h="380011">
                <a:tc>
                  <a:txBody>
                    <a:bodyPr/>
                    <a:lstStyle/>
                    <a:p>
                      <a:pPr algn="l" fontAlgn="b"/>
                      <a:r>
                        <a:rPr lang="en-US" sz="2800" b="0" i="0" u="none" strike="noStrike" dirty="0">
                          <a:solidFill>
                            <a:srgbClr val="000000"/>
                          </a:solidFill>
                          <a:effectLst/>
                          <a:latin typeface="Calibri" panose="020F0502020204030204" pitchFamily="34" charset="0"/>
                        </a:rPr>
                        <a:t>Norway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800" b="0" i="0" u="none" strike="noStrike" dirty="0">
                          <a:solidFill>
                            <a:srgbClr val="000000"/>
                          </a:solidFill>
                          <a:effectLst/>
                          <a:latin typeface="Calibri" panose="020F0502020204030204" pitchFamily="34" charset="0"/>
                        </a:rPr>
                        <a:t>290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800" b="0" i="0" u="none" strike="noStrike" dirty="0">
                          <a:solidFill>
                            <a:srgbClr val="000000"/>
                          </a:solidFill>
                          <a:effectLst/>
                          <a:latin typeface="Calibri" panose="020F0502020204030204" pitchFamily="34" charset="0"/>
                        </a:rPr>
                        <a:t>245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800" b="0" i="0" u="none" strike="noStrike" dirty="0">
                          <a:solidFill>
                            <a:srgbClr val="000000"/>
                          </a:solidFill>
                          <a:effectLst/>
                          <a:latin typeface="Calibri" panose="020F0502020204030204" pitchFamily="34" charset="0"/>
                        </a:rPr>
                        <a:t>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4901368"/>
                  </a:ext>
                </a:extLst>
              </a:tr>
              <a:tr h="380011">
                <a:tc>
                  <a:txBody>
                    <a:bodyPr/>
                    <a:lstStyle/>
                    <a:p>
                      <a:pPr algn="l" fontAlgn="b"/>
                      <a:r>
                        <a:rPr lang="en-US" sz="2800" b="0" i="0" u="none" strike="noStrike" dirty="0">
                          <a:solidFill>
                            <a:srgbClr val="000000"/>
                          </a:solidFill>
                          <a:effectLst/>
                          <a:latin typeface="Calibri" panose="020F0502020204030204" pitchFamily="34" charset="0"/>
                        </a:rPr>
                        <a:t>Australia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800" b="0" i="0" u="none" strike="noStrike" dirty="0">
                          <a:solidFill>
                            <a:srgbClr val="000000"/>
                          </a:solidFill>
                          <a:effectLst/>
                          <a:latin typeface="Calibri" panose="020F0502020204030204" pitchFamily="34" charset="0"/>
                        </a:rPr>
                        <a:t>530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800" b="0" i="0" u="none" strike="noStrike" dirty="0">
                          <a:solidFill>
                            <a:srgbClr val="000000"/>
                          </a:solidFill>
                          <a:effectLst/>
                          <a:latin typeface="Calibri" panose="020F0502020204030204" pitchFamily="34" charset="0"/>
                        </a:rPr>
                        <a:t>592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800" b="0" i="0" u="none" strike="noStrike" dirty="0">
                          <a:solidFill>
                            <a:srgbClr val="000000"/>
                          </a:solidFill>
                          <a:effectLst/>
                          <a:latin typeface="Calibri" panose="020F0502020204030204" pitchFamily="34" charset="0"/>
                        </a:rPr>
                        <a:t>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33062029"/>
                  </a:ext>
                </a:extLst>
              </a:tr>
              <a:tr h="380011">
                <a:tc>
                  <a:txBody>
                    <a:bodyPr/>
                    <a:lstStyle/>
                    <a:p>
                      <a:pPr algn="l" fontAlgn="b"/>
                      <a:r>
                        <a:rPr lang="en-US" sz="2800" b="0" i="0" u="none" strike="noStrike" dirty="0">
                          <a:solidFill>
                            <a:srgbClr val="000000"/>
                          </a:solidFill>
                          <a:effectLst/>
                          <a:latin typeface="Calibri" panose="020F0502020204030204" pitchFamily="34" charset="0"/>
                        </a:rPr>
                        <a:t>Italy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800" b="0" i="0" u="none" strike="noStrike" dirty="0">
                          <a:solidFill>
                            <a:srgbClr val="000000"/>
                          </a:solidFill>
                          <a:effectLst/>
                          <a:latin typeface="Calibri" panose="020F0502020204030204" pitchFamily="34" charset="0"/>
                        </a:rPr>
                        <a:t>270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800" b="0" i="0" u="none" strike="noStrike" dirty="0">
                          <a:solidFill>
                            <a:srgbClr val="000000"/>
                          </a:solidFill>
                          <a:effectLst/>
                          <a:latin typeface="Calibri" panose="020F0502020204030204" pitchFamily="34" charset="0"/>
                        </a:rPr>
                        <a:t>264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800" b="0" i="0" u="none" strike="noStrike" dirty="0">
                          <a:solidFill>
                            <a:srgbClr val="000000"/>
                          </a:solidFill>
                          <a:effectLst/>
                          <a:latin typeface="Calibri" panose="020F0502020204030204" pitchFamily="34" charset="0"/>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5925227"/>
                  </a:ext>
                </a:extLst>
              </a:tr>
              <a:tr h="380011">
                <a:tc>
                  <a:txBody>
                    <a:bodyPr/>
                    <a:lstStyle/>
                    <a:p>
                      <a:pPr algn="l" fontAlgn="b"/>
                      <a:r>
                        <a:rPr lang="en-US" sz="2800" b="0" i="0" u="none" strike="noStrike" dirty="0">
                          <a:solidFill>
                            <a:srgbClr val="000000"/>
                          </a:solidFill>
                          <a:effectLst/>
                          <a:latin typeface="Calibri" panose="020F0502020204030204" pitchFamily="34" charset="0"/>
                        </a:rPr>
                        <a:t>Sweden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800" b="0" i="0" u="none" strike="noStrike" dirty="0">
                          <a:solidFill>
                            <a:srgbClr val="000000"/>
                          </a:solidFill>
                          <a:effectLst/>
                          <a:latin typeface="Calibri" panose="020F0502020204030204" pitchFamily="34" charset="0"/>
                        </a:rPr>
                        <a:t>230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800" b="0" i="0" u="none" strike="noStrike" dirty="0">
                          <a:solidFill>
                            <a:srgbClr val="000000"/>
                          </a:solidFill>
                          <a:effectLst/>
                          <a:latin typeface="Calibri" panose="020F0502020204030204" pitchFamily="34" charset="0"/>
                        </a:rPr>
                        <a:t>278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800" b="0" i="0" u="none" strike="noStrike" dirty="0">
                          <a:solidFill>
                            <a:srgbClr val="000000"/>
                          </a:solidFill>
                          <a:effectLst/>
                          <a:latin typeface="Calibri" panose="020F0502020204030204" pitchFamily="34" charset="0"/>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2835291"/>
                  </a:ext>
                </a:extLst>
              </a:tr>
              <a:tr h="380011">
                <a:tc>
                  <a:txBody>
                    <a:bodyPr/>
                    <a:lstStyle/>
                    <a:p>
                      <a:pPr algn="l" fontAlgn="b"/>
                      <a:r>
                        <a:rPr lang="en-US" sz="2800" b="0" i="0" u="none" strike="noStrike" dirty="0">
                          <a:solidFill>
                            <a:srgbClr val="000000"/>
                          </a:solidFill>
                          <a:effectLst/>
                          <a:latin typeface="Calibri" panose="020F0502020204030204" pitchFamily="34" charset="0"/>
                        </a:rPr>
                        <a:t>Northern Ireland</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800" b="0" i="0" u="none" strike="noStrike" dirty="0">
                          <a:solidFill>
                            <a:srgbClr val="000000"/>
                          </a:solidFill>
                          <a:effectLst/>
                          <a:latin typeface="Calibri" panose="020F0502020204030204" pitchFamily="34" charset="0"/>
                        </a:rPr>
                        <a:t>550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800" b="0" i="0" u="none" strike="noStrike" dirty="0">
                          <a:solidFill>
                            <a:srgbClr val="000000"/>
                          </a:solidFill>
                          <a:effectLst/>
                          <a:latin typeface="Calibri" panose="020F0502020204030204" pitchFamily="34" charset="0"/>
                        </a:rPr>
                        <a:t>480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800" b="0" i="0" u="none" strike="noStrike" dirty="0">
                          <a:solidFill>
                            <a:srgbClr val="000000"/>
                          </a:solidFill>
                          <a:effectLst/>
                          <a:latin typeface="Calibri" panose="020F0502020204030204" pitchFamily="34" charset="0"/>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407995"/>
                  </a:ext>
                </a:extLst>
              </a:tr>
              <a:tr h="380011">
                <a:tc>
                  <a:txBody>
                    <a:bodyPr/>
                    <a:lstStyle/>
                    <a:p>
                      <a:pPr algn="l" fontAlgn="b"/>
                      <a:r>
                        <a:rPr lang="en-US" sz="2800" b="0" i="0" u="none" strike="noStrike" dirty="0">
                          <a:solidFill>
                            <a:srgbClr val="000000"/>
                          </a:solidFill>
                          <a:effectLst/>
                          <a:latin typeface="Calibri" panose="020F0502020204030204" pitchFamily="34" charset="0"/>
                        </a:rPr>
                        <a:t>New Zealand</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800" b="0" i="0" u="none" strike="noStrike" dirty="0">
                          <a:solidFill>
                            <a:srgbClr val="000000"/>
                          </a:solidFill>
                          <a:effectLst/>
                          <a:latin typeface="Calibri" panose="020F0502020204030204" pitchFamily="34" charset="0"/>
                        </a:rPr>
                        <a:t>460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800" b="0" i="0" u="none" strike="noStrike" dirty="0">
                          <a:solidFill>
                            <a:srgbClr val="000000"/>
                          </a:solidFill>
                          <a:effectLst/>
                          <a:latin typeface="Calibri" panose="020F0502020204030204" pitchFamily="34" charset="0"/>
                        </a:rPr>
                        <a:t>491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800" b="0" i="0" u="none" strike="noStrike" dirty="0">
                          <a:solidFill>
                            <a:srgbClr val="000000"/>
                          </a:solidFill>
                          <a:effectLst/>
                          <a:latin typeface="Calibri" panose="020F0502020204030204" pitchFamily="34" charset="0"/>
                        </a:rPr>
                        <a:t>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60036125"/>
                  </a:ext>
                </a:extLst>
              </a:tr>
              <a:tr h="380011">
                <a:tc>
                  <a:txBody>
                    <a:bodyPr/>
                    <a:lstStyle/>
                    <a:p>
                      <a:pPr algn="l" fontAlgn="b"/>
                      <a:r>
                        <a:rPr lang="en-US" sz="2800" b="0" i="0" u="none" strike="noStrike" dirty="0">
                          <a:solidFill>
                            <a:srgbClr val="000000"/>
                          </a:solidFill>
                          <a:effectLst/>
                          <a:latin typeface="Calibri" panose="020F0502020204030204" pitchFamily="34" charset="0"/>
                        </a:rPr>
                        <a:t>France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800" b="0" i="0" u="none" strike="noStrike" dirty="0">
                          <a:solidFill>
                            <a:srgbClr val="000000"/>
                          </a:solidFill>
                          <a:effectLst/>
                          <a:latin typeface="Calibri" panose="020F0502020204030204" pitchFamily="34" charset="0"/>
                        </a:rPr>
                        <a:t>520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800" b="0" i="0" u="none" strike="noStrike" dirty="0">
                          <a:solidFill>
                            <a:srgbClr val="000000"/>
                          </a:solidFill>
                          <a:effectLst/>
                          <a:latin typeface="Calibri" panose="020F0502020204030204" pitchFamily="34" charset="0"/>
                        </a:rPr>
                        <a:t>287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800" b="0" i="0" u="none" strike="noStrike" dirty="0">
                          <a:solidFill>
                            <a:srgbClr val="000000"/>
                          </a:solidFill>
                          <a:effectLst/>
                          <a:latin typeface="Calibri" panose="020F0502020204030204" pitchFamily="34" charset="0"/>
                        </a:rPr>
                        <a:t>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3410681"/>
                  </a:ext>
                </a:extLst>
              </a:tr>
              <a:tr h="152975">
                <a:tc>
                  <a:txBody>
                    <a:bodyPr/>
                    <a:lstStyle/>
                    <a:p>
                      <a:pPr algn="l" fontAlgn="b"/>
                      <a:r>
                        <a:rPr lang="en-US" sz="2800" b="0" i="0" u="none" strike="noStrike" dirty="0">
                          <a:solidFill>
                            <a:srgbClr val="000000"/>
                          </a:solidFill>
                          <a:effectLst/>
                          <a:latin typeface="Calibri" panose="020F0502020204030204" pitchFamily="34" charset="0"/>
                        </a:rPr>
                        <a:t>England &amp; Wales</a:t>
                      </a:r>
                      <a:r>
                        <a:rPr lang="en-US" sz="2800" b="0" i="0" u="none" strike="noStrike" baseline="30000" dirty="0">
                          <a:solidFill>
                            <a:srgbClr val="000000"/>
                          </a:solidFill>
                          <a:effectLst/>
                          <a:latin typeface="Calibri" panose="020F0502020204030204" pitchFamily="34" charset="0"/>
                        </a:rPr>
                        <a:t>4</a:t>
                      </a:r>
                      <a:endParaRPr lang="en-US" sz="2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800" b="0" i="0" u="none" strike="noStrike" dirty="0">
                          <a:solidFill>
                            <a:srgbClr val="000000"/>
                          </a:solidFill>
                          <a:effectLst/>
                          <a:latin typeface="Calibri" panose="020F0502020204030204" pitchFamily="34" charset="0"/>
                        </a:rPr>
                        <a:t>410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800" b="0" i="0" u="none" strike="noStrike" dirty="0">
                          <a:solidFill>
                            <a:srgbClr val="000000"/>
                          </a:solidFill>
                          <a:effectLst/>
                          <a:latin typeface="Calibri" panose="020F0502020204030204" pitchFamily="34" charset="0"/>
                        </a:rPr>
                        <a:t>411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800" b="0" i="0" u="none" strike="noStrike" dirty="0">
                          <a:solidFill>
                            <a:srgbClr val="000000"/>
                          </a:solidFill>
                          <a:effectLst/>
                          <a:latin typeface="Calibri" panose="020F0502020204030204" pitchFamily="34" charset="0"/>
                        </a:rPr>
                        <a:t>10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673128"/>
                  </a:ext>
                </a:extLst>
              </a:tr>
              <a:tr h="152975">
                <a:tc>
                  <a:txBody>
                    <a:bodyPr/>
                    <a:lstStyle/>
                    <a:p>
                      <a:pPr algn="l" fontAlgn="b"/>
                      <a:r>
                        <a:rPr lang="en-US" sz="2800" b="0" i="0" u="none" strike="noStrike" dirty="0">
                          <a:solidFill>
                            <a:srgbClr val="000000"/>
                          </a:solidFill>
                          <a:effectLst/>
                          <a:latin typeface="Calibri" panose="020F0502020204030204" pitchFamily="34" charset="0"/>
                        </a:rPr>
                        <a:t>United States</a:t>
                      </a:r>
                      <a:r>
                        <a:rPr lang="en-US" sz="2800" b="0" i="0" u="none" strike="noStrike" baseline="30000" dirty="0">
                          <a:solidFill>
                            <a:srgbClr val="000000"/>
                          </a:solidFill>
                          <a:effectLst/>
                          <a:latin typeface="Calibri" panose="020F0502020204030204" pitchFamily="34" charset="0"/>
                        </a:rPr>
                        <a:t>5</a:t>
                      </a:r>
                      <a:endParaRPr lang="en-US" sz="2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800" b="0" i="0" u="none" strike="noStrike" dirty="0">
                          <a:solidFill>
                            <a:srgbClr val="000000"/>
                          </a:solidFill>
                          <a:effectLst/>
                          <a:latin typeface="Calibri" panose="020F0502020204030204" pitchFamily="34" charset="0"/>
                        </a:rPr>
                        <a:t>650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800" b="0" i="0" u="none" strike="noStrike" dirty="0">
                          <a:solidFill>
                            <a:srgbClr val="000000"/>
                          </a:solidFill>
                          <a:effectLst/>
                          <a:latin typeface="Calibri" panose="020F0502020204030204" pitchFamily="34" charset="0"/>
                        </a:rPr>
                        <a:t>647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800" b="0" i="0" u="none" strike="noStrike" dirty="0">
                          <a:solidFill>
                            <a:srgbClr val="000000"/>
                          </a:solidFill>
                          <a:effectLst/>
                          <a:latin typeface="Calibri" panose="020F0502020204030204" pitchFamily="34" charset="0"/>
                        </a:rPr>
                        <a:t>24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8885827"/>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469906955"/>
              </p:ext>
            </p:extLst>
          </p:nvPr>
        </p:nvGraphicFramePr>
        <p:xfrm>
          <a:off x="297951" y="5736078"/>
          <a:ext cx="10176553" cy="862965"/>
        </p:xfrm>
        <a:graphic>
          <a:graphicData uri="http://schemas.openxmlformats.org/drawingml/2006/table">
            <a:tbl>
              <a:tblPr>
                <a:tableStyleId>{5C22544A-7EE6-4342-B048-85BDC9FD1C3A}</a:tableStyleId>
              </a:tblPr>
              <a:tblGrid>
                <a:gridCol w="10176553">
                  <a:extLst>
                    <a:ext uri="{9D8B030D-6E8A-4147-A177-3AD203B41FA5}">
                      <a16:colId xmlns:a16="http://schemas.microsoft.com/office/drawing/2014/main" val="657630937"/>
                    </a:ext>
                  </a:extLst>
                </a:gridCol>
              </a:tblGrid>
              <a:tr h="200025">
                <a:tc>
                  <a:txBody>
                    <a:bodyPr/>
                    <a:lstStyle/>
                    <a:p>
                      <a:pPr algn="l" fontAlgn="b"/>
                      <a:r>
                        <a:rPr lang="en-US" sz="1400" u="none" strike="noStrike" dirty="0">
                          <a:effectLst/>
                        </a:rPr>
                        <a:t>Sources &amp; Notes:</a:t>
                      </a:r>
                    </a:p>
                    <a:p>
                      <a:pPr marL="0" marR="0" lvl="0" indent="0" algn="l" defTabSz="914400" rtl="0" eaLnBrk="1" fontAlgn="b" latinLnBrk="0" hangingPunct="1">
                        <a:lnSpc>
                          <a:spcPct val="100000"/>
                        </a:lnSpc>
                        <a:spcBef>
                          <a:spcPts val="0"/>
                        </a:spcBef>
                        <a:spcAft>
                          <a:spcPts val="0"/>
                        </a:spcAft>
                        <a:buClrTx/>
                        <a:buSzTx/>
                        <a:buFontTx/>
                        <a:buNone/>
                        <a:tabLst/>
                        <a:defRPr/>
                      </a:pPr>
                      <a:r>
                        <a:rPr lang="en-US" sz="1400" u="none" strike="noStrike" dirty="0">
                          <a:effectLst/>
                        </a:rPr>
                        <a:t>1. Meigs. </a:t>
                      </a:r>
                      <a:r>
                        <a:rPr lang="en-US" sz="1400" i="1" u="none" strike="noStrike" dirty="0">
                          <a:effectLst/>
                        </a:rPr>
                        <a:t>Maternal Mortality in U.S. &amp; other countries</a:t>
                      </a:r>
                      <a:r>
                        <a:rPr lang="en-US" sz="1400" u="none" strike="noStrike" dirty="0">
                          <a:effectLst/>
                        </a:rPr>
                        <a:t>.  1917; </a:t>
                      </a:r>
                      <a:r>
                        <a:rPr lang="en-US" sz="1400" b="0" i="0" u="none" strike="noStrike" dirty="0">
                          <a:solidFill>
                            <a:srgbClr val="000000"/>
                          </a:solidFill>
                          <a:effectLst/>
                          <a:latin typeface="Calibri" panose="020F0502020204030204" pitchFamily="34" charset="0"/>
                        </a:rPr>
                        <a:t>2. </a:t>
                      </a:r>
                      <a:r>
                        <a:rPr lang="en-US" sz="1400" u="none" strike="noStrike" dirty="0">
                          <a:effectLst/>
                        </a:rPr>
                        <a:t>Tandy. </a:t>
                      </a:r>
                      <a:r>
                        <a:rPr lang="en-US" sz="1400" i="1" u="none" strike="noStrike" dirty="0">
                          <a:effectLst/>
                        </a:rPr>
                        <a:t>Comparability of Maternal Mortality Rates in the United States and Certain Foreign Countries. </a:t>
                      </a:r>
                      <a:r>
                        <a:rPr lang="en-US" sz="1400" i="0" u="none" strike="noStrike" dirty="0">
                          <a:effectLst/>
                        </a:rPr>
                        <a:t>1933;  </a:t>
                      </a:r>
                      <a:r>
                        <a:rPr lang="en-US" sz="1400" b="0" i="0" u="none" strike="noStrike" dirty="0">
                          <a:solidFill>
                            <a:srgbClr val="000000"/>
                          </a:solidFill>
                          <a:effectLst/>
                          <a:latin typeface="Calibri" panose="020F0502020204030204" pitchFamily="34" charset="0"/>
                        </a:rPr>
                        <a:t>3. </a:t>
                      </a:r>
                      <a:r>
                        <a:rPr lang="en-US" sz="1400" u="none" strike="noStrike" dirty="0">
                          <a:effectLst/>
                        </a:rPr>
                        <a:t>WHO. </a:t>
                      </a:r>
                      <a:r>
                        <a:rPr lang="en-US" sz="1400" i="1" u="none" strike="noStrike" dirty="0">
                          <a:effectLst/>
                        </a:rPr>
                        <a:t>Trends in Maternal Mortality, 2000-2020; </a:t>
                      </a:r>
                      <a:r>
                        <a:rPr lang="en-US" sz="1400" b="0" i="0" u="none" strike="noStrike" dirty="0">
                          <a:solidFill>
                            <a:srgbClr val="000000"/>
                          </a:solidFill>
                          <a:effectLst/>
                          <a:latin typeface="Calibri" panose="020F0502020204030204" pitchFamily="34" charset="0"/>
                        </a:rPr>
                        <a:t>4. </a:t>
                      </a:r>
                      <a:r>
                        <a:rPr lang="en-US" sz="1400" u="none" strike="noStrike" dirty="0">
                          <a:effectLst/>
                        </a:rPr>
                        <a:t>UK rate in 2020; </a:t>
                      </a:r>
                      <a:r>
                        <a:rPr lang="en-US" sz="1400" b="0" i="0" u="none" strike="noStrike" dirty="0">
                          <a:solidFill>
                            <a:srgbClr val="000000"/>
                          </a:solidFill>
                          <a:effectLst/>
                          <a:latin typeface="Calibri" panose="020F0502020204030204" pitchFamily="34" charset="0"/>
                        </a:rPr>
                        <a:t>5. </a:t>
                      </a:r>
                      <a:r>
                        <a:rPr lang="en-US" sz="1400" u="none" strike="noStrike" dirty="0">
                          <a:effectLst/>
                        </a:rPr>
                        <a:t>Based on 10 reporting areas (CT,ME,MA,MI,NH,PN,RI,VT,NYC, DC) in 1910 &amp; about 90% of all births in 1927.</a:t>
                      </a:r>
                      <a:endParaRPr lang="en-US" sz="14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132026835"/>
                  </a:ext>
                </a:extLst>
              </a:tr>
            </a:tbl>
          </a:graphicData>
        </a:graphic>
      </p:graphicFrame>
      <p:sp>
        <p:nvSpPr>
          <p:cNvPr id="5" name="TextBox 4"/>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68132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008" y="151369"/>
            <a:ext cx="11637818" cy="1325563"/>
          </a:xfrm>
        </p:spPr>
        <p:txBody>
          <a:bodyPr>
            <a:normAutofit/>
          </a:bodyPr>
          <a:lstStyle/>
          <a:p>
            <a:r>
              <a:rPr lang="en-US" sz="5400" b="1" dirty="0">
                <a:solidFill>
                  <a:srgbClr val="0000FF"/>
                </a:solidFill>
              </a:rPr>
              <a:t>Is Maternal Mortality a Ratio or a Rate?</a:t>
            </a:r>
            <a:endParaRPr lang="en-US" sz="5400" dirty="0"/>
          </a:p>
        </p:txBody>
      </p:sp>
      <p:sp>
        <p:nvSpPr>
          <p:cNvPr id="3" name="Content Placeholder 2"/>
          <p:cNvSpPr>
            <a:spLocks noGrp="1"/>
          </p:cNvSpPr>
          <p:nvPr>
            <p:ph idx="1"/>
          </p:nvPr>
        </p:nvSpPr>
        <p:spPr>
          <a:xfrm>
            <a:off x="470065" y="1229878"/>
            <a:ext cx="11452761" cy="5427399"/>
          </a:xfrm>
        </p:spPr>
        <p:txBody>
          <a:bodyPr>
            <a:normAutofit fontScale="92500" lnSpcReduction="10000"/>
          </a:bodyPr>
          <a:lstStyle/>
          <a:p>
            <a:r>
              <a:rPr lang="en-US" sz="3600" b="1" dirty="0">
                <a:solidFill>
                  <a:srgbClr val="C00000"/>
                </a:solidFill>
              </a:rPr>
              <a:t>RATE</a:t>
            </a:r>
            <a:r>
              <a:rPr lang="en-US" sz="3600" dirty="0"/>
              <a:t>:</a:t>
            </a:r>
            <a:r>
              <a:rPr lang="en-US" sz="3200" dirty="0"/>
              <a:t> The frequency of an event in a population. All the cases in the numerator are included in the denominator</a:t>
            </a:r>
          </a:p>
          <a:p>
            <a:pPr marL="0" indent="0">
              <a:buNone/>
            </a:pPr>
            <a:endParaRPr lang="en-US" sz="3200" dirty="0"/>
          </a:p>
          <a:p>
            <a:pPr marL="0" indent="0">
              <a:buNone/>
            </a:pPr>
            <a:r>
              <a:rPr lang="en-US" sz="3900" b="1" dirty="0">
                <a:solidFill>
                  <a:schemeClr val="accent6">
                    <a:lumMod val="75000"/>
                  </a:schemeClr>
                </a:solidFill>
              </a:rPr>
              <a:t>Example: </a:t>
            </a:r>
            <a:r>
              <a:rPr lang="en-US" sz="3200" dirty="0"/>
              <a:t>				</a:t>
            </a:r>
            <a:r>
              <a:rPr lang="en-US" sz="3200" u="sng" dirty="0"/>
              <a:t>Births to women 15-19</a:t>
            </a:r>
          </a:p>
          <a:p>
            <a:pPr marL="0" indent="0">
              <a:buNone/>
            </a:pPr>
            <a:r>
              <a:rPr lang="en-US" sz="3200" b="1" i="1" dirty="0"/>
              <a:t>             Teen Birth Rate</a:t>
            </a:r>
            <a:r>
              <a:rPr lang="en-US" sz="3200" dirty="0"/>
              <a:t>			     All women 15-19						</a:t>
            </a:r>
          </a:p>
          <a:p>
            <a:r>
              <a:rPr lang="en-US" sz="3600" b="1" dirty="0">
                <a:solidFill>
                  <a:srgbClr val="C00000"/>
                </a:solidFill>
              </a:rPr>
              <a:t>RATIO</a:t>
            </a:r>
            <a:r>
              <a:rPr lang="en-US" sz="3600" dirty="0">
                <a:solidFill>
                  <a:srgbClr val="C00000"/>
                </a:solidFill>
              </a:rPr>
              <a:t>:</a:t>
            </a:r>
            <a:r>
              <a:rPr lang="en-US" sz="3200" dirty="0"/>
              <a:t> simply divides one number by another – all the cases in the numerator are not included in the denominator</a:t>
            </a:r>
          </a:p>
          <a:p>
            <a:endParaRPr lang="en-US" sz="3200" dirty="0"/>
          </a:p>
          <a:p>
            <a:pPr marL="0" indent="0">
              <a:buNone/>
            </a:pPr>
            <a:r>
              <a:rPr lang="en-US" sz="3900" b="1" dirty="0">
                <a:solidFill>
                  <a:schemeClr val="accent6">
                    <a:lumMod val="75000"/>
                  </a:schemeClr>
                </a:solidFill>
              </a:rPr>
              <a:t>Example:</a:t>
            </a:r>
            <a:r>
              <a:rPr lang="en-US" sz="3200" b="1" dirty="0">
                <a:solidFill>
                  <a:schemeClr val="accent6">
                    <a:lumMod val="75000"/>
                  </a:schemeClr>
                </a:solidFill>
              </a:rPr>
              <a:t> </a:t>
            </a:r>
            <a:r>
              <a:rPr lang="en-US" sz="3200" dirty="0"/>
              <a:t>						 </a:t>
            </a:r>
            <a:r>
              <a:rPr lang="en-US" sz="3200" u="sng" dirty="0"/>
              <a:t>Maternal Deaths</a:t>
            </a:r>
          </a:p>
          <a:p>
            <a:pPr marL="0" indent="0">
              <a:buNone/>
            </a:pPr>
            <a:r>
              <a:rPr lang="en-US" sz="3200" b="1" i="1" dirty="0"/>
              <a:t>             Maternal Mortality Ratio</a:t>
            </a:r>
            <a:r>
              <a:rPr lang="en-US" sz="3200" dirty="0"/>
              <a:t>		      Live Births</a:t>
            </a:r>
          </a:p>
        </p:txBody>
      </p:sp>
      <p:sp>
        <p:nvSpPr>
          <p:cNvPr id="4" name="TextBox 3"/>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2716781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069" y="38554"/>
            <a:ext cx="11730445" cy="756104"/>
          </a:xfrm>
        </p:spPr>
        <p:txBody>
          <a:bodyPr>
            <a:normAutofit/>
          </a:bodyPr>
          <a:lstStyle/>
          <a:p>
            <a:r>
              <a:rPr lang="en-US" dirty="0"/>
              <a:t>Maternal Mortality Ratios </a:t>
            </a:r>
            <a:r>
              <a:rPr lang="en-US" sz="3200" dirty="0"/>
              <a:t>(per 100,000 births), </a:t>
            </a:r>
            <a:r>
              <a:rPr lang="en-US" dirty="0"/>
              <a:t>2020</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24330390"/>
              </p:ext>
            </p:extLst>
          </p:nvPr>
        </p:nvGraphicFramePr>
        <p:xfrm>
          <a:off x="631371" y="671343"/>
          <a:ext cx="11151326" cy="551844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p:cNvSpPr txBox="1"/>
          <p:nvPr/>
        </p:nvSpPr>
        <p:spPr>
          <a:xfrm>
            <a:off x="7941742" y="892630"/>
            <a:ext cx="3618887" cy="3046988"/>
          </a:xfrm>
          <a:prstGeom prst="rect">
            <a:avLst/>
          </a:prstGeom>
          <a:solidFill>
            <a:schemeClr val="bg1">
              <a:lumMod val="95000"/>
            </a:schemeClr>
          </a:solidFill>
          <a:ln w="38100">
            <a:solidFill>
              <a:srgbClr val="006600"/>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3200" b="1" dirty="0">
                <a:solidFill>
                  <a:srgbClr val="006600"/>
                </a:solidFill>
              </a:rPr>
              <a:t>Countries in green have fewer than 100,000 births.</a:t>
            </a:r>
          </a:p>
          <a:p>
            <a:pPr algn="ctr"/>
            <a:r>
              <a:rPr lang="en-US" sz="3200" b="1" i="1" dirty="0">
                <a:solidFill>
                  <a:srgbClr val="0000FF"/>
                </a:solidFill>
              </a:rPr>
              <a:t>Let’s do a more reasonable comparison</a:t>
            </a:r>
          </a:p>
        </p:txBody>
      </p:sp>
      <p:sp>
        <p:nvSpPr>
          <p:cNvPr id="3" name="TextBox 2"/>
          <p:cNvSpPr txBox="1"/>
          <p:nvPr/>
        </p:nvSpPr>
        <p:spPr>
          <a:xfrm>
            <a:off x="6347" y="6450114"/>
            <a:ext cx="9081409" cy="369332"/>
          </a:xfrm>
          <a:prstGeom prst="rect">
            <a:avLst/>
          </a:prstGeom>
          <a:noFill/>
          <a:ln>
            <a:solidFill>
              <a:schemeClr val="tx1"/>
            </a:solidFill>
          </a:ln>
        </p:spPr>
        <p:txBody>
          <a:bodyPr wrap="square" rtlCol="0">
            <a:spAutoFit/>
          </a:bodyPr>
          <a:lstStyle/>
          <a:p>
            <a:r>
              <a:rPr lang="en-US" dirty="0">
                <a:solidFill>
                  <a:prstClr val="black"/>
                </a:solidFill>
              </a:rPr>
              <a:t>Source: WHO. </a:t>
            </a:r>
            <a:r>
              <a:rPr lang="en-US" i="1" dirty="0">
                <a:solidFill>
                  <a:prstClr val="black"/>
                </a:solidFill>
              </a:rPr>
              <a:t>Trends In Maternal Mortality, 2000-2020</a:t>
            </a:r>
            <a:r>
              <a:rPr lang="en-US" dirty="0">
                <a:solidFill>
                  <a:prstClr val="black"/>
                </a:solidFill>
              </a:rPr>
              <a:t>. (Geneva, 2023) . U.S. CDC Wonder</a:t>
            </a:r>
          </a:p>
        </p:txBody>
      </p:sp>
      <p:sp>
        <p:nvSpPr>
          <p:cNvPr id="8" name="TextBox 7"/>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36739703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929" y="165833"/>
            <a:ext cx="11806142" cy="960323"/>
          </a:xfrm>
        </p:spPr>
        <p:txBody>
          <a:bodyPr>
            <a:normAutofit fontScale="90000"/>
          </a:bodyPr>
          <a:lstStyle/>
          <a:p>
            <a:pPr algn="ctr"/>
            <a:r>
              <a:rPr lang="en-US" sz="4000" b="1" dirty="0">
                <a:latin typeface="+mn-lt"/>
              </a:rPr>
              <a:t>U.S. Maternal Mortality Ratio </a:t>
            </a:r>
            <a:r>
              <a:rPr lang="en-US" sz="3200" b="0" dirty="0"/>
              <a:t>(</a:t>
            </a:r>
            <a:r>
              <a:rPr lang="en-US" sz="3200" b="0" dirty="0">
                <a:solidFill>
                  <a:prstClr val="black"/>
                </a:solidFill>
              </a:rPr>
              <a:t>per 100,000 births )</a:t>
            </a:r>
            <a:r>
              <a:rPr lang="en-US" b="1" dirty="0">
                <a:solidFill>
                  <a:prstClr val="black"/>
                </a:solidFill>
                <a:latin typeface="+mn-lt"/>
              </a:rPr>
              <a:t> </a:t>
            </a:r>
            <a:r>
              <a:rPr lang="en-US" sz="4000" b="1" dirty="0">
                <a:latin typeface="+mn-lt"/>
              </a:rPr>
              <a:t>Compared to Industrialized Countries with 300,000+  births, 2020</a:t>
            </a:r>
            <a:endParaRPr lang="en-US" sz="4000" dirty="0">
              <a:latin typeface="+mn-lt"/>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491978560"/>
              </p:ext>
            </p:extLst>
          </p:nvPr>
        </p:nvGraphicFramePr>
        <p:xfrm>
          <a:off x="609600" y="1758460"/>
          <a:ext cx="10717823" cy="4091775"/>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192928" y="6117299"/>
            <a:ext cx="11806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Source: OECD Health Data 2023 &amp; U.S. Hoyert DL . NCHS Health E-Stats; 3/23. </a:t>
            </a:r>
          </a:p>
        </p:txBody>
      </p:sp>
      <p:sp>
        <p:nvSpPr>
          <p:cNvPr id="5" name="TextBox 4"/>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42628098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929" y="165833"/>
            <a:ext cx="11806142" cy="960323"/>
          </a:xfrm>
        </p:spPr>
        <p:txBody>
          <a:bodyPr>
            <a:normAutofit fontScale="90000"/>
          </a:bodyPr>
          <a:lstStyle/>
          <a:p>
            <a:pPr algn="ctr"/>
            <a:r>
              <a:rPr lang="en-US" sz="4000" b="1" dirty="0">
                <a:latin typeface="+mn-lt"/>
              </a:rPr>
              <a:t>U.S. Maternal Mortality Ratio </a:t>
            </a:r>
            <a:r>
              <a:rPr lang="en-US" sz="3200" b="0" dirty="0"/>
              <a:t>(</a:t>
            </a:r>
            <a:r>
              <a:rPr lang="en-US" sz="3200" b="0" dirty="0">
                <a:solidFill>
                  <a:prstClr val="black"/>
                </a:solidFill>
              </a:rPr>
              <a:t>per 100,000 births )</a:t>
            </a:r>
            <a:r>
              <a:rPr lang="en-US" b="1" dirty="0">
                <a:solidFill>
                  <a:prstClr val="black"/>
                </a:solidFill>
                <a:latin typeface="+mn-lt"/>
              </a:rPr>
              <a:t> </a:t>
            </a:r>
            <a:r>
              <a:rPr lang="en-US" sz="4000" b="1" dirty="0">
                <a:latin typeface="+mn-lt"/>
              </a:rPr>
              <a:t>Compared to Industrialized Countries with 300,000+  births, 2020</a:t>
            </a:r>
            <a:endParaRPr lang="en-US" sz="4000" dirty="0">
              <a:latin typeface="+mn-lt"/>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891649614"/>
              </p:ext>
            </p:extLst>
          </p:nvPr>
        </p:nvGraphicFramePr>
        <p:xfrm>
          <a:off x="609600" y="1758460"/>
          <a:ext cx="10717823" cy="4091775"/>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192928" y="6117299"/>
            <a:ext cx="11806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Source: OECD Health Data 2022 &amp; U.S. Hoyert DL . NCHS Health E-Stats; 3/23. </a:t>
            </a:r>
          </a:p>
        </p:txBody>
      </p:sp>
      <p:sp>
        <p:nvSpPr>
          <p:cNvPr id="5" name="TextBox 4"/>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21742142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Grp="1" noChangeAspect="1"/>
          </p:cNvGraphicFramePr>
          <p:nvPr>
            <p:ph type="chart" idx="1"/>
            <p:extLst>
              <p:ext uri="{D42A27DB-BD31-4B8C-83A1-F6EECF244321}">
                <p14:modId xmlns:p14="http://schemas.microsoft.com/office/powerpoint/2010/main" val="4021092093"/>
              </p:ext>
            </p:extLst>
          </p:nvPr>
        </p:nvGraphicFramePr>
        <p:xfrm>
          <a:off x="462455" y="1370182"/>
          <a:ext cx="11140966" cy="4363269"/>
        </p:xfrm>
        <a:graphic>
          <a:graphicData uri="http://schemas.openxmlformats.org/drawingml/2006/chart">
            <c:chart xmlns:c="http://schemas.openxmlformats.org/drawingml/2006/chart" xmlns:r="http://schemas.openxmlformats.org/officeDocument/2006/relationships" r:id="rId3"/>
          </a:graphicData>
        </a:graphic>
      </p:graphicFrame>
      <p:sp>
        <p:nvSpPr>
          <p:cNvPr id="53253" name="Text Box 5"/>
          <p:cNvSpPr txBox="1">
            <a:spLocks noChangeArrowheads="1"/>
          </p:cNvSpPr>
          <p:nvPr/>
        </p:nvSpPr>
        <p:spPr bwMode="auto">
          <a:xfrm>
            <a:off x="8534400" y="266700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4" name="Text Box 7"/>
          <p:cNvSpPr txBox="1">
            <a:spLocks noChangeArrowheads="1"/>
          </p:cNvSpPr>
          <p:nvPr/>
        </p:nvSpPr>
        <p:spPr bwMode="auto">
          <a:xfrm>
            <a:off x="142566" y="6057458"/>
            <a:ext cx="11906865" cy="369332"/>
          </a:xfrm>
          <a:prstGeom prst="rect">
            <a:avLst/>
          </a:prstGeom>
          <a:solidFill>
            <a:schemeClr val="bg1"/>
          </a:solidFill>
          <a:ln w="9525">
            <a:solidFill>
              <a:srgbClr val="00008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66"/>
                </a:solidFill>
                <a:effectLst/>
                <a:uLnTx/>
                <a:uFillTx/>
                <a:latin typeface="+mn-lt"/>
                <a:ea typeface="+mn-ea"/>
                <a:cs typeface="+mn-cs"/>
              </a:rPr>
              <a:t>* </a:t>
            </a:r>
            <a:r>
              <a:rPr kumimoji="0" lang="en-US" sz="1800" b="0" i="0" u="none" strike="noStrike" kern="1200" cap="none" spc="0" normalizeH="0" baseline="0" noProof="0" dirty="0">
                <a:ln>
                  <a:noFill/>
                </a:ln>
                <a:solidFill>
                  <a:srgbClr val="000066"/>
                </a:solidFill>
                <a:effectLst/>
                <a:uLnTx/>
                <a:uFillTx/>
                <a:latin typeface="+mn-lt"/>
                <a:ea typeface="+mn-ea"/>
                <a:cs typeface="+mn-cs"/>
              </a:rPr>
              <a:t>Countries with </a:t>
            </a:r>
            <a:r>
              <a:rPr kumimoji="0" lang="en-US" sz="1800" b="1" i="0" u="none" strike="noStrike" kern="1200" cap="none" spc="0" normalizeH="0" baseline="0" noProof="0" dirty="0">
                <a:ln>
                  <a:noFill/>
                </a:ln>
                <a:solidFill>
                  <a:srgbClr val="0000CC"/>
                </a:solidFill>
                <a:effectLst/>
                <a:uLnTx/>
                <a:uFillTx/>
                <a:latin typeface="+mn-lt"/>
                <a:ea typeface="+mn-ea"/>
                <a:cs typeface="+mn-cs"/>
              </a:rPr>
              <a:t>300,000</a:t>
            </a:r>
            <a:r>
              <a:rPr kumimoji="0" lang="en-US" sz="1800" b="0" i="0" u="none" strike="noStrike" kern="1200" cap="none" spc="0" normalizeH="0" baseline="0" noProof="0" dirty="0">
                <a:ln>
                  <a:noFill/>
                </a:ln>
                <a:solidFill>
                  <a:srgbClr val="000066"/>
                </a:solidFill>
                <a:effectLst/>
                <a:uLnTx/>
                <a:uFillTx/>
                <a:latin typeface="+mn-lt"/>
                <a:ea typeface="+mn-ea"/>
                <a:cs typeface="+mn-cs"/>
              </a:rPr>
              <a:t>+ births (2017): Australia, Canada, France, Germany, Italy, Japan, S. Korea, Spain, United Kingdom </a:t>
            </a:r>
          </a:p>
        </p:txBody>
      </p:sp>
      <p:sp>
        <p:nvSpPr>
          <p:cNvPr id="13" name="Text Box 4"/>
          <p:cNvSpPr txBox="1">
            <a:spLocks noChangeArrowheads="1"/>
          </p:cNvSpPr>
          <p:nvPr/>
        </p:nvSpPr>
        <p:spPr bwMode="auto">
          <a:xfrm>
            <a:off x="271271" y="6466324"/>
            <a:ext cx="11649456" cy="338554"/>
          </a:xfrm>
          <a:prstGeom prst="rect">
            <a:avLst/>
          </a:prstGeom>
          <a:solidFill>
            <a:schemeClr val="bg1"/>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Sources: OECD Health Data 2021; </a:t>
            </a:r>
            <a:r>
              <a:rPr kumimoji="0" lang="en-US" sz="1600" b="0" i="0" u="none" strike="noStrike" kern="1200" cap="none" spc="0" normalizeH="0" baseline="0" noProof="0" dirty="0">
                <a:ln>
                  <a:noFill/>
                </a:ln>
                <a:solidFill>
                  <a:prstClr val="black"/>
                </a:solidFill>
                <a:effectLst/>
                <a:uLnTx/>
                <a:uFillTx/>
                <a:latin typeface="+mn-lt"/>
                <a:ea typeface="+mn-ea"/>
                <a:cs typeface="+mn-cs"/>
              </a:rPr>
              <a:t>&amp; U.S. Estimated from NVSS &amp; Pregnancy Mortality Surveillance System</a:t>
            </a:r>
            <a:endParaRPr kumimoji="0" lang="en-US" sz="1600" b="0" i="0" u="none" strike="noStrike" kern="1200" cap="none" spc="0" normalizeH="0" baseline="0" noProof="0" dirty="0">
              <a:ln>
                <a:noFill/>
              </a:ln>
              <a:solidFill>
                <a:srgbClr val="000000"/>
              </a:solidFill>
              <a:effectLst/>
              <a:uLnTx/>
              <a:uFillTx/>
              <a:latin typeface="+mn-lt"/>
              <a:ea typeface="+mn-ea"/>
              <a:cs typeface="+mn-cs"/>
            </a:endParaRPr>
          </a:p>
        </p:txBody>
      </p:sp>
      <p:sp>
        <p:nvSpPr>
          <p:cNvPr id="10" name="Rectangle 2"/>
          <p:cNvSpPr txBox="1">
            <a:spLocks noChangeArrowheads="1"/>
          </p:cNvSpPr>
          <p:nvPr/>
        </p:nvSpPr>
        <p:spPr>
          <a:xfrm>
            <a:off x="142565" y="202709"/>
            <a:ext cx="11906865" cy="11518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sz="4000" b="1" i="1" u="none" strike="noStrike" kern="1200" cap="none" spc="0" normalizeH="0" baseline="0" noProof="0" dirty="0">
                <a:ln>
                  <a:noFill/>
                </a:ln>
                <a:effectLst/>
                <a:uLnTx/>
                <a:uFillTx/>
                <a:latin typeface="Calibri" panose="020F0502020204030204"/>
                <a:ea typeface="+mj-ea"/>
                <a:cs typeface="+mj-cs"/>
              </a:rPr>
              <a:t>Maternal Mortality Ratio (per 100K births), 2000-2021, </a:t>
            </a:r>
          </a:p>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sz="4000" b="1" i="1" u="none" strike="noStrike" kern="1200" cap="none" spc="0" normalizeH="0" baseline="0" noProof="0" dirty="0">
                <a:ln>
                  <a:noFill/>
                </a:ln>
                <a:effectLst/>
                <a:uLnTx/>
                <a:uFillTx/>
                <a:latin typeface="Calibri" panose="020F0502020204030204"/>
                <a:ea typeface="+mj-ea"/>
                <a:cs typeface="+mj-cs"/>
              </a:rPr>
              <a:t>U.S. &amp; Comparable Countries*</a:t>
            </a:r>
          </a:p>
        </p:txBody>
      </p:sp>
      <p:sp>
        <p:nvSpPr>
          <p:cNvPr id="9" name="TextBox 8"/>
          <p:cNvSpPr txBox="1"/>
          <p:nvPr/>
        </p:nvSpPr>
        <p:spPr>
          <a:xfrm>
            <a:off x="9375468" y="6481980"/>
            <a:ext cx="2816532" cy="338554"/>
          </a:xfrm>
          <a:prstGeom prst="rect">
            <a:avLst/>
          </a:prstGeom>
          <a:solidFill>
            <a:schemeClr val="bg1"/>
          </a:solidFill>
          <a:ln>
            <a:solidFill>
              <a:srgbClr val="0000F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www.birthbythenumbers.org</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cxnSp>
        <p:nvCxnSpPr>
          <p:cNvPr id="4" name="Straight Connector 3">
            <a:extLst>
              <a:ext uri="{FF2B5EF4-FFF2-40B4-BE49-F238E27FC236}">
                <a16:creationId xmlns:a16="http://schemas.microsoft.com/office/drawing/2014/main" id="{F69F6ADC-D874-C88A-1078-0AE993C574D9}"/>
              </a:ext>
            </a:extLst>
          </p:cNvPr>
          <p:cNvCxnSpPr/>
          <p:nvPr/>
        </p:nvCxnSpPr>
        <p:spPr>
          <a:xfrm>
            <a:off x="2834640" y="2388870"/>
            <a:ext cx="93726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B314D6A-ACF7-0B58-5442-CB57C0EC91C9}"/>
              </a:ext>
            </a:extLst>
          </p:cNvPr>
          <p:cNvCxnSpPr/>
          <p:nvPr/>
        </p:nvCxnSpPr>
        <p:spPr>
          <a:xfrm>
            <a:off x="2834640" y="2769871"/>
            <a:ext cx="937260" cy="0"/>
          </a:xfrm>
          <a:prstGeom prst="line">
            <a:avLst/>
          </a:prstGeom>
          <a:ln w="5715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949DE1E-201E-9E5C-BA2B-E94CEB60FF2D}"/>
              </a:ext>
            </a:extLst>
          </p:cNvPr>
          <p:cNvCxnSpPr/>
          <p:nvPr/>
        </p:nvCxnSpPr>
        <p:spPr>
          <a:xfrm>
            <a:off x="2834640" y="3169920"/>
            <a:ext cx="9372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5054004"/>
      </p:ext>
    </p:extLst>
  </p:cSld>
  <p:clrMapOvr>
    <a:masterClrMapping/>
  </p:clrMapOvr>
  <p:transition spd="slow">
    <p:cu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1839"/>
            <a:ext cx="10515600" cy="1071789"/>
          </a:xfrm>
        </p:spPr>
        <p:txBody>
          <a:bodyPr>
            <a:normAutofit/>
          </a:bodyPr>
          <a:lstStyle/>
          <a:p>
            <a:pPr algn="ctr"/>
            <a:r>
              <a:rPr lang="en-US" sz="6000" b="1" dirty="0">
                <a:solidFill>
                  <a:srgbClr val="0000FF"/>
                </a:solidFill>
                <a:latin typeface="+mn-lt"/>
              </a:rPr>
              <a:t>Summary</a:t>
            </a:r>
          </a:p>
        </p:txBody>
      </p:sp>
      <p:sp>
        <p:nvSpPr>
          <p:cNvPr id="6" name="Content Placeholder 5"/>
          <p:cNvSpPr>
            <a:spLocks noGrp="1"/>
          </p:cNvSpPr>
          <p:nvPr>
            <p:ph idx="1"/>
          </p:nvPr>
        </p:nvSpPr>
        <p:spPr>
          <a:xfrm>
            <a:off x="468086" y="1382486"/>
            <a:ext cx="11212285" cy="5105400"/>
          </a:xfrm>
        </p:spPr>
        <p:txBody>
          <a:bodyPr>
            <a:noAutofit/>
          </a:bodyPr>
          <a:lstStyle/>
          <a:p>
            <a:r>
              <a:rPr lang="en-US" sz="3200" dirty="0"/>
              <a:t>No matter how you structure a comparison, the U.S. fares poorly in cross-national comparisons.</a:t>
            </a:r>
          </a:p>
          <a:p>
            <a:endParaRPr lang="en-US" sz="3200" dirty="0"/>
          </a:p>
          <a:p>
            <a:r>
              <a:rPr lang="en-US" sz="3200" dirty="0"/>
              <a:t>If you include all countries, the U.S. ranks in the </a:t>
            </a:r>
            <a:r>
              <a:rPr lang="en-US" sz="3200" dirty="0" err="1"/>
              <a:t>60s</a:t>
            </a:r>
            <a:r>
              <a:rPr lang="en-US" sz="3200" dirty="0"/>
              <a:t>; if you limit it to large wealthy countries, the U.S. ranks 10</a:t>
            </a:r>
            <a:r>
              <a:rPr lang="en-US" sz="3200" baseline="30000" dirty="0"/>
              <a:t>th</a:t>
            </a:r>
            <a:r>
              <a:rPr lang="en-US" sz="3200" dirty="0"/>
              <a:t>…out of 10 countries.</a:t>
            </a:r>
          </a:p>
          <a:p>
            <a:pPr marL="0" indent="0">
              <a:buNone/>
            </a:pPr>
            <a:endParaRPr lang="en-US" sz="3200" dirty="0"/>
          </a:p>
          <a:p>
            <a:r>
              <a:rPr lang="en-US" sz="3200" dirty="0"/>
              <a:t>In terms of comparative trends, the U.S. in 2000 had a maternal mortality rate double the average for the comparison countries and over the next 20 years fell further behind.</a:t>
            </a:r>
          </a:p>
        </p:txBody>
      </p:sp>
      <p:sp>
        <p:nvSpPr>
          <p:cNvPr id="4" name="TextBox 3"/>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40438228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09599"/>
            <a:ext cx="10363200" cy="5142271"/>
          </a:xfrm>
        </p:spPr>
        <p:txBody>
          <a:bodyPr>
            <a:noAutofit/>
          </a:bodyPr>
          <a:lstStyle/>
          <a:p>
            <a:pPr algn="ctr"/>
            <a:r>
              <a:rPr lang="en-US" sz="6000" b="1" dirty="0">
                <a:solidFill>
                  <a:srgbClr val="0000FF"/>
                </a:solidFill>
                <a:latin typeface="+mn-lt"/>
              </a:rPr>
              <a:t>6. The Persistence of Racial Disparities</a:t>
            </a:r>
            <a:endParaRPr lang="en-US" sz="6000" dirty="0">
              <a:latin typeface="+mn-lt"/>
            </a:endParaRPr>
          </a:p>
        </p:txBody>
      </p:sp>
      <p:sp>
        <p:nvSpPr>
          <p:cNvPr id="3" name="TextBox 2"/>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553034747"/>
      </p:ext>
    </p:extLst>
  </p:cSld>
  <p:clrMapOvr>
    <a:masterClrMapping/>
  </p:clrMapOvr>
  <p:transition spd="slow">
    <p:cu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U.S. Maternal Mortality </a:t>
            </a:r>
            <a:r>
              <a:rPr lang="en-US" sz="3200" b="1" dirty="0">
                <a:latin typeface="+mn-lt"/>
              </a:rPr>
              <a:t>(per 100,000 live births), </a:t>
            </a:r>
            <a:r>
              <a:rPr lang="en-US" b="1" dirty="0">
                <a:latin typeface="+mn-lt"/>
              </a:rPr>
              <a:t>1951-2007 by Race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88337631"/>
              </p:ext>
            </p:extLst>
          </p:nvPr>
        </p:nvGraphicFramePr>
        <p:xfrm>
          <a:off x="452062" y="1599594"/>
          <a:ext cx="11311847" cy="463379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23288" y="5654921"/>
            <a:ext cx="11969393" cy="931024"/>
          </a:xfrm>
          <a:prstGeom prst="rect">
            <a:avLst/>
          </a:prstGeom>
          <a:noFill/>
        </p:spPr>
        <p:txBody>
          <a:bodyPr wrap="square" rtlCol="0">
            <a:spAutoFit/>
          </a:bodyPr>
          <a:lstStyle/>
          <a:p>
            <a:r>
              <a:rPr lang="en-US" sz="1350" b="1" dirty="0"/>
              <a:t>Source:</a:t>
            </a:r>
            <a:r>
              <a:rPr lang="en-US" sz="1350" dirty="0"/>
              <a:t> NCHS. Maternal Mortality and Related Concepts. Vital &amp; Health Statistics. Series 33; #3. &amp; annual data reports. 1915-1960 data from NCHS. </a:t>
            </a:r>
            <a:r>
              <a:rPr lang="en-US" sz="1400" i="1" dirty="0"/>
              <a:t>Vital Statistics Rates In The  United States 1940-1960</a:t>
            </a:r>
            <a:r>
              <a:rPr lang="en-US" sz="1400" b="1" dirty="0"/>
              <a:t>. </a:t>
            </a:r>
            <a:r>
              <a:rPr lang="en-US" sz="1350" dirty="0"/>
              <a:t>NOTE: Shifts in measurement (e.g. not all states were part of registration system prior to 1933; infant race was based on race of the child until 1980 &amp; then race of the mother post 1980) accounts for some of the variation over time. 2007-2016 based on 2 year estimates of the pregnancy related mortality rate: Petersen E. </a:t>
            </a:r>
            <a:r>
              <a:rPr lang="en-US" sz="1350" i="1" dirty="0"/>
              <a:t>MMWR</a:t>
            </a:r>
            <a:r>
              <a:rPr lang="en-US" sz="1350" dirty="0"/>
              <a:t>.9/6/19.</a:t>
            </a:r>
          </a:p>
        </p:txBody>
      </p:sp>
      <p:sp>
        <p:nvSpPr>
          <p:cNvPr id="7" name="TextBox 6"/>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20884292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667" y="130579"/>
            <a:ext cx="10962967" cy="1508794"/>
          </a:xfrm>
        </p:spPr>
        <p:txBody>
          <a:bodyPr>
            <a:normAutofit/>
          </a:bodyPr>
          <a:lstStyle/>
          <a:p>
            <a:pPr algn="ctr"/>
            <a:r>
              <a:rPr lang="en-US" sz="4800" b="1" i="1" dirty="0">
                <a:latin typeface="+mn-lt"/>
              </a:rPr>
              <a:t>Black to White Ratios, U.S. Maternal Mortality, 1915-2021</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99204556"/>
              </p:ext>
            </p:extLst>
          </p:nvPr>
        </p:nvGraphicFramePr>
        <p:xfrm>
          <a:off x="1001426" y="1612490"/>
          <a:ext cx="10482651" cy="412828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82193" y="5841734"/>
            <a:ext cx="11969393" cy="931024"/>
          </a:xfrm>
          <a:prstGeom prst="rect">
            <a:avLst/>
          </a:prstGeom>
          <a:noFill/>
        </p:spPr>
        <p:txBody>
          <a:bodyPr wrap="square" rtlCol="0">
            <a:spAutoFit/>
          </a:bodyPr>
          <a:lstStyle/>
          <a:p>
            <a:r>
              <a:rPr lang="en-US" sz="1350" b="1" dirty="0"/>
              <a:t>Source:</a:t>
            </a:r>
            <a:r>
              <a:rPr lang="en-US" sz="1350" dirty="0"/>
              <a:t> NCHS. Maternal Mortality and Related Concepts. Vital &amp; Health Statistics. Series 33; #3. &amp; annual data reports. 1915-1960 data from NCHS. </a:t>
            </a:r>
            <a:r>
              <a:rPr lang="en-US" sz="1400" i="1" dirty="0"/>
              <a:t>Vital Statistics Rates In The  United States 1940-1960</a:t>
            </a:r>
            <a:r>
              <a:rPr lang="en-US" sz="1400" b="1" dirty="0"/>
              <a:t>. </a:t>
            </a:r>
            <a:r>
              <a:rPr lang="en-US" sz="1350" dirty="0"/>
              <a:t>NOTE: Shifts in measurement (e.g. not all states were part of registration system prior to 1933; infant race was based on race of the child until 1980 &amp; then race of the mother post 1980) accounts for some of the variation over time. 2007-2016 based on 2 year estimates of the pregnancy related mortality rate: Petersen E. </a:t>
            </a:r>
            <a:r>
              <a:rPr lang="en-US" sz="1350" i="1" dirty="0"/>
              <a:t>MMWR</a:t>
            </a:r>
            <a:r>
              <a:rPr lang="en-US" sz="1350" dirty="0"/>
              <a:t>.9/6/19.</a:t>
            </a:r>
          </a:p>
        </p:txBody>
      </p:sp>
      <p:sp>
        <p:nvSpPr>
          <p:cNvPr id="3" name="TextBox 2"/>
          <p:cNvSpPr txBox="1"/>
          <p:nvPr/>
        </p:nvSpPr>
        <p:spPr>
          <a:xfrm rot="16200000">
            <a:off x="343072" y="3627388"/>
            <a:ext cx="855042" cy="461665"/>
          </a:xfrm>
          <a:prstGeom prst="rect">
            <a:avLst/>
          </a:prstGeom>
          <a:noFill/>
        </p:spPr>
        <p:txBody>
          <a:bodyPr wrap="none" rtlCol="0">
            <a:spAutoFit/>
          </a:bodyPr>
          <a:lstStyle/>
          <a:p>
            <a:r>
              <a:rPr lang="en-US" sz="2400" b="1" dirty="0"/>
              <a:t>Ratio</a:t>
            </a:r>
          </a:p>
        </p:txBody>
      </p:sp>
      <p:sp>
        <p:nvSpPr>
          <p:cNvPr id="8" name="TextBox 7"/>
          <p:cNvSpPr txBox="1"/>
          <p:nvPr/>
        </p:nvSpPr>
        <p:spPr>
          <a:xfrm>
            <a:off x="5146681" y="2206530"/>
            <a:ext cx="3130985" cy="523220"/>
          </a:xfrm>
          <a:prstGeom prst="rect">
            <a:avLst/>
          </a:prstGeom>
          <a:noFill/>
        </p:spPr>
        <p:txBody>
          <a:bodyPr wrap="none" rtlCol="0">
            <a:spAutoFit/>
          </a:bodyPr>
          <a:lstStyle/>
          <a:p>
            <a:r>
              <a:rPr lang="en-US" sz="2800" b="1" dirty="0">
                <a:solidFill>
                  <a:srgbClr val="0000FF"/>
                </a:solidFill>
              </a:rPr>
              <a:t>Maternal Mortality</a:t>
            </a:r>
          </a:p>
        </p:txBody>
      </p:sp>
      <p:sp>
        <p:nvSpPr>
          <p:cNvPr id="9" name="TextBox 8"/>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cxnSp>
        <p:nvCxnSpPr>
          <p:cNvPr id="5" name="Straight Connector 4"/>
          <p:cNvCxnSpPr/>
          <p:nvPr/>
        </p:nvCxnSpPr>
        <p:spPr>
          <a:xfrm>
            <a:off x="10865318" y="3462877"/>
            <a:ext cx="132347" cy="395343"/>
          </a:xfrm>
          <a:prstGeom prst="line">
            <a:avLst/>
          </a:prstGeom>
          <a:ln w="57150">
            <a:solidFill>
              <a:srgbClr val="0000FF"/>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57892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667" y="130579"/>
            <a:ext cx="10962967" cy="1508794"/>
          </a:xfrm>
        </p:spPr>
        <p:txBody>
          <a:bodyPr>
            <a:normAutofit/>
          </a:bodyPr>
          <a:lstStyle/>
          <a:p>
            <a:pPr algn="ctr"/>
            <a:r>
              <a:rPr lang="en-US" sz="4800" b="1" i="1" dirty="0">
                <a:latin typeface="+mn-lt"/>
              </a:rPr>
              <a:t>Black to White Ratios, U.S. Infant &amp; Maternal Mortality, 1915-2021</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98032138"/>
              </p:ext>
            </p:extLst>
          </p:nvPr>
        </p:nvGraphicFramePr>
        <p:xfrm>
          <a:off x="1001426" y="1612490"/>
          <a:ext cx="10482651" cy="412828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82193" y="5841734"/>
            <a:ext cx="11969393" cy="9310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Source:</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 NCHS. Maternal Mortality and Related Concepts. Vital &amp; Health Statistics. Series 33; #3. &amp; annual data reports. 1915-1960 data from NCHS.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Vital Statistics Rates In The  United States 1940-1960</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NOTE: Shifts in measurement (e.g. not all states were part of registration system prior to 1933; infant race was based on race of the child until 1980 &amp; then race of the mother post 1980) accounts for some of the variation over time. 2007-2016 based on 2 year estimates of the pregnancy related mortality rate: Petersen E. </a:t>
            </a:r>
            <a:r>
              <a:rPr kumimoji="0" lang="en-US" sz="1350" b="0" i="1" u="none" strike="noStrike" kern="1200" cap="none" spc="0" normalizeH="0" baseline="0" noProof="0" dirty="0">
                <a:ln>
                  <a:noFill/>
                </a:ln>
                <a:solidFill>
                  <a:prstClr val="black"/>
                </a:solidFill>
                <a:effectLst/>
                <a:uLnTx/>
                <a:uFillTx/>
                <a:latin typeface="Calibri" panose="020F0502020204030204"/>
                <a:ea typeface="+mn-ea"/>
                <a:cs typeface="+mn-cs"/>
              </a:rPr>
              <a:t>MMWR</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.9/6/19.</a:t>
            </a:r>
          </a:p>
        </p:txBody>
      </p:sp>
      <p:sp>
        <p:nvSpPr>
          <p:cNvPr id="3" name="TextBox 2"/>
          <p:cNvSpPr txBox="1"/>
          <p:nvPr/>
        </p:nvSpPr>
        <p:spPr>
          <a:xfrm rot="16200000">
            <a:off x="343072" y="3627388"/>
            <a:ext cx="85504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Ratio</a:t>
            </a:r>
          </a:p>
        </p:txBody>
      </p:sp>
      <p:sp>
        <p:nvSpPr>
          <p:cNvPr id="4" name="TextBox 3"/>
          <p:cNvSpPr txBox="1"/>
          <p:nvPr/>
        </p:nvSpPr>
        <p:spPr>
          <a:xfrm>
            <a:off x="6381135" y="4285742"/>
            <a:ext cx="255858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Infant Mortality</a:t>
            </a:r>
          </a:p>
        </p:txBody>
      </p:sp>
      <p:sp>
        <p:nvSpPr>
          <p:cNvPr id="8" name="TextBox 7"/>
          <p:cNvSpPr txBox="1"/>
          <p:nvPr/>
        </p:nvSpPr>
        <p:spPr>
          <a:xfrm>
            <a:off x="5146681" y="2206530"/>
            <a:ext cx="313098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panose="020F0502020204030204"/>
                <a:ea typeface="+mn-ea"/>
                <a:cs typeface="+mn-cs"/>
              </a:rPr>
              <a:t>Maternal Mortality</a:t>
            </a:r>
          </a:p>
        </p:txBody>
      </p:sp>
      <p:sp>
        <p:nvSpPr>
          <p:cNvPr id="9" name="TextBox 8"/>
          <p:cNvSpPr txBox="1"/>
          <p:nvPr/>
        </p:nvSpPr>
        <p:spPr>
          <a:xfrm>
            <a:off x="9473295"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Tree>
    <p:extLst>
      <p:ext uri="{BB962C8B-B14F-4D97-AF65-F5344CB8AC3E}">
        <p14:creationId xmlns:p14="http://schemas.microsoft.com/office/powerpoint/2010/main" val="181754068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C1C96-6FF4-4117-AED9-63931FBF6ABC}"/>
              </a:ext>
            </a:extLst>
          </p:cNvPr>
          <p:cNvSpPr>
            <a:spLocks noGrp="1"/>
          </p:cNvSpPr>
          <p:nvPr>
            <p:ph type="title"/>
          </p:nvPr>
        </p:nvSpPr>
        <p:spPr>
          <a:xfrm>
            <a:off x="0" y="27131"/>
            <a:ext cx="12192000" cy="772969"/>
          </a:xfrm>
        </p:spPr>
        <p:txBody>
          <a:bodyPr>
            <a:normAutofit/>
          </a:bodyPr>
          <a:lstStyle/>
          <a:p>
            <a:r>
              <a:rPr lang="en-US" sz="4000" dirty="0"/>
              <a:t>U.S. Maternal Mortality, by Race/Ethnicity, 2018-2021</a:t>
            </a:r>
          </a:p>
        </p:txBody>
      </p:sp>
      <p:graphicFrame>
        <p:nvGraphicFramePr>
          <p:cNvPr id="4" name="Table 4">
            <a:extLst>
              <a:ext uri="{FF2B5EF4-FFF2-40B4-BE49-F238E27FC236}">
                <a16:creationId xmlns:a16="http://schemas.microsoft.com/office/drawing/2014/main" id="{FFD3A482-6354-4F0B-BB93-349C56ACE2A7}"/>
              </a:ext>
            </a:extLst>
          </p:cNvPr>
          <p:cNvGraphicFramePr>
            <a:graphicFrameLocks noGrp="1"/>
          </p:cNvGraphicFramePr>
          <p:nvPr>
            <p:ph idx="1"/>
            <p:extLst>
              <p:ext uri="{D42A27DB-BD31-4B8C-83A1-F6EECF244321}">
                <p14:modId xmlns:p14="http://schemas.microsoft.com/office/powerpoint/2010/main" val="2917090676"/>
              </p:ext>
            </p:extLst>
          </p:nvPr>
        </p:nvGraphicFramePr>
        <p:xfrm>
          <a:off x="362397" y="717732"/>
          <a:ext cx="11467206" cy="5603061"/>
        </p:xfrm>
        <a:graphic>
          <a:graphicData uri="http://schemas.openxmlformats.org/drawingml/2006/table">
            <a:tbl>
              <a:tblPr firstRow="1" bandRow="1">
                <a:tableStyleId>{5C22544A-7EE6-4342-B048-85BDC9FD1C3A}</a:tableStyleId>
              </a:tblPr>
              <a:tblGrid>
                <a:gridCol w="3376918">
                  <a:extLst>
                    <a:ext uri="{9D8B030D-6E8A-4147-A177-3AD203B41FA5}">
                      <a16:colId xmlns:a16="http://schemas.microsoft.com/office/drawing/2014/main" val="2752049614"/>
                    </a:ext>
                  </a:extLst>
                </a:gridCol>
                <a:gridCol w="2028538">
                  <a:extLst>
                    <a:ext uri="{9D8B030D-6E8A-4147-A177-3AD203B41FA5}">
                      <a16:colId xmlns:a16="http://schemas.microsoft.com/office/drawing/2014/main" val="2228403294"/>
                    </a:ext>
                  </a:extLst>
                </a:gridCol>
                <a:gridCol w="2243324">
                  <a:extLst>
                    <a:ext uri="{9D8B030D-6E8A-4147-A177-3AD203B41FA5}">
                      <a16:colId xmlns:a16="http://schemas.microsoft.com/office/drawing/2014/main" val="2592993401"/>
                    </a:ext>
                  </a:extLst>
                </a:gridCol>
                <a:gridCol w="1821184">
                  <a:extLst>
                    <a:ext uri="{9D8B030D-6E8A-4147-A177-3AD203B41FA5}">
                      <a16:colId xmlns:a16="http://schemas.microsoft.com/office/drawing/2014/main" val="820084597"/>
                    </a:ext>
                  </a:extLst>
                </a:gridCol>
                <a:gridCol w="1997242">
                  <a:extLst>
                    <a:ext uri="{9D8B030D-6E8A-4147-A177-3AD203B41FA5}">
                      <a16:colId xmlns:a16="http://schemas.microsoft.com/office/drawing/2014/main" val="3594538152"/>
                    </a:ext>
                  </a:extLst>
                </a:gridCol>
              </a:tblGrid>
              <a:tr h="563621">
                <a:tc>
                  <a:txBody>
                    <a:bodyPr/>
                    <a:lstStyle/>
                    <a:p>
                      <a:endParaRPr lang="en-US" sz="2800" dirty="0"/>
                    </a:p>
                  </a:txBody>
                  <a:tcPr/>
                </a:tc>
                <a:tc>
                  <a:txBody>
                    <a:bodyPr/>
                    <a:lstStyle/>
                    <a:p>
                      <a:pPr algn="ctr"/>
                      <a:r>
                        <a:rPr lang="en-US" sz="2800" dirty="0"/>
                        <a:t>2018</a:t>
                      </a:r>
                    </a:p>
                  </a:txBody>
                  <a:tcPr/>
                </a:tc>
                <a:tc>
                  <a:txBody>
                    <a:bodyPr/>
                    <a:lstStyle/>
                    <a:p>
                      <a:pPr algn="ctr"/>
                      <a:r>
                        <a:rPr lang="en-US" sz="2800" dirty="0"/>
                        <a:t>2019</a:t>
                      </a:r>
                    </a:p>
                  </a:txBody>
                  <a:tcPr/>
                </a:tc>
                <a:tc>
                  <a:txBody>
                    <a:bodyPr/>
                    <a:lstStyle/>
                    <a:p>
                      <a:pPr algn="ctr"/>
                      <a:r>
                        <a:rPr lang="en-US" sz="2800" dirty="0"/>
                        <a:t>2020</a:t>
                      </a:r>
                    </a:p>
                  </a:txBody>
                  <a:tcPr/>
                </a:tc>
                <a:tc>
                  <a:txBody>
                    <a:bodyPr/>
                    <a:lstStyle/>
                    <a:p>
                      <a:pPr algn="ctr"/>
                      <a:r>
                        <a:rPr lang="en-US" sz="2800" dirty="0"/>
                        <a:t>2021 </a:t>
                      </a:r>
                    </a:p>
                  </a:txBody>
                  <a:tcPr/>
                </a:tc>
                <a:extLst>
                  <a:ext uri="{0D108BD9-81ED-4DB2-BD59-A6C34878D82A}">
                    <a16:rowId xmlns:a16="http://schemas.microsoft.com/office/drawing/2014/main" val="3140620291"/>
                  </a:ext>
                </a:extLst>
              </a:tr>
              <a:tr h="629930">
                <a:tc>
                  <a:txBody>
                    <a:bodyPr/>
                    <a:lstStyle/>
                    <a:p>
                      <a:r>
                        <a:rPr lang="en-US" sz="3200" b="1" dirty="0"/>
                        <a:t>Non-Hisp. White</a:t>
                      </a:r>
                    </a:p>
                  </a:txBody>
                  <a:tcPr/>
                </a:tc>
                <a:tc>
                  <a:txBody>
                    <a:bodyPr/>
                    <a:lstStyle/>
                    <a:p>
                      <a:pPr algn="r"/>
                      <a:r>
                        <a:rPr lang="en-US" sz="3200" dirty="0"/>
                        <a:t>14.9</a:t>
                      </a:r>
                    </a:p>
                  </a:txBody>
                  <a:tcPr/>
                </a:tc>
                <a:tc>
                  <a:txBody>
                    <a:bodyPr/>
                    <a:lstStyle/>
                    <a:p>
                      <a:pPr algn="r"/>
                      <a:r>
                        <a:rPr lang="en-US" sz="3200" dirty="0"/>
                        <a:t>17.9</a:t>
                      </a:r>
                    </a:p>
                  </a:txBody>
                  <a:tcPr/>
                </a:tc>
                <a:tc>
                  <a:txBody>
                    <a:bodyPr/>
                    <a:lstStyle/>
                    <a:p>
                      <a:pPr algn="r"/>
                      <a:r>
                        <a:rPr lang="en-US" sz="3200" dirty="0"/>
                        <a:t>19.1</a:t>
                      </a:r>
                    </a:p>
                  </a:txBody>
                  <a:tcPr/>
                </a:tc>
                <a:tc>
                  <a:txBody>
                    <a:bodyPr/>
                    <a:lstStyle/>
                    <a:p>
                      <a:pPr algn="r"/>
                      <a:r>
                        <a:rPr lang="en-US" sz="3200" dirty="0"/>
                        <a:t>26.6</a:t>
                      </a:r>
                    </a:p>
                  </a:txBody>
                  <a:tcPr/>
                </a:tc>
                <a:extLst>
                  <a:ext uri="{0D108BD9-81ED-4DB2-BD59-A6C34878D82A}">
                    <a16:rowId xmlns:a16="http://schemas.microsoft.com/office/drawing/2014/main" val="3392809813"/>
                  </a:ext>
                </a:extLst>
              </a:tr>
              <a:tr h="629930">
                <a:tc>
                  <a:txBody>
                    <a:bodyPr/>
                    <a:lstStyle/>
                    <a:p>
                      <a:r>
                        <a:rPr lang="en-US" sz="3200" b="1" dirty="0"/>
                        <a:t>Non-Hisp. Black</a:t>
                      </a:r>
                    </a:p>
                  </a:txBody>
                  <a:tcPr/>
                </a:tc>
                <a:tc>
                  <a:txBody>
                    <a:bodyPr/>
                    <a:lstStyle/>
                    <a:p>
                      <a:pPr algn="r"/>
                      <a:r>
                        <a:rPr lang="en-US" sz="3200" dirty="0"/>
                        <a:t>37.3</a:t>
                      </a:r>
                    </a:p>
                  </a:txBody>
                  <a:tcPr/>
                </a:tc>
                <a:tc>
                  <a:txBody>
                    <a:bodyPr/>
                    <a:lstStyle/>
                    <a:p>
                      <a:pPr algn="r"/>
                      <a:r>
                        <a:rPr lang="en-US" sz="3200" dirty="0"/>
                        <a:t>44.0</a:t>
                      </a:r>
                    </a:p>
                  </a:txBody>
                  <a:tcPr/>
                </a:tc>
                <a:tc>
                  <a:txBody>
                    <a:bodyPr/>
                    <a:lstStyle/>
                    <a:p>
                      <a:pPr algn="r"/>
                      <a:r>
                        <a:rPr lang="en-US" sz="3200" dirty="0"/>
                        <a:t>55.3</a:t>
                      </a:r>
                    </a:p>
                  </a:txBody>
                  <a:tcPr/>
                </a:tc>
                <a:tc>
                  <a:txBody>
                    <a:bodyPr/>
                    <a:lstStyle/>
                    <a:p>
                      <a:pPr algn="r"/>
                      <a:r>
                        <a:rPr lang="en-US" sz="3200" dirty="0"/>
                        <a:t>69.9</a:t>
                      </a:r>
                    </a:p>
                  </a:txBody>
                  <a:tcPr/>
                </a:tc>
                <a:extLst>
                  <a:ext uri="{0D108BD9-81ED-4DB2-BD59-A6C34878D82A}">
                    <a16:rowId xmlns:a16="http://schemas.microsoft.com/office/drawing/2014/main" val="3958955992"/>
                  </a:ext>
                </a:extLst>
              </a:tr>
              <a:tr h="629930">
                <a:tc>
                  <a:txBody>
                    <a:bodyPr/>
                    <a:lstStyle/>
                    <a:p>
                      <a:r>
                        <a:rPr lang="en-US" sz="3200" b="1" dirty="0"/>
                        <a:t>Hispanic</a:t>
                      </a:r>
                    </a:p>
                  </a:txBody>
                  <a:tcPr/>
                </a:tc>
                <a:tc>
                  <a:txBody>
                    <a:bodyPr/>
                    <a:lstStyle/>
                    <a:p>
                      <a:pPr algn="r"/>
                      <a:r>
                        <a:rPr lang="en-US" sz="3200" dirty="0"/>
                        <a:t>11.8</a:t>
                      </a:r>
                    </a:p>
                  </a:txBody>
                  <a:tcPr/>
                </a:tc>
                <a:tc>
                  <a:txBody>
                    <a:bodyPr/>
                    <a:lstStyle/>
                    <a:p>
                      <a:pPr algn="r"/>
                      <a:r>
                        <a:rPr lang="en-US" sz="3200" dirty="0"/>
                        <a:t>12.6</a:t>
                      </a:r>
                    </a:p>
                  </a:txBody>
                  <a:tcPr/>
                </a:tc>
                <a:tc>
                  <a:txBody>
                    <a:bodyPr/>
                    <a:lstStyle/>
                    <a:p>
                      <a:pPr algn="r"/>
                      <a:r>
                        <a:rPr lang="en-US" sz="3200" dirty="0"/>
                        <a:t>18.2</a:t>
                      </a:r>
                    </a:p>
                  </a:txBody>
                  <a:tcPr/>
                </a:tc>
                <a:tc>
                  <a:txBody>
                    <a:bodyPr/>
                    <a:lstStyle/>
                    <a:p>
                      <a:pPr algn="r"/>
                      <a:r>
                        <a:rPr lang="en-US" sz="3200" dirty="0"/>
                        <a:t>28.0</a:t>
                      </a:r>
                    </a:p>
                  </a:txBody>
                  <a:tcPr/>
                </a:tc>
                <a:extLst>
                  <a:ext uri="{0D108BD9-81ED-4DB2-BD59-A6C34878D82A}">
                    <a16:rowId xmlns:a16="http://schemas.microsoft.com/office/drawing/2014/main" val="2477650374"/>
                  </a:ext>
                </a:extLst>
              </a:tr>
              <a:tr h="629930">
                <a:tc>
                  <a:txBody>
                    <a:bodyPr/>
                    <a:lstStyle/>
                    <a:p>
                      <a:r>
                        <a:rPr lang="en-US" sz="3200" b="1" dirty="0"/>
                        <a:t>Non-Hisp Asian</a:t>
                      </a:r>
                    </a:p>
                  </a:txBody>
                  <a:tcPr/>
                </a:tc>
                <a:tc>
                  <a:txBody>
                    <a:bodyPr/>
                    <a:lstStyle/>
                    <a:p>
                      <a:pPr algn="r"/>
                      <a:r>
                        <a:rPr lang="en-US" sz="3200" dirty="0"/>
                        <a:t>13.3</a:t>
                      </a:r>
                    </a:p>
                  </a:txBody>
                  <a:tcPr/>
                </a:tc>
                <a:tc>
                  <a:txBody>
                    <a:bodyPr/>
                    <a:lstStyle/>
                    <a:p>
                      <a:pPr algn="r"/>
                      <a:r>
                        <a:rPr lang="en-US" sz="3200" dirty="0"/>
                        <a:t>13.8</a:t>
                      </a:r>
                    </a:p>
                  </a:txBody>
                  <a:tcPr/>
                </a:tc>
                <a:tc>
                  <a:txBody>
                    <a:bodyPr/>
                    <a:lstStyle/>
                    <a:p>
                      <a:pPr algn="r"/>
                      <a:r>
                        <a:rPr lang="en-US" sz="3200" dirty="0"/>
                        <a:t>12.3</a:t>
                      </a:r>
                    </a:p>
                  </a:txBody>
                  <a:tcPr/>
                </a:tc>
                <a:tc>
                  <a:txBody>
                    <a:bodyPr/>
                    <a:lstStyle/>
                    <a:p>
                      <a:pPr algn="r"/>
                      <a:r>
                        <a:rPr lang="en-US" sz="3200" dirty="0"/>
                        <a:t>24.3</a:t>
                      </a:r>
                    </a:p>
                  </a:txBody>
                  <a:tcPr/>
                </a:tc>
                <a:extLst>
                  <a:ext uri="{0D108BD9-81ED-4DB2-BD59-A6C34878D82A}">
                    <a16:rowId xmlns:a16="http://schemas.microsoft.com/office/drawing/2014/main" val="4037247343"/>
                  </a:ext>
                </a:extLst>
              </a:tr>
              <a:tr h="629930">
                <a:tc>
                  <a:txBody>
                    <a:bodyPr/>
                    <a:lstStyle/>
                    <a:p>
                      <a:r>
                        <a:rPr lang="en-US" sz="3200" b="1" dirty="0"/>
                        <a:t>Non-Hisp. AIAN</a:t>
                      </a:r>
                    </a:p>
                  </a:txBody>
                  <a:tcPr/>
                </a:tc>
                <a:tc>
                  <a:txBody>
                    <a:bodyPr/>
                    <a:lstStyle/>
                    <a:p>
                      <a:pPr algn="r"/>
                      <a:r>
                        <a:rPr lang="en-US" sz="3200" dirty="0"/>
                        <a:t>*</a:t>
                      </a:r>
                    </a:p>
                  </a:txBody>
                  <a:tcPr/>
                </a:tc>
                <a:tc>
                  <a:txBody>
                    <a:bodyPr/>
                    <a:lstStyle/>
                    <a:p>
                      <a:pPr algn="r"/>
                      <a:r>
                        <a:rPr lang="en-US" sz="3200" dirty="0"/>
                        <a:t>49.2</a:t>
                      </a:r>
                    </a:p>
                  </a:txBody>
                  <a:tcPr/>
                </a:tc>
                <a:tc>
                  <a:txBody>
                    <a:bodyPr/>
                    <a:lstStyle/>
                    <a:p>
                      <a:pPr algn="r"/>
                      <a:r>
                        <a:rPr lang="en-US" sz="3200" dirty="0"/>
                        <a:t>48.5</a:t>
                      </a:r>
                    </a:p>
                  </a:txBody>
                  <a:tcPr/>
                </a:tc>
                <a:tc>
                  <a:txBody>
                    <a:bodyPr/>
                    <a:lstStyle/>
                    <a:p>
                      <a:pPr algn="r"/>
                      <a:r>
                        <a:rPr lang="en-US" sz="3200" dirty="0"/>
                        <a:t>118.7</a:t>
                      </a:r>
                    </a:p>
                  </a:txBody>
                  <a:tcPr/>
                </a:tc>
                <a:extLst>
                  <a:ext uri="{0D108BD9-81ED-4DB2-BD59-A6C34878D82A}">
                    <a16:rowId xmlns:a16="http://schemas.microsoft.com/office/drawing/2014/main" val="2141043021"/>
                  </a:ext>
                </a:extLst>
              </a:tr>
              <a:tr h="629930">
                <a:tc>
                  <a:txBody>
                    <a:bodyPr/>
                    <a:lstStyle/>
                    <a:p>
                      <a:r>
                        <a:rPr lang="en-US" sz="3200" b="1" dirty="0"/>
                        <a:t>All</a:t>
                      </a:r>
                    </a:p>
                  </a:txBody>
                  <a:tcPr/>
                </a:tc>
                <a:tc>
                  <a:txBody>
                    <a:bodyPr/>
                    <a:lstStyle/>
                    <a:p>
                      <a:pPr algn="r"/>
                      <a:r>
                        <a:rPr lang="en-US" sz="3200" dirty="0"/>
                        <a:t>17.4</a:t>
                      </a:r>
                    </a:p>
                  </a:txBody>
                  <a:tcPr/>
                </a:tc>
                <a:tc>
                  <a:txBody>
                    <a:bodyPr/>
                    <a:lstStyle/>
                    <a:p>
                      <a:pPr algn="r"/>
                      <a:r>
                        <a:rPr lang="en-US" sz="3200" dirty="0"/>
                        <a:t>20.1</a:t>
                      </a:r>
                    </a:p>
                  </a:txBody>
                  <a:tcPr/>
                </a:tc>
                <a:tc>
                  <a:txBody>
                    <a:bodyPr/>
                    <a:lstStyle/>
                    <a:p>
                      <a:pPr algn="r"/>
                      <a:r>
                        <a:rPr lang="en-US" sz="3200" dirty="0"/>
                        <a:t>23.8</a:t>
                      </a:r>
                    </a:p>
                  </a:txBody>
                  <a:tcPr/>
                </a:tc>
                <a:tc>
                  <a:txBody>
                    <a:bodyPr/>
                    <a:lstStyle/>
                    <a:p>
                      <a:pPr algn="r"/>
                      <a:r>
                        <a:rPr lang="en-US" sz="3200" dirty="0"/>
                        <a:t>32.9</a:t>
                      </a:r>
                    </a:p>
                  </a:txBody>
                  <a:tcPr/>
                </a:tc>
                <a:extLst>
                  <a:ext uri="{0D108BD9-81ED-4DB2-BD59-A6C34878D82A}">
                    <a16:rowId xmlns:a16="http://schemas.microsoft.com/office/drawing/2014/main" val="1291616001"/>
                  </a:ext>
                </a:extLst>
              </a:tr>
              <a:tr h="629930">
                <a:tc>
                  <a:txBody>
                    <a:bodyPr/>
                    <a:lstStyle/>
                    <a:p>
                      <a:r>
                        <a:rPr lang="en-US" sz="3200" b="1" dirty="0">
                          <a:solidFill>
                            <a:srgbClr val="0000FF"/>
                          </a:solidFill>
                        </a:rPr>
                        <a:t>40 years of Age +</a:t>
                      </a:r>
                    </a:p>
                  </a:txBody>
                  <a:tcPr/>
                </a:tc>
                <a:tc>
                  <a:txBody>
                    <a:bodyPr/>
                    <a:lstStyle/>
                    <a:p>
                      <a:pPr algn="r"/>
                      <a:endParaRPr lang="en-US" sz="3200" dirty="0"/>
                    </a:p>
                  </a:txBody>
                  <a:tcPr/>
                </a:tc>
                <a:tc>
                  <a:txBody>
                    <a:bodyPr/>
                    <a:lstStyle/>
                    <a:p>
                      <a:pPr algn="r"/>
                      <a:endParaRPr lang="en-US" sz="3200" dirty="0"/>
                    </a:p>
                  </a:txBody>
                  <a:tcPr/>
                </a:tc>
                <a:tc>
                  <a:txBody>
                    <a:bodyPr/>
                    <a:lstStyle/>
                    <a:p>
                      <a:pPr algn="r"/>
                      <a:endParaRPr lang="en-US" sz="3200" dirty="0"/>
                    </a:p>
                  </a:txBody>
                  <a:tcPr/>
                </a:tc>
                <a:tc>
                  <a:txBody>
                    <a:bodyPr/>
                    <a:lstStyle/>
                    <a:p>
                      <a:pPr algn="r"/>
                      <a:endParaRPr lang="en-US" sz="3200" dirty="0"/>
                    </a:p>
                  </a:txBody>
                  <a:tcPr/>
                </a:tc>
                <a:extLst>
                  <a:ext uri="{0D108BD9-81ED-4DB2-BD59-A6C34878D82A}">
                    <a16:rowId xmlns:a16="http://schemas.microsoft.com/office/drawing/2014/main" val="1248125121"/>
                  </a:ext>
                </a:extLst>
              </a:tr>
              <a:tr h="629930">
                <a:tc>
                  <a:txBody>
                    <a:bodyPr/>
                    <a:lstStyle/>
                    <a:p>
                      <a:r>
                        <a:rPr lang="en-US" sz="3200" dirty="0"/>
                        <a:t>All</a:t>
                      </a:r>
                    </a:p>
                  </a:txBody>
                  <a:tcPr/>
                </a:tc>
                <a:tc>
                  <a:txBody>
                    <a:bodyPr/>
                    <a:lstStyle/>
                    <a:p>
                      <a:pPr algn="r"/>
                      <a:r>
                        <a:rPr lang="en-US" sz="3200"/>
                        <a:t>81.9</a:t>
                      </a:r>
                      <a:endParaRPr lang="en-US" sz="3200" dirty="0"/>
                    </a:p>
                  </a:txBody>
                  <a:tcPr/>
                </a:tc>
                <a:tc>
                  <a:txBody>
                    <a:bodyPr/>
                    <a:lstStyle/>
                    <a:p>
                      <a:pPr algn="r"/>
                      <a:r>
                        <a:rPr lang="en-US" sz="3200"/>
                        <a:t>75.5</a:t>
                      </a:r>
                      <a:endParaRPr lang="en-US" sz="3200" dirty="0"/>
                    </a:p>
                  </a:txBody>
                  <a:tcPr/>
                </a:tc>
                <a:tc>
                  <a:txBody>
                    <a:bodyPr/>
                    <a:lstStyle/>
                    <a:p>
                      <a:pPr algn="r"/>
                      <a:r>
                        <a:rPr lang="en-US" sz="3200"/>
                        <a:t>107.9</a:t>
                      </a:r>
                      <a:endParaRPr lang="en-US" sz="3200" dirty="0"/>
                    </a:p>
                  </a:txBody>
                  <a:tcPr/>
                </a:tc>
                <a:tc>
                  <a:txBody>
                    <a:bodyPr/>
                    <a:lstStyle/>
                    <a:p>
                      <a:pPr algn="r"/>
                      <a:r>
                        <a:rPr lang="en-US" sz="3200" dirty="0"/>
                        <a:t>138.5</a:t>
                      </a:r>
                    </a:p>
                  </a:txBody>
                  <a:tcPr/>
                </a:tc>
                <a:extLst>
                  <a:ext uri="{0D108BD9-81ED-4DB2-BD59-A6C34878D82A}">
                    <a16:rowId xmlns:a16="http://schemas.microsoft.com/office/drawing/2014/main" val="76692724"/>
                  </a:ext>
                </a:extLst>
              </a:tr>
            </a:tbl>
          </a:graphicData>
        </a:graphic>
      </p:graphicFrame>
      <p:sp>
        <p:nvSpPr>
          <p:cNvPr id="5" name="TextBox 4">
            <a:extLst>
              <a:ext uri="{FF2B5EF4-FFF2-40B4-BE49-F238E27FC236}">
                <a16:creationId xmlns:a16="http://schemas.microsoft.com/office/drawing/2014/main" id="{73B6314F-1F83-4AF9-95C3-D588C35CAAA9}"/>
              </a:ext>
            </a:extLst>
          </p:cNvPr>
          <p:cNvSpPr txBox="1"/>
          <p:nvPr/>
        </p:nvSpPr>
        <p:spPr>
          <a:xfrm>
            <a:off x="9580579" y="6488668"/>
            <a:ext cx="2611421" cy="338554"/>
          </a:xfrm>
          <a:prstGeom prst="rect">
            <a:avLst/>
          </a:prstGeom>
          <a:solidFill>
            <a:schemeClr val="bg1"/>
          </a:solidFill>
          <a:ln>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www.birthbythenumbers.org</a:t>
            </a:r>
          </a:p>
        </p:txBody>
      </p:sp>
      <p:sp>
        <p:nvSpPr>
          <p:cNvPr id="6" name="TextBox 5">
            <a:extLst>
              <a:ext uri="{FF2B5EF4-FFF2-40B4-BE49-F238E27FC236}">
                <a16:creationId xmlns:a16="http://schemas.microsoft.com/office/drawing/2014/main" id="{4C17E774-F6C3-1EC3-26C5-102182551552}"/>
              </a:ext>
            </a:extLst>
          </p:cNvPr>
          <p:cNvSpPr txBox="1"/>
          <p:nvPr/>
        </p:nvSpPr>
        <p:spPr>
          <a:xfrm>
            <a:off x="0" y="6461537"/>
            <a:ext cx="10300032" cy="307777"/>
          </a:xfrm>
          <a:prstGeom prst="rect">
            <a:avLst/>
          </a:prstGeom>
          <a:noFill/>
        </p:spPr>
        <p:txBody>
          <a:bodyPr wrap="square">
            <a:spAutoFit/>
          </a:bodyPr>
          <a:lstStyle/>
          <a:p>
            <a:r>
              <a:rPr lang="en-US" sz="1400" dirty="0"/>
              <a:t>Source: NVSS Hoyert.</a:t>
            </a:r>
            <a:r>
              <a:rPr lang="en-US" sz="1400" b="0" i="0" u="none" strike="noStrike" baseline="0" dirty="0">
                <a:solidFill>
                  <a:srgbClr val="000000"/>
                </a:solidFill>
              </a:rPr>
              <a:t> Maternal mortality rates in the United States, 2021. NCHS Health E-Stats. 2023; CDC Wonder; * &lt; 10 deaths</a:t>
            </a:r>
            <a:endParaRPr lang="en-US" sz="1400" dirty="0"/>
          </a:p>
        </p:txBody>
      </p:sp>
    </p:spTree>
    <p:extLst>
      <p:ext uri="{BB962C8B-B14F-4D97-AF65-F5344CB8AC3E}">
        <p14:creationId xmlns:p14="http://schemas.microsoft.com/office/powerpoint/2010/main" val="22493234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24268</TotalTime>
  <Words>18512</Words>
  <Application>Microsoft Office PowerPoint</Application>
  <PresentationFormat>Widescreen</PresentationFormat>
  <Paragraphs>1772</Paragraphs>
  <Slides>143</Slides>
  <Notes>137</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143</vt:i4>
      </vt:variant>
    </vt:vector>
  </HeadingPairs>
  <TitlesOfParts>
    <vt:vector size="161" baseType="lpstr">
      <vt:lpstr>Arial</vt:lpstr>
      <vt:lpstr>Calibri</vt:lpstr>
      <vt:lpstr>Calibri Light</vt:lpstr>
      <vt:lpstr>Helvetica</vt:lpstr>
      <vt:lpstr>Helvetica-Condensed</vt:lpstr>
      <vt:lpstr>MinionPro-Bold</vt:lpstr>
      <vt:lpstr>MinionPro-Regular</vt:lpstr>
      <vt:lpstr>SourceSansPro-Regular</vt:lpstr>
      <vt:lpstr>Times New Roman</vt:lpstr>
      <vt:lpstr>Verdana</vt:lpstr>
      <vt:lpstr>Wingdings</vt:lpstr>
      <vt:lpstr>Work Sans Light</vt:lpstr>
      <vt:lpstr>Work Sans Medium</vt:lpstr>
      <vt:lpstr>Office Theme</vt:lpstr>
      <vt:lpstr>1_Office Theme</vt:lpstr>
      <vt:lpstr>2_Office Theme</vt:lpstr>
      <vt:lpstr>3_Office Theme</vt:lpstr>
      <vt:lpstr>4_Office Theme</vt:lpstr>
      <vt:lpstr>The Contemporary Challenge of Maternal Mortality in the U.S.</vt:lpstr>
      <vt:lpstr>Outline of the Presentation</vt:lpstr>
      <vt:lpstr>1. Definitions – the multiple measures of maternal death</vt:lpstr>
      <vt:lpstr>First a quick side trip into the terms rate and ratio. If you don’t find that discussion enthralling, you:   (a) are a normal human being; and   (b)  can skip to slide  11 and wonder what you missed. </vt:lpstr>
      <vt:lpstr>Is Maternal Mortality a Ratio or a Rate?</vt:lpstr>
      <vt:lpstr>PowerPoint Presentation</vt:lpstr>
      <vt:lpstr>PowerPoint Presentation</vt:lpstr>
      <vt:lpstr>Is Maternal Mortality a Ratio or a Rate?</vt:lpstr>
      <vt:lpstr>Is Maternal Mortality a Ratio or a Rate?</vt:lpstr>
      <vt:lpstr>So, why do we use maternal mortality ratios internationally?</vt:lpstr>
      <vt:lpstr>The three widely used definitions of maternal mortality:  1. Pregnancy associated death  2. Pregnancy related death  3 Maternal mortality</vt:lpstr>
      <vt:lpstr>Three Definitions (in the U.S.) </vt:lpstr>
      <vt:lpstr>PowerPoint Presentation</vt:lpstr>
      <vt:lpstr>PowerPoint Presentation</vt:lpstr>
      <vt:lpstr>PowerPoint Presentation</vt:lpstr>
      <vt:lpstr>PowerPoint Presentation</vt:lpstr>
      <vt:lpstr>Timeline of Maternal Mortality Definitions</vt:lpstr>
      <vt:lpstr>Timing of Maternal Deaths (2017-19)</vt:lpstr>
      <vt:lpstr>Different Sources &amp; Different Measures</vt:lpstr>
      <vt:lpstr>US Maternal Mortality Surveillance </vt:lpstr>
      <vt:lpstr>PowerPoint Presentation</vt:lpstr>
      <vt:lpstr>PowerPoint Presentation</vt:lpstr>
      <vt:lpstr>2. The Historical Trend in U.S. Maternal Mortality</vt:lpstr>
      <vt:lpstr>Declaring Premature Victory</vt:lpstr>
      <vt:lpstr>U.S. Maternal Mortality (per 100,000 births), 1915-2021</vt:lpstr>
      <vt:lpstr>Year State was Added to the Maternal Death Registry</vt:lpstr>
      <vt:lpstr>Number of U.S. Hospital Beds and Maternal Mortality, 1918-1950</vt:lpstr>
      <vt:lpstr>U.S. Maternal Mortality (per 100,000 live births), 1951-2007</vt:lpstr>
      <vt:lpstr>U.S. Maternal Mortality (per 100,000 live births), 1951-2007</vt:lpstr>
      <vt:lpstr>U.S. Maternal Mortality (per 100,000 live births), 1951-2007</vt:lpstr>
      <vt:lpstr>U.S. Maternal Mortality Ratio (per 100,000 live births) , 1951-2007</vt:lpstr>
      <vt:lpstr>PowerPoint Presentation</vt:lpstr>
      <vt:lpstr>How did the U.S. get to the point where they stopped publishing a maternal mortality rate?   Efforts to avoid poor case ascertainment led to over-ascertainment</vt:lpstr>
      <vt:lpstr>3. The Case of the Pregnancy Checkbox  “This difficulty [in measuring maternal mortality] would be solved easily if universal birth and stillbirth registration was practiced and if death certificates required a statement as to the association of the puerperal state.”  </vt:lpstr>
      <vt:lpstr>3. The Case of the Pregnancy Checkbox  “This difficulty [in measuring maternal mortality] would be solved easily if universal birth and stillbirth registration was practiced and if death certificates required a statement as to the association of the puerperal state.”  Committee on Maternal Welfare. Maternal Mortality in Philadelphia 1931-1933 (1934)</vt:lpstr>
      <vt:lpstr>Quick note on the federal reporting system of births and deaths. </vt:lpstr>
      <vt:lpstr>PowerPoint Presentation</vt:lpstr>
      <vt:lpstr>PowerPoint Presentation</vt:lpstr>
      <vt:lpstr>PowerPoint Presentation</vt:lpstr>
      <vt:lpstr>To improve case identification:  U.S. Standard Pregnancy Question, 2003 (sort of)</vt:lpstr>
      <vt:lpstr>Delays in Adoption of the U.S. Standard Pregnancy Question among States  </vt:lpstr>
      <vt:lpstr>Staggered adoption of 2003 revisions by states (2003-17)</vt:lpstr>
      <vt:lpstr>Maternal Mortality Rates (per 100,000) in States  with &amp; without a checkbox, 1996-2003</vt:lpstr>
      <vt:lpstr>PowerPoint Presentation</vt:lpstr>
      <vt:lpstr>Correcting for Impact of Adding Pregnancy Box</vt:lpstr>
      <vt:lpstr>PowerPoint Presentation</vt:lpstr>
      <vt:lpstr>NVSS analyses of the impact of the pregnancy checkbox</vt:lpstr>
      <vt:lpstr>Statistical Analysis </vt:lpstr>
      <vt:lpstr>NCHS Analysis of the Impact of Checkbox</vt:lpstr>
      <vt:lpstr>PowerPoint Presentation</vt:lpstr>
      <vt:lpstr>Observed and predicted maternal mortality ratios: United States, 1999–2017 </vt:lpstr>
      <vt:lpstr>Ratio of pregnancy associated deaths assigned using the checkbox item to maternal deaths assigned without using the checkbox item for maternal deaths: Selected states, 2015–2016</vt:lpstr>
      <vt:lpstr>Two key problems raised by the checkbox</vt:lpstr>
      <vt:lpstr>The problem with “other”</vt:lpstr>
      <vt:lpstr>Maternal Death ICD-10 Codes</vt:lpstr>
      <vt:lpstr>Over Ascertainment??</vt:lpstr>
      <vt:lpstr>Impact of ill-defined causes on maternal deaths by cause of death, 27 states &amp; DC, 2008-2009 to 2013-2014</vt:lpstr>
      <vt:lpstr>Ratios of deaths classified using pregnancy status checkbox to those classified without using the checkbox by Cause of Death, 47 states &amp; D.C., 2015–2016 </vt:lpstr>
      <vt:lpstr> Number of births and deaths with positive pregnancy responses in the checkbox: United States, 2013 </vt:lpstr>
      <vt:lpstr>Over-ascertainment: Results of a 4 state study (Georgia, Louisiana, Michigan, and Ohio)</vt:lpstr>
      <vt:lpstr>False Positives on the Pregnancy Checkbox by Age</vt:lpstr>
      <vt:lpstr>It’s Never Simple: Impact of the Checkbox – Worse and Better Ascertainment</vt:lpstr>
      <vt:lpstr>How can there be so much misclassification? Who completes death certificates?</vt:lpstr>
      <vt:lpstr>How can there be so much misclassification? Definitions of terminology involved in certifying death.</vt:lpstr>
      <vt:lpstr>Errors and grades of errors on 601 randomly selected death certificates completed by non–Medical Examiners (physicians, advance practice registered nurses, and physician assistants), Vermont, 7/1/15-1/31/16. </vt:lpstr>
      <vt:lpstr>Factors that can introduce error in death certificates</vt:lpstr>
      <vt:lpstr>Strategies Resulting from these Limits</vt:lpstr>
      <vt:lpstr>Transitioning Local reporting into National Rates</vt:lpstr>
      <vt:lpstr>Solving the problem with “other” causes of death by studying the “literals” on death certificates </vt:lpstr>
      <vt:lpstr>Summary </vt:lpstr>
      <vt:lpstr> 4. The Pregnancy Related Mortality Surveillance System  </vt:lpstr>
      <vt:lpstr>PowerPoint Presentation</vt:lpstr>
      <vt:lpstr>Data for CDCs Pregnancy Related Mortality System </vt:lpstr>
      <vt:lpstr>Our best existing measure Pregnancy Related Mortality, U.S., 1987-2019</vt:lpstr>
      <vt:lpstr>Timing of Maternal Deaths (2011-2015)</vt:lpstr>
      <vt:lpstr>Timing of Maternal Deaths (2017-19)</vt:lpstr>
      <vt:lpstr>Pregnancy-related mortality ratio by urban-rural classifications: 2017-2019</vt:lpstr>
      <vt:lpstr>Causes of pregnancy-related death in the U. S.: 2017-19</vt:lpstr>
      <vt:lpstr>Pregnancy Related Mortality Ratios  by Race, U.S., 2017-2019</vt:lpstr>
      <vt:lpstr>Pregnancy Related Mortality Ratios (per 100,000 births) by Race/Ethnicity, U.S. 2007-2018.</vt:lpstr>
      <vt:lpstr>Pregnancy-related mortality ratios (per 100,000 live births) by race/ethnicity, U.S. 2007-2016</vt:lpstr>
      <vt:lpstr>Pregnancy-related mortality ratios (per 100,000 live births) by race/ethnicity, U.S. 2007-2016</vt:lpstr>
      <vt:lpstr>Moving from the CDC Pregnancy Related Mortality Surveillance to the National Vital Statistic System Data</vt:lpstr>
      <vt:lpstr>PowerPoint Presentation</vt:lpstr>
      <vt:lpstr>Maternal Mortality Ratios (per 100,000 live births), U.S. 1987-2022 (2022 is provisional)*</vt:lpstr>
      <vt:lpstr>Comparing CDC &amp; NVSS Estimates of U.S. Maternal Mortality, 2018 &amp; 2019</vt:lpstr>
      <vt:lpstr>Summary</vt:lpstr>
      <vt:lpstr>5. Comparing the U.S. to the Rest of the World</vt:lpstr>
      <vt:lpstr>U.S. in a Comparative Context, 1910, 1927, 2020</vt:lpstr>
      <vt:lpstr>Maternal Mortality Ratios (per 100,000 births), 2020</vt:lpstr>
      <vt:lpstr>U.S. Maternal Mortality Ratio (per 100,000 births ) Compared to Industrialized Countries with 300,000+  births, 2020</vt:lpstr>
      <vt:lpstr>U.S. Maternal Mortality Ratio (per 100,000 births ) Compared to Industrialized Countries with 300,000+  births, 2020</vt:lpstr>
      <vt:lpstr>PowerPoint Presentation</vt:lpstr>
      <vt:lpstr>Summary</vt:lpstr>
      <vt:lpstr>6. The Persistence of Racial Disparities</vt:lpstr>
      <vt:lpstr>U.S. Maternal Mortality (per 100,000 live births), 1951-2007 by Race</vt:lpstr>
      <vt:lpstr>Black to White Ratios, U.S. Maternal Mortality, 1915-2021</vt:lpstr>
      <vt:lpstr>Black to White Ratios, U.S. Infant &amp; Maternal Mortality, 1915-2021</vt:lpstr>
      <vt:lpstr>U.S. Maternal Mortality, by Race/Ethnicity, 2018-2021</vt:lpstr>
      <vt:lpstr>Maternal mortality rates, by race &amp; Hispanic origin and age: United States, 2021</vt:lpstr>
      <vt:lpstr>Manifestation of Racial Disparities 2017-2019 Leading Underlying Causes of Pregnancy- Related Deaths, by Race-Ethnicity</vt:lpstr>
      <vt:lpstr>Cause-specific pregnancy-related mortality, by race/ethnicity, U.S., 2007-2016 (%)</vt:lpstr>
      <vt:lpstr>Maternal Mortality (per 100,000 births) by Race,  U.S. (2020) and England (2018-2020)</vt:lpstr>
      <vt:lpstr>Summary</vt:lpstr>
      <vt:lpstr>7. Maternal Mortality  during a Pandemic</vt:lpstr>
      <vt:lpstr>2018-2022 COVID &amp; Maternal Deaths Update</vt:lpstr>
      <vt:lpstr>Maternal Deaths (Preg-42 days ppm)per Month, 2019-2022 (2022 Provisional)</vt:lpstr>
      <vt:lpstr>U.S. Maternal Deaths per Month, 2019-2022 (2022 Provisional)</vt:lpstr>
      <vt:lpstr>MM (per 100,000 births) by Month, 2018-2021</vt:lpstr>
      <vt:lpstr>Pregnancy Related # Death Ratios with &amp; without a COVID Code by Race-Ethnicity, April, 2020 – December, 2021 </vt:lpstr>
      <vt:lpstr>PowerPoint Presentation</vt:lpstr>
      <vt:lpstr>Pregnancy Related Mortality*  by State during the Pandemic (2020Q2-Q4, 2021)</vt:lpstr>
      <vt:lpstr>Pregnancy Related Mortality (per 100,000 births) 2020-2021* and % Female State Legislators 2021</vt:lpstr>
      <vt:lpstr>State Pregnancy Related Mortality (per 100,000 births) (4/20-12/21) &amp; Vaccination Rates</vt:lpstr>
      <vt:lpstr>Average Pregnancy Related Mortality* in Medicaid Expansion and non-Expansion States, 2018-2021</vt:lpstr>
      <vt:lpstr>Summary</vt:lpstr>
      <vt:lpstr>  8. Maternal Mortality as a Public Health Problem: Timing &amp; Causes of Death </vt:lpstr>
      <vt:lpstr>Timing of Maternal Deaths (2017-19)</vt:lpstr>
      <vt:lpstr>Maternal Mortality as a Public Health Problem  Cause-specific proportionate Pregnancy-Related mortality: U. S., 1991–2018.</vt:lpstr>
      <vt:lpstr>Pregnancy-related deaths, by cause of death and timing of death relative to the end of pregnancy, 2011-15 </vt:lpstr>
      <vt:lpstr>Moving to a Public Health Approach  Underlying Causes of Pregnancy-Related Deaths, by Timing of Death</vt:lpstr>
      <vt:lpstr>Summary</vt:lpstr>
      <vt:lpstr>9. The Issue is Broader than Maternal Mortality</vt:lpstr>
      <vt:lpstr>Not just about maternal mortality</vt:lpstr>
      <vt:lpstr>The Problem is Bigger than Maternal Mortality Overall Deaths rates (per 100K), Females 15-44, 1999-2021</vt:lpstr>
      <vt:lpstr>The Problem is Bigger than Maternal Mortality Overall Deaths rates (per 100K), Females 15-44, 2010-2021</vt:lpstr>
      <vt:lpstr>Ratio of Black/White Female Death Rates, Women 15-44, 2000-2021</vt:lpstr>
      <vt:lpstr>Problem is Bigger than Maternal Mortality  Top 10 Causes of Death for Women 15-44 in 2021</vt:lpstr>
      <vt:lpstr>Increases in Female Deaths (15-44) 2010-2021:  47% of the non-COVID increase came from 1 cause</vt:lpstr>
      <vt:lpstr>Increase in Drug Induced Deaths, Women 15-44, by Race/Ethnicity, 2010 &amp; 2021</vt:lpstr>
      <vt:lpstr>Summary</vt:lpstr>
      <vt:lpstr>10. The Way Forward </vt:lpstr>
      <vt:lpstr>Preventability</vt:lpstr>
      <vt:lpstr>Maternal Mortality Review Committees (MMRCs) in 50 State and Local Jurisdictions</vt:lpstr>
      <vt:lpstr>The Challenge of Keeping Women in the Health System:  Insurance Coverage</vt:lpstr>
      <vt:lpstr>9. The Way Forward Keeping Women in the System</vt:lpstr>
      <vt:lpstr>Medicaid Eligibility for Parent vs Pregnant Women in 12 Non-Expansion States Medicaid eligibility thresholds, Jan., 2023 </vt:lpstr>
      <vt:lpstr>Is expanding Medicaid eligibility out to 1 year postpartum the answer? </vt:lpstr>
      <vt:lpstr>Survey Results (Adjusted Odds Ratios*) among women on Medicaid compared to private insurance</vt:lpstr>
      <vt:lpstr>States Implementing* 12 Month Extension of Postpartum Eligibility (as of 6/2/23)</vt:lpstr>
      <vt:lpstr>Four Policy Recommendations to Reframe Maternal Deaths Review into Women’s Health Campaign</vt:lpstr>
      <vt:lpstr>PowerPoint Presentation</vt:lpstr>
      <vt:lpstr>PowerPoint Presentation</vt:lpstr>
    </vt:vector>
  </TitlesOfParts>
  <Company>Boston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Declercq, Eugene</dc:creator>
  <cp:lastModifiedBy>Declercq, Eugene</cp:lastModifiedBy>
  <cp:revision>490</cp:revision>
  <dcterms:created xsi:type="dcterms:W3CDTF">2019-10-02T17:27:04Z</dcterms:created>
  <dcterms:modified xsi:type="dcterms:W3CDTF">2023-06-02T16:36:23Z</dcterms:modified>
</cp:coreProperties>
</file>