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6.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4.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6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2.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7.xml" ContentType="application/vnd.openxmlformats-officedocument.drawingml.chartshapes+xml"/>
  <Override PartName="/ppt/notesSlides/notesSlide73.xml" ContentType="application/vnd.openxmlformats-officedocument.presentationml.notesSlide+xml"/>
  <Override PartName="/ppt/charts/chart21.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8.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8.xml" ContentType="application/vnd.openxmlformats-officedocument.drawingml.chartshapes+xml"/>
  <Override PartName="/ppt/notesSlides/notesSlide79.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0.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9.xml" ContentType="application/vnd.openxmlformats-officedocument.drawingml.chartshapes+xml"/>
  <Override PartName="/ppt/notesSlides/notesSlide81.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2.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3.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84.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0.xml" ContentType="application/vnd.openxmlformats-officedocument.drawingml.chartshapes+xml"/>
  <Override PartName="/ppt/notesSlides/notesSlide85.xml" ContentType="application/vnd.openxmlformats-officedocument.presentationml.notesSl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11.xml" ContentType="application/vnd.openxmlformats-officedocument.drawingml.chartshapes+xml"/>
  <Override PartName="/ppt/notesSlides/notesSlide86.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2.xml" ContentType="application/vnd.openxmlformats-officedocument.drawingml.chartshapes+xml"/>
  <Override PartName="/ppt/notesSlides/notesSlide87.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3.xml" ContentType="application/vnd.openxmlformats-officedocument.drawingml.chartshapes+xml"/>
  <Override PartName="/ppt/notesSlides/notesSlide91.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92.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93.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99.xml" ContentType="application/vnd.openxmlformats-officedocument.presentationml.notesSlid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4.xml" ContentType="application/vnd.openxmlformats-officedocument.drawingml.chartshapes+xml"/>
  <Override PartName="/ppt/notesSlides/notesSlide100.xml" ContentType="application/vnd.openxmlformats-officedocument.presentationml.notesSlid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5.xml" ContentType="application/vnd.openxmlformats-officedocument.drawingml.chartshapes+xml"/>
  <Override PartName="/ppt/notesSlides/notesSlide103.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6.xml" ContentType="application/vnd.openxmlformats-officedocument.drawingml.chartshape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17.xml" ContentType="application/vnd.openxmlformats-officedocument.drawingml.chartshape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9" r:id="rId4"/>
  </p:sldMasterIdLst>
  <p:notesMasterIdLst>
    <p:notesMasterId r:id="rId132"/>
  </p:notesMasterIdLst>
  <p:sldIdLst>
    <p:sldId id="256" r:id="rId5"/>
    <p:sldId id="365" r:id="rId6"/>
    <p:sldId id="325" r:id="rId7"/>
    <p:sldId id="443" r:id="rId8"/>
    <p:sldId id="429" r:id="rId9"/>
    <p:sldId id="441" r:id="rId10"/>
    <p:sldId id="442" r:id="rId11"/>
    <p:sldId id="431" r:id="rId12"/>
    <p:sldId id="430" r:id="rId13"/>
    <p:sldId id="432" r:id="rId14"/>
    <p:sldId id="444" r:id="rId15"/>
    <p:sldId id="282" r:id="rId16"/>
    <p:sldId id="285" r:id="rId17"/>
    <p:sldId id="445" r:id="rId18"/>
    <p:sldId id="446" r:id="rId19"/>
    <p:sldId id="447" r:id="rId20"/>
    <p:sldId id="286" r:id="rId21"/>
    <p:sldId id="326" r:id="rId22"/>
    <p:sldId id="464" r:id="rId23"/>
    <p:sldId id="393" r:id="rId24"/>
    <p:sldId id="449" r:id="rId25"/>
    <p:sldId id="517" r:id="rId26"/>
    <p:sldId id="287" r:id="rId27"/>
    <p:sldId id="288" r:id="rId28"/>
    <p:sldId id="289" r:id="rId29"/>
    <p:sldId id="290" r:id="rId30"/>
    <p:sldId id="394" r:id="rId31"/>
    <p:sldId id="291" r:id="rId32"/>
    <p:sldId id="366" r:id="rId33"/>
    <p:sldId id="367" r:id="rId34"/>
    <p:sldId id="451" r:id="rId35"/>
    <p:sldId id="294" r:id="rId36"/>
    <p:sldId id="395" r:id="rId37"/>
    <p:sldId id="292" r:id="rId38"/>
    <p:sldId id="293" r:id="rId39"/>
    <p:sldId id="296" r:id="rId40"/>
    <p:sldId id="452" r:id="rId41"/>
    <p:sldId id="454" r:id="rId42"/>
    <p:sldId id="336" r:id="rId43"/>
    <p:sldId id="368" r:id="rId44"/>
    <p:sldId id="334" r:id="rId45"/>
    <p:sldId id="457" r:id="rId46"/>
    <p:sldId id="412" r:id="rId47"/>
    <p:sldId id="396" r:id="rId48"/>
    <p:sldId id="413" r:id="rId49"/>
    <p:sldId id="398" r:id="rId50"/>
    <p:sldId id="453" r:id="rId51"/>
    <p:sldId id="458" r:id="rId52"/>
    <p:sldId id="338" r:id="rId53"/>
    <p:sldId id="339" r:id="rId54"/>
    <p:sldId id="328" r:id="rId55"/>
    <p:sldId id="459" r:id="rId56"/>
    <p:sldId id="387" r:id="rId57"/>
    <p:sldId id="385" r:id="rId58"/>
    <p:sldId id="342" r:id="rId59"/>
    <p:sldId id="372" r:id="rId60"/>
    <p:sldId id="298" r:id="rId61"/>
    <p:sldId id="371" r:id="rId62"/>
    <p:sldId id="856" r:id="rId63"/>
    <p:sldId id="859" r:id="rId64"/>
    <p:sldId id="857" r:id="rId65"/>
    <p:sldId id="858" r:id="rId66"/>
    <p:sldId id="862" r:id="rId67"/>
    <p:sldId id="344" r:id="rId68"/>
    <p:sldId id="300" r:id="rId69"/>
    <p:sldId id="301" r:id="rId70"/>
    <p:sldId id="302" r:id="rId71"/>
    <p:sldId id="316" r:id="rId72"/>
    <p:sldId id="304" r:id="rId73"/>
    <p:sldId id="864" r:id="rId74"/>
    <p:sldId id="846" r:id="rId75"/>
    <p:sldId id="847" r:id="rId76"/>
    <p:sldId id="508" r:id="rId77"/>
    <p:sldId id="373" r:id="rId78"/>
    <p:sldId id="461" r:id="rId79"/>
    <p:sldId id="308" r:id="rId80"/>
    <p:sldId id="495" r:id="rId81"/>
    <p:sldId id="390" r:id="rId82"/>
    <p:sldId id="865" r:id="rId83"/>
    <p:sldId id="503" r:id="rId84"/>
    <p:sldId id="518" r:id="rId85"/>
    <p:sldId id="463" r:id="rId86"/>
    <p:sldId id="323" r:id="rId87"/>
    <p:sldId id="307" r:id="rId88"/>
    <p:sldId id="428" r:id="rId89"/>
    <p:sldId id="257" r:id="rId90"/>
    <p:sldId id="521" r:id="rId91"/>
    <p:sldId id="377" r:id="rId92"/>
    <p:sldId id="465" r:id="rId93"/>
    <p:sldId id="347" r:id="rId94"/>
    <p:sldId id="466" r:id="rId95"/>
    <p:sldId id="844" r:id="rId96"/>
    <p:sldId id="848" r:id="rId97"/>
    <p:sldId id="476" r:id="rId98"/>
    <p:sldId id="421" r:id="rId99"/>
    <p:sldId id="471" r:id="rId100"/>
    <p:sldId id="348" r:id="rId101"/>
    <p:sldId id="349" r:id="rId102"/>
    <p:sldId id="850" r:id="rId103"/>
    <p:sldId id="849" r:id="rId104"/>
    <p:sldId id="478" r:id="rId105"/>
    <p:sldId id="351" r:id="rId106"/>
    <p:sldId id="480" r:id="rId107"/>
    <p:sldId id="353" r:id="rId108"/>
    <p:sldId id="843" r:id="rId109"/>
    <p:sldId id="355" r:id="rId110"/>
    <p:sldId id="851" r:id="rId111"/>
    <p:sldId id="852" r:id="rId112"/>
    <p:sldId id="358" r:id="rId113"/>
    <p:sldId id="853" r:id="rId114"/>
    <p:sldId id="854" r:id="rId115"/>
    <p:sldId id="855" r:id="rId116"/>
    <p:sldId id="484" r:id="rId117"/>
    <p:sldId id="364" r:id="rId118"/>
    <p:sldId id="488" r:id="rId119"/>
    <p:sldId id="489" r:id="rId120"/>
    <p:sldId id="501" r:id="rId121"/>
    <p:sldId id="502" r:id="rId122"/>
    <p:sldId id="860" r:id="rId123"/>
    <p:sldId id="280" r:id="rId124"/>
    <p:sldId id="281" r:id="rId125"/>
    <p:sldId id="486" r:id="rId126"/>
    <p:sldId id="487" r:id="rId127"/>
    <p:sldId id="861" r:id="rId128"/>
    <p:sldId id="380" r:id="rId129"/>
    <p:sldId id="381" r:id="rId130"/>
    <p:sldId id="821"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Beauregard, Jennifer (CDC/DDNID/NCCDPHP/DRH)" initials="BJ(" lastIdx="24" clrIdx="0">
    <p:extLst>
      <p:ext uri="{19B8F6BF-5375-455C-9EA6-DF929625EA0E}">
        <p15:presenceInfo xmlns:p15="http://schemas.microsoft.com/office/powerpoint/2012/main" userId="S::UZY2@cdc.gov::31439679-b567-4cfd-bf6d-c9f81e31f2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99"/>
    <a:srgbClr val="6600CC"/>
    <a:srgbClr val="00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80124" autoAdjust="0"/>
  </p:normalViewPr>
  <p:slideViewPr>
    <p:cSldViewPr snapToGrid="0">
      <p:cViewPr varScale="1">
        <p:scale>
          <a:sx n="74" d="100"/>
          <a:sy n="74" d="100"/>
        </p:scale>
        <p:origin x="84" y="390"/>
      </p:cViewPr>
      <p:guideLst/>
    </p:cSldViewPr>
  </p:slideViewPr>
  <p:notesTextViewPr>
    <p:cViewPr>
      <p:scale>
        <a:sx n="1" d="1"/>
        <a:sy n="1" d="1"/>
      </p:scale>
      <p:origin x="0" y="0"/>
    </p:cViewPr>
  </p:notesTextViewPr>
  <p:sorterViewPr>
    <p:cViewPr>
      <p:scale>
        <a:sx n="180" d="100"/>
        <a:sy n="180" d="100"/>
      </p:scale>
      <p:origin x="0" y="-700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5293849138426E-2"/>
          <c:y val="2.132079833835018E-2"/>
          <c:w val="0.9361551409334703"/>
          <c:h val="0.85448866532547008"/>
        </c:manualLayout>
      </c:layout>
      <c:lineChart>
        <c:grouping val="standard"/>
        <c:varyColors val="0"/>
        <c:ser>
          <c:idx val="0"/>
          <c:order val="0"/>
          <c:tx>
            <c:strRef>
              <c:f>Sheet1!$B$1</c:f>
              <c:strCache>
                <c:ptCount val="1"/>
                <c:pt idx="0">
                  <c:v>All</c:v>
                </c:pt>
              </c:strCache>
            </c:strRef>
          </c:tx>
          <c:spPr>
            <a:ln w="28575" cap="rnd">
              <a:solidFill>
                <a:schemeClr val="tx1"/>
              </a:solidFill>
              <a:round/>
            </a:ln>
            <a:effectLst/>
          </c:spPr>
          <c:marker>
            <c:symbol val="none"/>
          </c:marker>
          <c:dPt>
            <c:idx val="93"/>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8-5A76-48F6-A3EE-4DCA5059BAD2}"/>
              </c:ext>
            </c:extLst>
          </c:dPt>
          <c:dPt>
            <c:idx val="94"/>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0-5A76-48F6-A3EE-4DCA5059BAD2}"/>
              </c:ext>
            </c:extLst>
          </c:dPt>
          <c:dPt>
            <c:idx val="95"/>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1-5A76-48F6-A3EE-4DCA5059BAD2}"/>
              </c:ext>
            </c:extLst>
          </c:dPt>
          <c:dPt>
            <c:idx val="96"/>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2-5A76-48F6-A3EE-4DCA5059BAD2}"/>
              </c:ext>
            </c:extLst>
          </c:dPt>
          <c:dPt>
            <c:idx val="97"/>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3-5A76-48F6-A3EE-4DCA5059BAD2}"/>
              </c:ext>
            </c:extLst>
          </c:dPt>
          <c:dPt>
            <c:idx val="98"/>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4-5A76-48F6-A3EE-4DCA5059BAD2}"/>
              </c:ext>
            </c:extLst>
          </c:dPt>
          <c:dPt>
            <c:idx val="99"/>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5-5A76-48F6-A3EE-4DCA5059BAD2}"/>
              </c:ext>
            </c:extLst>
          </c:dPt>
          <c:dPt>
            <c:idx val="100"/>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6-5A76-48F6-A3EE-4DCA5059BAD2}"/>
              </c:ext>
            </c:extLst>
          </c:dPt>
          <c:dPt>
            <c:idx val="101"/>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07-5A76-48F6-A3EE-4DCA5059BAD2}"/>
              </c:ext>
            </c:extLst>
          </c:dPt>
          <c:cat>
            <c:numRef>
              <c:f>Sheet1!$A$2:$A$107</c:f>
              <c:numCache>
                <c:formatCode>General</c:formatCode>
                <c:ptCount val="106"/>
                <c:pt idx="0">
                  <c:v>1915</c:v>
                </c:pt>
                <c:pt idx="1">
                  <c:v>1916</c:v>
                </c:pt>
                <c:pt idx="2">
                  <c:v>1917</c:v>
                </c:pt>
                <c:pt idx="3">
                  <c:v>1918</c:v>
                </c:pt>
                <c:pt idx="4">
                  <c:v>1919</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numCache>
            </c:numRef>
          </c:cat>
          <c:val>
            <c:numRef>
              <c:f>Sheet1!$B$2:$B$107</c:f>
              <c:numCache>
                <c:formatCode>General</c:formatCode>
                <c:ptCount val="106"/>
                <c:pt idx="0">
                  <c:v>607.9</c:v>
                </c:pt>
                <c:pt idx="1">
                  <c:v>621.6</c:v>
                </c:pt>
                <c:pt idx="2">
                  <c:v>661.7</c:v>
                </c:pt>
                <c:pt idx="3">
                  <c:v>916.4</c:v>
                </c:pt>
                <c:pt idx="4">
                  <c:v>737.3</c:v>
                </c:pt>
                <c:pt idx="5">
                  <c:v>799.1</c:v>
                </c:pt>
                <c:pt idx="6">
                  <c:v>681.8</c:v>
                </c:pt>
                <c:pt idx="7">
                  <c:v>664.4</c:v>
                </c:pt>
                <c:pt idx="8">
                  <c:v>665.1</c:v>
                </c:pt>
                <c:pt idx="9">
                  <c:v>656.4</c:v>
                </c:pt>
                <c:pt idx="10">
                  <c:v>647.1</c:v>
                </c:pt>
                <c:pt idx="11">
                  <c:v>655.6</c:v>
                </c:pt>
                <c:pt idx="12">
                  <c:v>647.20000000000005</c:v>
                </c:pt>
                <c:pt idx="13">
                  <c:v>692.3</c:v>
                </c:pt>
                <c:pt idx="14">
                  <c:v>695.1</c:v>
                </c:pt>
                <c:pt idx="15">
                  <c:v>673.2</c:v>
                </c:pt>
                <c:pt idx="16">
                  <c:v>660.9</c:v>
                </c:pt>
                <c:pt idx="17">
                  <c:v>632.6</c:v>
                </c:pt>
                <c:pt idx="18">
                  <c:v>619.1</c:v>
                </c:pt>
                <c:pt idx="19">
                  <c:v>593.20000000000005</c:v>
                </c:pt>
                <c:pt idx="20">
                  <c:v>582.1</c:v>
                </c:pt>
                <c:pt idx="21">
                  <c:v>568</c:v>
                </c:pt>
                <c:pt idx="22">
                  <c:v>488</c:v>
                </c:pt>
                <c:pt idx="23">
                  <c:v>435.2</c:v>
                </c:pt>
                <c:pt idx="24">
                  <c:v>403.9</c:v>
                </c:pt>
                <c:pt idx="25">
                  <c:v>376</c:v>
                </c:pt>
                <c:pt idx="26">
                  <c:v>316.5</c:v>
                </c:pt>
                <c:pt idx="27">
                  <c:v>258.7</c:v>
                </c:pt>
                <c:pt idx="28">
                  <c:v>245.2</c:v>
                </c:pt>
                <c:pt idx="29">
                  <c:v>227.9</c:v>
                </c:pt>
                <c:pt idx="30">
                  <c:v>207.2</c:v>
                </c:pt>
                <c:pt idx="31">
                  <c:v>156.69999999999999</c:v>
                </c:pt>
                <c:pt idx="32">
                  <c:v>134.5</c:v>
                </c:pt>
                <c:pt idx="33">
                  <c:v>116.6</c:v>
                </c:pt>
                <c:pt idx="34">
                  <c:v>90.3</c:v>
                </c:pt>
                <c:pt idx="35">
                  <c:v>83.3</c:v>
                </c:pt>
                <c:pt idx="36">
                  <c:v>75</c:v>
                </c:pt>
                <c:pt idx="37">
                  <c:v>67.8</c:v>
                </c:pt>
                <c:pt idx="38">
                  <c:v>61.1</c:v>
                </c:pt>
                <c:pt idx="39">
                  <c:v>52.4</c:v>
                </c:pt>
                <c:pt idx="40">
                  <c:v>47</c:v>
                </c:pt>
                <c:pt idx="41">
                  <c:v>40.9</c:v>
                </c:pt>
                <c:pt idx="42">
                  <c:v>41</c:v>
                </c:pt>
                <c:pt idx="43">
                  <c:v>37.6</c:v>
                </c:pt>
                <c:pt idx="44">
                  <c:v>37.4</c:v>
                </c:pt>
                <c:pt idx="45">
                  <c:v>37.1</c:v>
                </c:pt>
                <c:pt idx="46">
                  <c:v>36.9</c:v>
                </c:pt>
                <c:pt idx="47">
                  <c:v>35.200000000000003</c:v>
                </c:pt>
                <c:pt idx="48">
                  <c:v>35.799999999999997</c:v>
                </c:pt>
                <c:pt idx="49">
                  <c:v>33.299999999999997</c:v>
                </c:pt>
                <c:pt idx="50">
                  <c:v>31.6</c:v>
                </c:pt>
                <c:pt idx="51">
                  <c:v>29.1</c:v>
                </c:pt>
                <c:pt idx="52">
                  <c:v>28</c:v>
                </c:pt>
                <c:pt idx="53">
                  <c:v>24.5</c:v>
                </c:pt>
                <c:pt idx="54">
                  <c:v>22.2</c:v>
                </c:pt>
                <c:pt idx="55">
                  <c:v>21.5</c:v>
                </c:pt>
                <c:pt idx="56">
                  <c:v>18.8</c:v>
                </c:pt>
                <c:pt idx="57">
                  <c:v>18.8</c:v>
                </c:pt>
                <c:pt idx="58">
                  <c:v>15.2</c:v>
                </c:pt>
                <c:pt idx="59">
                  <c:v>14.6</c:v>
                </c:pt>
                <c:pt idx="60">
                  <c:v>12.8</c:v>
                </c:pt>
                <c:pt idx="61">
                  <c:v>12.3</c:v>
                </c:pt>
                <c:pt idx="62">
                  <c:v>11.2</c:v>
                </c:pt>
                <c:pt idx="63">
                  <c:v>9.6</c:v>
                </c:pt>
                <c:pt idx="64">
                  <c:v>9.1999999999999993</c:v>
                </c:pt>
                <c:pt idx="65">
                  <c:v>9.1999999999999993</c:v>
                </c:pt>
                <c:pt idx="66">
                  <c:v>8.5</c:v>
                </c:pt>
                <c:pt idx="67">
                  <c:v>7.9</c:v>
                </c:pt>
                <c:pt idx="68">
                  <c:v>8</c:v>
                </c:pt>
                <c:pt idx="69">
                  <c:v>7.8</c:v>
                </c:pt>
                <c:pt idx="70">
                  <c:v>7.8</c:v>
                </c:pt>
                <c:pt idx="71">
                  <c:v>7.2</c:v>
                </c:pt>
                <c:pt idx="72">
                  <c:v>6.6</c:v>
                </c:pt>
                <c:pt idx="73">
                  <c:v>8.4</c:v>
                </c:pt>
                <c:pt idx="74">
                  <c:v>7.9</c:v>
                </c:pt>
                <c:pt idx="75">
                  <c:v>8.1999999999999993</c:v>
                </c:pt>
                <c:pt idx="76">
                  <c:v>7.9</c:v>
                </c:pt>
                <c:pt idx="77">
                  <c:v>7.8</c:v>
                </c:pt>
                <c:pt idx="78">
                  <c:v>7.5</c:v>
                </c:pt>
                <c:pt idx="79">
                  <c:v>8.3000000000000007</c:v>
                </c:pt>
                <c:pt idx="80">
                  <c:v>7.1</c:v>
                </c:pt>
                <c:pt idx="81">
                  <c:v>7.6</c:v>
                </c:pt>
                <c:pt idx="82">
                  <c:v>8.4</c:v>
                </c:pt>
                <c:pt idx="83">
                  <c:v>7.1</c:v>
                </c:pt>
                <c:pt idx="84">
                  <c:v>9.9</c:v>
                </c:pt>
                <c:pt idx="85">
                  <c:v>9.8000000000000007</c:v>
                </c:pt>
                <c:pt idx="86">
                  <c:v>9.9</c:v>
                </c:pt>
                <c:pt idx="87">
                  <c:v>8.9</c:v>
                </c:pt>
                <c:pt idx="88">
                  <c:v>12.1</c:v>
                </c:pt>
                <c:pt idx="89">
                  <c:v>13.1</c:v>
                </c:pt>
                <c:pt idx="90">
                  <c:v>15.1</c:v>
                </c:pt>
                <c:pt idx="91">
                  <c:v>13.3</c:v>
                </c:pt>
                <c:pt idx="92">
                  <c:v>12.7</c:v>
                </c:pt>
                <c:pt idx="93">
                  <c:v>12</c:v>
                </c:pt>
                <c:pt idx="94">
                  <c:v>13.5</c:v>
                </c:pt>
                <c:pt idx="95">
                  <c:v>12.1</c:v>
                </c:pt>
                <c:pt idx="96">
                  <c:v>13.3</c:v>
                </c:pt>
                <c:pt idx="97">
                  <c:v>11.9</c:v>
                </c:pt>
                <c:pt idx="98">
                  <c:v>13.4</c:v>
                </c:pt>
                <c:pt idx="99">
                  <c:v>13.7</c:v>
                </c:pt>
                <c:pt idx="100">
                  <c:v>13.1</c:v>
                </c:pt>
                <c:pt idx="101">
                  <c:v>12.8</c:v>
                </c:pt>
                <c:pt idx="102">
                  <c:v>21.6</c:v>
                </c:pt>
                <c:pt idx="103">
                  <c:v>17.399999999999999</c:v>
                </c:pt>
                <c:pt idx="104">
                  <c:v>20.100000000000001</c:v>
                </c:pt>
                <c:pt idx="105">
                  <c:v>23.8</c:v>
                </c:pt>
              </c:numCache>
            </c:numRef>
          </c:val>
          <c:smooth val="0"/>
          <c:extLst>
            <c:ext xmlns:c16="http://schemas.microsoft.com/office/drawing/2014/chart" uri="{C3380CC4-5D6E-409C-BE32-E72D297353CC}">
              <c16:uniqueId val="{00000000-FE06-4C69-938A-E72C5A7ABE5B}"/>
            </c:ext>
          </c:extLst>
        </c:ser>
        <c:dLbls>
          <c:showLegendKey val="0"/>
          <c:showVal val="0"/>
          <c:showCatName val="0"/>
          <c:showSerName val="0"/>
          <c:showPercent val="0"/>
          <c:showBubbleSize val="0"/>
        </c:dLbls>
        <c:smooth val="0"/>
        <c:axId val="356121464"/>
        <c:axId val="356122248"/>
      </c:lineChart>
      <c:catAx>
        <c:axId val="356121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122248"/>
        <c:crosses val="autoZero"/>
        <c:auto val="1"/>
        <c:lblAlgn val="ctr"/>
        <c:lblOffset val="100"/>
        <c:noMultiLvlLbl val="0"/>
      </c:catAx>
      <c:valAx>
        <c:axId val="356122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56121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27843045615628"/>
          <c:y val="3.2105067452815661E-2"/>
          <c:w val="0.47498488500996416"/>
          <c:h val="0.8841101288844948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7"/>
            <c:invertIfNegative val="0"/>
            <c:bubble3D val="0"/>
            <c:spPr>
              <a:solidFill>
                <a:srgbClr val="C00000"/>
              </a:solidFill>
              <a:ln>
                <a:noFill/>
              </a:ln>
              <a:effectLst/>
            </c:spPr>
            <c:extLst>
              <c:ext xmlns:c16="http://schemas.microsoft.com/office/drawing/2014/chart" uri="{C3380CC4-5D6E-409C-BE32-E72D297353CC}">
                <c16:uniqueId val="{00000001-0DE6-4FDA-8D1E-14C70CD30817}"/>
              </c:ext>
            </c:extLst>
          </c:dPt>
          <c:dPt>
            <c:idx val="8"/>
            <c:invertIfNegative val="0"/>
            <c:bubble3D val="0"/>
            <c:spPr>
              <a:solidFill>
                <a:srgbClr val="C00000"/>
              </a:solidFill>
              <a:ln>
                <a:noFill/>
              </a:ln>
              <a:effectLst/>
            </c:spPr>
            <c:extLst>
              <c:ext xmlns:c16="http://schemas.microsoft.com/office/drawing/2014/chart" uri="{C3380CC4-5D6E-409C-BE32-E72D297353CC}">
                <c16:uniqueId val="{00000003-0DE6-4FDA-8D1E-14C70CD3081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Cardiomyopathy in the puerperium (O90.3)</c:v>
                </c:pt>
                <c:pt idx="1">
                  <c:v>Complications of the puerp., not elsewhere class.  (O90)</c:v>
                </c:pt>
                <c:pt idx="2">
                  <c:v>Pregnancy with abortive outcome (O00–O07)</c:v>
                </c:pt>
                <c:pt idx="3">
                  <c:v>Eclampsia and pre-eclampsia(O11, O14–O15)</c:v>
                </c:pt>
                <c:pt idx="4">
                  <c:v>Complications of labor and delivery (O60–O75)</c:v>
                </c:pt>
                <c:pt idx="5">
                  <c:v>Obstetric embolism (O88)</c:v>
                </c:pt>
                <c:pt idx="6">
                  <c:v>Diseases circul. syst. Complic. preg., cb, puerper.  (O99.4)</c:v>
                </c:pt>
                <c:pt idx="7">
                  <c:v>Other specified pregnancy-related conditions (O26.8)</c:v>
                </c:pt>
                <c:pt idx="8">
                  <c:v>Other spec. dis. &amp; condit. complic. preg, cb, puer. (O99.8)</c:v>
                </c:pt>
              </c:strCache>
            </c:strRef>
          </c:cat>
          <c:val>
            <c:numRef>
              <c:f>Sheet1!$B$2:$B$10</c:f>
              <c:numCache>
                <c:formatCode>0.00</c:formatCode>
                <c:ptCount val="9"/>
                <c:pt idx="0">
                  <c:v>0.6</c:v>
                </c:pt>
                <c:pt idx="1">
                  <c:v>0.84</c:v>
                </c:pt>
                <c:pt idx="2">
                  <c:v>0.92</c:v>
                </c:pt>
                <c:pt idx="3">
                  <c:v>0.98</c:v>
                </c:pt>
                <c:pt idx="4">
                  <c:v>1.2</c:v>
                </c:pt>
                <c:pt idx="5">
                  <c:v>1.8</c:v>
                </c:pt>
                <c:pt idx="6">
                  <c:v>3.89</c:v>
                </c:pt>
                <c:pt idx="7">
                  <c:v>5.31</c:v>
                </c:pt>
                <c:pt idx="8">
                  <c:v>9.2100000000000009</c:v>
                </c:pt>
              </c:numCache>
            </c:numRef>
          </c:val>
          <c:extLst>
            <c:ext xmlns:c16="http://schemas.microsoft.com/office/drawing/2014/chart" uri="{C3380CC4-5D6E-409C-BE32-E72D297353CC}">
              <c16:uniqueId val="{00000000-A9B9-47CD-A1D9-C4D81BD9F068}"/>
            </c:ext>
          </c:extLst>
        </c:ser>
        <c:dLbls>
          <c:showLegendKey val="0"/>
          <c:showVal val="0"/>
          <c:showCatName val="0"/>
          <c:showSerName val="0"/>
          <c:showPercent val="0"/>
          <c:showBubbleSize val="0"/>
        </c:dLbls>
        <c:gapWidth val="182"/>
        <c:axId val="479799008"/>
        <c:axId val="547084248"/>
      </c:barChart>
      <c:catAx>
        <c:axId val="4797990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47084248"/>
        <c:crosses val="autoZero"/>
        <c:auto val="1"/>
        <c:lblAlgn val="ctr"/>
        <c:lblOffset val="100"/>
        <c:noMultiLvlLbl val="0"/>
      </c:catAx>
      <c:valAx>
        <c:axId val="547084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7990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Pregnancy Checkbox Accuracy</c:v>
                </c:pt>
              </c:strCache>
            </c:strRef>
          </c:tx>
          <c:dPt>
            <c:idx val="0"/>
            <c:bubble3D val="0"/>
            <c:spPr>
              <a:solidFill>
                <a:srgbClr val="0000FF"/>
              </a:solidFill>
              <a:ln w="19050">
                <a:solidFill>
                  <a:schemeClr val="lt1"/>
                </a:solidFill>
              </a:ln>
              <a:effectLst/>
            </c:spPr>
            <c:extLst>
              <c:ext xmlns:c16="http://schemas.microsoft.com/office/drawing/2014/chart" uri="{C3380CC4-5D6E-409C-BE32-E72D297353CC}">
                <c16:uniqueId val="{00000001-FFCA-48F2-9EF4-6EE4CE22CBCF}"/>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FFCA-48F2-9EF4-6EE4CE22CB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CA-48F2-9EF4-6EE4CE22CBCF}"/>
              </c:ext>
            </c:extLst>
          </c:dPt>
          <c:dLbls>
            <c:dLbl>
              <c:idx val="0"/>
              <c:layout>
                <c:manualLayout>
                  <c:x val="-7.2379179504735824E-2"/>
                  <c:y val="-0.191254276270884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CA-48F2-9EF4-6EE4CE22CBC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Pregnant</c:v>
                </c:pt>
                <c:pt idx="1">
                  <c:v>Not Pregnant</c:v>
                </c:pt>
                <c:pt idx="2">
                  <c:v>Unable to confirm</c:v>
                </c:pt>
              </c:strCache>
            </c:strRef>
          </c:cat>
          <c:val>
            <c:numRef>
              <c:f>Sheet1!$B$2:$B$4</c:f>
              <c:numCache>
                <c:formatCode>0%</c:formatCode>
                <c:ptCount val="3"/>
                <c:pt idx="0">
                  <c:v>0.72</c:v>
                </c:pt>
                <c:pt idx="1">
                  <c:v>0.21</c:v>
                </c:pt>
                <c:pt idx="2">
                  <c:v>7.0000000000000007E-2</c:v>
                </c:pt>
              </c:numCache>
            </c:numRef>
          </c:val>
          <c:extLst>
            <c:ext xmlns:c16="http://schemas.microsoft.com/office/drawing/2014/chart" uri="{C3380CC4-5D6E-409C-BE32-E72D297353CC}">
              <c16:uniqueId val="{00000006-FFCA-48F2-9EF4-6EE4CE22CBC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&lt;25</c:v>
                </c:pt>
                <c:pt idx="1">
                  <c:v>25-29</c:v>
                </c:pt>
                <c:pt idx="2">
                  <c:v>30-34</c:v>
                </c:pt>
                <c:pt idx="3">
                  <c:v>35-39</c:v>
                </c:pt>
                <c:pt idx="4">
                  <c:v>40-44</c:v>
                </c:pt>
                <c:pt idx="5">
                  <c:v>45-49</c:v>
                </c:pt>
                <c:pt idx="6">
                  <c:v>50+</c:v>
                </c:pt>
              </c:strCache>
            </c:strRef>
          </c:cat>
          <c:val>
            <c:numRef>
              <c:f>Sheet1!$B$2:$B$8</c:f>
              <c:numCache>
                <c:formatCode>0.0%</c:formatCode>
                <c:ptCount val="7"/>
                <c:pt idx="0">
                  <c:v>3.8990196078431377E-2</c:v>
                </c:pt>
                <c:pt idx="1">
                  <c:v>8.5914285714285721E-2</c:v>
                </c:pt>
                <c:pt idx="2">
                  <c:v>0.12933333333333333</c:v>
                </c:pt>
                <c:pt idx="3">
                  <c:v>0.16863076923076922</c:v>
                </c:pt>
                <c:pt idx="4">
                  <c:v>0.44458333333333333</c:v>
                </c:pt>
                <c:pt idx="5">
                  <c:v>0.60624999999999996</c:v>
                </c:pt>
                <c:pt idx="6">
                  <c:v>0.73771052631578937</c:v>
                </c:pt>
              </c:numCache>
            </c:numRef>
          </c:val>
          <c:extLst>
            <c:ext xmlns:c16="http://schemas.microsoft.com/office/drawing/2014/chart" uri="{C3380CC4-5D6E-409C-BE32-E72D297353CC}">
              <c16:uniqueId val="{00000000-D0C5-498D-84C6-77040D12044A}"/>
            </c:ext>
          </c:extLst>
        </c:ser>
        <c:dLbls>
          <c:showLegendKey val="0"/>
          <c:showVal val="0"/>
          <c:showCatName val="0"/>
          <c:showSerName val="0"/>
          <c:showPercent val="0"/>
          <c:showBubbleSize val="0"/>
        </c:dLbls>
        <c:gapWidth val="219"/>
        <c:overlap val="-27"/>
        <c:axId val="598730296"/>
        <c:axId val="598730688"/>
      </c:barChart>
      <c:catAx>
        <c:axId val="59873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98730688"/>
        <c:crosses val="autoZero"/>
        <c:auto val="1"/>
        <c:lblAlgn val="ctr"/>
        <c:lblOffset val="100"/>
        <c:noMultiLvlLbl val="0"/>
      </c:catAx>
      <c:valAx>
        <c:axId val="598730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98730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6472528141868E-2"/>
          <c:y val="4.2060244981940074E-2"/>
          <c:w val="0.90895260912315723"/>
          <c:h val="0.772047865876062"/>
        </c:manualLayout>
      </c:layout>
      <c:lineChart>
        <c:grouping val="standard"/>
        <c:varyColors val="0"/>
        <c:ser>
          <c:idx val="0"/>
          <c:order val="0"/>
          <c:tx>
            <c:strRef>
              <c:f>Sheet1!$B$1</c:f>
              <c:strCache>
                <c:ptCount val="1"/>
                <c:pt idx="0">
                  <c:v>PRMR</c:v>
                </c:pt>
              </c:strCache>
            </c:strRef>
          </c:tx>
          <c:spPr>
            <a:ln w="28575" cap="rnd">
              <a:solidFill>
                <a:srgbClr val="C00000"/>
              </a:solidFill>
              <a:round/>
            </a:ln>
            <a:effectLst/>
          </c:spPr>
          <c:marker>
            <c:symbol val="none"/>
          </c:marker>
          <c:dLbls>
            <c:dLbl>
              <c:idx val="1"/>
              <c:layout>
                <c:manualLayout>
                  <c:x val="-5.8565333111919894E-2"/>
                  <c:y val="2.4473322744203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E2-499F-9771-2D8ED0C77BB3}"/>
                </c:ext>
              </c:extLst>
            </c:dLbl>
            <c:dLbl>
              <c:idx val="2"/>
              <c:layout>
                <c:manualLayout>
                  <c:x val="-2.1739130434782608E-2"/>
                  <c:y val="3.79423524442366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E2-499F-9771-2D8ED0C77BB3}"/>
                </c:ext>
              </c:extLst>
            </c:dLbl>
            <c:dLbl>
              <c:idx val="3"/>
              <c:layout>
                <c:manualLayout>
                  <c:x val="-1.8115942028985508E-2"/>
                  <c:y val="-4.669827993136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E2-499F-9771-2D8ED0C77BB3}"/>
                </c:ext>
              </c:extLst>
            </c:dLbl>
            <c:dLbl>
              <c:idx val="4"/>
              <c:layout>
                <c:manualLayout>
                  <c:x val="-1.0869565217391304E-2"/>
                  <c:y val="2.918642495710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E2-499F-9771-2D8ED0C77BB3}"/>
                </c:ext>
              </c:extLst>
            </c:dLbl>
            <c:dLbl>
              <c:idx val="5"/>
              <c:layout>
                <c:manualLayout>
                  <c:x val="-1.8115942028985508E-2"/>
                  <c:y val="-7.5884704888473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E2-499F-9771-2D8ED0C77BB3}"/>
                </c:ext>
              </c:extLst>
            </c:dLbl>
            <c:dLbl>
              <c:idx val="7"/>
              <c:layout>
                <c:manualLayout>
                  <c:x val="-2.1739130434782608E-2"/>
                  <c:y val="-2.3349139965684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E2-499F-9771-2D8ED0C77BB3}"/>
                </c:ext>
              </c:extLst>
            </c:dLbl>
            <c:dLbl>
              <c:idx val="8"/>
              <c:layout>
                <c:manualLayout>
                  <c:x val="-1.9323671497584585E-2"/>
                  <c:y val="4.669827993136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E2-499F-9771-2D8ED0C77BB3}"/>
                </c:ext>
              </c:extLst>
            </c:dLbl>
            <c:dLbl>
              <c:idx val="9"/>
              <c:layout>
                <c:manualLayout>
                  <c:x val="-8.856580457753038E-17"/>
                  <c:y val="4.3779637435657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E2-499F-9771-2D8ED0C77BB3}"/>
                </c:ext>
              </c:extLst>
            </c:dLbl>
            <c:dLbl>
              <c:idx val="10"/>
              <c:layout>
                <c:manualLayout>
                  <c:x val="-3.0193236714975844E-2"/>
                  <c:y val="-4.9616922427078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E2-499F-9771-2D8ED0C77BB3}"/>
                </c:ext>
              </c:extLst>
            </c:dLbl>
            <c:dLbl>
              <c:idx val="11"/>
              <c:layout>
                <c:manualLayout>
                  <c:x val="-4.830917874396135E-3"/>
                  <c:y val="5.2535564922789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E2-499F-9771-2D8ED0C77BB3}"/>
                </c:ext>
              </c:extLst>
            </c:dLbl>
            <c:dLbl>
              <c:idx val="12"/>
              <c:layout>
                <c:manualLayout>
                  <c:x val="-4.9516908212560475E-2"/>
                  <c:y val="-8.1721989879894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E2-499F-9771-2D8ED0C77BB3}"/>
                </c:ext>
              </c:extLst>
            </c:dLbl>
            <c:dLbl>
              <c:idx val="13"/>
              <c:layout>
                <c:manualLayout>
                  <c:x val="-2.6570048309178834E-2"/>
                  <c:y val="7.296606239276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E2-499F-9771-2D8ED0C77BB3}"/>
                </c:ext>
              </c:extLst>
            </c:dLbl>
            <c:dLbl>
              <c:idx val="14"/>
              <c:layout>
                <c:manualLayout>
                  <c:x val="-2.2946859903381731E-2"/>
                  <c:y val="-5.5454207418499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E2-499F-9771-2D8ED0C77BB3}"/>
                </c:ext>
              </c:extLst>
            </c:dLbl>
            <c:dLbl>
              <c:idx val="15"/>
              <c:layout>
                <c:manualLayout>
                  <c:x val="-1.1671841671200892E-2"/>
                  <c:y val="4.8134056801447285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005207828810503E-2"/>
                      <c:h val="0.10203254743910781"/>
                    </c:manualLayout>
                  </c15:layout>
                </c:ext>
                <c:ext xmlns:c16="http://schemas.microsoft.com/office/drawing/2014/chart" uri="{C3380CC4-5D6E-409C-BE32-E72D297353CC}">
                  <c16:uniqueId val="{0000000D-27E2-499F-9771-2D8ED0C77BB3}"/>
                </c:ext>
              </c:extLst>
            </c:dLbl>
            <c:dLbl>
              <c:idx val="16"/>
              <c:layout>
                <c:manualLayout>
                  <c:x val="-2.6570048309178834E-2"/>
                  <c:y val="-5.2535564922789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E2-499F-9771-2D8ED0C77BB3}"/>
                </c:ext>
              </c:extLst>
            </c:dLbl>
            <c:dLbl>
              <c:idx val="17"/>
              <c:layout>
                <c:manualLayout>
                  <c:x val="-2.5362318840579712E-2"/>
                  <c:y val="7.004741989705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E2-499F-9771-2D8ED0C77BB3}"/>
                </c:ext>
              </c:extLst>
            </c:dLbl>
            <c:dLbl>
              <c:idx val="18"/>
              <c:layout>
                <c:manualLayout>
                  <c:x val="-3.9422110900460904E-2"/>
                  <c:y val="-4.6368173827517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7E2-499F-9771-2D8ED0C77BB3}"/>
                </c:ext>
              </c:extLst>
            </c:dLbl>
            <c:dLbl>
              <c:idx val="19"/>
              <c:layout>
                <c:manualLayout>
                  <c:x val="-1.328502415458946E-2"/>
                  <c:y val="-3.2105067452815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E2-499F-9771-2D8ED0C77BB3}"/>
                </c:ext>
              </c:extLst>
            </c:dLbl>
            <c:dLbl>
              <c:idx val="20"/>
              <c:layout>
                <c:manualLayout>
                  <c:x val="-4.2351134052004573E-2"/>
                  <c:y val="5.8372854147000469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8378377131681031E-2"/>
                      <c:h val="0.11064704851592043"/>
                    </c:manualLayout>
                  </c15:layout>
                </c:ext>
                <c:ext xmlns:c16="http://schemas.microsoft.com/office/drawing/2014/chart" uri="{C3380CC4-5D6E-409C-BE32-E72D297353CC}">
                  <c16:uniqueId val="{00000012-27E2-499F-9771-2D8ED0C77BB3}"/>
                </c:ext>
              </c:extLst>
            </c:dLbl>
            <c:dLbl>
              <c:idx val="21"/>
              <c:layout>
                <c:manualLayout>
                  <c:x val="-8.4541062801933246E-3"/>
                  <c:y val="4.377963743565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7E2-499F-9771-2D8ED0C77BB3}"/>
                </c:ext>
              </c:extLst>
            </c:dLbl>
            <c:dLbl>
              <c:idx val="22"/>
              <c:layout>
                <c:manualLayout>
                  <c:x val="-3.2608695652174093E-2"/>
                  <c:y val="-5.5454207418499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7E2-499F-9771-2D8ED0C77BB3}"/>
                </c:ext>
              </c:extLst>
            </c:dLbl>
            <c:dLbl>
              <c:idx val="23"/>
              <c:layout>
                <c:manualLayout>
                  <c:x val="-3.3816425120772944E-2"/>
                  <c:y val="3.7942352444236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7E2-499F-9771-2D8ED0C77BB3}"/>
                </c:ext>
              </c:extLst>
            </c:dLbl>
            <c:dLbl>
              <c:idx val="24"/>
              <c:layout>
                <c:manualLayout>
                  <c:x val="-3.0193236714975844E-2"/>
                  <c:y val="-3.7942352444236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7E2-499F-9771-2D8ED0C77BB3}"/>
                </c:ext>
              </c:extLst>
            </c:dLbl>
            <c:dLbl>
              <c:idx val="25"/>
              <c:layout>
                <c:manualLayout>
                  <c:x val="-3.0193236714975844E-2"/>
                  <c:y val="6.7128777401341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7E2-499F-9771-2D8ED0C77BB3}"/>
                </c:ext>
              </c:extLst>
            </c:dLbl>
            <c:dLbl>
              <c:idx val="26"/>
              <c:layout>
                <c:manualLayout>
                  <c:x val="-3.3382665595424209E-2"/>
                  <c:y val="-9.5796643510013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7E2-499F-9771-2D8ED0C77BB3}"/>
                </c:ext>
              </c:extLst>
            </c:dLbl>
            <c:dLbl>
              <c:idx val="27"/>
              <c:layout>
                <c:manualLayout>
                  <c:x val="-2.0144666677301915E-2"/>
                  <c:y val="-7.6094759511844953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9809239321172594E-2"/>
                      <c:h val="0.1217948007755312"/>
                    </c:manualLayout>
                  </c15:layout>
                </c:ext>
                <c:ext xmlns:c16="http://schemas.microsoft.com/office/drawing/2014/chart" uri="{C3380CC4-5D6E-409C-BE32-E72D297353CC}">
                  <c16:uniqueId val="{00000019-27E2-499F-9771-2D8ED0C77BB3}"/>
                </c:ext>
              </c:extLst>
            </c:dLbl>
            <c:dLbl>
              <c:idx val="28"/>
              <c:layout>
                <c:manualLayout>
                  <c:x val="0"/>
                  <c:y val="-5.7430007178750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44-4240-B041-D03A65A02FFB}"/>
                </c:ext>
              </c:extLst>
            </c:dLbl>
            <c:dLbl>
              <c:idx val="29"/>
              <c:layout>
                <c:manualLayout>
                  <c:x val="-2.9490721497378435E-2"/>
                  <c:y val="7.4659009332376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E5-46DD-B4EC-462AC449FA36}"/>
                </c:ext>
              </c:extLst>
            </c:dLbl>
            <c:dLbl>
              <c:idx val="30"/>
              <c:layout>
                <c:manualLayout>
                  <c:x val="7.9398096339095784E-3"/>
                  <c:y val="-4.0201005025125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E1-4EDD-A7FE-71B5B5B04E4E}"/>
                </c:ext>
              </c:extLst>
            </c:dLbl>
            <c:dLbl>
              <c:idx val="31"/>
              <c:layout>
                <c:manualLayout>
                  <c:x val="-1.8434871501013587E-2"/>
                  <c:y val="7.4659235434766602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2427750858240717E-2"/>
                      <c:h val="0.12466630113446875"/>
                    </c:manualLayout>
                  </c15:layout>
                </c:ext>
                <c:ext xmlns:c16="http://schemas.microsoft.com/office/drawing/2014/chart" uri="{C3380CC4-5D6E-409C-BE32-E72D297353CC}">
                  <c16:uniqueId val="{00000000-25E1-4EDD-A7FE-71B5B5B04E4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Sheet1!$B$2:$B$33</c:f>
              <c:numCache>
                <c:formatCode>General</c:formatCode>
                <c:ptCount val="32"/>
                <c:pt idx="0">
                  <c:v>7.2</c:v>
                </c:pt>
                <c:pt idx="1">
                  <c:v>9.4</c:v>
                </c:pt>
                <c:pt idx="2">
                  <c:v>9.8000000000000007</c:v>
                </c:pt>
                <c:pt idx="3">
                  <c:v>10</c:v>
                </c:pt>
                <c:pt idx="4">
                  <c:v>10.3</c:v>
                </c:pt>
                <c:pt idx="5">
                  <c:v>10.8</c:v>
                </c:pt>
                <c:pt idx="6">
                  <c:v>11.1</c:v>
                </c:pt>
                <c:pt idx="7">
                  <c:v>12.9</c:v>
                </c:pt>
                <c:pt idx="8">
                  <c:v>11.3</c:v>
                </c:pt>
                <c:pt idx="9">
                  <c:v>11.3</c:v>
                </c:pt>
                <c:pt idx="10">
                  <c:v>12.9</c:v>
                </c:pt>
                <c:pt idx="11">
                  <c:v>12</c:v>
                </c:pt>
                <c:pt idx="12">
                  <c:v>13.2</c:v>
                </c:pt>
                <c:pt idx="13">
                  <c:v>14.5</c:v>
                </c:pt>
                <c:pt idx="14">
                  <c:v>14.7</c:v>
                </c:pt>
                <c:pt idx="15">
                  <c:v>14.3</c:v>
                </c:pt>
                <c:pt idx="16">
                  <c:v>16.8</c:v>
                </c:pt>
                <c:pt idx="17">
                  <c:v>15.3</c:v>
                </c:pt>
                <c:pt idx="18">
                  <c:v>15.4</c:v>
                </c:pt>
                <c:pt idx="19">
                  <c:v>15.7</c:v>
                </c:pt>
                <c:pt idx="20">
                  <c:v>14.5</c:v>
                </c:pt>
                <c:pt idx="21">
                  <c:v>15.5</c:v>
                </c:pt>
                <c:pt idx="22">
                  <c:v>17.8</c:v>
                </c:pt>
                <c:pt idx="23">
                  <c:v>16.7</c:v>
                </c:pt>
                <c:pt idx="24">
                  <c:v>17.8</c:v>
                </c:pt>
                <c:pt idx="25">
                  <c:v>15.9</c:v>
                </c:pt>
                <c:pt idx="26">
                  <c:v>17.3</c:v>
                </c:pt>
                <c:pt idx="27">
                  <c:v>18</c:v>
                </c:pt>
                <c:pt idx="28">
                  <c:v>17.2</c:v>
                </c:pt>
                <c:pt idx="29">
                  <c:v>16.8</c:v>
                </c:pt>
                <c:pt idx="30">
                  <c:v>17.3</c:v>
                </c:pt>
                <c:pt idx="31">
                  <c:v>17.3</c:v>
                </c:pt>
              </c:numCache>
            </c:numRef>
          </c:val>
          <c:smooth val="0"/>
          <c:extLst>
            <c:ext xmlns:c16="http://schemas.microsoft.com/office/drawing/2014/chart" uri="{C3380CC4-5D6E-409C-BE32-E72D297353CC}">
              <c16:uniqueId val="{0000001A-27E2-499F-9771-2D8ED0C77BB3}"/>
            </c:ext>
          </c:extLst>
        </c:ser>
        <c:dLbls>
          <c:showLegendKey val="0"/>
          <c:showVal val="0"/>
          <c:showCatName val="0"/>
          <c:showSerName val="0"/>
          <c:showPercent val="0"/>
          <c:showBubbleSize val="0"/>
        </c:dLbls>
        <c:smooth val="0"/>
        <c:axId val="598732648"/>
        <c:axId val="598733040"/>
      </c:lineChart>
      <c:catAx>
        <c:axId val="59873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98733040"/>
        <c:crosses val="autoZero"/>
        <c:auto val="1"/>
        <c:lblAlgn val="ctr"/>
        <c:lblOffset val="100"/>
        <c:noMultiLvlLbl val="0"/>
      </c:catAx>
      <c:valAx>
        <c:axId val="598733040"/>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9873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B6AD-43C3-B597-52D3CC4D8E78}"/>
              </c:ext>
            </c:extLst>
          </c:dPt>
          <c:dPt>
            <c:idx val="1"/>
            <c:bubble3D val="0"/>
            <c:spPr>
              <a:solidFill>
                <a:schemeClr val="accent2"/>
              </a:solidFill>
              <a:ln>
                <a:noFill/>
              </a:ln>
              <a:effectLst/>
            </c:spPr>
            <c:extLst>
              <c:ext xmlns:c16="http://schemas.microsoft.com/office/drawing/2014/chart" uri="{C3380CC4-5D6E-409C-BE32-E72D297353CC}">
                <c16:uniqueId val="{00000003-B6AD-43C3-B597-52D3CC4D8E78}"/>
              </c:ext>
            </c:extLst>
          </c:dPt>
          <c:dPt>
            <c:idx val="2"/>
            <c:bubble3D val="0"/>
            <c:spPr>
              <a:solidFill>
                <a:schemeClr val="accent3"/>
              </a:solidFill>
              <a:ln>
                <a:noFill/>
              </a:ln>
              <a:effectLst/>
            </c:spPr>
            <c:extLst>
              <c:ext xmlns:c16="http://schemas.microsoft.com/office/drawing/2014/chart" uri="{C3380CC4-5D6E-409C-BE32-E72D297353CC}">
                <c16:uniqueId val="{00000005-B6AD-43C3-B597-52D3CC4D8E78}"/>
              </c:ext>
            </c:extLst>
          </c:dPt>
          <c:dPt>
            <c:idx val="3"/>
            <c:bubble3D val="0"/>
            <c:spPr>
              <a:solidFill>
                <a:schemeClr val="accent4"/>
              </a:solidFill>
              <a:ln>
                <a:noFill/>
              </a:ln>
              <a:effectLst/>
            </c:spPr>
            <c:extLst>
              <c:ext xmlns:c16="http://schemas.microsoft.com/office/drawing/2014/chart" uri="{C3380CC4-5D6E-409C-BE32-E72D297353CC}">
                <c16:uniqueId val="{00000007-B6AD-43C3-B597-52D3CC4D8E78}"/>
              </c:ext>
            </c:extLst>
          </c:dPt>
          <c:dPt>
            <c:idx val="4"/>
            <c:bubble3D val="0"/>
            <c:spPr>
              <a:solidFill>
                <a:srgbClr val="00B050"/>
              </a:solidFill>
              <a:ln>
                <a:noFill/>
              </a:ln>
              <a:effectLst/>
            </c:spPr>
            <c:extLst>
              <c:ext xmlns:c16="http://schemas.microsoft.com/office/drawing/2014/chart" uri="{C3380CC4-5D6E-409C-BE32-E72D297353CC}">
                <c16:uniqueId val="{00000009-B6AD-43C3-B597-52D3CC4D8E78}"/>
              </c:ext>
            </c:extLst>
          </c:dPt>
          <c:dLbls>
            <c:dLbl>
              <c:idx val="4"/>
              <c:spPr>
                <a:solidFill>
                  <a:schemeClr val="bg1"/>
                </a:solidFill>
                <a:ln w="57150">
                  <a:solidFill>
                    <a:srgbClr val="FF0000"/>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B6AD-43C3-B597-52D3CC4D8E78}"/>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Before Delivery</c:v>
                </c:pt>
                <c:pt idx="1">
                  <c:v>Day of Delivery or termination</c:v>
                </c:pt>
                <c:pt idx="2">
                  <c:v>1-6 days after</c:v>
                </c:pt>
                <c:pt idx="3">
                  <c:v>7-41 days after</c:v>
                </c:pt>
                <c:pt idx="4">
                  <c:v>42-365 days</c:v>
                </c:pt>
              </c:strCache>
            </c:strRef>
          </c:cat>
          <c:val>
            <c:numRef>
              <c:f>Sheet1!$B$2:$B$6</c:f>
              <c:numCache>
                <c:formatCode>0.0%</c:formatCode>
                <c:ptCount val="5"/>
                <c:pt idx="0">
                  <c:v>0.313</c:v>
                </c:pt>
                <c:pt idx="1">
                  <c:v>0.16900000000000001</c:v>
                </c:pt>
                <c:pt idx="2">
                  <c:v>0.186</c:v>
                </c:pt>
                <c:pt idx="3">
                  <c:v>0.214</c:v>
                </c:pt>
                <c:pt idx="4">
                  <c:v>0.11700000000000001</c:v>
                </c:pt>
              </c:numCache>
            </c:numRef>
          </c:val>
          <c:extLst>
            <c:ext xmlns:c16="http://schemas.microsoft.com/office/drawing/2014/chart" uri="{C3380CC4-5D6E-409C-BE32-E72D297353CC}">
              <c16:uniqueId val="{0000000A-B6AD-43C3-B597-52D3CC4D8E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00880985517056"/>
          <c:y val="9.315131585563298E-2"/>
          <c:w val="0.46598226582987406"/>
          <c:h val="0.8188059251214288"/>
        </c:manualLayout>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B6AD-43C3-B597-52D3CC4D8E78}"/>
              </c:ext>
            </c:extLst>
          </c:dPt>
          <c:dPt>
            <c:idx val="1"/>
            <c:bubble3D val="0"/>
            <c:spPr>
              <a:solidFill>
                <a:schemeClr val="accent2"/>
              </a:solidFill>
              <a:ln>
                <a:noFill/>
              </a:ln>
              <a:effectLst/>
            </c:spPr>
            <c:extLst>
              <c:ext xmlns:c16="http://schemas.microsoft.com/office/drawing/2014/chart" uri="{C3380CC4-5D6E-409C-BE32-E72D297353CC}">
                <c16:uniqueId val="{00000003-B6AD-43C3-B597-52D3CC4D8E78}"/>
              </c:ext>
            </c:extLst>
          </c:dPt>
          <c:dPt>
            <c:idx val="2"/>
            <c:bubble3D val="0"/>
            <c:spPr>
              <a:solidFill>
                <a:schemeClr val="accent3"/>
              </a:solidFill>
              <a:ln>
                <a:noFill/>
              </a:ln>
              <a:effectLst/>
            </c:spPr>
            <c:extLst>
              <c:ext xmlns:c16="http://schemas.microsoft.com/office/drawing/2014/chart" uri="{C3380CC4-5D6E-409C-BE32-E72D297353CC}">
                <c16:uniqueId val="{00000005-B6AD-43C3-B597-52D3CC4D8E78}"/>
              </c:ext>
            </c:extLst>
          </c:dPt>
          <c:dPt>
            <c:idx val="3"/>
            <c:bubble3D val="0"/>
            <c:spPr>
              <a:solidFill>
                <a:schemeClr val="accent4"/>
              </a:solidFill>
              <a:ln>
                <a:noFill/>
              </a:ln>
              <a:effectLst/>
            </c:spPr>
            <c:extLst>
              <c:ext xmlns:c16="http://schemas.microsoft.com/office/drawing/2014/chart" uri="{C3380CC4-5D6E-409C-BE32-E72D297353CC}">
                <c16:uniqueId val="{00000007-B6AD-43C3-B597-52D3CC4D8E78}"/>
              </c:ext>
            </c:extLst>
          </c:dPt>
          <c:dPt>
            <c:idx val="4"/>
            <c:bubble3D val="0"/>
            <c:spPr>
              <a:solidFill>
                <a:srgbClr val="00B050"/>
              </a:solidFill>
              <a:ln>
                <a:noFill/>
              </a:ln>
              <a:effectLst/>
            </c:spPr>
            <c:extLst>
              <c:ext xmlns:c16="http://schemas.microsoft.com/office/drawing/2014/chart" uri="{C3380CC4-5D6E-409C-BE32-E72D297353CC}">
                <c16:uniqueId val="{00000009-B6AD-43C3-B597-52D3CC4D8E78}"/>
              </c:ext>
            </c:extLst>
          </c:dPt>
          <c:dLbls>
            <c:spPr>
              <a:solidFill>
                <a:schemeClr val="bg1"/>
              </a:solidFill>
              <a:ln w="12700">
                <a:solidFill>
                  <a:schemeClr val="tx1"/>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Before Delivery</c:v>
                </c:pt>
                <c:pt idx="1">
                  <c:v>Day of Delivery or termination</c:v>
                </c:pt>
                <c:pt idx="2">
                  <c:v>1-6 days after</c:v>
                </c:pt>
                <c:pt idx="3">
                  <c:v>7-42 days after</c:v>
                </c:pt>
                <c:pt idx="4">
                  <c:v>42-365 days</c:v>
                </c:pt>
              </c:strCache>
            </c:strRef>
          </c:cat>
          <c:val>
            <c:numRef>
              <c:f>Sheet1!$B$2:$B$6</c:f>
              <c:numCache>
                <c:formatCode>0.0%</c:formatCode>
                <c:ptCount val="5"/>
                <c:pt idx="0">
                  <c:v>0.216</c:v>
                </c:pt>
                <c:pt idx="1">
                  <c:v>0.13200000000000001</c:v>
                </c:pt>
                <c:pt idx="2">
                  <c:v>0.12</c:v>
                </c:pt>
                <c:pt idx="3">
                  <c:v>0.23300000000000001</c:v>
                </c:pt>
                <c:pt idx="4">
                  <c:v>0.3</c:v>
                </c:pt>
              </c:numCache>
            </c:numRef>
          </c:val>
          <c:extLst>
            <c:ext xmlns:c16="http://schemas.microsoft.com/office/drawing/2014/chart" uri="{C3380CC4-5D6E-409C-BE32-E72D297353CC}">
              <c16:uniqueId val="{0000000A-B6AD-43C3-B597-52D3CC4D8E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PRMR</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Large Central metro</c:v>
                </c:pt>
                <c:pt idx="1">
                  <c:v>Large Fringe Metro</c:v>
                </c:pt>
                <c:pt idx="2">
                  <c:v>Medium Metro</c:v>
                </c:pt>
                <c:pt idx="3">
                  <c:v>Small Metro</c:v>
                </c:pt>
                <c:pt idx="4">
                  <c:v>Micropolitan</c:v>
                </c:pt>
                <c:pt idx="5">
                  <c:v>Noncore</c:v>
                </c:pt>
              </c:strCache>
            </c:strRef>
          </c:cat>
          <c:val>
            <c:numRef>
              <c:f>Sheet1!$B$2:$B$7</c:f>
              <c:numCache>
                <c:formatCode>General</c:formatCode>
                <c:ptCount val="6"/>
                <c:pt idx="0">
                  <c:v>15.7</c:v>
                </c:pt>
                <c:pt idx="1">
                  <c:v>13.8</c:v>
                </c:pt>
                <c:pt idx="2">
                  <c:v>16.3</c:v>
                </c:pt>
                <c:pt idx="3">
                  <c:v>17.899999999999999</c:v>
                </c:pt>
                <c:pt idx="4">
                  <c:v>19.5</c:v>
                </c:pt>
                <c:pt idx="5">
                  <c:v>24.4</c:v>
                </c:pt>
              </c:numCache>
            </c:numRef>
          </c:val>
          <c:extLst>
            <c:ext xmlns:c16="http://schemas.microsoft.com/office/drawing/2014/chart" uri="{C3380CC4-5D6E-409C-BE32-E72D297353CC}">
              <c16:uniqueId val="{00000000-EBBC-442E-82F1-818E3152A9C4}"/>
            </c:ext>
          </c:extLst>
        </c:ser>
        <c:dLbls>
          <c:showLegendKey val="0"/>
          <c:showVal val="0"/>
          <c:showCatName val="0"/>
          <c:showSerName val="0"/>
          <c:showPercent val="0"/>
          <c:showBubbleSize val="0"/>
        </c:dLbls>
        <c:gapWidth val="219"/>
        <c:overlap val="-27"/>
        <c:axId val="1806154191"/>
        <c:axId val="1806152111"/>
      </c:barChart>
      <c:catAx>
        <c:axId val="18061541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06152111"/>
        <c:crosses val="autoZero"/>
        <c:auto val="1"/>
        <c:lblAlgn val="ctr"/>
        <c:lblOffset val="100"/>
        <c:noMultiLvlLbl val="0"/>
      </c:catAx>
      <c:valAx>
        <c:axId val="1806152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0615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Other cardiovascular conditions</c:v>
                </c:pt>
                <c:pt idx="1">
                  <c:v>Infection or sepsis</c:v>
                </c:pt>
                <c:pt idx="2">
                  <c:v>Cardiomyopathy</c:v>
                </c:pt>
                <c:pt idx="3">
                  <c:v>Hemorrhage</c:v>
                </c:pt>
                <c:pt idx="4">
                  <c:v>Thrombotic pulmonary/other embolism</c:v>
                </c:pt>
                <c:pt idx="5">
                  <c:v>Cerebrovascular accidents</c:v>
                </c:pt>
                <c:pt idx="6">
                  <c:v>Hypertensive disorders pregnancy</c:v>
                </c:pt>
                <c:pt idx="7">
                  <c:v>Amniotic fluid embolism</c:v>
                </c:pt>
                <c:pt idx="8">
                  <c:v>Anesthesia complications</c:v>
                </c:pt>
                <c:pt idx="9">
                  <c:v>Other noncardiovas. med. cond.</c:v>
                </c:pt>
                <c:pt idx="10">
                  <c:v>Unknown</c:v>
                </c:pt>
              </c:strCache>
            </c:strRef>
          </c:cat>
          <c:val>
            <c:numRef>
              <c:f>Sheet1!$B$2:$B$12</c:f>
              <c:numCache>
                <c:formatCode>0.0%</c:formatCode>
                <c:ptCount val="11"/>
                <c:pt idx="0">
                  <c:v>0.16200000000000001</c:v>
                </c:pt>
                <c:pt idx="1">
                  <c:v>0.13900000000000001</c:v>
                </c:pt>
                <c:pt idx="2">
                  <c:v>0.125</c:v>
                </c:pt>
                <c:pt idx="3">
                  <c:v>0.11</c:v>
                </c:pt>
                <c:pt idx="4">
                  <c:v>9.4E-2</c:v>
                </c:pt>
                <c:pt idx="5">
                  <c:v>7.0000000000000007E-2</c:v>
                </c:pt>
                <c:pt idx="6">
                  <c:v>6.8000000000000005E-2</c:v>
                </c:pt>
                <c:pt idx="7">
                  <c:v>5.7000000000000002E-2</c:v>
                </c:pt>
                <c:pt idx="8">
                  <c:v>2E-3</c:v>
                </c:pt>
                <c:pt idx="9">
                  <c:v>0.114</c:v>
                </c:pt>
                <c:pt idx="10">
                  <c:v>0.06</c:v>
                </c:pt>
              </c:numCache>
            </c:numRef>
          </c:val>
          <c:extLst>
            <c:ext xmlns:c16="http://schemas.microsoft.com/office/drawing/2014/chart" uri="{C3380CC4-5D6E-409C-BE32-E72D297353CC}">
              <c16:uniqueId val="{00000000-C707-44B4-863D-5EB7B5E8F960}"/>
            </c:ext>
          </c:extLst>
        </c:ser>
        <c:dLbls>
          <c:showLegendKey val="0"/>
          <c:showVal val="0"/>
          <c:showCatName val="0"/>
          <c:showSerName val="0"/>
          <c:showPercent val="0"/>
          <c:showBubbleSize val="0"/>
        </c:dLbls>
        <c:gapWidth val="219"/>
        <c:overlap val="-27"/>
        <c:axId val="2115753967"/>
        <c:axId val="2115751471"/>
      </c:barChart>
      <c:catAx>
        <c:axId val="21157539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15751471"/>
        <c:crosses val="autoZero"/>
        <c:auto val="1"/>
        <c:lblAlgn val="ctr"/>
        <c:lblOffset val="100"/>
        <c:noMultiLvlLbl val="0"/>
      </c:catAx>
      <c:valAx>
        <c:axId val="211575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1575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53188410064701E-2"/>
          <c:y val="6.3887525192107081E-2"/>
          <c:w val="0.94056467334554117"/>
          <c:h val="0.81430078937731021"/>
        </c:manualLayout>
      </c:layout>
      <c:lineChart>
        <c:grouping val="standard"/>
        <c:varyColors val="0"/>
        <c:ser>
          <c:idx val="0"/>
          <c:order val="0"/>
          <c:tx>
            <c:strRef>
              <c:f>Sheet1!$B$1</c:f>
              <c:strCache>
                <c:ptCount val="1"/>
                <c:pt idx="0">
                  <c:v>MMR</c:v>
                </c:pt>
              </c:strCache>
            </c:strRef>
          </c:tx>
          <c:spPr>
            <a:ln w="57150" cap="rnd">
              <a:solidFill>
                <a:srgbClr val="0000FF"/>
              </a:solidFill>
              <a:round/>
            </a:ln>
            <a:effectLst/>
          </c:spPr>
          <c:marker>
            <c:symbol val="none"/>
          </c:marker>
          <c:dPt>
            <c:idx val="22"/>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3-3CCA-4A1C-BD12-AA89EB9FDFBF}"/>
              </c:ext>
            </c:extLst>
          </c:dPt>
          <c:dPt>
            <c:idx val="23"/>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4-3CCA-4A1C-BD12-AA89EB9FDFBF}"/>
              </c:ext>
            </c:extLst>
          </c:dPt>
          <c:dPt>
            <c:idx val="24"/>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5-3CCA-4A1C-BD12-AA89EB9FDFBF}"/>
              </c:ext>
            </c:extLst>
          </c:dPt>
          <c:dPt>
            <c:idx val="25"/>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6-3CCA-4A1C-BD12-AA89EB9FDFBF}"/>
              </c:ext>
            </c:extLst>
          </c:dPt>
          <c:dPt>
            <c:idx val="26"/>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7-3CCA-4A1C-BD12-AA89EB9FDFBF}"/>
              </c:ext>
            </c:extLst>
          </c:dPt>
          <c:dPt>
            <c:idx val="27"/>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8-3CCA-4A1C-BD12-AA89EB9FDFBF}"/>
              </c:ext>
            </c:extLst>
          </c:dPt>
          <c:dPt>
            <c:idx val="28"/>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9-3CCA-4A1C-BD12-AA89EB9FDFBF}"/>
              </c:ext>
            </c:extLst>
          </c:dPt>
          <c:dPt>
            <c:idx val="29"/>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0A-3CCA-4A1C-BD12-AA89EB9FDFBF}"/>
              </c:ext>
            </c:extLst>
          </c:dPt>
          <c:dPt>
            <c:idx val="30"/>
            <c:marker>
              <c:symbol val="none"/>
            </c:marker>
            <c:bubble3D val="0"/>
            <c:spPr>
              <a:ln w="57150" cap="rnd">
                <a:solidFill>
                  <a:srgbClr val="C00000"/>
                </a:solidFill>
                <a:prstDash val="sysDot"/>
                <a:round/>
              </a:ln>
              <a:effectLst/>
            </c:spPr>
            <c:extLst>
              <c:ext xmlns:c16="http://schemas.microsoft.com/office/drawing/2014/chart" uri="{C3380CC4-5D6E-409C-BE32-E72D297353CC}">
                <c16:uniqueId val="{00000012-DEAC-4517-AF13-413892724F26}"/>
              </c:ext>
            </c:extLst>
          </c:dPt>
          <c:dLbls>
            <c:dLbl>
              <c:idx val="2"/>
              <c:layout>
                <c:manualLayout>
                  <c:x val="-2.2663239342455557E-3"/>
                  <c:y val="2.9436765318812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CA-4A1C-BD12-AA89EB9FDFBF}"/>
                </c:ext>
              </c:extLst>
            </c:dLbl>
            <c:dLbl>
              <c:idx val="4"/>
              <c:layout>
                <c:manualLayout>
                  <c:x val="0"/>
                  <c:y val="5.8873530637625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CA-4A1C-BD12-AA89EB9FDFBF}"/>
                </c:ext>
              </c:extLst>
            </c:dLbl>
            <c:dLbl>
              <c:idx val="5"/>
              <c:layout>
                <c:manualLayout>
                  <c:x val="-6.7989718027366662E-3"/>
                  <c:y val="-3.47889044676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CA-4A1C-BD12-AA89EB9FDFBF}"/>
                </c:ext>
              </c:extLst>
            </c:dLbl>
            <c:dLbl>
              <c:idx val="8"/>
              <c:layout>
                <c:manualLayout>
                  <c:x val="3.3994859013682915E-3"/>
                  <c:y val="2.1408556595500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CA-4A1C-BD12-AA89EB9FDFBF}"/>
                </c:ext>
              </c:extLst>
            </c:dLbl>
            <c:dLbl>
              <c:idx val="12"/>
              <c:layout>
                <c:manualLayout>
                  <c:x val="-2.2663194729779682E-2"/>
                  <c:y val="-6.1549600212062662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9728658567324583E-2"/>
                      <c:h val="7.4863151701959174E-2"/>
                    </c:manualLayout>
                  </c15:layout>
                </c:ext>
                <c:ext xmlns:c16="http://schemas.microsoft.com/office/drawing/2014/chart" uri="{C3380CC4-5D6E-409C-BE32-E72D297353CC}">
                  <c16:uniqueId val="{0000000B-3CCA-4A1C-BD12-AA89EB9FDFBF}"/>
                </c:ext>
              </c:extLst>
            </c:dLbl>
            <c:dLbl>
              <c:idx val="13"/>
              <c:layout>
                <c:manualLayout>
                  <c:x val="-7.9321337698594445E-3"/>
                  <c:y val="-3.47889044676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CA-4A1C-BD12-AA89EB9FDFBF}"/>
                </c:ext>
              </c:extLst>
            </c:dLbl>
            <c:dLbl>
              <c:idx val="26"/>
              <c:layout>
                <c:manualLayout>
                  <c:x val="2.2663239342455557E-3"/>
                  <c:y val="2.9436765318812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CA-4A1C-BD12-AA89EB9FDFBF}"/>
                </c:ext>
              </c:extLst>
            </c:dLbl>
            <c:dLbl>
              <c:idx val="28"/>
              <c:layout>
                <c:manualLayout>
                  <c:x val="9.9909195359532219E-3"/>
                  <c:y val="-2.1408556595500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CA-4A1C-BD12-AA89EB9FDFBF}"/>
                </c:ext>
              </c:extLst>
            </c:dLbl>
            <c:dLbl>
              <c:idx val="29"/>
              <c:layout>
                <c:manualLayout>
                  <c:x val="0"/>
                  <c:y val="4.281711319100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CA-4A1C-BD12-AA89EB9FD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Sheet1!$A$2:$A$35</c:f>
              <c:numCache>
                <c:formatCode>General</c:formatCode>
                <c:ptCount val="3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numCache>
            </c:numRef>
          </c:cat>
          <c:val>
            <c:numRef>
              <c:f>Sheet1!$B$2:$B$35</c:f>
              <c:numCache>
                <c:formatCode>0.0</c:formatCode>
                <c:ptCount val="34"/>
                <c:pt idx="0">
                  <c:v>6.6</c:v>
                </c:pt>
                <c:pt idx="1">
                  <c:v>8.4</c:v>
                </c:pt>
                <c:pt idx="2">
                  <c:v>7.9</c:v>
                </c:pt>
                <c:pt idx="3">
                  <c:v>8.1999999999999993</c:v>
                </c:pt>
                <c:pt idx="4">
                  <c:v>7.9</c:v>
                </c:pt>
                <c:pt idx="5">
                  <c:v>7.8</c:v>
                </c:pt>
                <c:pt idx="6">
                  <c:v>7.5</c:v>
                </c:pt>
                <c:pt idx="7">
                  <c:v>8.3000000000000007</c:v>
                </c:pt>
                <c:pt idx="8">
                  <c:v>7.1</c:v>
                </c:pt>
                <c:pt idx="9">
                  <c:v>7.6</c:v>
                </c:pt>
                <c:pt idx="10">
                  <c:v>8.4</c:v>
                </c:pt>
                <c:pt idx="11">
                  <c:v>7.1</c:v>
                </c:pt>
                <c:pt idx="12">
                  <c:v>9.9</c:v>
                </c:pt>
                <c:pt idx="13">
                  <c:v>9.8000000000000007</c:v>
                </c:pt>
                <c:pt idx="14">
                  <c:v>9.9</c:v>
                </c:pt>
                <c:pt idx="15">
                  <c:v>8.9</c:v>
                </c:pt>
                <c:pt idx="16">
                  <c:v>12.1</c:v>
                </c:pt>
                <c:pt idx="17">
                  <c:v>13.1</c:v>
                </c:pt>
                <c:pt idx="18">
                  <c:v>15.1</c:v>
                </c:pt>
                <c:pt idx="19">
                  <c:v>13.3</c:v>
                </c:pt>
                <c:pt idx="20">
                  <c:v>12.7</c:v>
                </c:pt>
                <c:pt idx="21">
                  <c:v>12.006514593565356</c:v>
                </c:pt>
                <c:pt idx="22">
                  <c:v>13.532929927747711</c:v>
                </c:pt>
                <c:pt idx="23">
                  <c:v>12.101857635146995</c:v>
                </c:pt>
                <c:pt idx="24">
                  <c:v>13.253776947027889</c:v>
                </c:pt>
                <c:pt idx="25">
                  <c:v>12.2</c:v>
                </c:pt>
                <c:pt idx="26">
                  <c:v>13.427662663544735</c:v>
                </c:pt>
                <c:pt idx="27">
                  <c:v>13.8</c:v>
                </c:pt>
                <c:pt idx="28">
                  <c:v>14.1</c:v>
                </c:pt>
                <c:pt idx="29">
                  <c:v>13</c:v>
                </c:pt>
                <c:pt idx="30">
                  <c:v>13</c:v>
                </c:pt>
              </c:numCache>
            </c:numRef>
          </c:val>
          <c:smooth val="0"/>
          <c:extLst>
            <c:ext xmlns:c16="http://schemas.microsoft.com/office/drawing/2014/chart" uri="{C3380CC4-5D6E-409C-BE32-E72D297353CC}">
              <c16:uniqueId val="{00000000-3CCA-4A1C-BD12-AA89EB9FDFBF}"/>
            </c:ext>
          </c:extLst>
        </c:ser>
        <c:ser>
          <c:idx val="1"/>
          <c:order val="1"/>
          <c:tx>
            <c:strRef>
              <c:f>Sheet1!$C$1</c:f>
              <c:strCache>
                <c:ptCount val="1"/>
                <c:pt idx="0">
                  <c:v>Series 2</c:v>
                </c:pt>
              </c:strCache>
            </c:strRef>
          </c:tx>
          <c:spPr>
            <a:ln w="38100" cap="rnd">
              <a:solidFill>
                <a:srgbClr val="FF0000"/>
              </a:solidFill>
              <a:round/>
            </a:ln>
            <a:effectLst/>
          </c:spPr>
          <c:marker>
            <c:symbol val="none"/>
          </c:marker>
          <c:dPt>
            <c:idx val="32"/>
            <c:marker>
              <c:symbol val="none"/>
            </c:marker>
            <c:bubble3D val="0"/>
            <c:spPr>
              <a:ln w="57150" cap="rnd">
                <a:solidFill>
                  <a:srgbClr val="0000FF"/>
                </a:solidFill>
                <a:round/>
              </a:ln>
              <a:effectLst/>
            </c:spPr>
            <c:extLst>
              <c:ext xmlns:c16="http://schemas.microsoft.com/office/drawing/2014/chart" uri="{C3380CC4-5D6E-409C-BE32-E72D297353CC}">
                <c16:uniqueId val="{00000010-DEAC-4517-AF13-413892724F26}"/>
              </c:ext>
            </c:extLst>
          </c:dPt>
          <c:dPt>
            <c:idx val="33"/>
            <c:marker>
              <c:symbol val="none"/>
            </c:marker>
            <c:bubble3D val="0"/>
            <c:spPr>
              <a:ln w="57150" cap="rnd">
                <a:solidFill>
                  <a:srgbClr val="0000FF"/>
                </a:solidFill>
                <a:round/>
              </a:ln>
              <a:effectLst/>
            </c:spPr>
            <c:extLst>
              <c:ext xmlns:c16="http://schemas.microsoft.com/office/drawing/2014/chart" uri="{C3380CC4-5D6E-409C-BE32-E72D297353CC}">
                <c16:uniqueId val="{00000014-F06D-4CB4-A508-3922BCA22FA1}"/>
              </c:ext>
            </c:extLst>
          </c:dPt>
          <c:dLbls>
            <c:dLbl>
              <c:idx val="31"/>
              <c:layout>
                <c:manualLayout>
                  <c:x val="-1.0046942868230784E-2"/>
                  <c:y val="3.3177520230550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AC-4517-AF13-413892724F26}"/>
                </c:ext>
              </c:extLst>
            </c:dLbl>
            <c:dLbl>
              <c:idx val="32"/>
              <c:layout>
                <c:manualLayout>
                  <c:x val="-3.3489809560769282E-3"/>
                  <c:y val="-2.8073286348927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AC-4517-AF13-413892724F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Sheet1!$A$2:$A$35</c:f>
              <c:numCache>
                <c:formatCode>General</c:formatCode>
                <c:ptCount val="3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numCache>
            </c:numRef>
          </c:cat>
          <c:val>
            <c:numRef>
              <c:f>Sheet1!$C$2:$C$35</c:f>
              <c:numCache>
                <c:formatCode>General</c:formatCode>
                <c:ptCount val="34"/>
                <c:pt idx="0">
                  <c:v>2.4</c:v>
                </c:pt>
                <c:pt idx="1">
                  <c:v>4.4000000000000004</c:v>
                </c:pt>
                <c:pt idx="2">
                  <c:v>1.8</c:v>
                </c:pt>
                <c:pt idx="3">
                  <c:v>2.8</c:v>
                </c:pt>
                <c:pt idx="12">
                  <c:v>9.9</c:v>
                </c:pt>
                <c:pt idx="13">
                  <c:v>9.8000000000000007</c:v>
                </c:pt>
                <c:pt idx="14">
                  <c:v>9.9</c:v>
                </c:pt>
                <c:pt idx="15">
                  <c:v>8.9</c:v>
                </c:pt>
                <c:pt idx="16">
                  <c:v>12.1</c:v>
                </c:pt>
                <c:pt idx="17">
                  <c:v>13.1</c:v>
                </c:pt>
                <c:pt idx="18">
                  <c:v>15.1</c:v>
                </c:pt>
                <c:pt idx="19">
                  <c:v>13.3</c:v>
                </c:pt>
                <c:pt idx="20">
                  <c:v>12.7</c:v>
                </c:pt>
                <c:pt idx="31">
                  <c:v>17.399999999999999</c:v>
                </c:pt>
                <c:pt idx="32">
                  <c:v>20.100000000000001</c:v>
                </c:pt>
                <c:pt idx="33">
                  <c:v>23.8</c:v>
                </c:pt>
              </c:numCache>
            </c:numRef>
          </c:val>
          <c:smooth val="0"/>
          <c:extLst>
            <c:ext xmlns:c16="http://schemas.microsoft.com/office/drawing/2014/chart" uri="{C3380CC4-5D6E-409C-BE32-E72D297353CC}">
              <c16:uniqueId val="{00000010-A068-4B20-8F59-F952BEBF1128}"/>
            </c:ext>
          </c:extLst>
        </c:ser>
        <c:dLbls>
          <c:showLegendKey val="0"/>
          <c:showVal val="0"/>
          <c:showCatName val="0"/>
          <c:showSerName val="0"/>
          <c:showPercent val="0"/>
          <c:showBubbleSize val="0"/>
        </c:dLbls>
        <c:smooth val="0"/>
        <c:axId val="533837656"/>
        <c:axId val="475987896"/>
      </c:lineChart>
      <c:catAx>
        <c:axId val="5338376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75987896"/>
        <c:crosses val="autoZero"/>
        <c:auto val="1"/>
        <c:lblAlgn val="ctr"/>
        <c:lblOffset val="100"/>
        <c:noMultiLvlLbl val="0"/>
      </c:catAx>
      <c:valAx>
        <c:axId val="475987896"/>
        <c:scaling>
          <c:orientation val="minMax"/>
          <c:max val="24"/>
          <c:min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33837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160-48C0-8D92-11CFEEE69993}"/>
              </c:ext>
            </c:extLst>
          </c:dPt>
          <c:dPt>
            <c:idx val="2"/>
            <c:invertIfNegative val="0"/>
            <c:bubble3D val="0"/>
            <c:spPr>
              <a:solidFill>
                <a:srgbClr val="00B050"/>
              </a:solidFill>
              <a:ln>
                <a:noFill/>
              </a:ln>
              <a:effectLst/>
            </c:spPr>
            <c:extLst>
              <c:ext xmlns:c16="http://schemas.microsoft.com/office/drawing/2014/chart" uri="{C3380CC4-5D6E-409C-BE32-E72D297353CC}">
                <c16:uniqueId val="{00000021-BE7F-4DD6-9F98-E8AA4F855FC2}"/>
              </c:ext>
            </c:extLst>
          </c:dPt>
          <c:dPt>
            <c:idx val="3"/>
            <c:invertIfNegative val="0"/>
            <c:bubble3D val="0"/>
            <c:spPr>
              <a:solidFill>
                <a:srgbClr val="00B050"/>
              </a:solidFill>
              <a:ln>
                <a:noFill/>
              </a:ln>
              <a:effectLst/>
            </c:spPr>
            <c:extLst>
              <c:ext xmlns:c16="http://schemas.microsoft.com/office/drawing/2014/chart" uri="{C3380CC4-5D6E-409C-BE32-E72D297353CC}">
                <c16:uniqueId val="{00000005-5160-48C0-8D92-11CFEEE69993}"/>
              </c:ext>
            </c:extLst>
          </c:dPt>
          <c:dPt>
            <c:idx val="5"/>
            <c:invertIfNegative val="0"/>
            <c:bubble3D val="0"/>
            <c:spPr>
              <a:solidFill>
                <a:srgbClr val="00B050"/>
              </a:solidFill>
              <a:ln>
                <a:noFill/>
              </a:ln>
              <a:effectLst/>
            </c:spPr>
            <c:extLst>
              <c:ext xmlns:c16="http://schemas.microsoft.com/office/drawing/2014/chart" uri="{C3380CC4-5D6E-409C-BE32-E72D297353CC}">
                <c16:uniqueId val="{0000001D-BE7F-4DD6-9F98-E8AA4F855FC2}"/>
              </c:ext>
            </c:extLst>
          </c:dPt>
          <c:dPt>
            <c:idx val="6"/>
            <c:invertIfNegative val="0"/>
            <c:bubble3D val="0"/>
            <c:spPr>
              <a:solidFill>
                <a:srgbClr val="00B050"/>
              </a:solidFill>
              <a:ln>
                <a:noFill/>
              </a:ln>
              <a:effectLst/>
            </c:spPr>
            <c:extLst>
              <c:ext xmlns:c16="http://schemas.microsoft.com/office/drawing/2014/chart" uri="{C3380CC4-5D6E-409C-BE32-E72D297353CC}">
                <c16:uniqueId val="{0000001E-BE7F-4DD6-9F98-E8AA4F855FC2}"/>
              </c:ext>
            </c:extLst>
          </c:dPt>
          <c:dPt>
            <c:idx val="7"/>
            <c:invertIfNegative val="0"/>
            <c:bubble3D val="0"/>
            <c:spPr>
              <a:solidFill>
                <a:srgbClr val="00B050"/>
              </a:solidFill>
              <a:ln>
                <a:noFill/>
              </a:ln>
              <a:effectLst/>
            </c:spPr>
            <c:extLst>
              <c:ext xmlns:c16="http://schemas.microsoft.com/office/drawing/2014/chart" uri="{C3380CC4-5D6E-409C-BE32-E72D297353CC}">
                <c16:uniqueId val="{0000001F-BE7F-4DD6-9F98-E8AA4F855FC2}"/>
              </c:ext>
            </c:extLst>
          </c:dPt>
          <c:dPt>
            <c:idx val="9"/>
            <c:invertIfNegative val="0"/>
            <c:bubble3D val="0"/>
            <c:spPr>
              <a:solidFill>
                <a:srgbClr val="00B050"/>
              </a:solidFill>
              <a:ln>
                <a:noFill/>
              </a:ln>
              <a:effectLst/>
            </c:spPr>
            <c:extLst>
              <c:ext xmlns:c16="http://schemas.microsoft.com/office/drawing/2014/chart" uri="{C3380CC4-5D6E-409C-BE32-E72D297353CC}">
                <c16:uniqueId val="{0000001C-BE7F-4DD6-9F98-E8AA4F855FC2}"/>
              </c:ext>
            </c:extLst>
          </c:dPt>
          <c:dPt>
            <c:idx val="10"/>
            <c:invertIfNegative val="0"/>
            <c:bubble3D val="0"/>
            <c:spPr>
              <a:solidFill>
                <a:srgbClr val="00B050"/>
              </a:solidFill>
              <a:ln>
                <a:noFill/>
              </a:ln>
              <a:effectLst/>
            </c:spPr>
            <c:extLst>
              <c:ext xmlns:c16="http://schemas.microsoft.com/office/drawing/2014/chart" uri="{C3380CC4-5D6E-409C-BE32-E72D297353CC}">
                <c16:uniqueId val="{0000001A-BE7F-4DD6-9F98-E8AA4F855FC2}"/>
              </c:ext>
            </c:extLst>
          </c:dPt>
          <c:dPt>
            <c:idx val="13"/>
            <c:invertIfNegative val="0"/>
            <c:bubble3D val="0"/>
            <c:spPr>
              <a:solidFill>
                <a:srgbClr val="00B050"/>
              </a:solidFill>
              <a:ln>
                <a:noFill/>
              </a:ln>
              <a:effectLst/>
            </c:spPr>
            <c:extLst>
              <c:ext xmlns:c16="http://schemas.microsoft.com/office/drawing/2014/chart" uri="{C3380CC4-5D6E-409C-BE32-E72D297353CC}">
                <c16:uniqueId val="{00000016-BE7F-4DD6-9F98-E8AA4F855FC2}"/>
              </c:ext>
            </c:extLst>
          </c:dPt>
          <c:dPt>
            <c:idx val="14"/>
            <c:invertIfNegative val="0"/>
            <c:bubble3D val="0"/>
            <c:spPr>
              <a:solidFill>
                <a:srgbClr val="00B050"/>
              </a:solidFill>
              <a:ln>
                <a:noFill/>
              </a:ln>
              <a:effectLst/>
            </c:spPr>
            <c:extLst>
              <c:ext xmlns:c16="http://schemas.microsoft.com/office/drawing/2014/chart" uri="{C3380CC4-5D6E-409C-BE32-E72D297353CC}">
                <c16:uniqueId val="{00000019-BE7F-4DD6-9F98-E8AA4F855FC2}"/>
              </c:ext>
            </c:extLst>
          </c:dPt>
          <c:dPt>
            <c:idx val="15"/>
            <c:invertIfNegative val="0"/>
            <c:bubble3D val="0"/>
            <c:spPr>
              <a:solidFill>
                <a:srgbClr val="00B050"/>
              </a:solidFill>
              <a:ln>
                <a:noFill/>
              </a:ln>
              <a:effectLst/>
            </c:spPr>
            <c:extLst>
              <c:ext xmlns:c16="http://schemas.microsoft.com/office/drawing/2014/chart" uri="{C3380CC4-5D6E-409C-BE32-E72D297353CC}">
                <c16:uniqueId val="{00000017-BE7F-4DD6-9F98-E8AA4F855FC2}"/>
              </c:ext>
            </c:extLst>
          </c:dPt>
          <c:dPt>
            <c:idx val="16"/>
            <c:invertIfNegative val="0"/>
            <c:bubble3D val="0"/>
            <c:spPr>
              <a:solidFill>
                <a:srgbClr val="00B050"/>
              </a:solidFill>
              <a:ln>
                <a:noFill/>
              </a:ln>
              <a:effectLst/>
            </c:spPr>
            <c:extLst>
              <c:ext xmlns:c16="http://schemas.microsoft.com/office/drawing/2014/chart" uri="{C3380CC4-5D6E-409C-BE32-E72D297353CC}">
                <c16:uniqueId val="{00000015-BE7F-4DD6-9F98-E8AA4F855FC2}"/>
              </c:ext>
            </c:extLst>
          </c:dPt>
          <c:dPt>
            <c:idx val="19"/>
            <c:invertIfNegative val="0"/>
            <c:bubble3D val="0"/>
            <c:spPr>
              <a:solidFill>
                <a:srgbClr val="00B050"/>
              </a:solidFill>
              <a:ln>
                <a:noFill/>
              </a:ln>
              <a:effectLst/>
            </c:spPr>
            <c:extLst>
              <c:ext xmlns:c16="http://schemas.microsoft.com/office/drawing/2014/chart" uri="{C3380CC4-5D6E-409C-BE32-E72D297353CC}">
                <c16:uniqueId val="{00000018-BE7F-4DD6-9F98-E8AA4F855FC2}"/>
              </c:ext>
            </c:extLst>
          </c:dPt>
          <c:dPt>
            <c:idx val="21"/>
            <c:invertIfNegative val="0"/>
            <c:bubble3D val="0"/>
            <c:spPr>
              <a:solidFill>
                <a:srgbClr val="00B050"/>
              </a:solidFill>
              <a:ln>
                <a:noFill/>
              </a:ln>
              <a:effectLst/>
            </c:spPr>
            <c:extLst>
              <c:ext xmlns:c16="http://schemas.microsoft.com/office/drawing/2014/chart" uri="{C3380CC4-5D6E-409C-BE32-E72D297353CC}">
                <c16:uniqueId val="{00000014-BE7F-4DD6-9F98-E8AA4F855FC2}"/>
              </c:ext>
            </c:extLst>
          </c:dPt>
          <c:dPt>
            <c:idx val="22"/>
            <c:invertIfNegative val="0"/>
            <c:bubble3D val="0"/>
            <c:spPr>
              <a:solidFill>
                <a:srgbClr val="00B050"/>
              </a:solidFill>
              <a:ln>
                <a:solidFill>
                  <a:srgbClr val="00B050"/>
                </a:solidFill>
              </a:ln>
              <a:effectLst/>
            </c:spPr>
            <c:extLst>
              <c:ext xmlns:c16="http://schemas.microsoft.com/office/drawing/2014/chart" uri="{C3380CC4-5D6E-409C-BE32-E72D297353CC}">
                <c16:uniqueId val="{00000013-BE7F-4DD6-9F98-E8AA4F855FC2}"/>
              </c:ext>
            </c:extLst>
          </c:dPt>
          <c:dPt>
            <c:idx val="26"/>
            <c:invertIfNegative val="0"/>
            <c:bubble3D val="0"/>
            <c:spPr>
              <a:solidFill>
                <a:srgbClr val="00B050"/>
              </a:solidFill>
              <a:ln>
                <a:noFill/>
              </a:ln>
              <a:effectLst/>
            </c:spPr>
            <c:extLst>
              <c:ext xmlns:c16="http://schemas.microsoft.com/office/drawing/2014/chart" uri="{C3380CC4-5D6E-409C-BE32-E72D297353CC}">
                <c16:uniqueId val="{00000012-BE7F-4DD6-9F98-E8AA4F855FC2}"/>
              </c:ext>
            </c:extLst>
          </c:dPt>
          <c:dPt>
            <c:idx val="27"/>
            <c:invertIfNegative val="0"/>
            <c:bubble3D val="0"/>
            <c:spPr>
              <a:solidFill>
                <a:srgbClr val="00B050"/>
              </a:solidFill>
              <a:ln>
                <a:noFill/>
              </a:ln>
              <a:effectLst/>
            </c:spPr>
            <c:extLst>
              <c:ext xmlns:c16="http://schemas.microsoft.com/office/drawing/2014/chart" uri="{C3380CC4-5D6E-409C-BE32-E72D297353CC}">
                <c16:uniqueId val="{00000011-BE7F-4DD6-9F98-E8AA4F855FC2}"/>
              </c:ext>
            </c:extLst>
          </c:dPt>
          <c:dPt>
            <c:idx val="28"/>
            <c:invertIfNegative val="0"/>
            <c:bubble3D val="0"/>
            <c:spPr>
              <a:solidFill>
                <a:srgbClr val="00B050"/>
              </a:solidFill>
              <a:ln>
                <a:noFill/>
              </a:ln>
              <a:effectLst/>
            </c:spPr>
            <c:extLst>
              <c:ext xmlns:c16="http://schemas.microsoft.com/office/drawing/2014/chart" uri="{C3380CC4-5D6E-409C-BE32-E72D297353CC}">
                <c16:uniqueId val="{00000010-BE7F-4DD6-9F98-E8AA4F855FC2}"/>
              </c:ext>
            </c:extLst>
          </c:dPt>
          <c:dPt>
            <c:idx val="29"/>
            <c:invertIfNegative val="0"/>
            <c:bubble3D val="0"/>
            <c:spPr>
              <a:solidFill>
                <a:srgbClr val="00B050"/>
              </a:solidFill>
              <a:ln>
                <a:noFill/>
              </a:ln>
              <a:effectLst/>
            </c:spPr>
            <c:extLst>
              <c:ext xmlns:c16="http://schemas.microsoft.com/office/drawing/2014/chart" uri="{C3380CC4-5D6E-409C-BE32-E72D297353CC}">
                <c16:uniqueId val="{0000000B-BE7F-4DD6-9F98-E8AA4F855FC2}"/>
              </c:ext>
            </c:extLst>
          </c:dPt>
          <c:dPt>
            <c:idx val="31"/>
            <c:invertIfNegative val="0"/>
            <c:bubble3D val="0"/>
            <c:spPr>
              <a:solidFill>
                <a:srgbClr val="00B050"/>
              </a:solidFill>
              <a:ln>
                <a:noFill/>
              </a:ln>
              <a:effectLst/>
            </c:spPr>
            <c:extLst>
              <c:ext xmlns:c16="http://schemas.microsoft.com/office/drawing/2014/chart" uri="{C3380CC4-5D6E-409C-BE32-E72D297353CC}">
                <c16:uniqueId val="{0000000C-BE7F-4DD6-9F98-E8AA4F855FC2}"/>
              </c:ext>
            </c:extLst>
          </c:dPt>
          <c:dPt>
            <c:idx val="33"/>
            <c:invertIfNegative val="0"/>
            <c:bubble3D val="0"/>
            <c:spPr>
              <a:solidFill>
                <a:srgbClr val="00B050"/>
              </a:solidFill>
              <a:ln>
                <a:noFill/>
              </a:ln>
              <a:effectLst/>
            </c:spPr>
            <c:extLst>
              <c:ext xmlns:c16="http://schemas.microsoft.com/office/drawing/2014/chart" uri="{C3380CC4-5D6E-409C-BE32-E72D297353CC}">
                <c16:uniqueId val="{0000000E-BE7F-4DD6-9F98-E8AA4F855FC2}"/>
              </c:ext>
            </c:extLst>
          </c:dPt>
          <c:dPt>
            <c:idx val="34"/>
            <c:invertIfNegative val="0"/>
            <c:bubble3D val="0"/>
            <c:spPr>
              <a:solidFill>
                <a:srgbClr val="00B050"/>
              </a:solidFill>
              <a:ln>
                <a:noFill/>
              </a:ln>
              <a:effectLst/>
            </c:spPr>
            <c:extLst>
              <c:ext xmlns:c16="http://schemas.microsoft.com/office/drawing/2014/chart" uri="{C3380CC4-5D6E-409C-BE32-E72D297353CC}">
                <c16:uniqueId val="{0000000D-BE7F-4DD6-9F98-E8AA4F855FC2}"/>
              </c:ext>
            </c:extLst>
          </c:dPt>
          <c:dPt>
            <c:idx val="36"/>
            <c:invertIfNegative val="0"/>
            <c:bubble3D val="0"/>
            <c:spPr>
              <a:solidFill>
                <a:srgbClr val="00B050"/>
              </a:solidFill>
              <a:ln>
                <a:noFill/>
              </a:ln>
              <a:effectLst/>
            </c:spPr>
            <c:extLst>
              <c:ext xmlns:c16="http://schemas.microsoft.com/office/drawing/2014/chart" uri="{C3380CC4-5D6E-409C-BE32-E72D297353CC}">
                <c16:uniqueId val="{0000001B-BE7F-4DD6-9F98-E8AA4F855FC2}"/>
              </c:ext>
            </c:extLst>
          </c:dPt>
          <c:dPt>
            <c:idx val="37"/>
            <c:invertIfNegative val="0"/>
            <c:bubble3D val="0"/>
            <c:spPr>
              <a:solidFill>
                <a:srgbClr val="00B050"/>
              </a:solidFill>
              <a:ln>
                <a:noFill/>
              </a:ln>
              <a:effectLst/>
            </c:spPr>
            <c:extLst>
              <c:ext xmlns:c16="http://schemas.microsoft.com/office/drawing/2014/chart" uri="{C3380CC4-5D6E-409C-BE32-E72D297353CC}">
                <c16:uniqueId val="{0000000F-BE7F-4DD6-9F98-E8AA4F855FC2}"/>
              </c:ext>
            </c:extLst>
          </c:dPt>
          <c:dPt>
            <c:idx val="38"/>
            <c:invertIfNegative val="0"/>
            <c:bubble3D val="0"/>
            <c:spPr>
              <a:solidFill>
                <a:srgbClr val="00B050"/>
              </a:solidFill>
              <a:ln>
                <a:noFill/>
              </a:ln>
              <a:effectLst/>
            </c:spPr>
            <c:extLst>
              <c:ext xmlns:c16="http://schemas.microsoft.com/office/drawing/2014/chart" uri="{C3380CC4-5D6E-409C-BE32-E72D297353CC}">
                <c16:uniqueId val="{0000000A-BE7F-4DD6-9F98-E8AA4F855FC2}"/>
              </c:ext>
            </c:extLst>
          </c:dPt>
          <c:dPt>
            <c:idx val="39"/>
            <c:invertIfNegative val="0"/>
            <c:bubble3D val="0"/>
            <c:spPr>
              <a:solidFill>
                <a:srgbClr val="00B050"/>
              </a:solidFill>
              <a:ln>
                <a:noFill/>
              </a:ln>
              <a:effectLst/>
            </c:spPr>
            <c:extLst>
              <c:ext xmlns:c16="http://schemas.microsoft.com/office/drawing/2014/chart" uri="{C3380CC4-5D6E-409C-BE32-E72D297353CC}">
                <c16:uniqueId val="{00000009-BE7F-4DD6-9F98-E8AA4F855FC2}"/>
              </c:ext>
            </c:extLst>
          </c:dPt>
          <c:dPt>
            <c:idx val="43"/>
            <c:invertIfNegative val="0"/>
            <c:bubble3D val="0"/>
            <c:spPr>
              <a:solidFill>
                <a:srgbClr val="00B050"/>
              </a:solidFill>
              <a:ln>
                <a:noFill/>
              </a:ln>
              <a:effectLst/>
            </c:spPr>
            <c:extLst>
              <c:ext xmlns:c16="http://schemas.microsoft.com/office/drawing/2014/chart" uri="{C3380CC4-5D6E-409C-BE32-E72D297353CC}">
                <c16:uniqueId val="{00000007-BE7F-4DD6-9F98-E8AA4F855FC2}"/>
              </c:ext>
            </c:extLst>
          </c:dPt>
          <c:dPt>
            <c:idx val="44"/>
            <c:invertIfNegative val="0"/>
            <c:bubble3D val="0"/>
            <c:spPr>
              <a:solidFill>
                <a:srgbClr val="00B050"/>
              </a:solidFill>
              <a:ln>
                <a:noFill/>
              </a:ln>
              <a:effectLst/>
            </c:spPr>
            <c:extLst>
              <c:ext xmlns:c16="http://schemas.microsoft.com/office/drawing/2014/chart" uri="{C3380CC4-5D6E-409C-BE32-E72D297353CC}">
                <c16:uniqueId val="{00000006-BE7F-4DD6-9F98-E8AA4F855FC2}"/>
              </c:ext>
            </c:extLst>
          </c:dPt>
          <c:dPt>
            <c:idx val="46"/>
            <c:invertIfNegative val="0"/>
            <c:bubble3D val="0"/>
            <c:spPr>
              <a:solidFill>
                <a:srgbClr val="00B050"/>
              </a:solidFill>
              <a:ln>
                <a:noFill/>
              </a:ln>
              <a:effectLst/>
            </c:spPr>
            <c:extLst>
              <c:ext xmlns:c16="http://schemas.microsoft.com/office/drawing/2014/chart" uri="{C3380CC4-5D6E-409C-BE32-E72D297353CC}">
                <c16:uniqueId val="{00000008-BE7F-4DD6-9F98-E8AA4F855FC2}"/>
              </c:ext>
            </c:extLst>
          </c:dPt>
          <c:dPt>
            <c:idx val="49"/>
            <c:invertIfNegative val="0"/>
            <c:bubble3D val="0"/>
            <c:spPr>
              <a:solidFill>
                <a:srgbClr val="00B050"/>
              </a:solidFill>
              <a:ln>
                <a:noFill/>
              </a:ln>
              <a:effectLst/>
            </c:spPr>
            <c:extLst>
              <c:ext xmlns:c16="http://schemas.microsoft.com/office/drawing/2014/chart" uri="{C3380CC4-5D6E-409C-BE32-E72D297353CC}">
                <c16:uniqueId val="{00000004-BE7F-4DD6-9F98-E8AA4F855FC2}"/>
              </c:ext>
            </c:extLst>
          </c:dPt>
          <c:cat>
            <c:strRef>
              <c:f>Sheet1!$A$2:$A$52</c:f>
              <c:strCache>
                <c:ptCount val="51"/>
                <c:pt idx="0">
                  <c:v>United States</c:v>
                </c:pt>
                <c:pt idx="1">
                  <c:v>Iran</c:v>
                </c:pt>
                <c:pt idx="2">
                  <c:v>Albania</c:v>
                </c:pt>
                <c:pt idx="3">
                  <c:v>Bahrain</c:v>
                </c:pt>
                <c:pt idx="4">
                  <c:v>Chile</c:v>
                </c:pt>
                <c:pt idx="5">
                  <c:v>Hungary</c:v>
                </c:pt>
                <c:pt idx="6">
                  <c:v>Kuwait</c:v>
                </c:pt>
                <c:pt idx="7">
                  <c:v>Serbia</c:v>
                </c:pt>
                <c:pt idx="8">
                  <c:v>South Korea</c:v>
                </c:pt>
                <c:pt idx="9">
                  <c:v>Bosnia and Herzegovina</c:v>
                </c:pt>
                <c:pt idx="10">
                  <c:v>Bulgaria</c:v>
                </c:pt>
                <c:pt idx="11">
                  <c:v>Canada</c:v>
                </c:pt>
                <c:pt idx="12">
                  <c:v>Kazakhstan</c:v>
                </c:pt>
                <c:pt idx="13">
                  <c:v>Estonia</c:v>
                </c:pt>
                <c:pt idx="14">
                  <c:v>New Zealand</c:v>
                </c:pt>
                <c:pt idx="15">
                  <c:v>Qatar</c:v>
                </c:pt>
                <c:pt idx="16">
                  <c:v>Croatia</c:v>
                </c:pt>
                <c:pt idx="17">
                  <c:v>France</c:v>
                </c:pt>
                <c:pt idx="18">
                  <c:v>Portugal</c:v>
                </c:pt>
                <c:pt idx="19">
                  <c:v>Singapore</c:v>
                </c:pt>
                <c:pt idx="20">
                  <c:v>Germany</c:v>
                </c:pt>
                <c:pt idx="21">
                  <c:v>Macedonia</c:v>
                </c:pt>
                <c:pt idx="22">
                  <c:v>Slovenia</c:v>
                </c:pt>
                <c:pt idx="23">
                  <c:v>Turkmenistan</c:v>
                </c:pt>
                <c:pt idx="24">
                  <c:v>United Kingdom</c:v>
                </c:pt>
                <c:pt idx="25">
                  <c:v>Australia</c:v>
                </c:pt>
                <c:pt idx="26">
                  <c:v>Cyprus</c:v>
                </c:pt>
                <c:pt idx="27">
                  <c:v>Malta</c:v>
                </c:pt>
                <c:pt idx="28">
                  <c:v>Montenegro</c:v>
                </c:pt>
                <c:pt idx="29">
                  <c:v>Austria</c:v>
                </c:pt>
                <c:pt idx="30">
                  <c:v>Belgium</c:v>
                </c:pt>
                <c:pt idx="31">
                  <c:v>Ireland</c:v>
                </c:pt>
                <c:pt idx="32">
                  <c:v>Japan</c:v>
                </c:pt>
                <c:pt idx="33">
                  <c:v>Lithuania</c:v>
                </c:pt>
                <c:pt idx="34">
                  <c:v>Luxembourg</c:v>
                </c:pt>
                <c:pt idx="35">
                  <c:v>Netherlands</c:v>
                </c:pt>
                <c:pt idx="36">
                  <c:v>Slovakia</c:v>
                </c:pt>
                <c:pt idx="37">
                  <c:v>Switzerland</c:v>
                </c:pt>
                <c:pt idx="38">
                  <c:v>Denmark</c:v>
                </c:pt>
                <c:pt idx="39">
                  <c:v>Iceland</c:v>
                </c:pt>
                <c:pt idx="40">
                  <c:v>Spain</c:v>
                </c:pt>
                <c:pt idx="41">
                  <c:v>Sweden</c:v>
                </c:pt>
                <c:pt idx="42">
                  <c:v>Czech Republic</c:v>
                </c:pt>
                <c:pt idx="43">
                  <c:v>Finland</c:v>
                </c:pt>
                <c:pt idx="44">
                  <c:v>Greece</c:v>
                </c:pt>
                <c:pt idx="45">
                  <c:v>Israel</c:v>
                </c:pt>
                <c:pt idx="46">
                  <c:v>United Arab Emirates</c:v>
                </c:pt>
                <c:pt idx="47">
                  <c:v>Belarus</c:v>
                </c:pt>
                <c:pt idx="48">
                  <c:v>Italy</c:v>
                </c:pt>
                <c:pt idx="49">
                  <c:v>Norway</c:v>
                </c:pt>
                <c:pt idx="50">
                  <c:v>Poland</c:v>
                </c:pt>
              </c:strCache>
            </c:strRef>
          </c:cat>
          <c:val>
            <c:numRef>
              <c:f>Sheet1!$B$2:$B$52</c:f>
              <c:numCache>
                <c:formatCode>General</c:formatCode>
                <c:ptCount val="51"/>
                <c:pt idx="0">
                  <c:v>23.8</c:v>
                </c:pt>
                <c:pt idx="1">
                  <c:v>16</c:v>
                </c:pt>
                <c:pt idx="2">
                  <c:v>15</c:v>
                </c:pt>
                <c:pt idx="3">
                  <c:v>14</c:v>
                </c:pt>
                <c:pt idx="4">
                  <c:v>13</c:v>
                </c:pt>
                <c:pt idx="5">
                  <c:v>12</c:v>
                </c:pt>
                <c:pt idx="6">
                  <c:v>12</c:v>
                </c:pt>
                <c:pt idx="7">
                  <c:v>12</c:v>
                </c:pt>
                <c:pt idx="8">
                  <c:v>11</c:v>
                </c:pt>
                <c:pt idx="9">
                  <c:v>10</c:v>
                </c:pt>
                <c:pt idx="10">
                  <c:v>10</c:v>
                </c:pt>
                <c:pt idx="11">
                  <c:v>10</c:v>
                </c:pt>
                <c:pt idx="12">
                  <c:v>10</c:v>
                </c:pt>
                <c:pt idx="13">
                  <c:v>9</c:v>
                </c:pt>
                <c:pt idx="14">
                  <c:v>9</c:v>
                </c:pt>
                <c:pt idx="15">
                  <c:v>9</c:v>
                </c:pt>
                <c:pt idx="16">
                  <c:v>8</c:v>
                </c:pt>
                <c:pt idx="17">
                  <c:v>8</c:v>
                </c:pt>
                <c:pt idx="18">
                  <c:v>8</c:v>
                </c:pt>
                <c:pt idx="19">
                  <c:v>8</c:v>
                </c:pt>
                <c:pt idx="20">
                  <c:v>7</c:v>
                </c:pt>
                <c:pt idx="21">
                  <c:v>7</c:v>
                </c:pt>
                <c:pt idx="22">
                  <c:v>7</c:v>
                </c:pt>
                <c:pt idx="23">
                  <c:v>7</c:v>
                </c:pt>
                <c:pt idx="24">
                  <c:v>7</c:v>
                </c:pt>
                <c:pt idx="25">
                  <c:v>6</c:v>
                </c:pt>
                <c:pt idx="26">
                  <c:v>6</c:v>
                </c:pt>
                <c:pt idx="27">
                  <c:v>6</c:v>
                </c:pt>
                <c:pt idx="28">
                  <c:v>6</c:v>
                </c:pt>
                <c:pt idx="29">
                  <c:v>5</c:v>
                </c:pt>
                <c:pt idx="30">
                  <c:v>5</c:v>
                </c:pt>
                <c:pt idx="31">
                  <c:v>5</c:v>
                </c:pt>
                <c:pt idx="32">
                  <c:v>5</c:v>
                </c:pt>
                <c:pt idx="33">
                  <c:v>5</c:v>
                </c:pt>
                <c:pt idx="34">
                  <c:v>5</c:v>
                </c:pt>
                <c:pt idx="35">
                  <c:v>5</c:v>
                </c:pt>
                <c:pt idx="36">
                  <c:v>5</c:v>
                </c:pt>
                <c:pt idx="37">
                  <c:v>5</c:v>
                </c:pt>
                <c:pt idx="38">
                  <c:v>4</c:v>
                </c:pt>
                <c:pt idx="39">
                  <c:v>4</c:v>
                </c:pt>
                <c:pt idx="40">
                  <c:v>4</c:v>
                </c:pt>
                <c:pt idx="41">
                  <c:v>4</c:v>
                </c:pt>
                <c:pt idx="42">
                  <c:v>3</c:v>
                </c:pt>
                <c:pt idx="43">
                  <c:v>3</c:v>
                </c:pt>
                <c:pt idx="44">
                  <c:v>3</c:v>
                </c:pt>
                <c:pt idx="45">
                  <c:v>3</c:v>
                </c:pt>
                <c:pt idx="46">
                  <c:v>3</c:v>
                </c:pt>
                <c:pt idx="47">
                  <c:v>2</c:v>
                </c:pt>
                <c:pt idx="48">
                  <c:v>2</c:v>
                </c:pt>
                <c:pt idx="49">
                  <c:v>2</c:v>
                </c:pt>
                <c:pt idx="50">
                  <c:v>2</c:v>
                </c:pt>
              </c:numCache>
            </c:numRef>
          </c:val>
          <c:extLst>
            <c:ext xmlns:c16="http://schemas.microsoft.com/office/drawing/2014/chart" uri="{C3380CC4-5D6E-409C-BE32-E72D297353CC}">
              <c16:uniqueId val="{00000000-BE7F-4DD6-9F98-E8AA4F855FC2}"/>
            </c:ext>
          </c:extLst>
        </c:ser>
        <c:dLbls>
          <c:showLegendKey val="0"/>
          <c:showVal val="0"/>
          <c:showCatName val="0"/>
          <c:showSerName val="0"/>
          <c:showPercent val="0"/>
          <c:showBubbleSize val="0"/>
        </c:dLbls>
        <c:gapWidth val="182"/>
        <c:axId val="601482368"/>
        <c:axId val="601482760"/>
      </c:barChart>
      <c:catAx>
        <c:axId val="60148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601482760"/>
        <c:crosses val="autoZero"/>
        <c:auto val="1"/>
        <c:lblAlgn val="ctr"/>
        <c:lblOffset val="100"/>
        <c:noMultiLvlLbl val="0"/>
      </c:catAx>
      <c:valAx>
        <c:axId val="601482760"/>
        <c:scaling>
          <c:orientation val="minMax"/>
          <c:max val="24"/>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0148236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0754716981132"/>
          <c:y val="4.7210300429184553E-2"/>
          <c:w val="0.80799112097669257"/>
          <c:h val="0.8476394849785408"/>
        </c:manualLayout>
      </c:layout>
      <c:lineChart>
        <c:grouping val="standard"/>
        <c:varyColors val="0"/>
        <c:ser>
          <c:idx val="1"/>
          <c:order val="0"/>
          <c:tx>
            <c:strRef>
              <c:f>Sheet1!$B$1</c:f>
              <c:strCache>
                <c:ptCount val="1"/>
                <c:pt idx="0">
                  <c:v># Beds </c:v>
                </c:pt>
              </c:strCache>
            </c:strRef>
          </c:tx>
          <c:spPr>
            <a:ln w="38100">
              <a:solidFill>
                <a:srgbClr val="000080"/>
              </a:solidFill>
              <a:prstDash val="solid"/>
            </a:ln>
          </c:spPr>
          <c:marker>
            <c:symbol val="square"/>
            <c:size val="3"/>
            <c:spPr>
              <a:solidFill>
                <a:srgbClr val="000080"/>
              </a:solidFill>
              <a:ln w="38100">
                <a:solidFill>
                  <a:srgbClr val="000080"/>
                </a:solidFill>
                <a:prstDash val="solid"/>
              </a:ln>
            </c:spPr>
          </c:marker>
          <c:cat>
            <c:numRef>
              <c:f>Sheet1!$A$2:$A$34</c:f>
              <c:numCache>
                <c:formatCode>General</c:formatCode>
                <c:ptCount val="33"/>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numCache>
            </c:numRef>
          </c:cat>
          <c:val>
            <c:numRef>
              <c:f>Sheet1!$B$2:$B$34</c:f>
              <c:numCache>
                <c:formatCode>General</c:formatCode>
                <c:ptCount val="33"/>
                <c:pt idx="0" formatCode="#,##0">
                  <c:v>612251</c:v>
                </c:pt>
                <c:pt idx="1">
                  <c:v>640945</c:v>
                </c:pt>
                <c:pt idx="2">
                  <c:v>669639</c:v>
                </c:pt>
                <c:pt idx="3">
                  <c:v>698333</c:v>
                </c:pt>
                <c:pt idx="4">
                  <c:v>727027</c:v>
                </c:pt>
                <c:pt idx="5" formatCode="#,##0">
                  <c:v>755722</c:v>
                </c:pt>
                <c:pt idx="6" formatCode="#,##0">
                  <c:v>813926</c:v>
                </c:pt>
                <c:pt idx="7" formatCode="#,##0">
                  <c:v>802065</c:v>
                </c:pt>
                <c:pt idx="8" formatCode="#,##0">
                  <c:v>859445</c:v>
                </c:pt>
                <c:pt idx="9" formatCode="#,##0">
                  <c:v>853318</c:v>
                </c:pt>
                <c:pt idx="10" formatCode="#,##0">
                  <c:v>892934</c:v>
                </c:pt>
                <c:pt idx="11" formatCode="#,##0">
                  <c:v>907133</c:v>
                </c:pt>
                <c:pt idx="12" formatCode="#,##0">
                  <c:v>955869</c:v>
                </c:pt>
                <c:pt idx="13" formatCode="#,##0">
                  <c:v>974115</c:v>
                </c:pt>
                <c:pt idx="14" formatCode="#,##0">
                  <c:v>1014354</c:v>
                </c:pt>
                <c:pt idx="15" formatCode="#,##0">
                  <c:v>1027046</c:v>
                </c:pt>
                <c:pt idx="16" formatCode="#,##0">
                  <c:v>1048101</c:v>
                </c:pt>
                <c:pt idx="17" formatCode="#,##0">
                  <c:v>1076350</c:v>
                </c:pt>
                <c:pt idx="18" formatCode="#,##0">
                  <c:v>1096721</c:v>
                </c:pt>
                <c:pt idx="19" formatCode="#,##0">
                  <c:v>1124548</c:v>
                </c:pt>
                <c:pt idx="20" formatCode="#,##0">
                  <c:v>1161380</c:v>
                </c:pt>
                <c:pt idx="21" formatCode="#,##0">
                  <c:v>1195026</c:v>
                </c:pt>
                <c:pt idx="22" formatCode="#,##0">
                  <c:v>1226245</c:v>
                </c:pt>
                <c:pt idx="23" formatCode="#,##0">
                  <c:v>1324381</c:v>
                </c:pt>
                <c:pt idx="24" formatCode="#,##0">
                  <c:v>1383827</c:v>
                </c:pt>
                <c:pt idx="25" formatCode="#,##0">
                  <c:v>1649254</c:v>
                </c:pt>
                <c:pt idx="26" formatCode="#,##0">
                  <c:v>1729945</c:v>
                </c:pt>
                <c:pt idx="27" formatCode="#,##0">
                  <c:v>1738944</c:v>
                </c:pt>
                <c:pt idx="28" formatCode="#,##0">
                  <c:v>1468714</c:v>
                </c:pt>
                <c:pt idx="29" formatCode="#,##0">
                  <c:v>1425222</c:v>
                </c:pt>
                <c:pt idx="30" formatCode="#,##0">
                  <c:v>1423520</c:v>
                </c:pt>
                <c:pt idx="31" formatCode="#,##0">
                  <c:v>1439030</c:v>
                </c:pt>
                <c:pt idx="32" formatCode="#,##0">
                  <c:v>1456912</c:v>
                </c:pt>
              </c:numCache>
            </c:numRef>
          </c:val>
          <c:smooth val="0"/>
          <c:extLst>
            <c:ext xmlns:c16="http://schemas.microsoft.com/office/drawing/2014/chart" uri="{C3380CC4-5D6E-409C-BE32-E72D297353CC}">
              <c16:uniqueId val="{00000000-4C58-40C7-9119-675AAEB0C1AD}"/>
            </c:ext>
          </c:extLst>
        </c:ser>
        <c:dLbls>
          <c:showLegendKey val="0"/>
          <c:showVal val="0"/>
          <c:showCatName val="0"/>
          <c:showSerName val="0"/>
          <c:showPercent val="0"/>
          <c:showBubbleSize val="0"/>
        </c:dLbls>
        <c:marker val="1"/>
        <c:smooth val="0"/>
        <c:axId val="533376720"/>
        <c:axId val="533375544"/>
      </c:lineChart>
      <c:lineChart>
        <c:grouping val="standard"/>
        <c:varyColors val="0"/>
        <c:ser>
          <c:idx val="0"/>
          <c:order val="1"/>
          <c:tx>
            <c:strRef>
              <c:f>Sheet1!$C$1</c:f>
              <c:strCache>
                <c:ptCount val="1"/>
                <c:pt idx="0">
                  <c:v>Mat Mortality</c:v>
                </c:pt>
              </c:strCache>
            </c:strRef>
          </c:tx>
          <c:spPr>
            <a:ln w="38100">
              <a:solidFill>
                <a:srgbClr val="FF0000"/>
              </a:solidFill>
              <a:prstDash val="solid"/>
            </a:ln>
          </c:spPr>
          <c:marker>
            <c:symbol val="diamond"/>
            <c:size val="3"/>
            <c:spPr>
              <a:solidFill>
                <a:srgbClr val="FF0000"/>
              </a:solidFill>
              <a:ln w="38100">
                <a:solidFill>
                  <a:srgbClr val="FF0000"/>
                </a:solidFill>
                <a:prstDash val="solid"/>
              </a:ln>
            </c:spPr>
          </c:marker>
          <c:cat>
            <c:numRef>
              <c:f>Sheet1!$A$2:$A$34</c:f>
              <c:numCache>
                <c:formatCode>General</c:formatCode>
                <c:ptCount val="33"/>
                <c:pt idx="0">
                  <c:v>1918</c:v>
                </c:pt>
                <c:pt idx="1">
                  <c:v>1919</c:v>
                </c:pt>
                <c:pt idx="2">
                  <c:v>1920</c:v>
                </c:pt>
                <c:pt idx="3">
                  <c:v>1921</c:v>
                </c:pt>
                <c:pt idx="4">
                  <c:v>1922</c:v>
                </c:pt>
                <c:pt idx="5">
                  <c:v>1923</c:v>
                </c:pt>
                <c:pt idx="6">
                  <c:v>1924</c:v>
                </c:pt>
                <c:pt idx="7">
                  <c:v>1925</c:v>
                </c:pt>
                <c:pt idx="8">
                  <c:v>1926</c:v>
                </c:pt>
                <c:pt idx="9">
                  <c:v>1927</c:v>
                </c:pt>
                <c:pt idx="10">
                  <c:v>1928</c:v>
                </c:pt>
                <c:pt idx="11">
                  <c:v>1929</c:v>
                </c:pt>
                <c:pt idx="12">
                  <c:v>1930</c:v>
                </c:pt>
                <c:pt idx="13">
                  <c:v>1931</c:v>
                </c:pt>
                <c:pt idx="14">
                  <c:v>1932</c:v>
                </c:pt>
                <c:pt idx="15">
                  <c:v>1933</c:v>
                </c:pt>
                <c:pt idx="16">
                  <c:v>1934</c:v>
                </c:pt>
                <c:pt idx="17">
                  <c:v>1935</c:v>
                </c:pt>
                <c:pt idx="18">
                  <c:v>1936</c:v>
                </c:pt>
                <c:pt idx="19">
                  <c:v>1937</c:v>
                </c:pt>
                <c:pt idx="20">
                  <c:v>1938</c:v>
                </c:pt>
                <c:pt idx="21">
                  <c:v>1939</c:v>
                </c:pt>
                <c:pt idx="22">
                  <c:v>1940</c:v>
                </c:pt>
                <c:pt idx="23">
                  <c:v>1941</c:v>
                </c:pt>
                <c:pt idx="24">
                  <c:v>1942</c:v>
                </c:pt>
                <c:pt idx="25">
                  <c:v>1943</c:v>
                </c:pt>
                <c:pt idx="26">
                  <c:v>1944</c:v>
                </c:pt>
                <c:pt idx="27">
                  <c:v>1945</c:v>
                </c:pt>
                <c:pt idx="28">
                  <c:v>1946</c:v>
                </c:pt>
                <c:pt idx="29">
                  <c:v>1947</c:v>
                </c:pt>
                <c:pt idx="30">
                  <c:v>1948</c:v>
                </c:pt>
                <c:pt idx="31">
                  <c:v>1949</c:v>
                </c:pt>
                <c:pt idx="32">
                  <c:v>1950</c:v>
                </c:pt>
              </c:numCache>
            </c:numRef>
          </c:cat>
          <c:val>
            <c:numRef>
              <c:f>Sheet1!$C$2:$C$34</c:f>
              <c:numCache>
                <c:formatCode>General</c:formatCode>
                <c:ptCount val="33"/>
                <c:pt idx="0">
                  <c:v>920</c:v>
                </c:pt>
                <c:pt idx="1">
                  <c:v>740</c:v>
                </c:pt>
                <c:pt idx="2">
                  <c:v>800</c:v>
                </c:pt>
                <c:pt idx="3">
                  <c:v>680</c:v>
                </c:pt>
                <c:pt idx="4">
                  <c:v>660</c:v>
                </c:pt>
                <c:pt idx="5">
                  <c:v>660</c:v>
                </c:pt>
                <c:pt idx="6">
                  <c:v>650</c:v>
                </c:pt>
                <c:pt idx="7">
                  <c:v>650</c:v>
                </c:pt>
                <c:pt idx="8">
                  <c:v>660</c:v>
                </c:pt>
                <c:pt idx="9">
                  <c:v>650</c:v>
                </c:pt>
                <c:pt idx="10">
                  <c:v>690</c:v>
                </c:pt>
                <c:pt idx="11">
                  <c:v>690</c:v>
                </c:pt>
                <c:pt idx="12">
                  <c:v>670</c:v>
                </c:pt>
                <c:pt idx="13">
                  <c:v>660</c:v>
                </c:pt>
                <c:pt idx="14">
                  <c:v>630</c:v>
                </c:pt>
                <c:pt idx="15">
                  <c:v>620</c:v>
                </c:pt>
                <c:pt idx="16">
                  <c:v>590</c:v>
                </c:pt>
                <c:pt idx="17">
                  <c:v>580</c:v>
                </c:pt>
                <c:pt idx="18">
                  <c:v>570</c:v>
                </c:pt>
                <c:pt idx="19">
                  <c:v>490</c:v>
                </c:pt>
                <c:pt idx="20">
                  <c:v>440</c:v>
                </c:pt>
                <c:pt idx="21">
                  <c:v>400</c:v>
                </c:pt>
                <c:pt idx="22">
                  <c:v>376</c:v>
                </c:pt>
                <c:pt idx="23">
                  <c:v>316.5</c:v>
                </c:pt>
                <c:pt idx="24">
                  <c:v>258.7</c:v>
                </c:pt>
                <c:pt idx="25">
                  <c:v>245.2</c:v>
                </c:pt>
                <c:pt idx="26">
                  <c:v>227.9</c:v>
                </c:pt>
                <c:pt idx="27">
                  <c:v>207.2</c:v>
                </c:pt>
                <c:pt idx="28">
                  <c:v>156.69999999999999</c:v>
                </c:pt>
                <c:pt idx="29">
                  <c:v>134.5</c:v>
                </c:pt>
                <c:pt idx="30">
                  <c:v>116.6</c:v>
                </c:pt>
                <c:pt idx="31">
                  <c:v>90.3</c:v>
                </c:pt>
              </c:numCache>
            </c:numRef>
          </c:val>
          <c:smooth val="0"/>
          <c:extLst>
            <c:ext xmlns:c16="http://schemas.microsoft.com/office/drawing/2014/chart" uri="{C3380CC4-5D6E-409C-BE32-E72D297353CC}">
              <c16:uniqueId val="{00000001-4C58-40C7-9119-675AAEB0C1AD}"/>
            </c:ext>
          </c:extLst>
        </c:ser>
        <c:dLbls>
          <c:showLegendKey val="0"/>
          <c:showVal val="0"/>
          <c:showCatName val="0"/>
          <c:showSerName val="0"/>
          <c:showPercent val="0"/>
          <c:showBubbleSize val="0"/>
        </c:dLbls>
        <c:marker val="1"/>
        <c:smooth val="0"/>
        <c:axId val="533375152"/>
        <c:axId val="533375936"/>
      </c:lineChart>
      <c:catAx>
        <c:axId val="533376720"/>
        <c:scaling>
          <c:orientation val="minMax"/>
        </c:scaling>
        <c:delete val="0"/>
        <c:axPos val="b"/>
        <c:numFmt formatCode="General" sourceLinked="1"/>
        <c:majorTickMark val="cross"/>
        <c:minorTickMark val="none"/>
        <c:tickLblPos val="nextTo"/>
        <c:spPr>
          <a:ln w="8826">
            <a:solidFill>
              <a:srgbClr val="000080"/>
            </a:solidFill>
            <a:prstDash val="solid"/>
          </a:ln>
        </c:spPr>
        <c:txPr>
          <a:bodyPr rot="-5400000" vert="horz"/>
          <a:lstStyle/>
          <a:p>
            <a:pPr>
              <a:defRPr sz="1400" b="0" i="0" u="none" strike="noStrike" baseline="0">
                <a:solidFill>
                  <a:srgbClr val="000080"/>
                </a:solidFill>
                <a:latin typeface="+mn-lt"/>
                <a:ea typeface="Arial"/>
                <a:cs typeface="Arial"/>
              </a:defRPr>
            </a:pPr>
            <a:endParaRPr lang="en-US"/>
          </a:p>
        </c:txPr>
        <c:crossAx val="533375544"/>
        <c:crosses val="autoZero"/>
        <c:auto val="0"/>
        <c:lblAlgn val="ctr"/>
        <c:lblOffset val="100"/>
        <c:tickLblSkip val="1"/>
        <c:tickMarkSkip val="1"/>
        <c:noMultiLvlLbl val="0"/>
      </c:catAx>
      <c:valAx>
        <c:axId val="533375544"/>
        <c:scaling>
          <c:orientation val="minMax"/>
          <c:min val="400000"/>
        </c:scaling>
        <c:delete val="0"/>
        <c:axPos val="l"/>
        <c:numFmt formatCode="#,##0" sourceLinked="1"/>
        <c:majorTickMark val="cross"/>
        <c:minorTickMark val="none"/>
        <c:tickLblPos val="nextTo"/>
        <c:spPr>
          <a:ln w="8826">
            <a:solidFill>
              <a:srgbClr val="000080"/>
            </a:solidFill>
            <a:prstDash val="solid"/>
          </a:ln>
        </c:spPr>
        <c:txPr>
          <a:bodyPr rot="0" vert="horz"/>
          <a:lstStyle/>
          <a:p>
            <a:pPr>
              <a:defRPr sz="1600" b="1" i="0" u="none" strike="noStrike" baseline="0">
                <a:solidFill>
                  <a:srgbClr val="000080"/>
                </a:solidFill>
                <a:latin typeface="+mn-lt"/>
                <a:ea typeface="Arial"/>
                <a:cs typeface="Arial"/>
              </a:defRPr>
            </a:pPr>
            <a:endParaRPr lang="en-US"/>
          </a:p>
        </c:txPr>
        <c:crossAx val="533376720"/>
        <c:crosses val="autoZero"/>
        <c:crossBetween val="between"/>
      </c:valAx>
      <c:catAx>
        <c:axId val="533375152"/>
        <c:scaling>
          <c:orientation val="minMax"/>
        </c:scaling>
        <c:delete val="1"/>
        <c:axPos val="b"/>
        <c:numFmt formatCode="General" sourceLinked="1"/>
        <c:majorTickMark val="out"/>
        <c:minorTickMark val="none"/>
        <c:tickLblPos val="nextTo"/>
        <c:crossAx val="533375936"/>
        <c:crosses val="autoZero"/>
        <c:auto val="0"/>
        <c:lblAlgn val="ctr"/>
        <c:lblOffset val="100"/>
        <c:noMultiLvlLbl val="0"/>
      </c:catAx>
      <c:valAx>
        <c:axId val="533375936"/>
        <c:scaling>
          <c:orientation val="minMax"/>
        </c:scaling>
        <c:delete val="0"/>
        <c:axPos val="r"/>
        <c:title>
          <c:tx>
            <c:rich>
              <a:bodyPr/>
              <a:lstStyle/>
              <a:p>
                <a:pPr>
                  <a:defRPr sz="1800" b="1" i="0" u="none" strike="noStrike" baseline="0">
                    <a:solidFill>
                      <a:srgbClr val="000080"/>
                    </a:solidFill>
                    <a:latin typeface="+mn-lt"/>
                    <a:ea typeface="Arial"/>
                    <a:cs typeface="Arial"/>
                  </a:defRPr>
                </a:pPr>
                <a:r>
                  <a:rPr lang="en-US" sz="1800" dirty="0">
                    <a:solidFill>
                      <a:srgbClr val="C00000"/>
                    </a:solidFill>
                    <a:latin typeface="+mn-lt"/>
                  </a:rPr>
                  <a:t>Mat Mortality (per 100,000 births </a:t>
                </a:r>
              </a:p>
            </c:rich>
          </c:tx>
          <c:layout>
            <c:manualLayout>
              <c:xMode val="edge"/>
              <c:yMode val="edge"/>
              <c:x val="0.96902945437600885"/>
              <c:y val="0.22997601445157859"/>
            </c:manualLayout>
          </c:layout>
          <c:overlay val="0"/>
          <c:spPr>
            <a:noFill/>
            <a:ln w="17651">
              <a:noFill/>
            </a:ln>
          </c:spPr>
        </c:title>
        <c:numFmt formatCode="General" sourceLinked="1"/>
        <c:majorTickMark val="cross"/>
        <c:minorTickMark val="none"/>
        <c:tickLblPos val="nextTo"/>
        <c:spPr>
          <a:ln w="8826">
            <a:solidFill>
              <a:srgbClr val="000080"/>
            </a:solidFill>
            <a:prstDash val="solid"/>
          </a:ln>
        </c:spPr>
        <c:txPr>
          <a:bodyPr rot="0" vert="horz"/>
          <a:lstStyle/>
          <a:p>
            <a:pPr>
              <a:defRPr sz="1400" b="0" i="0" u="none" strike="noStrike" baseline="0">
                <a:solidFill>
                  <a:srgbClr val="000080"/>
                </a:solidFill>
                <a:latin typeface="Arial"/>
                <a:ea typeface="Arial"/>
                <a:cs typeface="Arial"/>
              </a:defRPr>
            </a:pPr>
            <a:endParaRPr lang="en-US"/>
          </a:p>
        </c:txPr>
        <c:crossAx val="533375152"/>
        <c:crosses val="max"/>
        <c:crossBetween val="between"/>
      </c:valAx>
      <c:spPr>
        <a:solidFill>
          <a:srgbClr val="FFFFFF"/>
        </a:solidFill>
        <a:ln w="8826">
          <a:solidFill>
            <a:srgbClr val="808080"/>
          </a:solidFill>
          <a:prstDash val="solid"/>
        </a:ln>
      </c:spPr>
    </c:plotArea>
    <c:legend>
      <c:legendPos val="r"/>
      <c:legendEntry>
        <c:idx val="0"/>
        <c:txPr>
          <a:bodyPr/>
          <a:lstStyle/>
          <a:p>
            <a:pPr>
              <a:defRPr sz="1600" b="1" i="1" u="none" strike="noStrike" baseline="0">
                <a:solidFill>
                  <a:srgbClr val="000080"/>
                </a:solidFill>
                <a:latin typeface="+mn-lt"/>
                <a:ea typeface="Arial"/>
                <a:cs typeface="Arial"/>
              </a:defRPr>
            </a:pPr>
            <a:endParaRPr lang="en-US"/>
          </a:p>
        </c:txPr>
      </c:legendEntry>
      <c:legendEntry>
        <c:idx val="1"/>
        <c:txPr>
          <a:bodyPr/>
          <a:lstStyle/>
          <a:p>
            <a:pPr>
              <a:defRPr sz="1600" b="1" i="1" u="none" strike="noStrike" baseline="0">
                <a:solidFill>
                  <a:srgbClr val="000080"/>
                </a:solidFill>
                <a:latin typeface="+mn-lt"/>
                <a:ea typeface="Arial"/>
                <a:cs typeface="Arial"/>
              </a:defRPr>
            </a:pPr>
            <a:endParaRPr lang="en-US"/>
          </a:p>
        </c:txPr>
      </c:legendEntry>
      <c:layout>
        <c:manualLayout>
          <c:xMode val="edge"/>
          <c:yMode val="edge"/>
          <c:x val="0.44062153163152051"/>
          <c:y val="6.652360515021459E-2"/>
          <c:w val="0.18978912319644839"/>
          <c:h val="0.12231759656652361"/>
        </c:manualLayout>
      </c:layout>
      <c:overlay val="0"/>
      <c:spPr>
        <a:solidFill>
          <a:srgbClr val="FFFFFF"/>
        </a:solidFill>
        <a:ln w="8826">
          <a:solidFill>
            <a:srgbClr val="000080"/>
          </a:solidFill>
          <a:prstDash val="solid"/>
        </a:ln>
      </c:spPr>
      <c:txPr>
        <a:bodyPr/>
        <a:lstStyle/>
        <a:p>
          <a:pPr>
            <a:defRPr sz="1600" b="1" i="1" u="none" strike="noStrike" baseline="0">
              <a:solidFill>
                <a:srgbClr val="000080"/>
              </a:solidFill>
              <a:latin typeface="+mn-lt"/>
              <a:ea typeface="Arial"/>
              <a:cs typeface="Arial"/>
            </a:defRPr>
          </a:pPr>
          <a:endParaRPr lang="en-US"/>
        </a:p>
      </c:txPr>
    </c:legend>
    <c:plotVisOnly val="1"/>
    <c:dispBlanksAs val="gap"/>
    <c:showDLblsOverMax val="0"/>
  </c:chart>
  <c:spPr>
    <a:noFill/>
    <a:ln>
      <a:noFill/>
    </a:ln>
  </c:spPr>
  <c:txPr>
    <a:bodyPr/>
    <a:lstStyle/>
    <a:p>
      <a:pPr>
        <a:defRPr sz="695" b="0"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4369689157142"/>
          <c:y val="3.6564698184197608E-2"/>
          <c:w val="0.85129016925268863"/>
          <c:h val="0.86801217078357595"/>
        </c:manualLayout>
      </c:layout>
      <c:barChart>
        <c:barDir val="bar"/>
        <c:grouping val="clustered"/>
        <c:varyColors val="0"/>
        <c:ser>
          <c:idx val="0"/>
          <c:order val="0"/>
          <c:tx>
            <c:strRef>
              <c:f>Sheet1!$B$1</c:f>
              <c:strCache>
                <c:ptCount val="1"/>
                <c:pt idx="0">
                  <c:v>WHO</c:v>
                </c:pt>
              </c:strCache>
            </c:strRef>
          </c:tx>
          <c:spPr>
            <a:solidFill>
              <a:srgbClr val="0000FF"/>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A9BF-41AE-9FD6-D77316CA5474}"/>
              </c:ext>
            </c:extLst>
          </c:dPt>
          <c:dPt>
            <c:idx val="1"/>
            <c:invertIfNegative val="0"/>
            <c:bubble3D val="0"/>
            <c:spPr>
              <a:solidFill>
                <a:srgbClr val="0000FF"/>
              </a:solidFill>
              <a:ln>
                <a:noFill/>
              </a:ln>
              <a:effectLst/>
            </c:spPr>
            <c:extLst>
              <c:ext xmlns:c16="http://schemas.microsoft.com/office/drawing/2014/chart" uri="{C3380CC4-5D6E-409C-BE32-E72D297353CC}">
                <c16:uniqueId val="{00000000-612B-4F15-B820-2A5ED42F8524}"/>
              </c:ext>
            </c:extLst>
          </c:dPt>
          <c:dLbls>
            <c:dLbl>
              <c:idx val="0"/>
              <c:layout>
                <c:manualLayout>
                  <c:x val="-4.7397685145576544E-3"/>
                  <c:y val="-4.6556812141430065E-2"/>
                </c:manualLayout>
              </c:layout>
              <c:tx>
                <c:rich>
                  <a:bodyPr/>
                  <a:lstStyle/>
                  <a:p>
                    <a:fld id="{28C87C97-0E75-4220-A33E-0240677F1053}" type="VALUE">
                      <a:rPr lang="en-US" b="1"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BF-41AE-9FD6-D77316CA54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 Total</c:v>
                </c:pt>
                <c:pt idx="1">
                  <c:v>U.K.</c:v>
                </c:pt>
                <c:pt idx="2">
                  <c:v>Korea</c:v>
                </c:pt>
                <c:pt idx="3">
                  <c:v>Canada</c:v>
                </c:pt>
                <c:pt idx="4">
                  <c:v>France#</c:v>
                </c:pt>
                <c:pt idx="5">
                  <c:v>Germany</c:v>
                </c:pt>
                <c:pt idx="6">
                  <c:v>Italy*</c:v>
                </c:pt>
                <c:pt idx="7">
                  <c:v>Spain</c:v>
                </c:pt>
                <c:pt idx="8">
                  <c:v>Japan</c:v>
                </c:pt>
                <c:pt idx="9">
                  <c:v>Australia</c:v>
                </c:pt>
              </c:strCache>
            </c:strRef>
          </c:cat>
          <c:val>
            <c:numRef>
              <c:f>Sheet1!$B$2:$B$11</c:f>
              <c:numCache>
                <c:formatCode>General</c:formatCode>
                <c:ptCount val="10"/>
                <c:pt idx="0">
                  <c:v>23.8</c:v>
                </c:pt>
                <c:pt idx="1">
                  <c:v>13.1</c:v>
                </c:pt>
                <c:pt idx="2">
                  <c:v>11.8</c:v>
                </c:pt>
                <c:pt idx="3">
                  <c:v>8.4</c:v>
                </c:pt>
                <c:pt idx="4">
                  <c:v>7.6</c:v>
                </c:pt>
                <c:pt idx="5">
                  <c:v>3.6</c:v>
                </c:pt>
                <c:pt idx="6">
                  <c:v>2.9</c:v>
                </c:pt>
                <c:pt idx="7">
                  <c:v>2.9</c:v>
                </c:pt>
                <c:pt idx="8">
                  <c:v>2.7</c:v>
                </c:pt>
                <c:pt idx="9">
                  <c:v>2</c:v>
                </c:pt>
              </c:numCache>
            </c:numRef>
          </c:val>
          <c:extLst>
            <c:ext xmlns:c16="http://schemas.microsoft.com/office/drawing/2014/chart" uri="{C3380CC4-5D6E-409C-BE32-E72D297353CC}">
              <c16:uniqueId val="{00000002-A9BF-41AE-9FD6-D77316CA5474}"/>
            </c:ext>
          </c:extLst>
        </c:ser>
        <c:dLbls>
          <c:showLegendKey val="0"/>
          <c:showVal val="0"/>
          <c:showCatName val="0"/>
          <c:showSerName val="0"/>
          <c:showPercent val="0"/>
          <c:showBubbleSize val="0"/>
        </c:dLbls>
        <c:gapWidth val="182"/>
        <c:axId val="543140144"/>
        <c:axId val="543134656"/>
      </c:barChart>
      <c:catAx>
        <c:axId val="54314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43134656"/>
        <c:crosses val="autoZero"/>
        <c:auto val="1"/>
        <c:lblAlgn val="ctr"/>
        <c:lblOffset val="100"/>
        <c:noMultiLvlLbl val="0"/>
      </c:catAx>
      <c:valAx>
        <c:axId val="543134656"/>
        <c:scaling>
          <c:orientation val="minMax"/>
          <c:max val="2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314014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5140493203191"/>
          <c:y val="9.0877275730650561E-2"/>
          <c:w val="0.86182669789227162"/>
          <c:h val="0.74463519313304716"/>
        </c:manualLayout>
      </c:layout>
      <c:lineChart>
        <c:grouping val="standard"/>
        <c:varyColors val="0"/>
        <c:ser>
          <c:idx val="0"/>
          <c:order val="0"/>
          <c:tx>
            <c:strRef>
              <c:f>Sheet1!$A$2</c:f>
              <c:strCache>
                <c:ptCount val="1"/>
                <c:pt idx="0">
                  <c:v>OECD Average</c:v>
                </c:pt>
              </c:strCache>
            </c:strRef>
          </c:tx>
          <c:spPr>
            <a:ln w="38298">
              <a:solidFill>
                <a:srgbClr val="FF0000"/>
              </a:solidFill>
              <a:prstDash val="solid"/>
            </a:ln>
          </c:spPr>
          <c:marker>
            <c:symbol val="diamond"/>
            <c:size val="9"/>
            <c:spPr>
              <a:solidFill>
                <a:srgbClr val="FF0000"/>
              </a:solidFill>
              <a:ln>
                <a:solidFill>
                  <a:srgbClr val="FF0000"/>
                </a:solidFill>
                <a:prstDash val="solid"/>
              </a:ln>
            </c:spPr>
          </c:marker>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Sheet1!$B$2:$V$2</c:f>
              <c:numCache>
                <c:formatCode>General</c:formatCode>
                <c:ptCount val="21"/>
                <c:pt idx="0">
                  <c:v>6.3</c:v>
                </c:pt>
                <c:pt idx="1">
                  <c:v>6.6</c:v>
                </c:pt>
                <c:pt idx="2">
                  <c:v>6.6</c:v>
                </c:pt>
                <c:pt idx="3">
                  <c:v>6.9</c:v>
                </c:pt>
                <c:pt idx="4">
                  <c:v>6.6</c:v>
                </c:pt>
                <c:pt idx="5" formatCode="0.0">
                  <c:v>6.1888888888888891</c:v>
                </c:pt>
                <c:pt idx="6" formatCode="0.0">
                  <c:v>6.5222222222222221</c:v>
                </c:pt>
                <c:pt idx="7" formatCode="0.0">
                  <c:v>6.011111111111112</c:v>
                </c:pt>
                <c:pt idx="8" formatCode="0.0">
                  <c:v>6.0555555555555554</c:v>
                </c:pt>
                <c:pt idx="9" formatCode="0.0">
                  <c:v>6.4777777777777779</c:v>
                </c:pt>
                <c:pt idx="10" formatCode="0.0">
                  <c:v>6.4888888888888889</c:v>
                </c:pt>
                <c:pt idx="11" formatCode="0.0">
                  <c:v>6.1888888888888882</c:v>
                </c:pt>
                <c:pt idx="12" formatCode="0.0">
                  <c:v>5.511111111111112</c:v>
                </c:pt>
                <c:pt idx="13" formatCode="0.0">
                  <c:v>5.0999999999999996</c:v>
                </c:pt>
                <c:pt idx="14" formatCode="0.0">
                  <c:v>4.8</c:v>
                </c:pt>
                <c:pt idx="15" formatCode="0.0">
                  <c:v>4.7</c:v>
                </c:pt>
                <c:pt idx="16" formatCode="0.0">
                  <c:v>4.8</c:v>
                </c:pt>
                <c:pt idx="17" formatCode="0.0">
                  <c:v>4.9000000000000004</c:v>
                </c:pt>
                <c:pt idx="18">
                  <c:v>5.6</c:v>
                </c:pt>
                <c:pt idx="19">
                  <c:v>5.19</c:v>
                </c:pt>
                <c:pt idx="20">
                  <c:v>6.1</c:v>
                </c:pt>
              </c:numCache>
            </c:numRef>
          </c:val>
          <c:smooth val="0"/>
          <c:extLst>
            <c:ext xmlns:c16="http://schemas.microsoft.com/office/drawing/2014/chart" uri="{C3380CC4-5D6E-409C-BE32-E72D297353CC}">
              <c16:uniqueId val="{00000000-81F4-426A-958D-D51082F1192B}"/>
            </c:ext>
          </c:extLst>
        </c:ser>
        <c:ser>
          <c:idx val="1"/>
          <c:order val="1"/>
          <c:tx>
            <c:strRef>
              <c:f>Sheet1!$A$3</c:f>
              <c:strCache>
                <c:ptCount val="1"/>
                <c:pt idx="0">
                  <c:v>U.S.</c:v>
                </c:pt>
              </c:strCache>
            </c:strRef>
          </c:tx>
          <c:spPr>
            <a:ln w="38298">
              <a:solidFill>
                <a:srgbClr val="0000FF"/>
              </a:solidFill>
              <a:prstDash val="solid"/>
            </a:ln>
          </c:spPr>
          <c:marker>
            <c:symbol val="square"/>
            <c:size val="9"/>
            <c:spPr>
              <a:solidFill>
                <a:schemeClr val="tx1"/>
              </a:solidFill>
              <a:ln>
                <a:solidFill>
                  <a:srgbClr val="0000FF"/>
                </a:solidFill>
                <a:prstDash val="solid"/>
              </a:ln>
            </c:spPr>
          </c:marker>
          <c:dPt>
            <c:idx val="1"/>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1-7A97-4EB3-89A3-CDABC7B43E03}"/>
              </c:ext>
            </c:extLst>
          </c:dPt>
          <c:dPt>
            <c:idx val="2"/>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3-7A97-4EB3-89A3-CDABC7B43E03}"/>
              </c:ext>
            </c:extLst>
          </c:dPt>
          <c:dPt>
            <c:idx val="3"/>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5-7A97-4EB3-89A3-CDABC7B43E03}"/>
              </c:ext>
            </c:extLst>
          </c:dPt>
          <c:dPt>
            <c:idx val="4"/>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7-7A97-4EB3-89A3-CDABC7B43E03}"/>
              </c:ext>
            </c:extLst>
          </c:dPt>
          <c:dPt>
            <c:idx val="5"/>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9-7A97-4EB3-89A3-CDABC7B43E03}"/>
              </c:ext>
            </c:extLst>
          </c:dPt>
          <c:dPt>
            <c:idx val="6"/>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B-7A97-4EB3-89A3-CDABC7B43E03}"/>
              </c:ext>
            </c:extLst>
          </c:dPt>
          <c:dPt>
            <c:idx val="7"/>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D-7A97-4EB3-89A3-CDABC7B43E03}"/>
              </c:ext>
            </c:extLst>
          </c:dPt>
          <c:dPt>
            <c:idx val="8"/>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02-81F4-426A-958D-D51082F1192B}"/>
              </c:ext>
            </c:extLst>
          </c:dPt>
          <c:dPt>
            <c:idx val="9"/>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04-81F4-426A-958D-D51082F1192B}"/>
              </c:ext>
            </c:extLst>
          </c:dPt>
          <c:dPt>
            <c:idx val="10"/>
            <c:marker>
              <c:spPr>
                <a:solidFill>
                  <a:srgbClr val="0000FF"/>
                </a:solidFill>
                <a:ln>
                  <a:solidFill>
                    <a:srgbClr val="3366FF"/>
                  </a:solidFill>
                  <a:prstDash val="sysDash"/>
                </a:ln>
              </c:spPr>
            </c:marker>
            <c:bubble3D val="0"/>
            <c:spPr>
              <a:ln w="38354">
                <a:solidFill>
                  <a:srgbClr val="2020FF"/>
                </a:solidFill>
                <a:prstDash val="solid"/>
              </a:ln>
            </c:spPr>
            <c:extLst>
              <c:ext xmlns:c16="http://schemas.microsoft.com/office/drawing/2014/chart" uri="{C3380CC4-5D6E-409C-BE32-E72D297353CC}">
                <c16:uniqueId val="{00000006-81F4-426A-958D-D51082F1192B}"/>
              </c:ext>
            </c:extLst>
          </c:dPt>
          <c:dPt>
            <c:idx val="11"/>
            <c:marker>
              <c:spPr>
                <a:solidFill>
                  <a:srgbClr val="0000FF"/>
                </a:solidFill>
                <a:ln>
                  <a:solidFill>
                    <a:srgbClr val="0000FF"/>
                  </a:solidFill>
                  <a:prstDash val="sysDash"/>
                </a:ln>
              </c:spPr>
            </c:marker>
            <c:bubble3D val="0"/>
            <c:extLst>
              <c:ext xmlns:c16="http://schemas.microsoft.com/office/drawing/2014/chart" uri="{C3380CC4-5D6E-409C-BE32-E72D297353CC}">
                <c16:uniqueId val="{00000008-81F4-426A-958D-D51082F1192B}"/>
              </c:ext>
            </c:extLst>
          </c:dPt>
          <c:dPt>
            <c:idx val="12"/>
            <c:marker>
              <c:spPr>
                <a:solidFill>
                  <a:srgbClr val="0000FF"/>
                </a:solidFill>
                <a:ln>
                  <a:solidFill>
                    <a:srgbClr val="0000FF"/>
                  </a:solidFill>
                  <a:prstDash val="sysDash"/>
                </a:ln>
              </c:spPr>
            </c:marker>
            <c:bubble3D val="0"/>
            <c:extLst>
              <c:ext xmlns:c16="http://schemas.microsoft.com/office/drawing/2014/chart" uri="{C3380CC4-5D6E-409C-BE32-E72D297353CC}">
                <c16:uniqueId val="{0000000A-81F4-426A-958D-D51082F1192B}"/>
              </c:ext>
            </c:extLst>
          </c:dPt>
          <c:dPt>
            <c:idx val="13"/>
            <c:marker>
              <c:spPr>
                <a:solidFill>
                  <a:srgbClr val="0000FF"/>
                </a:solidFill>
                <a:ln>
                  <a:solidFill>
                    <a:srgbClr val="0000FF"/>
                  </a:solidFill>
                  <a:prstDash val="sysDash"/>
                </a:ln>
              </c:spPr>
            </c:marker>
            <c:bubble3D val="0"/>
            <c:extLst>
              <c:ext xmlns:c16="http://schemas.microsoft.com/office/drawing/2014/chart" uri="{C3380CC4-5D6E-409C-BE32-E72D297353CC}">
                <c16:uniqueId val="{0000000C-81F4-426A-958D-D51082F1192B}"/>
              </c:ext>
            </c:extLst>
          </c:dPt>
          <c:dPt>
            <c:idx val="14"/>
            <c:marker>
              <c:spPr>
                <a:solidFill>
                  <a:srgbClr val="0000FF"/>
                </a:solidFill>
                <a:ln>
                  <a:solidFill>
                    <a:srgbClr val="0000FF"/>
                  </a:solidFill>
                  <a:prstDash val="sysDash"/>
                </a:ln>
              </c:spPr>
            </c:marker>
            <c:bubble3D val="0"/>
            <c:extLst>
              <c:ext xmlns:c16="http://schemas.microsoft.com/office/drawing/2014/chart" uri="{C3380CC4-5D6E-409C-BE32-E72D297353CC}">
                <c16:uniqueId val="{0000001B-7A97-4EB3-89A3-CDABC7B43E03}"/>
              </c:ext>
            </c:extLst>
          </c:dPt>
          <c:dPt>
            <c:idx val="15"/>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1D-F988-483D-BC9A-90E88EACFB41}"/>
              </c:ext>
            </c:extLst>
          </c:dPt>
          <c:dPt>
            <c:idx val="16"/>
            <c:marker>
              <c:spPr>
                <a:solidFill>
                  <a:srgbClr val="0000FF"/>
                </a:solidFill>
                <a:ln>
                  <a:solidFill>
                    <a:srgbClr val="0000FF"/>
                  </a:solidFill>
                  <a:prstDash val="sysDash"/>
                </a:ln>
              </c:spPr>
            </c:marker>
            <c:bubble3D val="0"/>
            <c:spPr>
              <a:ln w="38298">
                <a:solidFill>
                  <a:srgbClr val="2020FF"/>
                </a:solidFill>
                <a:prstDash val="solid"/>
              </a:ln>
            </c:spPr>
            <c:extLst>
              <c:ext xmlns:c16="http://schemas.microsoft.com/office/drawing/2014/chart" uri="{C3380CC4-5D6E-409C-BE32-E72D297353CC}">
                <c16:uniqueId val="{0000001E-602E-4CAC-9D03-2CD2383B411F}"/>
              </c:ext>
            </c:extLst>
          </c:dPt>
          <c:dPt>
            <c:idx val="19"/>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01-972F-4B35-AFDA-28B48F762803}"/>
              </c:ext>
            </c:extLst>
          </c:dPt>
          <c:dPt>
            <c:idx val="20"/>
            <c:marker>
              <c:spPr>
                <a:solidFill>
                  <a:schemeClr val="tx1"/>
                </a:solidFill>
                <a:ln>
                  <a:solidFill>
                    <a:schemeClr val="tx1"/>
                  </a:solidFill>
                  <a:prstDash val="solid"/>
                </a:ln>
              </c:spPr>
            </c:marker>
            <c:bubble3D val="0"/>
            <c:spPr>
              <a:ln w="38298">
                <a:solidFill>
                  <a:schemeClr val="tx1"/>
                </a:solidFill>
                <a:prstDash val="solid"/>
              </a:ln>
            </c:spPr>
            <c:extLst>
              <c:ext xmlns:c16="http://schemas.microsoft.com/office/drawing/2014/chart" uri="{C3380CC4-5D6E-409C-BE32-E72D297353CC}">
                <c16:uniqueId val="{0000001E-2E3B-4AE8-B720-803D47E4E1C0}"/>
              </c:ext>
            </c:extLst>
          </c:dPt>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Sheet1!$B$3:$V$3</c:f>
              <c:numCache>
                <c:formatCode>0.0</c:formatCode>
                <c:ptCount val="21"/>
                <c:pt idx="0">
                  <c:v>12.586</c:v>
                </c:pt>
                <c:pt idx="1">
                  <c:v>12.759599999999999</c:v>
                </c:pt>
                <c:pt idx="2">
                  <c:v>12.4124</c:v>
                </c:pt>
                <c:pt idx="3">
                  <c:v>14.5824</c:v>
                </c:pt>
                <c:pt idx="4">
                  <c:v>13.2804</c:v>
                </c:pt>
                <c:pt idx="5">
                  <c:v>13.3672</c:v>
                </c:pt>
                <c:pt idx="6">
                  <c:v>13.627599999999999</c:v>
                </c:pt>
                <c:pt idx="7">
                  <c:v>12.8</c:v>
                </c:pt>
                <c:pt idx="8">
                  <c:v>12</c:v>
                </c:pt>
                <c:pt idx="9">
                  <c:v>13.5</c:v>
                </c:pt>
                <c:pt idx="10">
                  <c:v>12.1</c:v>
                </c:pt>
                <c:pt idx="11">
                  <c:v>13.3</c:v>
                </c:pt>
                <c:pt idx="12">
                  <c:v>12.2</c:v>
                </c:pt>
                <c:pt idx="13">
                  <c:v>13.8</c:v>
                </c:pt>
                <c:pt idx="14">
                  <c:v>14.1</c:v>
                </c:pt>
                <c:pt idx="15">
                  <c:v>13</c:v>
                </c:pt>
                <c:pt idx="16">
                  <c:v>12.97</c:v>
                </c:pt>
                <c:pt idx="18" formatCode="General">
                  <c:v>17.399999999999999</c:v>
                </c:pt>
                <c:pt idx="19" formatCode="General">
                  <c:v>20.100000000000001</c:v>
                </c:pt>
                <c:pt idx="20" formatCode="General">
                  <c:v>23.8</c:v>
                </c:pt>
              </c:numCache>
            </c:numRef>
          </c:val>
          <c:smooth val="0"/>
          <c:extLst>
            <c:ext xmlns:c16="http://schemas.microsoft.com/office/drawing/2014/chart" uri="{C3380CC4-5D6E-409C-BE32-E72D297353CC}">
              <c16:uniqueId val="{0000000D-81F4-426A-958D-D51082F1192B}"/>
            </c:ext>
          </c:extLst>
        </c:ser>
        <c:dLbls>
          <c:showLegendKey val="0"/>
          <c:showVal val="0"/>
          <c:showCatName val="0"/>
          <c:showSerName val="0"/>
          <c:showPercent val="0"/>
          <c:showBubbleSize val="0"/>
        </c:dLbls>
        <c:marker val="1"/>
        <c:smooth val="0"/>
        <c:axId val="547435680"/>
        <c:axId val="547433720"/>
      </c:lineChart>
      <c:catAx>
        <c:axId val="547435680"/>
        <c:scaling>
          <c:orientation val="minMax"/>
        </c:scaling>
        <c:delete val="0"/>
        <c:axPos val="b"/>
        <c:numFmt formatCode="General" sourceLinked="1"/>
        <c:majorTickMark val="out"/>
        <c:minorTickMark val="none"/>
        <c:tickLblPos val="nextTo"/>
        <c:spPr>
          <a:ln w="12766">
            <a:solidFill>
              <a:srgbClr val="000000"/>
            </a:solidFill>
            <a:prstDash val="solid"/>
          </a:ln>
        </c:spPr>
        <c:txPr>
          <a:bodyPr rot="-2700000" vert="horz"/>
          <a:lstStyle/>
          <a:p>
            <a:pPr>
              <a:defRPr sz="1684" b="1" i="0" u="none" strike="noStrike" baseline="0">
                <a:solidFill>
                  <a:srgbClr val="000000"/>
                </a:solidFill>
                <a:latin typeface="Arial"/>
                <a:ea typeface="Arial"/>
                <a:cs typeface="Arial"/>
              </a:defRPr>
            </a:pPr>
            <a:endParaRPr lang="en-US"/>
          </a:p>
        </c:txPr>
        <c:crossAx val="547433720"/>
        <c:crosses val="autoZero"/>
        <c:auto val="1"/>
        <c:lblAlgn val="ctr"/>
        <c:lblOffset val="100"/>
        <c:tickLblSkip val="1"/>
        <c:tickMarkSkip val="1"/>
        <c:noMultiLvlLbl val="0"/>
      </c:catAx>
      <c:valAx>
        <c:axId val="547433720"/>
        <c:scaling>
          <c:orientation val="minMax"/>
          <c:max val="24"/>
          <c:min val="4"/>
        </c:scaling>
        <c:delete val="0"/>
        <c:axPos val="l"/>
        <c:majorGridlines>
          <c:spPr>
            <a:ln w="12766">
              <a:solidFill>
                <a:schemeClr val="tx1"/>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dirty="0"/>
                  <a:t>Deaths per 100,000  births</a:t>
                </a:r>
              </a:p>
            </c:rich>
          </c:tx>
          <c:layout>
            <c:manualLayout>
              <c:xMode val="edge"/>
              <c:yMode val="edge"/>
              <c:x val="6.072004887188418E-3"/>
              <c:y val="0.16538425662043757"/>
            </c:manualLayout>
          </c:layout>
          <c:overlay val="0"/>
          <c:spPr>
            <a:noFill/>
            <a:ln w="25532">
              <a:noFill/>
            </a:ln>
          </c:spPr>
        </c:title>
        <c:numFmt formatCode="General" sourceLinked="1"/>
        <c:majorTickMark val="out"/>
        <c:minorTickMark val="none"/>
        <c:tickLblPos val="nextTo"/>
        <c:spPr>
          <a:ln w="12766">
            <a:solidFill>
              <a:srgbClr val="000000"/>
            </a:solidFill>
            <a:prstDash val="solid"/>
          </a:ln>
        </c:spPr>
        <c:txPr>
          <a:bodyPr rot="0" vert="horz"/>
          <a:lstStyle/>
          <a:p>
            <a:pPr>
              <a:defRPr sz="1809" b="1" i="0" u="none" strike="noStrike" baseline="0">
                <a:solidFill>
                  <a:srgbClr val="000000"/>
                </a:solidFill>
                <a:latin typeface="Arial"/>
                <a:ea typeface="Arial"/>
                <a:cs typeface="Arial"/>
              </a:defRPr>
            </a:pPr>
            <a:endParaRPr lang="en-US"/>
          </a:p>
        </c:txPr>
        <c:crossAx val="547435680"/>
        <c:crosses val="autoZero"/>
        <c:crossBetween val="between"/>
        <c:majorUnit val="4"/>
      </c:valAx>
      <c:spPr>
        <a:solidFill>
          <a:srgbClr val="FFFFFF"/>
        </a:solidFill>
        <a:ln w="12766">
          <a:solidFill>
            <a:srgbClr val="000080"/>
          </a:solidFill>
          <a:prstDash val="solid"/>
        </a:ln>
      </c:spPr>
    </c:plotArea>
    <c:plotVisOnly val="1"/>
    <c:dispBlanksAs val="gap"/>
    <c:showDLblsOverMax val="0"/>
  </c:chart>
  <c:spPr>
    <a:solidFill>
      <a:srgbClr val="FFFFFF"/>
    </a:solid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Sheet1!$A$2:$A$58</c:f>
              <c:numCache>
                <c:formatCode>General</c:formatCode>
                <c:ptCount val="5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numCache>
            </c:numRef>
          </c:cat>
          <c:val>
            <c:numRef>
              <c:f>Sheet1!$B$2:$B$58</c:f>
              <c:numCache>
                <c:formatCode>###0.0;###0.0</c:formatCode>
                <c:ptCount val="57"/>
                <c:pt idx="0">
                  <c:v>75</c:v>
                </c:pt>
                <c:pt idx="1">
                  <c:v>67.8</c:v>
                </c:pt>
                <c:pt idx="2">
                  <c:v>61.1</c:v>
                </c:pt>
                <c:pt idx="3">
                  <c:v>52.4</c:v>
                </c:pt>
                <c:pt idx="4">
                  <c:v>47</c:v>
                </c:pt>
                <c:pt idx="5">
                  <c:v>40.9</c:v>
                </c:pt>
                <c:pt idx="6">
                  <c:v>41</c:v>
                </c:pt>
                <c:pt idx="7">
                  <c:v>37.6</c:v>
                </c:pt>
                <c:pt idx="8">
                  <c:v>37.4</c:v>
                </c:pt>
                <c:pt idx="9">
                  <c:v>37.1</c:v>
                </c:pt>
                <c:pt idx="10">
                  <c:v>36.9</c:v>
                </c:pt>
                <c:pt idx="11">
                  <c:v>35.200000000000003</c:v>
                </c:pt>
                <c:pt idx="12">
                  <c:v>35.799999999999997</c:v>
                </c:pt>
                <c:pt idx="13">
                  <c:v>33.299999999999997</c:v>
                </c:pt>
                <c:pt idx="14">
                  <c:v>31.6</c:v>
                </c:pt>
                <c:pt idx="15">
                  <c:v>29.1</c:v>
                </c:pt>
                <c:pt idx="16">
                  <c:v>28</c:v>
                </c:pt>
                <c:pt idx="17">
                  <c:v>24.5</c:v>
                </c:pt>
                <c:pt idx="18">
                  <c:v>22.2</c:v>
                </c:pt>
                <c:pt idx="19">
                  <c:v>21.5</c:v>
                </c:pt>
                <c:pt idx="20">
                  <c:v>18.8</c:v>
                </c:pt>
                <c:pt idx="21">
                  <c:v>18.8</c:v>
                </c:pt>
                <c:pt idx="22">
                  <c:v>15.2</c:v>
                </c:pt>
                <c:pt idx="23">
                  <c:v>14.6</c:v>
                </c:pt>
                <c:pt idx="24">
                  <c:v>12.8</c:v>
                </c:pt>
                <c:pt idx="25">
                  <c:v>12.3</c:v>
                </c:pt>
                <c:pt idx="26">
                  <c:v>11.2</c:v>
                </c:pt>
                <c:pt idx="27">
                  <c:v>9.6</c:v>
                </c:pt>
                <c:pt idx="28">
                  <c:v>9.6</c:v>
                </c:pt>
                <c:pt idx="29">
                  <c:v>9.1999999999999993</c:v>
                </c:pt>
                <c:pt idx="30">
                  <c:v>8.5</c:v>
                </c:pt>
                <c:pt idx="31">
                  <c:v>7.9</c:v>
                </c:pt>
                <c:pt idx="32">
                  <c:v>8</c:v>
                </c:pt>
                <c:pt idx="33">
                  <c:v>7.8</c:v>
                </c:pt>
                <c:pt idx="34">
                  <c:v>7.8</c:v>
                </c:pt>
                <c:pt idx="35">
                  <c:v>7.2</c:v>
                </c:pt>
                <c:pt idx="36">
                  <c:v>6.6</c:v>
                </c:pt>
                <c:pt idx="37">
                  <c:v>8.4</c:v>
                </c:pt>
                <c:pt idx="38">
                  <c:v>7.9</c:v>
                </c:pt>
                <c:pt idx="39">
                  <c:v>8.1999999999999993</c:v>
                </c:pt>
                <c:pt idx="40">
                  <c:v>7.9</c:v>
                </c:pt>
                <c:pt idx="41">
                  <c:v>7.8</c:v>
                </c:pt>
                <c:pt idx="42">
                  <c:v>7.5</c:v>
                </c:pt>
                <c:pt idx="43">
                  <c:v>8.3000000000000007</c:v>
                </c:pt>
                <c:pt idx="44">
                  <c:v>7.1</c:v>
                </c:pt>
                <c:pt idx="45">
                  <c:v>7.6</c:v>
                </c:pt>
                <c:pt idx="46">
                  <c:v>8.4</c:v>
                </c:pt>
                <c:pt idx="47">
                  <c:v>7.1</c:v>
                </c:pt>
                <c:pt idx="48">
                  <c:v>9.9</c:v>
                </c:pt>
                <c:pt idx="49">
                  <c:v>9.8000000000000007</c:v>
                </c:pt>
                <c:pt idx="50">
                  <c:v>9.9</c:v>
                </c:pt>
                <c:pt idx="51">
                  <c:v>8.9</c:v>
                </c:pt>
                <c:pt idx="52">
                  <c:v>12.1</c:v>
                </c:pt>
                <c:pt idx="53">
                  <c:v>13.1</c:v>
                </c:pt>
                <c:pt idx="54">
                  <c:v>15.1</c:v>
                </c:pt>
                <c:pt idx="55">
                  <c:v>13.3</c:v>
                </c:pt>
                <c:pt idx="56" formatCode="General">
                  <c:v>12.7</c:v>
                </c:pt>
              </c:numCache>
            </c:numRef>
          </c:val>
          <c:smooth val="0"/>
          <c:extLst>
            <c:ext xmlns:c16="http://schemas.microsoft.com/office/drawing/2014/chart" uri="{C3380CC4-5D6E-409C-BE32-E72D297353CC}">
              <c16:uniqueId val="{00000000-1949-47D9-8E7E-C6BEAF1FBF5E}"/>
            </c:ext>
          </c:extLst>
        </c:ser>
        <c:ser>
          <c:idx val="1"/>
          <c:order val="1"/>
          <c:tx>
            <c:strRef>
              <c:f>Sheet1!$C$1</c:f>
              <c:strCache>
                <c:ptCount val="1"/>
                <c:pt idx="0">
                  <c:v>White</c:v>
                </c:pt>
              </c:strCache>
            </c:strRef>
          </c:tx>
          <c:spPr>
            <a:ln w="38100" cap="rnd">
              <a:solidFill>
                <a:srgbClr val="C00000"/>
              </a:solidFill>
              <a:round/>
            </a:ln>
            <a:effectLst/>
          </c:spPr>
          <c:marker>
            <c:symbol val="none"/>
          </c:marker>
          <c:cat>
            <c:numRef>
              <c:f>Sheet1!$A$2:$A$58</c:f>
              <c:numCache>
                <c:formatCode>General</c:formatCode>
                <c:ptCount val="5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numCache>
            </c:numRef>
          </c:cat>
          <c:val>
            <c:numRef>
              <c:f>Sheet1!$C$2:$C$58</c:f>
              <c:numCache>
                <c:formatCode>###0.0;###0.0</c:formatCode>
                <c:ptCount val="57"/>
                <c:pt idx="0">
                  <c:v>54.9</c:v>
                </c:pt>
                <c:pt idx="1">
                  <c:v>48.9</c:v>
                </c:pt>
                <c:pt idx="2">
                  <c:v>44.1</c:v>
                </c:pt>
                <c:pt idx="3">
                  <c:v>37.200000000000003</c:v>
                </c:pt>
                <c:pt idx="4">
                  <c:v>32.799999999999997</c:v>
                </c:pt>
                <c:pt idx="5">
                  <c:v>28.7</c:v>
                </c:pt>
                <c:pt idx="6">
                  <c:v>27.5</c:v>
                </c:pt>
                <c:pt idx="7">
                  <c:v>26.3</c:v>
                </c:pt>
                <c:pt idx="8">
                  <c:v>25.8</c:v>
                </c:pt>
                <c:pt idx="9">
                  <c:v>26</c:v>
                </c:pt>
                <c:pt idx="10">
                  <c:v>24.9</c:v>
                </c:pt>
                <c:pt idx="11">
                  <c:v>23.8</c:v>
                </c:pt>
                <c:pt idx="12">
                  <c:v>24</c:v>
                </c:pt>
                <c:pt idx="13">
                  <c:v>22.3</c:v>
                </c:pt>
                <c:pt idx="14">
                  <c:v>21</c:v>
                </c:pt>
                <c:pt idx="15">
                  <c:v>20.2</c:v>
                </c:pt>
                <c:pt idx="16">
                  <c:v>19.5</c:v>
                </c:pt>
                <c:pt idx="17">
                  <c:v>16.600000000000001</c:v>
                </c:pt>
                <c:pt idx="18">
                  <c:v>15.5</c:v>
                </c:pt>
                <c:pt idx="19">
                  <c:v>14.4</c:v>
                </c:pt>
                <c:pt idx="20">
                  <c:v>13</c:v>
                </c:pt>
                <c:pt idx="21">
                  <c:v>14.3</c:v>
                </c:pt>
                <c:pt idx="22">
                  <c:v>10.7</c:v>
                </c:pt>
                <c:pt idx="23">
                  <c:v>10</c:v>
                </c:pt>
                <c:pt idx="24">
                  <c:v>9.1</c:v>
                </c:pt>
                <c:pt idx="25">
                  <c:v>9</c:v>
                </c:pt>
                <c:pt idx="26">
                  <c:v>7.7</c:v>
                </c:pt>
                <c:pt idx="27">
                  <c:v>6.4</c:v>
                </c:pt>
                <c:pt idx="28">
                  <c:v>6.4</c:v>
                </c:pt>
                <c:pt idx="29">
                  <c:v>6.7</c:v>
                </c:pt>
                <c:pt idx="30">
                  <c:v>6.3</c:v>
                </c:pt>
                <c:pt idx="31">
                  <c:v>5.8</c:v>
                </c:pt>
                <c:pt idx="32">
                  <c:v>5.9</c:v>
                </c:pt>
                <c:pt idx="33">
                  <c:v>5.4</c:v>
                </c:pt>
                <c:pt idx="34">
                  <c:v>5.2</c:v>
                </c:pt>
                <c:pt idx="35">
                  <c:v>4.9000000000000004</c:v>
                </c:pt>
                <c:pt idx="36">
                  <c:v>5.0999999999999996</c:v>
                </c:pt>
                <c:pt idx="37">
                  <c:v>5.9</c:v>
                </c:pt>
                <c:pt idx="38">
                  <c:v>5.6</c:v>
                </c:pt>
                <c:pt idx="39">
                  <c:v>5.4</c:v>
                </c:pt>
                <c:pt idx="40">
                  <c:v>5.8</c:v>
                </c:pt>
                <c:pt idx="41">
                  <c:v>5</c:v>
                </c:pt>
                <c:pt idx="42">
                  <c:v>4.8</c:v>
                </c:pt>
                <c:pt idx="43">
                  <c:v>6.2</c:v>
                </c:pt>
                <c:pt idx="44">
                  <c:v>4.2</c:v>
                </c:pt>
                <c:pt idx="45">
                  <c:v>5.0999999999999996</c:v>
                </c:pt>
                <c:pt idx="46">
                  <c:v>5.8</c:v>
                </c:pt>
                <c:pt idx="47">
                  <c:v>5.0999999999999996</c:v>
                </c:pt>
                <c:pt idx="48">
                  <c:v>6.8</c:v>
                </c:pt>
                <c:pt idx="49">
                  <c:v>7.5</c:v>
                </c:pt>
                <c:pt idx="50">
                  <c:v>7.2</c:v>
                </c:pt>
                <c:pt idx="51">
                  <c:v>6</c:v>
                </c:pt>
                <c:pt idx="52">
                  <c:v>8.6999999999999993</c:v>
                </c:pt>
                <c:pt idx="53">
                  <c:v>9.3000000000000007</c:v>
                </c:pt>
                <c:pt idx="54">
                  <c:v>11.1</c:v>
                </c:pt>
                <c:pt idx="55">
                  <c:v>9.5</c:v>
                </c:pt>
                <c:pt idx="56" formatCode="General">
                  <c:v>10</c:v>
                </c:pt>
              </c:numCache>
            </c:numRef>
          </c:val>
          <c:smooth val="0"/>
          <c:extLst>
            <c:ext xmlns:c16="http://schemas.microsoft.com/office/drawing/2014/chart" uri="{C3380CC4-5D6E-409C-BE32-E72D297353CC}">
              <c16:uniqueId val="{00000001-1949-47D9-8E7E-C6BEAF1FBF5E}"/>
            </c:ext>
          </c:extLst>
        </c:ser>
        <c:ser>
          <c:idx val="2"/>
          <c:order val="2"/>
          <c:tx>
            <c:strRef>
              <c:f>Sheet1!$D$1</c:f>
              <c:strCache>
                <c:ptCount val="1"/>
                <c:pt idx="0">
                  <c:v>Black</c:v>
                </c:pt>
              </c:strCache>
            </c:strRef>
          </c:tx>
          <c:spPr>
            <a:ln w="38100" cap="rnd">
              <a:solidFill>
                <a:srgbClr val="0000FF"/>
              </a:solidFill>
              <a:round/>
            </a:ln>
            <a:effectLst/>
          </c:spPr>
          <c:marker>
            <c:symbol val="none"/>
          </c:marker>
          <c:cat>
            <c:numRef>
              <c:f>Sheet1!$A$2:$A$58</c:f>
              <c:numCache>
                <c:formatCode>General</c:formatCode>
                <c:ptCount val="5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numCache>
            </c:numRef>
          </c:cat>
          <c:val>
            <c:numRef>
              <c:f>Sheet1!$D$2:$D$58</c:f>
              <c:numCache>
                <c:formatCode>###0.0;###0.0</c:formatCode>
                <c:ptCount val="57"/>
                <c:pt idx="0">
                  <c:v>204.2</c:v>
                </c:pt>
                <c:pt idx="1">
                  <c:v>189.2</c:v>
                </c:pt>
                <c:pt idx="2">
                  <c:v>168.3</c:v>
                </c:pt>
                <c:pt idx="3">
                  <c:v>145.9</c:v>
                </c:pt>
                <c:pt idx="4">
                  <c:v>134.30000000000001</c:v>
                </c:pt>
                <c:pt idx="5">
                  <c:v>114.3</c:v>
                </c:pt>
                <c:pt idx="6">
                  <c:v>121.6</c:v>
                </c:pt>
                <c:pt idx="7">
                  <c:v>104.5</c:v>
                </c:pt>
                <c:pt idx="8">
                  <c:v>105</c:v>
                </c:pt>
                <c:pt idx="9">
                  <c:v>103.6</c:v>
                </c:pt>
                <c:pt idx="10">
                  <c:v>105.4</c:v>
                </c:pt>
                <c:pt idx="11">
                  <c:v>99.4</c:v>
                </c:pt>
                <c:pt idx="12">
                  <c:v>101.1</c:v>
                </c:pt>
                <c:pt idx="13">
                  <c:v>93.8</c:v>
                </c:pt>
                <c:pt idx="14">
                  <c:v>88.3</c:v>
                </c:pt>
                <c:pt idx="15">
                  <c:v>74.2</c:v>
                </c:pt>
                <c:pt idx="16">
                  <c:v>72.599999999999994</c:v>
                </c:pt>
                <c:pt idx="17">
                  <c:v>65.900000000000006</c:v>
                </c:pt>
                <c:pt idx="18">
                  <c:v>59.5</c:v>
                </c:pt>
                <c:pt idx="19">
                  <c:v>59.8</c:v>
                </c:pt>
                <c:pt idx="20">
                  <c:v>48.3</c:v>
                </c:pt>
                <c:pt idx="21">
                  <c:v>40.700000000000003</c:v>
                </c:pt>
                <c:pt idx="22">
                  <c:v>38.4</c:v>
                </c:pt>
                <c:pt idx="23">
                  <c:v>38.299999999999997</c:v>
                </c:pt>
                <c:pt idx="24">
                  <c:v>31.3</c:v>
                </c:pt>
                <c:pt idx="25">
                  <c:v>29.5</c:v>
                </c:pt>
                <c:pt idx="26">
                  <c:v>29.2</c:v>
                </c:pt>
                <c:pt idx="27">
                  <c:v>25</c:v>
                </c:pt>
                <c:pt idx="28">
                  <c:v>25.1</c:v>
                </c:pt>
                <c:pt idx="29">
                  <c:v>21.5</c:v>
                </c:pt>
                <c:pt idx="30">
                  <c:v>20.399999999999999</c:v>
                </c:pt>
                <c:pt idx="31">
                  <c:v>18.2</c:v>
                </c:pt>
                <c:pt idx="32">
                  <c:v>18.3</c:v>
                </c:pt>
                <c:pt idx="33">
                  <c:v>19.7</c:v>
                </c:pt>
                <c:pt idx="34">
                  <c:v>20.399999999999999</c:v>
                </c:pt>
                <c:pt idx="35">
                  <c:v>18.8</c:v>
                </c:pt>
                <c:pt idx="36">
                  <c:v>14.2</c:v>
                </c:pt>
                <c:pt idx="37">
                  <c:v>19.5</c:v>
                </c:pt>
                <c:pt idx="38">
                  <c:v>18.399999999999999</c:v>
                </c:pt>
                <c:pt idx="39">
                  <c:v>22.4</c:v>
                </c:pt>
                <c:pt idx="40">
                  <c:v>18.3</c:v>
                </c:pt>
                <c:pt idx="41">
                  <c:v>20.8</c:v>
                </c:pt>
                <c:pt idx="42">
                  <c:v>20.5</c:v>
                </c:pt>
                <c:pt idx="43">
                  <c:v>18.5</c:v>
                </c:pt>
                <c:pt idx="44">
                  <c:v>22.1</c:v>
                </c:pt>
                <c:pt idx="45">
                  <c:v>20.3</c:v>
                </c:pt>
                <c:pt idx="46">
                  <c:v>20.8</c:v>
                </c:pt>
                <c:pt idx="47">
                  <c:v>17.100000000000001</c:v>
                </c:pt>
                <c:pt idx="48">
                  <c:v>25.4</c:v>
                </c:pt>
                <c:pt idx="49">
                  <c:v>22</c:v>
                </c:pt>
                <c:pt idx="50">
                  <c:v>24.7</c:v>
                </c:pt>
                <c:pt idx="51">
                  <c:v>24.9</c:v>
                </c:pt>
                <c:pt idx="52">
                  <c:v>30.5</c:v>
                </c:pt>
                <c:pt idx="53">
                  <c:v>34.700000000000003</c:v>
                </c:pt>
                <c:pt idx="54">
                  <c:v>36.5</c:v>
                </c:pt>
                <c:pt idx="55">
                  <c:v>32.700000000000003</c:v>
                </c:pt>
                <c:pt idx="56" formatCode="General">
                  <c:v>26.5</c:v>
                </c:pt>
              </c:numCache>
            </c:numRef>
          </c:val>
          <c:smooth val="0"/>
          <c:extLst>
            <c:ext xmlns:c16="http://schemas.microsoft.com/office/drawing/2014/chart" uri="{C3380CC4-5D6E-409C-BE32-E72D297353CC}">
              <c16:uniqueId val="{00000002-1949-47D9-8E7E-C6BEAF1FBF5E}"/>
            </c:ext>
          </c:extLst>
        </c:ser>
        <c:dLbls>
          <c:showLegendKey val="0"/>
          <c:showVal val="0"/>
          <c:showCatName val="0"/>
          <c:showSerName val="0"/>
          <c:showPercent val="0"/>
          <c:showBubbleSize val="0"/>
        </c:dLbls>
        <c:smooth val="0"/>
        <c:axId val="547434896"/>
        <c:axId val="547435288"/>
      </c:lineChart>
      <c:catAx>
        <c:axId val="54743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47435288"/>
        <c:crosses val="autoZero"/>
        <c:auto val="1"/>
        <c:lblAlgn val="ctr"/>
        <c:lblOffset val="100"/>
        <c:noMultiLvlLbl val="0"/>
      </c:catAx>
      <c:valAx>
        <c:axId val="547435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547434896"/>
        <c:crosses val="autoZero"/>
        <c:crossBetween val="between"/>
      </c:valAx>
      <c:spPr>
        <a:noFill/>
        <a:ln>
          <a:noFill/>
        </a:ln>
        <a:effectLst/>
      </c:spPr>
    </c:plotArea>
    <c:legend>
      <c:legendPos val="b"/>
      <c:layout>
        <c:manualLayout>
          <c:xMode val="edge"/>
          <c:yMode val="edge"/>
          <c:x val="0.44959764540302027"/>
          <c:y val="8.8029475071805433E-2"/>
          <c:w val="0.26795655977785388"/>
          <c:h val="8.269019528291096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Maternal</c:v>
                </c:pt>
              </c:strCache>
            </c:strRef>
          </c:tx>
          <c:spPr>
            <a:ln w="57150" cap="rnd">
              <a:solidFill>
                <a:srgbClr val="0000FF"/>
              </a:solidFill>
              <a:round/>
            </a:ln>
            <a:effectLst/>
          </c:spPr>
          <c:marker>
            <c:symbol val="none"/>
          </c:marker>
          <c:cat>
            <c:numRef>
              <c:f>Sheet1!$A$2:$A$107</c:f>
              <c:numCache>
                <c:formatCode>General</c:formatCode>
                <c:ptCount val="106"/>
                <c:pt idx="0">
                  <c:v>1915</c:v>
                </c:pt>
                <c:pt idx="1">
                  <c:v>1916</c:v>
                </c:pt>
                <c:pt idx="2">
                  <c:v>1917</c:v>
                </c:pt>
                <c:pt idx="3">
                  <c:v>1918</c:v>
                </c:pt>
                <c:pt idx="4">
                  <c:v>1919</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numCache>
            </c:numRef>
          </c:cat>
          <c:val>
            <c:numRef>
              <c:f>Sheet1!$B$2:$B$107</c:f>
              <c:numCache>
                <c:formatCode>0.00</c:formatCode>
                <c:ptCount val="106"/>
                <c:pt idx="0">
                  <c:v>1.7582417582417582</c:v>
                </c:pt>
                <c:pt idx="1">
                  <c:v>1.9385171790235083</c:v>
                </c:pt>
                <c:pt idx="2">
                  <c:v>1.8617307388071507</c:v>
                </c:pt>
                <c:pt idx="3">
                  <c:v>1.5678595543551654</c:v>
                </c:pt>
                <c:pt idx="4">
                  <c:v>1.7883012359873527</c:v>
                </c:pt>
                <c:pt idx="5">
                  <c:v>1.6855263157894738</c:v>
                </c:pt>
                <c:pt idx="6">
                  <c:v>1.6721515057435579</c:v>
                </c:pt>
                <c:pt idx="7">
                  <c:v>1.6996657647620566</c:v>
                </c:pt>
                <c:pt idx="8">
                  <c:v>1.7483232194187159</c:v>
                </c:pt>
                <c:pt idx="9">
                  <c:v>1.9442887753420139</c:v>
                </c:pt>
                <c:pt idx="10">
                  <c:v>1.9265705287584951</c:v>
                </c:pt>
                <c:pt idx="11">
                  <c:v>1.7292103988373972</c:v>
                </c:pt>
                <c:pt idx="12">
                  <c:v>1.908539666498231</c:v>
                </c:pt>
                <c:pt idx="13">
                  <c:v>1.9310784939374603</c:v>
                </c:pt>
                <c:pt idx="14">
                  <c:v>1.9015535827520611</c:v>
                </c:pt>
                <c:pt idx="15">
                  <c:v>1.9279027754967977</c:v>
                </c:pt>
                <c:pt idx="16">
                  <c:v>1.8533178114086151</c:v>
                </c:pt>
                <c:pt idx="17">
                  <c:v>1.6785345717234263</c:v>
                </c:pt>
                <c:pt idx="18">
                  <c:v>1.7145644846549581</c:v>
                </c:pt>
                <c:pt idx="19">
                  <c:v>1.6495129571769895</c:v>
                </c:pt>
                <c:pt idx="20">
                  <c:v>1.7823218997361479</c:v>
                </c:pt>
                <c:pt idx="21">
                  <c:v>1.8995308835027362</c:v>
                </c:pt>
                <c:pt idx="22">
                  <c:v>1.9685851868837421</c:v>
                </c:pt>
                <c:pt idx="23">
                  <c:v>2.2518557794273595</c:v>
                </c:pt>
                <c:pt idx="24">
                  <c:v>2.1601473922902494</c:v>
                </c:pt>
                <c:pt idx="25">
                  <c:v>2.4186991869918697</c:v>
                </c:pt>
                <c:pt idx="26">
                  <c:v>2.549248120300752</c:v>
                </c:pt>
                <c:pt idx="27">
                  <c:v>2.452660054102795</c:v>
                </c:pt>
                <c:pt idx="28">
                  <c:v>2.4223277909738714</c:v>
                </c:pt>
                <c:pt idx="29">
                  <c:v>2.6715945089757125</c:v>
                </c:pt>
                <c:pt idx="30">
                  <c:v>2.642649622312609</c:v>
                </c:pt>
                <c:pt idx="31">
                  <c:v>2.7459831675592961</c:v>
                </c:pt>
                <c:pt idx="32">
                  <c:v>3.0810313075506448</c:v>
                </c:pt>
                <c:pt idx="33">
                  <c:v>3.3668903803131989</c:v>
                </c:pt>
                <c:pt idx="34">
                  <c:v>3.4478707782672546</c:v>
                </c:pt>
                <c:pt idx="35">
                  <c:v>3.6268412438625202</c:v>
                </c:pt>
                <c:pt idx="36">
                  <c:v>3.666666666666667</c:v>
                </c:pt>
                <c:pt idx="37">
                  <c:v>3.8466257668711656</c:v>
                </c:pt>
                <c:pt idx="38">
                  <c:v>3.766439909297052</c:v>
                </c:pt>
                <c:pt idx="39">
                  <c:v>3.8655913978494625</c:v>
                </c:pt>
                <c:pt idx="40">
                  <c:v>3.9725609756097566</c:v>
                </c:pt>
                <c:pt idx="41">
                  <c:v>3.8571428571428572</c:v>
                </c:pt>
                <c:pt idx="42">
                  <c:v>4.3018181818181818</c:v>
                </c:pt>
                <c:pt idx="43">
                  <c:v>3.8707224334600761</c:v>
                </c:pt>
                <c:pt idx="44">
                  <c:v>3.9573643410852708</c:v>
                </c:pt>
                <c:pt idx="45">
                  <c:v>3.7653846153846158</c:v>
                </c:pt>
                <c:pt idx="46" formatCode="General">
                  <c:v>4.2300000000000004</c:v>
                </c:pt>
                <c:pt idx="47" formatCode="General">
                  <c:v>4.18</c:v>
                </c:pt>
                <c:pt idx="48" formatCode="General">
                  <c:v>4.21</c:v>
                </c:pt>
                <c:pt idx="49" formatCode="General">
                  <c:v>4.21</c:v>
                </c:pt>
                <c:pt idx="50" formatCode="General">
                  <c:v>4.2</c:v>
                </c:pt>
                <c:pt idx="51" formatCode="General">
                  <c:v>3.67</c:v>
                </c:pt>
                <c:pt idx="52" formatCode="General">
                  <c:v>3.72</c:v>
                </c:pt>
                <c:pt idx="53" formatCode="General">
                  <c:v>3.97</c:v>
                </c:pt>
                <c:pt idx="54" formatCode="General">
                  <c:v>3.84</c:v>
                </c:pt>
                <c:pt idx="55" formatCode="General">
                  <c:v>4.1500000000000004</c:v>
                </c:pt>
                <c:pt idx="56" formatCode="General">
                  <c:v>3.72</c:v>
                </c:pt>
                <c:pt idx="57" formatCode="General">
                  <c:v>2.85</c:v>
                </c:pt>
                <c:pt idx="58" formatCode="General">
                  <c:v>3.59</c:v>
                </c:pt>
                <c:pt idx="59" formatCode="General">
                  <c:v>3.83</c:v>
                </c:pt>
                <c:pt idx="60" formatCode="General">
                  <c:v>3.44</c:v>
                </c:pt>
                <c:pt idx="61" formatCode="General">
                  <c:v>3.28</c:v>
                </c:pt>
                <c:pt idx="62" formatCode="General">
                  <c:v>3.79</c:v>
                </c:pt>
                <c:pt idx="63" formatCode="General">
                  <c:v>3.91</c:v>
                </c:pt>
                <c:pt idx="64" formatCode="General">
                  <c:v>3.92</c:v>
                </c:pt>
                <c:pt idx="65" formatCode="General">
                  <c:v>3.2</c:v>
                </c:pt>
                <c:pt idx="66" formatCode="General">
                  <c:v>3.2</c:v>
                </c:pt>
                <c:pt idx="67" formatCode="General">
                  <c:v>3.1</c:v>
                </c:pt>
                <c:pt idx="68" formatCode="General">
                  <c:v>3.1</c:v>
                </c:pt>
                <c:pt idx="69" formatCode="General">
                  <c:v>3.7</c:v>
                </c:pt>
                <c:pt idx="70" formatCode="General">
                  <c:v>3.9</c:v>
                </c:pt>
                <c:pt idx="71" formatCode="General">
                  <c:v>3.8</c:v>
                </c:pt>
                <c:pt idx="72" formatCode="General">
                  <c:v>2.8</c:v>
                </c:pt>
                <c:pt idx="73" formatCode="General">
                  <c:v>3.3</c:v>
                </c:pt>
                <c:pt idx="74" formatCode="General">
                  <c:v>3.3</c:v>
                </c:pt>
                <c:pt idx="75" formatCode="General">
                  <c:v>4.2</c:v>
                </c:pt>
                <c:pt idx="76" formatCode="General">
                  <c:v>3.2</c:v>
                </c:pt>
                <c:pt idx="77" formatCode="General">
                  <c:v>4.2</c:v>
                </c:pt>
                <c:pt idx="78" formatCode="General">
                  <c:v>4.3</c:v>
                </c:pt>
                <c:pt idx="79" formatCode="General">
                  <c:v>3</c:v>
                </c:pt>
                <c:pt idx="80" formatCode="General">
                  <c:v>5.3</c:v>
                </c:pt>
                <c:pt idx="81" formatCode="General">
                  <c:v>4</c:v>
                </c:pt>
                <c:pt idx="82" formatCode="General">
                  <c:v>3.6</c:v>
                </c:pt>
                <c:pt idx="83" formatCode="General">
                  <c:v>3.4</c:v>
                </c:pt>
                <c:pt idx="84" formatCode="General">
                  <c:v>3.7</c:v>
                </c:pt>
                <c:pt idx="85" formatCode="General">
                  <c:v>2.9</c:v>
                </c:pt>
                <c:pt idx="86" formatCode="General">
                  <c:v>3.4</c:v>
                </c:pt>
                <c:pt idx="87" formatCode="General">
                  <c:v>4.2</c:v>
                </c:pt>
                <c:pt idx="88" formatCode="General">
                  <c:v>3.5</c:v>
                </c:pt>
                <c:pt idx="89" formatCode="General">
                  <c:v>3.73</c:v>
                </c:pt>
                <c:pt idx="90" formatCode="General">
                  <c:v>3.29</c:v>
                </c:pt>
                <c:pt idx="91" formatCode="General">
                  <c:v>3.44</c:v>
                </c:pt>
                <c:pt idx="92" formatCode="General">
                  <c:v>3.1</c:v>
                </c:pt>
                <c:pt idx="93" formatCode="General">
                  <c:v>3.1</c:v>
                </c:pt>
                <c:pt idx="94" formatCode="General">
                  <c:v>3.2</c:v>
                </c:pt>
                <c:pt idx="95" formatCode="General">
                  <c:v>3.2</c:v>
                </c:pt>
                <c:pt idx="96" formatCode="General">
                  <c:v>3.6</c:v>
                </c:pt>
                <c:pt idx="97" formatCode="General">
                  <c:v>3.6</c:v>
                </c:pt>
                <c:pt idx="98" formatCode="General">
                  <c:v>3.1</c:v>
                </c:pt>
                <c:pt idx="99" formatCode="General">
                  <c:v>3.1</c:v>
                </c:pt>
                <c:pt idx="100" formatCode="General">
                  <c:v>3.1</c:v>
                </c:pt>
                <c:pt idx="101" formatCode="General">
                  <c:v>3.1</c:v>
                </c:pt>
                <c:pt idx="103" formatCode="General">
                  <c:v>2.5</c:v>
                </c:pt>
                <c:pt idx="104" formatCode="General">
                  <c:v>2.5</c:v>
                </c:pt>
                <c:pt idx="105" formatCode="General">
                  <c:v>2.9</c:v>
                </c:pt>
              </c:numCache>
            </c:numRef>
          </c:val>
          <c:smooth val="0"/>
          <c:extLst>
            <c:ext xmlns:c16="http://schemas.microsoft.com/office/drawing/2014/chart" uri="{C3380CC4-5D6E-409C-BE32-E72D297353CC}">
              <c16:uniqueId val="{00000000-CFD2-46BE-A79E-64F0DA4FD299}"/>
            </c:ext>
          </c:extLst>
        </c:ser>
        <c:dLbls>
          <c:showLegendKey val="0"/>
          <c:showVal val="0"/>
          <c:showCatName val="0"/>
          <c:showSerName val="0"/>
          <c:showPercent val="0"/>
          <c:showBubbleSize val="0"/>
        </c:dLbls>
        <c:smooth val="0"/>
        <c:axId val="547436072"/>
        <c:axId val="547434504"/>
      </c:lineChart>
      <c:catAx>
        <c:axId val="547436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47434504"/>
        <c:crosses val="autoZero"/>
        <c:auto val="1"/>
        <c:lblAlgn val="ctr"/>
        <c:lblOffset val="100"/>
        <c:noMultiLvlLbl val="0"/>
      </c:catAx>
      <c:valAx>
        <c:axId val="547434504"/>
        <c:scaling>
          <c:orientation val="minMax"/>
        </c:scaling>
        <c:delete val="0"/>
        <c:axPos val="l"/>
        <c:majorGridlines>
          <c:spPr>
            <a:ln w="9525" cap="flat" cmpd="sng" algn="ctr">
              <a:solidFill>
                <a:schemeClr val="tx1"/>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743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Maternal</c:v>
                </c:pt>
              </c:strCache>
            </c:strRef>
          </c:tx>
          <c:spPr>
            <a:ln w="57150" cap="rnd">
              <a:solidFill>
                <a:srgbClr val="0000FF"/>
              </a:solidFill>
              <a:round/>
            </a:ln>
            <a:effectLst/>
          </c:spPr>
          <c:marker>
            <c:symbol val="none"/>
          </c:marker>
          <c:cat>
            <c:numRef>
              <c:f>Sheet1!$A$2:$A$107</c:f>
              <c:numCache>
                <c:formatCode>General</c:formatCode>
                <c:ptCount val="106"/>
                <c:pt idx="0">
                  <c:v>1915</c:v>
                </c:pt>
                <c:pt idx="1">
                  <c:v>1916</c:v>
                </c:pt>
                <c:pt idx="2">
                  <c:v>1917</c:v>
                </c:pt>
                <c:pt idx="3">
                  <c:v>1918</c:v>
                </c:pt>
                <c:pt idx="4">
                  <c:v>1919</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numCache>
            </c:numRef>
          </c:cat>
          <c:val>
            <c:numRef>
              <c:f>Sheet1!$B$2:$B$107</c:f>
              <c:numCache>
                <c:formatCode>0.00</c:formatCode>
                <c:ptCount val="106"/>
                <c:pt idx="0">
                  <c:v>1.7582417582417582</c:v>
                </c:pt>
                <c:pt idx="1">
                  <c:v>1.9385171790235083</c:v>
                </c:pt>
                <c:pt idx="2">
                  <c:v>1.8617307388071507</c:v>
                </c:pt>
                <c:pt idx="3">
                  <c:v>1.5678595543551654</c:v>
                </c:pt>
                <c:pt idx="4">
                  <c:v>1.7883012359873527</c:v>
                </c:pt>
                <c:pt idx="5">
                  <c:v>1.6855263157894738</c:v>
                </c:pt>
                <c:pt idx="6">
                  <c:v>1.6721515057435579</c:v>
                </c:pt>
                <c:pt idx="7">
                  <c:v>1.6996657647620566</c:v>
                </c:pt>
                <c:pt idx="8">
                  <c:v>1.7483232194187159</c:v>
                </c:pt>
                <c:pt idx="9">
                  <c:v>1.9442887753420139</c:v>
                </c:pt>
                <c:pt idx="10">
                  <c:v>1.9265705287584951</c:v>
                </c:pt>
                <c:pt idx="11">
                  <c:v>1.7292103988373972</c:v>
                </c:pt>
                <c:pt idx="12">
                  <c:v>1.908539666498231</c:v>
                </c:pt>
                <c:pt idx="13">
                  <c:v>1.9310784939374603</c:v>
                </c:pt>
                <c:pt idx="14">
                  <c:v>1.9015535827520611</c:v>
                </c:pt>
                <c:pt idx="15">
                  <c:v>1.9279027754967977</c:v>
                </c:pt>
                <c:pt idx="16">
                  <c:v>1.8533178114086151</c:v>
                </c:pt>
                <c:pt idx="17">
                  <c:v>1.6785345717234263</c:v>
                </c:pt>
                <c:pt idx="18">
                  <c:v>1.7145644846549581</c:v>
                </c:pt>
                <c:pt idx="19">
                  <c:v>1.6495129571769895</c:v>
                </c:pt>
                <c:pt idx="20">
                  <c:v>1.7823218997361479</c:v>
                </c:pt>
                <c:pt idx="21">
                  <c:v>1.8995308835027362</c:v>
                </c:pt>
                <c:pt idx="22">
                  <c:v>1.9685851868837421</c:v>
                </c:pt>
                <c:pt idx="23">
                  <c:v>2.2518557794273595</c:v>
                </c:pt>
                <c:pt idx="24">
                  <c:v>2.1601473922902494</c:v>
                </c:pt>
                <c:pt idx="25">
                  <c:v>2.4186991869918697</c:v>
                </c:pt>
                <c:pt idx="26">
                  <c:v>2.549248120300752</c:v>
                </c:pt>
                <c:pt idx="27">
                  <c:v>2.452660054102795</c:v>
                </c:pt>
                <c:pt idx="28">
                  <c:v>2.4223277909738714</c:v>
                </c:pt>
                <c:pt idx="29">
                  <c:v>2.6715945089757125</c:v>
                </c:pt>
                <c:pt idx="30">
                  <c:v>2.642649622312609</c:v>
                </c:pt>
                <c:pt idx="31">
                  <c:v>2.7459831675592961</c:v>
                </c:pt>
                <c:pt idx="32">
                  <c:v>3.0810313075506448</c:v>
                </c:pt>
                <c:pt idx="33">
                  <c:v>3.3668903803131989</c:v>
                </c:pt>
                <c:pt idx="34">
                  <c:v>3.4478707782672546</c:v>
                </c:pt>
                <c:pt idx="35">
                  <c:v>3.6268412438625202</c:v>
                </c:pt>
                <c:pt idx="36">
                  <c:v>3.666666666666667</c:v>
                </c:pt>
                <c:pt idx="37">
                  <c:v>3.8466257668711656</c:v>
                </c:pt>
                <c:pt idx="38">
                  <c:v>3.766439909297052</c:v>
                </c:pt>
                <c:pt idx="39">
                  <c:v>3.8655913978494625</c:v>
                </c:pt>
                <c:pt idx="40">
                  <c:v>3.9725609756097566</c:v>
                </c:pt>
                <c:pt idx="41">
                  <c:v>3.8571428571428572</c:v>
                </c:pt>
                <c:pt idx="42">
                  <c:v>4.3018181818181818</c:v>
                </c:pt>
                <c:pt idx="43">
                  <c:v>3.8707224334600761</c:v>
                </c:pt>
                <c:pt idx="44">
                  <c:v>3.9573643410852708</c:v>
                </c:pt>
                <c:pt idx="45">
                  <c:v>3.7653846153846158</c:v>
                </c:pt>
                <c:pt idx="46" formatCode="General">
                  <c:v>4.2300000000000004</c:v>
                </c:pt>
                <c:pt idx="47" formatCode="General">
                  <c:v>4.18</c:v>
                </c:pt>
                <c:pt idx="48" formatCode="General">
                  <c:v>4.21</c:v>
                </c:pt>
                <c:pt idx="49" formatCode="General">
                  <c:v>4.21</c:v>
                </c:pt>
                <c:pt idx="50" formatCode="General">
                  <c:v>4.2</c:v>
                </c:pt>
                <c:pt idx="51" formatCode="General">
                  <c:v>3.67</c:v>
                </c:pt>
                <c:pt idx="52" formatCode="General">
                  <c:v>3.72</c:v>
                </c:pt>
                <c:pt idx="53" formatCode="General">
                  <c:v>3.97</c:v>
                </c:pt>
                <c:pt idx="54" formatCode="General">
                  <c:v>3.84</c:v>
                </c:pt>
                <c:pt idx="55" formatCode="General">
                  <c:v>4.1500000000000004</c:v>
                </c:pt>
                <c:pt idx="56" formatCode="General">
                  <c:v>3.72</c:v>
                </c:pt>
                <c:pt idx="57" formatCode="General">
                  <c:v>2.85</c:v>
                </c:pt>
                <c:pt idx="58" formatCode="General">
                  <c:v>3.59</c:v>
                </c:pt>
                <c:pt idx="59" formatCode="General">
                  <c:v>3.83</c:v>
                </c:pt>
                <c:pt idx="60" formatCode="General">
                  <c:v>3.44</c:v>
                </c:pt>
                <c:pt idx="61" formatCode="General">
                  <c:v>3.28</c:v>
                </c:pt>
                <c:pt idx="62" formatCode="General">
                  <c:v>3.79</c:v>
                </c:pt>
                <c:pt idx="63" formatCode="General">
                  <c:v>3.91</c:v>
                </c:pt>
                <c:pt idx="64" formatCode="General">
                  <c:v>3.92</c:v>
                </c:pt>
                <c:pt idx="65" formatCode="General">
                  <c:v>3.2</c:v>
                </c:pt>
                <c:pt idx="66" formatCode="General">
                  <c:v>3.2</c:v>
                </c:pt>
                <c:pt idx="67" formatCode="General">
                  <c:v>3.1</c:v>
                </c:pt>
                <c:pt idx="68" formatCode="General">
                  <c:v>3.1</c:v>
                </c:pt>
                <c:pt idx="69" formatCode="General">
                  <c:v>3.7</c:v>
                </c:pt>
                <c:pt idx="70" formatCode="General">
                  <c:v>3.9</c:v>
                </c:pt>
                <c:pt idx="71" formatCode="General">
                  <c:v>3.8</c:v>
                </c:pt>
                <c:pt idx="72" formatCode="General">
                  <c:v>2.8</c:v>
                </c:pt>
                <c:pt idx="73" formatCode="General">
                  <c:v>3.3</c:v>
                </c:pt>
                <c:pt idx="74" formatCode="General">
                  <c:v>3.3</c:v>
                </c:pt>
                <c:pt idx="75" formatCode="General">
                  <c:v>4.2</c:v>
                </c:pt>
                <c:pt idx="76" formatCode="General">
                  <c:v>3.2</c:v>
                </c:pt>
                <c:pt idx="77" formatCode="General">
                  <c:v>4.2</c:v>
                </c:pt>
                <c:pt idx="78" formatCode="General">
                  <c:v>4.3</c:v>
                </c:pt>
                <c:pt idx="79" formatCode="General">
                  <c:v>3</c:v>
                </c:pt>
                <c:pt idx="80" formatCode="General">
                  <c:v>5.3</c:v>
                </c:pt>
                <c:pt idx="81" formatCode="General">
                  <c:v>4</c:v>
                </c:pt>
                <c:pt idx="82" formatCode="General">
                  <c:v>3.6</c:v>
                </c:pt>
                <c:pt idx="83" formatCode="General">
                  <c:v>3.4</c:v>
                </c:pt>
                <c:pt idx="84" formatCode="General">
                  <c:v>3.7</c:v>
                </c:pt>
                <c:pt idx="85" formatCode="General">
                  <c:v>2.9</c:v>
                </c:pt>
                <c:pt idx="86" formatCode="General">
                  <c:v>3.4</c:v>
                </c:pt>
                <c:pt idx="87" formatCode="General">
                  <c:v>4.2</c:v>
                </c:pt>
                <c:pt idx="88" formatCode="General">
                  <c:v>3.5</c:v>
                </c:pt>
                <c:pt idx="89" formatCode="General">
                  <c:v>3.73</c:v>
                </c:pt>
                <c:pt idx="90" formatCode="General">
                  <c:v>3.29</c:v>
                </c:pt>
                <c:pt idx="91" formatCode="General">
                  <c:v>3.44</c:v>
                </c:pt>
                <c:pt idx="92" formatCode="General">
                  <c:v>3.1</c:v>
                </c:pt>
                <c:pt idx="93" formatCode="General">
                  <c:v>3.1</c:v>
                </c:pt>
                <c:pt idx="94" formatCode="General">
                  <c:v>3.2</c:v>
                </c:pt>
                <c:pt idx="95" formatCode="General">
                  <c:v>3.2</c:v>
                </c:pt>
                <c:pt idx="96" formatCode="General">
                  <c:v>3.6</c:v>
                </c:pt>
                <c:pt idx="97" formatCode="General">
                  <c:v>3.6</c:v>
                </c:pt>
                <c:pt idx="98" formatCode="General">
                  <c:v>3.1</c:v>
                </c:pt>
                <c:pt idx="99" formatCode="General">
                  <c:v>3.1</c:v>
                </c:pt>
                <c:pt idx="100" formatCode="General">
                  <c:v>3.1</c:v>
                </c:pt>
                <c:pt idx="101" formatCode="General">
                  <c:v>3.1</c:v>
                </c:pt>
                <c:pt idx="102" formatCode="General">
                  <c:v>3.1</c:v>
                </c:pt>
                <c:pt idx="103" formatCode="General">
                  <c:v>2.5</c:v>
                </c:pt>
                <c:pt idx="104" formatCode="General">
                  <c:v>2.48</c:v>
                </c:pt>
                <c:pt idx="105" formatCode="General">
                  <c:v>2.89</c:v>
                </c:pt>
              </c:numCache>
            </c:numRef>
          </c:val>
          <c:smooth val="0"/>
          <c:extLst>
            <c:ext xmlns:c16="http://schemas.microsoft.com/office/drawing/2014/chart" uri="{C3380CC4-5D6E-409C-BE32-E72D297353CC}">
              <c16:uniqueId val="{00000000-CFD2-46BE-A79E-64F0DA4FD299}"/>
            </c:ext>
          </c:extLst>
        </c:ser>
        <c:ser>
          <c:idx val="1"/>
          <c:order val="1"/>
          <c:tx>
            <c:strRef>
              <c:f>Sheet1!$C$1</c:f>
              <c:strCache>
                <c:ptCount val="1"/>
                <c:pt idx="0">
                  <c:v>Infant</c:v>
                </c:pt>
              </c:strCache>
            </c:strRef>
          </c:tx>
          <c:spPr>
            <a:ln w="57150" cap="rnd">
              <a:solidFill>
                <a:srgbClr val="C00000"/>
              </a:solidFill>
              <a:round/>
            </a:ln>
            <a:effectLst/>
          </c:spPr>
          <c:marker>
            <c:symbol val="none"/>
          </c:marker>
          <c:cat>
            <c:numRef>
              <c:f>Sheet1!$A$2:$A$107</c:f>
              <c:numCache>
                <c:formatCode>General</c:formatCode>
                <c:ptCount val="106"/>
                <c:pt idx="0">
                  <c:v>1915</c:v>
                </c:pt>
                <c:pt idx="1">
                  <c:v>1916</c:v>
                </c:pt>
                <c:pt idx="2">
                  <c:v>1917</c:v>
                </c:pt>
                <c:pt idx="3">
                  <c:v>1918</c:v>
                </c:pt>
                <c:pt idx="4">
                  <c:v>1919</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numCache>
            </c:numRef>
          </c:cat>
          <c:val>
            <c:numRef>
              <c:f>Sheet1!$C$2:$C$107</c:f>
              <c:numCache>
                <c:formatCode>0.00</c:formatCode>
                <c:ptCount val="106"/>
                <c:pt idx="0">
                  <c:v>1.8377281947261663</c:v>
                </c:pt>
                <c:pt idx="1">
                  <c:v>1.8676767676767678</c:v>
                </c:pt>
                <c:pt idx="2">
                  <c:v>1.6651933701657458</c:v>
                </c:pt>
                <c:pt idx="3">
                  <c:v>1.655030800821355</c:v>
                </c:pt>
                <c:pt idx="4">
                  <c:v>1.572289156626506</c:v>
                </c:pt>
                <c:pt idx="5">
                  <c:v>1.6041412911084043</c:v>
                </c:pt>
                <c:pt idx="6">
                  <c:v>1.4275862068965517</c:v>
                </c:pt>
                <c:pt idx="7">
                  <c:v>1.5027322404371584</c:v>
                </c:pt>
                <c:pt idx="8">
                  <c:v>1.597278911564626</c:v>
                </c:pt>
                <c:pt idx="9">
                  <c:v>1.6901197604790421</c:v>
                </c:pt>
                <c:pt idx="10">
                  <c:v>1.6246334310850439</c:v>
                </c:pt>
                <c:pt idx="11">
                  <c:v>1.5971428571428572</c:v>
                </c:pt>
                <c:pt idx="12">
                  <c:v>1.6518151815181517</c:v>
                </c:pt>
                <c:pt idx="13">
                  <c:v>1.659375</c:v>
                </c:pt>
                <c:pt idx="14">
                  <c:v>1.6170886075949367</c:v>
                </c:pt>
                <c:pt idx="15">
                  <c:v>1.6622296173044926</c:v>
                </c:pt>
                <c:pt idx="16">
                  <c:v>1.621951219512195</c:v>
                </c:pt>
                <c:pt idx="17">
                  <c:v>1.6172607879924954</c:v>
                </c:pt>
                <c:pt idx="18">
                  <c:v>1.7291666666666667</c:v>
                </c:pt>
                <c:pt idx="19">
                  <c:v>1.7321100917431194</c:v>
                </c:pt>
                <c:pt idx="20">
                  <c:v>1.6030828516377651</c:v>
                </c:pt>
                <c:pt idx="21">
                  <c:v>1.6559546313799622</c:v>
                </c:pt>
                <c:pt idx="22">
                  <c:v>1.6540755467196822</c:v>
                </c:pt>
                <c:pt idx="23">
                  <c:v>1.6794055201698512</c:v>
                </c:pt>
                <c:pt idx="24">
                  <c:v>1.6749435665914223</c:v>
                </c:pt>
                <c:pt idx="25">
                  <c:v>1.7083333333333333</c:v>
                </c:pt>
                <c:pt idx="26">
                  <c:v>1.8155339805825241</c:v>
                </c:pt>
                <c:pt idx="27">
                  <c:v>1.7319034852546917</c:v>
                </c:pt>
                <c:pt idx="28">
                  <c:v>1.6666666666666667</c:v>
                </c:pt>
                <c:pt idx="29">
                  <c:v>1.6341463414634145</c:v>
                </c:pt>
                <c:pt idx="30">
                  <c:v>1.601123595505618</c:v>
                </c:pt>
                <c:pt idx="31">
                  <c:v>1.5566037735849056</c:v>
                </c:pt>
                <c:pt idx="32">
                  <c:v>1.6112956810631229</c:v>
                </c:pt>
                <c:pt idx="33">
                  <c:v>1.5551839464882944</c:v>
                </c:pt>
                <c:pt idx="34">
                  <c:v>1.6366782006920415</c:v>
                </c:pt>
                <c:pt idx="35">
                  <c:v>1.6604477611940298</c:v>
                </c:pt>
                <c:pt idx="36">
                  <c:v>1.7364341085271315</c:v>
                </c:pt>
                <c:pt idx="37">
                  <c:v>1.8431372549019607</c:v>
                </c:pt>
                <c:pt idx="38">
                  <c:v>1.788</c:v>
                </c:pt>
                <c:pt idx="39">
                  <c:v>1.7949790794979079</c:v>
                </c:pt>
                <c:pt idx="40">
                  <c:v>1.8135593220338981</c:v>
                </c:pt>
                <c:pt idx="41">
                  <c:v>1.8146551724137931</c:v>
                </c:pt>
                <c:pt idx="42">
                  <c:v>1.8755364806866954</c:v>
                </c:pt>
                <c:pt idx="43">
                  <c:v>1.9201680672268908</c:v>
                </c:pt>
                <c:pt idx="44">
                  <c:v>1.896551724137931</c:v>
                </c:pt>
                <c:pt idx="45">
                  <c:v>1.88646288209607</c:v>
                </c:pt>
                <c:pt idx="46">
                  <c:v>1.8660714285714286</c:v>
                </c:pt>
                <c:pt idx="47">
                  <c:v>1.9103139013452914</c:v>
                </c:pt>
                <c:pt idx="48">
                  <c:v>1.9279279279279278</c:v>
                </c:pt>
                <c:pt idx="49">
                  <c:v>1.958333333333333</c:v>
                </c:pt>
                <c:pt idx="50">
                  <c:v>1.9395348837209303</c:v>
                </c:pt>
                <c:pt idx="51">
                  <c:v>1.9514563106796117</c:v>
                </c:pt>
                <c:pt idx="52">
                  <c:v>1.9035532994923858</c:v>
                </c:pt>
                <c:pt idx="53">
                  <c:v>1.885416666666667</c:v>
                </c:pt>
                <c:pt idx="54">
                  <c:v>1.8913043478260869</c:v>
                </c:pt>
                <c:pt idx="55">
                  <c:v>1.8314606741573034</c:v>
                </c:pt>
                <c:pt idx="56">
                  <c:v>1.7719298245614035</c:v>
                </c:pt>
                <c:pt idx="57">
                  <c:v>1.8048780487804881</c:v>
                </c:pt>
                <c:pt idx="58">
                  <c:v>1.7784810126582278</c:v>
                </c:pt>
                <c:pt idx="59">
                  <c:v>1.8108108108108107</c:v>
                </c:pt>
                <c:pt idx="60">
                  <c:v>1.8450704225352113</c:v>
                </c:pt>
                <c:pt idx="61">
                  <c:v>1.9172932330827066</c:v>
                </c:pt>
                <c:pt idx="62">
                  <c:v>1.9186991869918699</c:v>
                </c:pt>
                <c:pt idx="63">
                  <c:v>1.925</c:v>
                </c:pt>
                <c:pt idx="64">
                  <c:v>1.9122807017543859</c:v>
                </c:pt>
                <c:pt idx="65">
                  <c:v>1.9454545454545453</c:v>
                </c:pt>
                <c:pt idx="66">
                  <c:v>1.9047619047619047</c:v>
                </c:pt>
                <c:pt idx="67">
                  <c:v>1.9405940594059408</c:v>
                </c:pt>
                <c:pt idx="68">
                  <c:v>1.9793814432989691</c:v>
                </c:pt>
                <c:pt idx="69">
                  <c:v>1.957446808510638</c:v>
                </c:pt>
                <c:pt idx="70">
                  <c:v>1.9569892473118278</c:v>
                </c:pt>
                <c:pt idx="71">
                  <c:v>2.0224719101123596</c:v>
                </c:pt>
                <c:pt idx="72">
                  <c:v>2.081395348837209</c:v>
                </c:pt>
                <c:pt idx="73">
                  <c:v>2.0705882352941178</c:v>
                </c:pt>
                <c:pt idx="74" formatCode="General">
                  <c:v>2.2999999999999998</c:v>
                </c:pt>
                <c:pt idx="75" formatCode="General">
                  <c:v>2.38</c:v>
                </c:pt>
                <c:pt idx="76" formatCode="General">
                  <c:v>2.41</c:v>
                </c:pt>
                <c:pt idx="77" formatCode="General">
                  <c:v>2.4300000000000002</c:v>
                </c:pt>
                <c:pt idx="78" formatCode="General">
                  <c:v>2.42</c:v>
                </c:pt>
                <c:pt idx="79" formatCode="General">
                  <c:v>2.41</c:v>
                </c:pt>
                <c:pt idx="80" formatCode="General">
                  <c:v>2.4</c:v>
                </c:pt>
                <c:pt idx="81" formatCode="General">
                  <c:v>2.42</c:v>
                </c:pt>
                <c:pt idx="82" formatCode="General">
                  <c:v>2.35</c:v>
                </c:pt>
                <c:pt idx="83" formatCode="General">
                  <c:v>2.41</c:v>
                </c:pt>
                <c:pt idx="84" formatCode="General">
                  <c:v>2.52</c:v>
                </c:pt>
                <c:pt idx="85" formatCode="General">
                  <c:v>2.4700000000000002</c:v>
                </c:pt>
                <c:pt idx="86" formatCode="General">
                  <c:v>2.4500000000000002</c:v>
                </c:pt>
                <c:pt idx="87" formatCode="General">
                  <c:v>2.44</c:v>
                </c:pt>
                <c:pt idx="88" formatCode="General">
                  <c:v>2.4900000000000002</c:v>
                </c:pt>
                <c:pt idx="89" formatCode="General">
                  <c:v>2.5</c:v>
                </c:pt>
                <c:pt idx="90" formatCode="General">
                  <c:v>2.5</c:v>
                </c:pt>
                <c:pt idx="91" formatCode="General">
                  <c:v>2.4700000000000002</c:v>
                </c:pt>
                <c:pt idx="92" formatCode="General">
                  <c:v>2.44</c:v>
                </c:pt>
                <c:pt idx="93" formatCode="General">
                  <c:v>2.38</c:v>
                </c:pt>
                <c:pt idx="94" formatCode="General">
                  <c:v>2.4900000000000002</c:v>
                </c:pt>
                <c:pt idx="95" formatCode="General">
                  <c:v>2.35</c:v>
                </c:pt>
                <c:pt idx="96" formatCode="General">
                  <c:v>2.37</c:v>
                </c:pt>
                <c:pt idx="97" formatCode="General">
                  <c:v>2.33</c:v>
                </c:pt>
                <c:pt idx="98" formatCode="General">
                  <c:v>2.34</c:v>
                </c:pt>
                <c:pt idx="99" formatCode="General">
                  <c:v>2.36</c:v>
                </c:pt>
                <c:pt idx="100" formatCode="General">
                  <c:v>2.4300000000000002</c:v>
                </c:pt>
                <c:pt idx="101" formatCode="General">
                  <c:v>2.4500000000000002</c:v>
                </c:pt>
                <c:pt idx="102" formatCode="General">
                  <c:v>2.48</c:v>
                </c:pt>
                <c:pt idx="103" formatCode="General">
                  <c:v>2.44</c:v>
                </c:pt>
                <c:pt idx="104" formatCode="General">
                  <c:v>2.37</c:v>
                </c:pt>
              </c:numCache>
            </c:numRef>
          </c:val>
          <c:smooth val="0"/>
          <c:extLst>
            <c:ext xmlns:c16="http://schemas.microsoft.com/office/drawing/2014/chart" uri="{C3380CC4-5D6E-409C-BE32-E72D297353CC}">
              <c16:uniqueId val="{00000003-CFD2-46BE-A79E-64F0DA4FD299}"/>
            </c:ext>
          </c:extLst>
        </c:ser>
        <c:dLbls>
          <c:showLegendKey val="0"/>
          <c:showVal val="0"/>
          <c:showCatName val="0"/>
          <c:showSerName val="0"/>
          <c:showPercent val="0"/>
          <c:showBubbleSize val="0"/>
        </c:dLbls>
        <c:smooth val="0"/>
        <c:axId val="357459456"/>
        <c:axId val="357460240"/>
      </c:lineChart>
      <c:catAx>
        <c:axId val="3574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57460240"/>
        <c:crosses val="autoZero"/>
        <c:auto val="1"/>
        <c:lblAlgn val="ctr"/>
        <c:lblOffset val="100"/>
        <c:noMultiLvlLbl val="0"/>
      </c:catAx>
      <c:valAx>
        <c:axId val="357460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5745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74437957518937E-2"/>
          <c:y val="4.4732941056543615E-2"/>
          <c:w val="0.93603339423824017"/>
          <c:h val="0.72942051359520321"/>
        </c:manualLayout>
      </c:layout>
      <c:barChart>
        <c:barDir val="col"/>
        <c:grouping val="cluster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Hispanic</c:v>
                </c:pt>
                <c:pt idx="1">
                  <c:v>White</c:v>
                </c:pt>
                <c:pt idx="2">
                  <c:v>Asian/ Pacific Islander</c:v>
                </c:pt>
                <c:pt idx="3">
                  <c:v>American Indian/ Alaska Native</c:v>
                </c:pt>
                <c:pt idx="4">
                  <c:v>Black</c:v>
                </c:pt>
              </c:strCache>
            </c:strRef>
          </c:cat>
          <c:val>
            <c:numRef>
              <c:f>Sheet1!$B$2:$B$6</c:f>
              <c:numCache>
                <c:formatCode>0.0</c:formatCode>
                <c:ptCount val="5"/>
                <c:pt idx="0">
                  <c:v>11.2</c:v>
                </c:pt>
                <c:pt idx="1">
                  <c:v>13.7</c:v>
                </c:pt>
                <c:pt idx="2">
                  <c:v>14.1</c:v>
                </c:pt>
                <c:pt idx="3">
                  <c:v>26.5</c:v>
                </c:pt>
                <c:pt idx="4">
                  <c:v>40.799999999999997</c:v>
                </c:pt>
              </c:numCache>
            </c:numRef>
          </c:val>
          <c:extLst>
            <c:ext xmlns:c16="http://schemas.microsoft.com/office/drawing/2014/chart" uri="{C3380CC4-5D6E-409C-BE32-E72D297353CC}">
              <c16:uniqueId val="{00000000-F204-45F7-835A-D21620C48975}"/>
            </c:ext>
          </c:extLst>
        </c:ser>
        <c:dLbls>
          <c:showLegendKey val="0"/>
          <c:showVal val="0"/>
          <c:showCatName val="0"/>
          <c:showSerName val="0"/>
          <c:showPercent val="0"/>
          <c:showBubbleSize val="0"/>
        </c:dLbls>
        <c:gapWidth val="219"/>
        <c:overlap val="-27"/>
        <c:axId val="357458280"/>
        <c:axId val="357458672"/>
      </c:barChart>
      <c:catAx>
        <c:axId val="35745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57458672"/>
        <c:crosses val="autoZero"/>
        <c:auto val="1"/>
        <c:lblAlgn val="ctr"/>
        <c:lblOffset val="100"/>
        <c:noMultiLvlLbl val="0"/>
      </c:catAx>
      <c:valAx>
        <c:axId val="357458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57458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White</c:v>
                </c:pt>
              </c:strCache>
            </c:strRef>
          </c:tx>
          <c:spPr>
            <a:ln w="57150" cap="rnd">
              <a:solidFill>
                <a:srgbClr val="C00000"/>
              </a:solidFill>
              <a:round/>
            </a:ln>
            <a:effectLst/>
          </c:spPr>
          <c:marker>
            <c:symbol val="none"/>
          </c:marker>
          <c:cat>
            <c:strRef>
              <c:f>Sheet1!$A$2:$A$7</c:f>
              <c:strCache>
                <c:ptCount val="6"/>
                <c:pt idx="0">
                  <c:v>2007-08</c:v>
                </c:pt>
                <c:pt idx="1">
                  <c:v>2009-10</c:v>
                </c:pt>
                <c:pt idx="2">
                  <c:v>2011-12</c:v>
                </c:pt>
                <c:pt idx="3">
                  <c:v>2013-14</c:v>
                </c:pt>
                <c:pt idx="4">
                  <c:v>2015-16</c:v>
                </c:pt>
                <c:pt idx="5">
                  <c:v>2016-2018</c:v>
                </c:pt>
              </c:strCache>
            </c:strRef>
          </c:cat>
          <c:val>
            <c:numRef>
              <c:f>Sheet1!$B$2:$B$7</c:f>
              <c:numCache>
                <c:formatCode>General</c:formatCode>
                <c:ptCount val="6"/>
                <c:pt idx="0">
                  <c:v>11.5</c:v>
                </c:pt>
                <c:pt idx="1">
                  <c:v>12.8</c:v>
                </c:pt>
                <c:pt idx="2">
                  <c:v>12.4</c:v>
                </c:pt>
                <c:pt idx="3">
                  <c:v>13.5</c:v>
                </c:pt>
                <c:pt idx="4">
                  <c:v>13.2</c:v>
                </c:pt>
                <c:pt idx="5">
                  <c:v>13.7</c:v>
                </c:pt>
              </c:numCache>
            </c:numRef>
          </c:val>
          <c:smooth val="0"/>
          <c:extLst>
            <c:ext xmlns:c16="http://schemas.microsoft.com/office/drawing/2014/chart" uri="{C3380CC4-5D6E-409C-BE32-E72D297353CC}">
              <c16:uniqueId val="{00000000-AC19-441B-AAA0-6A4378EA7FA9}"/>
            </c:ext>
          </c:extLst>
        </c:ser>
        <c:ser>
          <c:idx val="1"/>
          <c:order val="1"/>
          <c:tx>
            <c:strRef>
              <c:f>Sheet1!$C$1</c:f>
              <c:strCache>
                <c:ptCount val="1"/>
                <c:pt idx="0">
                  <c:v>American Indian/Alaskan Native</c:v>
                </c:pt>
              </c:strCache>
            </c:strRef>
          </c:tx>
          <c:spPr>
            <a:ln w="57150" cap="rnd">
              <a:solidFill>
                <a:schemeClr val="accent6">
                  <a:lumMod val="50000"/>
                </a:schemeClr>
              </a:solidFill>
              <a:round/>
            </a:ln>
            <a:effectLst/>
          </c:spPr>
          <c:marker>
            <c:symbol val="none"/>
          </c:marker>
          <c:cat>
            <c:strRef>
              <c:f>Sheet1!$A$2:$A$7</c:f>
              <c:strCache>
                <c:ptCount val="6"/>
                <c:pt idx="0">
                  <c:v>2007-08</c:v>
                </c:pt>
                <c:pt idx="1">
                  <c:v>2009-10</c:v>
                </c:pt>
                <c:pt idx="2">
                  <c:v>2011-12</c:v>
                </c:pt>
                <c:pt idx="3">
                  <c:v>2013-14</c:v>
                </c:pt>
                <c:pt idx="4">
                  <c:v>2015-16</c:v>
                </c:pt>
                <c:pt idx="5">
                  <c:v>2016-2018</c:v>
                </c:pt>
              </c:strCache>
            </c:strRef>
          </c:cat>
          <c:val>
            <c:numRef>
              <c:f>Sheet1!$C$2:$C$7</c:f>
              <c:numCache>
                <c:formatCode>General</c:formatCode>
                <c:ptCount val="6"/>
                <c:pt idx="0">
                  <c:v>26.9</c:v>
                </c:pt>
                <c:pt idx="1">
                  <c:v>30.7</c:v>
                </c:pt>
                <c:pt idx="2">
                  <c:v>38.4</c:v>
                </c:pt>
                <c:pt idx="3">
                  <c:v>30.3</c:v>
                </c:pt>
                <c:pt idx="4">
                  <c:v>21.9</c:v>
                </c:pt>
                <c:pt idx="5">
                  <c:v>26.5</c:v>
                </c:pt>
              </c:numCache>
            </c:numRef>
          </c:val>
          <c:smooth val="0"/>
          <c:extLst>
            <c:ext xmlns:c16="http://schemas.microsoft.com/office/drawing/2014/chart" uri="{C3380CC4-5D6E-409C-BE32-E72D297353CC}">
              <c16:uniqueId val="{00000001-AC19-441B-AAA0-6A4378EA7FA9}"/>
            </c:ext>
          </c:extLst>
        </c:ser>
        <c:ser>
          <c:idx val="2"/>
          <c:order val="2"/>
          <c:tx>
            <c:strRef>
              <c:f>Sheet1!$D$1</c:f>
              <c:strCache>
                <c:ptCount val="1"/>
                <c:pt idx="0">
                  <c:v>Black</c:v>
                </c:pt>
              </c:strCache>
            </c:strRef>
          </c:tx>
          <c:spPr>
            <a:ln w="57150" cap="rnd">
              <a:solidFill>
                <a:srgbClr val="0000FF"/>
              </a:solidFill>
              <a:round/>
            </a:ln>
            <a:effectLst/>
          </c:spPr>
          <c:marker>
            <c:symbol val="none"/>
          </c:marker>
          <c:cat>
            <c:strRef>
              <c:f>Sheet1!$A$2:$A$7</c:f>
              <c:strCache>
                <c:ptCount val="6"/>
                <c:pt idx="0">
                  <c:v>2007-08</c:v>
                </c:pt>
                <c:pt idx="1">
                  <c:v>2009-10</c:v>
                </c:pt>
                <c:pt idx="2">
                  <c:v>2011-12</c:v>
                </c:pt>
                <c:pt idx="3">
                  <c:v>2013-14</c:v>
                </c:pt>
                <c:pt idx="4">
                  <c:v>2015-16</c:v>
                </c:pt>
                <c:pt idx="5">
                  <c:v>2016-2018</c:v>
                </c:pt>
              </c:strCache>
            </c:strRef>
          </c:cat>
          <c:val>
            <c:numRef>
              <c:f>Sheet1!$D$2:$D$7</c:f>
              <c:numCache>
                <c:formatCode>General</c:formatCode>
                <c:ptCount val="6"/>
                <c:pt idx="0">
                  <c:v>35.6</c:v>
                </c:pt>
                <c:pt idx="1">
                  <c:v>41.6</c:v>
                </c:pt>
                <c:pt idx="2">
                  <c:v>44.3</c:v>
                </c:pt>
                <c:pt idx="3">
                  <c:v>42.1</c:v>
                </c:pt>
                <c:pt idx="4">
                  <c:v>40.799999999999997</c:v>
                </c:pt>
                <c:pt idx="5">
                  <c:v>41.4</c:v>
                </c:pt>
              </c:numCache>
            </c:numRef>
          </c:val>
          <c:smooth val="0"/>
          <c:extLst>
            <c:ext xmlns:c16="http://schemas.microsoft.com/office/drawing/2014/chart" uri="{C3380CC4-5D6E-409C-BE32-E72D297353CC}">
              <c16:uniqueId val="{00000002-AC19-441B-AAA0-6A4378EA7FA9}"/>
            </c:ext>
          </c:extLst>
        </c:ser>
        <c:dLbls>
          <c:showLegendKey val="0"/>
          <c:showVal val="0"/>
          <c:showCatName val="0"/>
          <c:showSerName val="0"/>
          <c:showPercent val="0"/>
          <c:showBubbleSize val="0"/>
        </c:dLbls>
        <c:smooth val="0"/>
        <c:axId val="357459848"/>
        <c:axId val="357459064"/>
      </c:lineChart>
      <c:catAx>
        <c:axId val="357459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57459064"/>
        <c:crosses val="autoZero"/>
        <c:auto val="1"/>
        <c:lblAlgn val="ctr"/>
        <c:lblOffset val="100"/>
        <c:noMultiLvlLbl val="0"/>
      </c:catAx>
      <c:valAx>
        <c:axId val="357459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5745984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2251131652022E-2"/>
          <c:y val="3.5914010816902757E-2"/>
          <c:w val="0.93983272471375856"/>
          <c:h val="0.85559797928820969"/>
        </c:manualLayout>
      </c:layout>
      <c:barChart>
        <c:barDir val="col"/>
        <c:grouping val="clustered"/>
        <c:varyColors val="0"/>
        <c:ser>
          <c:idx val="0"/>
          <c:order val="0"/>
          <c:tx>
            <c:strRef>
              <c:f>Sheet1!$B$1</c:f>
              <c:strCache>
                <c:ptCount val="1"/>
                <c:pt idx="0">
                  <c:v>White</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High School</c:v>
                </c:pt>
                <c:pt idx="1">
                  <c:v>High School</c:v>
                </c:pt>
                <c:pt idx="2">
                  <c:v>Some College</c:v>
                </c:pt>
                <c:pt idx="3">
                  <c:v>College </c:v>
                </c:pt>
              </c:strCache>
            </c:strRef>
          </c:cat>
          <c:val>
            <c:numRef>
              <c:f>Sheet1!$B$2:$B$5</c:f>
              <c:numCache>
                <c:formatCode>0.0</c:formatCode>
                <c:ptCount val="4"/>
                <c:pt idx="0">
                  <c:v>25</c:v>
                </c:pt>
                <c:pt idx="1">
                  <c:v>25.2</c:v>
                </c:pt>
                <c:pt idx="2">
                  <c:v>11.7</c:v>
                </c:pt>
                <c:pt idx="3">
                  <c:v>7.8</c:v>
                </c:pt>
              </c:numCache>
            </c:numRef>
          </c:val>
          <c:extLst>
            <c:ext xmlns:c16="http://schemas.microsoft.com/office/drawing/2014/chart" uri="{C3380CC4-5D6E-409C-BE32-E72D297353CC}">
              <c16:uniqueId val="{00000000-6EC6-4F11-B69E-10B1E5918B89}"/>
            </c:ext>
          </c:extLst>
        </c:ser>
        <c:ser>
          <c:idx val="1"/>
          <c:order val="1"/>
          <c:tx>
            <c:strRef>
              <c:f>Sheet1!$C$1</c:f>
              <c:strCache>
                <c:ptCount val="1"/>
                <c:pt idx="0">
                  <c:v>Black</c:v>
                </c:pt>
              </c:strCache>
            </c:strRef>
          </c:tx>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High School</c:v>
                </c:pt>
                <c:pt idx="1">
                  <c:v>High School</c:v>
                </c:pt>
                <c:pt idx="2">
                  <c:v>Some College</c:v>
                </c:pt>
                <c:pt idx="3">
                  <c:v>College </c:v>
                </c:pt>
              </c:strCache>
            </c:strRef>
          </c:cat>
          <c:val>
            <c:numRef>
              <c:f>Sheet1!$C$2:$C$5</c:f>
              <c:numCache>
                <c:formatCode>0.0</c:formatCode>
                <c:ptCount val="4"/>
                <c:pt idx="0">
                  <c:v>45.6</c:v>
                </c:pt>
                <c:pt idx="1">
                  <c:v>59.1</c:v>
                </c:pt>
                <c:pt idx="2">
                  <c:v>41</c:v>
                </c:pt>
                <c:pt idx="3">
                  <c:v>40.200000000000003</c:v>
                </c:pt>
              </c:numCache>
            </c:numRef>
          </c:val>
          <c:extLst>
            <c:ext xmlns:c16="http://schemas.microsoft.com/office/drawing/2014/chart" uri="{C3380CC4-5D6E-409C-BE32-E72D297353CC}">
              <c16:uniqueId val="{00000001-6EC6-4F11-B69E-10B1E5918B89}"/>
            </c:ext>
          </c:extLst>
        </c:ser>
        <c:dLbls>
          <c:showLegendKey val="0"/>
          <c:showVal val="0"/>
          <c:showCatName val="0"/>
          <c:showSerName val="0"/>
          <c:showPercent val="0"/>
          <c:showBubbleSize val="0"/>
        </c:dLbls>
        <c:gapWidth val="219"/>
        <c:overlap val="-27"/>
        <c:axId val="597878360"/>
        <c:axId val="597876792"/>
      </c:barChart>
      <c:catAx>
        <c:axId val="59787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97876792"/>
        <c:crosses val="autoZero"/>
        <c:auto val="1"/>
        <c:lblAlgn val="ctr"/>
        <c:lblOffset val="100"/>
        <c:noMultiLvlLbl val="0"/>
      </c:catAx>
      <c:valAx>
        <c:axId val="597876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97878360"/>
        <c:crosses val="autoZero"/>
        <c:crossBetween val="between"/>
      </c:valAx>
      <c:spPr>
        <a:noFill/>
        <a:ln>
          <a:noFill/>
        </a:ln>
        <a:effectLst/>
      </c:spPr>
    </c:plotArea>
    <c:legend>
      <c:legendPos val="b"/>
      <c:layout>
        <c:manualLayout>
          <c:xMode val="edge"/>
          <c:yMode val="edge"/>
          <c:x val="0.58591426071741037"/>
          <c:y val="7.6354905088963462E-2"/>
          <c:w val="0.24119004146220852"/>
          <c:h val="0.1021584625234812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2251131652022E-2"/>
          <c:y val="3.5914010816902757E-2"/>
          <c:w val="0.93983272471375856"/>
          <c:h val="0.85559797928820969"/>
        </c:manualLayout>
      </c:layout>
      <c:barChart>
        <c:barDir val="col"/>
        <c:grouping val="clustered"/>
        <c:varyColors val="0"/>
        <c:ser>
          <c:idx val="0"/>
          <c:order val="0"/>
          <c:tx>
            <c:strRef>
              <c:f>Sheet1!$B$1</c:f>
              <c:strCache>
                <c:ptCount val="1"/>
                <c:pt idx="0">
                  <c:v>White</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High School</c:v>
                </c:pt>
                <c:pt idx="1">
                  <c:v>High School</c:v>
                </c:pt>
                <c:pt idx="2">
                  <c:v>Some College</c:v>
                </c:pt>
                <c:pt idx="3">
                  <c:v>College </c:v>
                </c:pt>
              </c:strCache>
            </c:strRef>
          </c:cat>
          <c:val>
            <c:numRef>
              <c:f>Sheet1!$B$2:$B$5</c:f>
              <c:numCache>
                <c:formatCode>0.0</c:formatCode>
                <c:ptCount val="4"/>
                <c:pt idx="0">
                  <c:v>25</c:v>
                </c:pt>
                <c:pt idx="1">
                  <c:v>25.2</c:v>
                </c:pt>
                <c:pt idx="2">
                  <c:v>11.7</c:v>
                </c:pt>
                <c:pt idx="3">
                  <c:v>7.8</c:v>
                </c:pt>
              </c:numCache>
            </c:numRef>
          </c:val>
          <c:extLst>
            <c:ext xmlns:c16="http://schemas.microsoft.com/office/drawing/2014/chart" uri="{C3380CC4-5D6E-409C-BE32-E72D297353CC}">
              <c16:uniqueId val="{00000000-6EC6-4F11-B69E-10B1E5918B89}"/>
            </c:ext>
          </c:extLst>
        </c:ser>
        <c:ser>
          <c:idx val="1"/>
          <c:order val="1"/>
          <c:tx>
            <c:strRef>
              <c:f>Sheet1!$C$1</c:f>
              <c:strCache>
                <c:ptCount val="1"/>
                <c:pt idx="0">
                  <c:v>American Indian Alaskan Native</c:v>
                </c:pt>
              </c:strCache>
            </c:strRef>
          </c:tx>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32E-4A34-B0E5-05ED67F2B1B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High School</c:v>
                </c:pt>
                <c:pt idx="1">
                  <c:v>High School</c:v>
                </c:pt>
                <c:pt idx="2">
                  <c:v>Some College</c:v>
                </c:pt>
                <c:pt idx="3">
                  <c:v>College </c:v>
                </c:pt>
              </c:strCache>
            </c:strRef>
          </c:cat>
          <c:val>
            <c:numRef>
              <c:f>Sheet1!$C$2:$C$5</c:f>
              <c:numCache>
                <c:formatCode>0.0</c:formatCode>
                <c:ptCount val="4"/>
                <c:pt idx="0">
                  <c:v>50.8</c:v>
                </c:pt>
                <c:pt idx="1">
                  <c:v>43.7</c:v>
                </c:pt>
                <c:pt idx="2">
                  <c:v>32</c:v>
                </c:pt>
                <c:pt idx="3">
                  <c:v>0</c:v>
                </c:pt>
              </c:numCache>
            </c:numRef>
          </c:val>
          <c:extLst>
            <c:ext xmlns:c16="http://schemas.microsoft.com/office/drawing/2014/chart" uri="{C3380CC4-5D6E-409C-BE32-E72D297353CC}">
              <c16:uniqueId val="{00000001-6EC6-4F11-B69E-10B1E5918B89}"/>
            </c:ext>
          </c:extLst>
        </c:ser>
        <c:dLbls>
          <c:showLegendKey val="0"/>
          <c:showVal val="0"/>
          <c:showCatName val="0"/>
          <c:showSerName val="0"/>
          <c:showPercent val="0"/>
          <c:showBubbleSize val="0"/>
        </c:dLbls>
        <c:gapWidth val="219"/>
        <c:overlap val="-27"/>
        <c:axId val="597877968"/>
        <c:axId val="597877576"/>
      </c:barChart>
      <c:catAx>
        <c:axId val="59787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97877576"/>
        <c:crosses val="autoZero"/>
        <c:auto val="1"/>
        <c:lblAlgn val="ctr"/>
        <c:lblOffset val="100"/>
        <c:noMultiLvlLbl val="0"/>
      </c:catAx>
      <c:valAx>
        <c:axId val="597877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97877968"/>
        <c:crosses val="autoZero"/>
        <c:crossBetween val="between"/>
      </c:valAx>
      <c:spPr>
        <a:noFill/>
        <a:ln w="25400">
          <a:noFill/>
        </a:ln>
        <a:effectLst/>
      </c:spPr>
    </c:plotArea>
    <c:legend>
      <c:legendPos val="b"/>
      <c:layout>
        <c:manualLayout>
          <c:xMode val="edge"/>
          <c:yMode val="edge"/>
          <c:x val="0.54847464719084027"/>
          <c:y val="0"/>
          <c:w val="0.45152535280915973"/>
          <c:h val="0.23057873233474391"/>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80223667693711E-2"/>
          <c:y val="2.55010620644559E-2"/>
          <c:w val="0.91659610483472176"/>
          <c:h val="0.76908929772144508"/>
        </c:manualLayout>
      </c:layout>
      <c:barChart>
        <c:barDir val="col"/>
        <c:grouping val="clustered"/>
        <c:varyColors val="0"/>
        <c:ser>
          <c:idx val="0"/>
          <c:order val="0"/>
          <c:tx>
            <c:strRef>
              <c:f>Sheet1!$B$1</c:f>
              <c:strCache>
                <c:ptCount val="1"/>
                <c:pt idx="0">
                  <c:v>&lt;25</c:v>
                </c:pt>
              </c:strCache>
            </c:strRef>
          </c:tx>
          <c:spPr>
            <a:solidFill>
              <a:srgbClr val="00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Non-Hispanic White</c:v>
                </c:pt>
                <c:pt idx="1">
                  <c:v>Non-Hispanic Black</c:v>
                </c:pt>
                <c:pt idx="2">
                  <c:v>Hispanic</c:v>
                </c:pt>
              </c:strCache>
            </c:strRef>
          </c:cat>
          <c:val>
            <c:numRef>
              <c:f>Sheet1!$B$2:$B$4</c:f>
              <c:numCache>
                <c:formatCode>0.0</c:formatCode>
                <c:ptCount val="3"/>
                <c:pt idx="0">
                  <c:v>11.5</c:v>
                </c:pt>
                <c:pt idx="1">
                  <c:v>28.8</c:v>
                </c:pt>
                <c:pt idx="2">
                  <c:v>7.7</c:v>
                </c:pt>
              </c:numCache>
            </c:numRef>
          </c:val>
          <c:extLst>
            <c:ext xmlns:c16="http://schemas.microsoft.com/office/drawing/2014/chart" uri="{C3380CC4-5D6E-409C-BE32-E72D297353CC}">
              <c16:uniqueId val="{00000000-16D0-4837-87FE-AE30A0ADEA09}"/>
            </c:ext>
          </c:extLst>
        </c:ser>
        <c:ser>
          <c:idx val="1"/>
          <c:order val="1"/>
          <c:tx>
            <c:strRef>
              <c:f>Sheet1!$C$1</c:f>
              <c:strCache>
                <c:ptCount val="1"/>
                <c:pt idx="0">
                  <c:v>25-39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Non-Hispanic White</c:v>
                </c:pt>
                <c:pt idx="1">
                  <c:v>Non-Hispanic Black</c:v>
                </c:pt>
                <c:pt idx="2">
                  <c:v>Hispanic</c:v>
                </c:pt>
              </c:strCache>
            </c:strRef>
          </c:cat>
          <c:val>
            <c:numRef>
              <c:f>Sheet1!$C$2:$C$4</c:f>
              <c:numCache>
                <c:formatCode>0.0</c:formatCode>
                <c:ptCount val="3"/>
                <c:pt idx="0">
                  <c:v>17.600000000000001</c:v>
                </c:pt>
                <c:pt idx="1">
                  <c:v>56.3</c:v>
                </c:pt>
                <c:pt idx="2">
                  <c:v>19.2</c:v>
                </c:pt>
              </c:numCache>
            </c:numRef>
          </c:val>
          <c:extLst>
            <c:ext xmlns:c16="http://schemas.microsoft.com/office/drawing/2014/chart" uri="{C3380CC4-5D6E-409C-BE32-E72D297353CC}">
              <c16:uniqueId val="{00000001-16D0-4837-87FE-AE30A0ADEA09}"/>
            </c:ext>
          </c:extLst>
        </c:ser>
        <c:ser>
          <c:idx val="2"/>
          <c:order val="2"/>
          <c:tx>
            <c:strRef>
              <c:f>Sheet1!$D$1</c:f>
              <c:strCache>
                <c:ptCount val="1"/>
                <c:pt idx="0">
                  <c:v>40+</c:v>
                </c:pt>
              </c:strCache>
            </c:strRef>
          </c:tx>
          <c:spPr>
            <a:solidFill>
              <a:srgbClr val="C0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16D0-4837-87FE-AE30A0ADEA0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Non-Hispanic White</c:v>
                </c:pt>
                <c:pt idx="1">
                  <c:v>Non-Hispanic Black</c:v>
                </c:pt>
                <c:pt idx="2">
                  <c:v>Hispanic</c:v>
                </c:pt>
              </c:strCache>
            </c:strRef>
          </c:cat>
          <c:val>
            <c:numRef>
              <c:f>Sheet1!$D$2:$D$4</c:f>
              <c:numCache>
                <c:formatCode>0.0</c:formatCode>
                <c:ptCount val="3"/>
                <c:pt idx="0">
                  <c:v>96.8</c:v>
                </c:pt>
                <c:pt idx="1">
                  <c:v>263.10000000000002</c:v>
                </c:pt>
                <c:pt idx="2">
                  <c:v>86</c:v>
                </c:pt>
              </c:numCache>
            </c:numRef>
          </c:val>
          <c:extLst>
            <c:ext xmlns:c16="http://schemas.microsoft.com/office/drawing/2014/chart" uri="{C3380CC4-5D6E-409C-BE32-E72D297353CC}">
              <c16:uniqueId val="{00000002-16D0-4837-87FE-AE30A0ADEA09}"/>
            </c:ext>
          </c:extLst>
        </c:ser>
        <c:dLbls>
          <c:showLegendKey val="0"/>
          <c:showVal val="0"/>
          <c:showCatName val="0"/>
          <c:showSerName val="0"/>
          <c:showPercent val="0"/>
          <c:showBubbleSize val="0"/>
        </c:dLbls>
        <c:gapWidth val="219"/>
        <c:overlap val="-27"/>
        <c:axId val="589845536"/>
        <c:axId val="589845928"/>
      </c:barChart>
      <c:catAx>
        <c:axId val="589845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89845928"/>
        <c:crosses val="autoZero"/>
        <c:auto val="1"/>
        <c:lblAlgn val="ctr"/>
        <c:lblOffset val="100"/>
        <c:noMultiLvlLbl val="0"/>
      </c:catAx>
      <c:valAx>
        <c:axId val="589845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8984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50367073681003E-2"/>
          <c:y val="3.920635160419441E-2"/>
          <c:w val="0.937496196127658"/>
          <c:h val="0.83355448509380592"/>
        </c:manualLayout>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Sheet1!$A$2:$A$58</c:f>
              <c:numCache>
                <c:formatCode>General</c:formatCode>
                <c:ptCount val="5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numCache>
            </c:numRef>
          </c:cat>
          <c:val>
            <c:numRef>
              <c:f>Sheet1!$B$2:$B$58</c:f>
              <c:numCache>
                <c:formatCode>###0.0;###0.0</c:formatCode>
                <c:ptCount val="57"/>
                <c:pt idx="0">
                  <c:v>75</c:v>
                </c:pt>
                <c:pt idx="1">
                  <c:v>67.8</c:v>
                </c:pt>
                <c:pt idx="2">
                  <c:v>61.1</c:v>
                </c:pt>
                <c:pt idx="3">
                  <c:v>52.4</c:v>
                </c:pt>
                <c:pt idx="4">
                  <c:v>47</c:v>
                </c:pt>
                <c:pt idx="5">
                  <c:v>40.9</c:v>
                </c:pt>
                <c:pt idx="6">
                  <c:v>41</c:v>
                </c:pt>
                <c:pt idx="7">
                  <c:v>37.6</c:v>
                </c:pt>
                <c:pt idx="8">
                  <c:v>37.4</c:v>
                </c:pt>
                <c:pt idx="9">
                  <c:v>37.1</c:v>
                </c:pt>
                <c:pt idx="10">
                  <c:v>36.9</c:v>
                </c:pt>
                <c:pt idx="11">
                  <c:v>35.200000000000003</c:v>
                </c:pt>
                <c:pt idx="12">
                  <c:v>35.799999999999997</c:v>
                </c:pt>
                <c:pt idx="13">
                  <c:v>33.299999999999997</c:v>
                </c:pt>
                <c:pt idx="14">
                  <c:v>31.6</c:v>
                </c:pt>
                <c:pt idx="15">
                  <c:v>29.1</c:v>
                </c:pt>
                <c:pt idx="16">
                  <c:v>28</c:v>
                </c:pt>
                <c:pt idx="17">
                  <c:v>24.5</c:v>
                </c:pt>
                <c:pt idx="18">
                  <c:v>22.2</c:v>
                </c:pt>
                <c:pt idx="19">
                  <c:v>21.5</c:v>
                </c:pt>
                <c:pt idx="20">
                  <c:v>18.8</c:v>
                </c:pt>
                <c:pt idx="21">
                  <c:v>18.8</c:v>
                </c:pt>
                <c:pt idx="22">
                  <c:v>15.2</c:v>
                </c:pt>
                <c:pt idx="23">
                  <c:v>14.6</c:v>
                </c:pt>
                <c:pt idx="24">
                  <c:v>12.8</c:v>
                </c:pt>
                <c:pt idx="25">
                  <c:v>12.3</c:v>
                </c:pt>
                <c:pt idx="26">
                  <c:v>11.2</c:v>
                </c:pt>
                <c:pt idx="27">
                  <c:v>9.6</c:v>
                </c:pt>
                <c:pt idx="28">
                  <c:v>9.6</c:v>
                </c:pt>
                <c:pt idx="29">
                  <c:v>9.1999999999999993</c:v>
                </c:pt>
                <c:pt idx="30">
                  <c:v>8.5</c:v>
                </c:pt>
                <c:pt idx="31">
                  <c:v>7.9</c:v>
                </c:pt>
                <c:pt idx="32">
                  <c:v>8</c:v>
                </c:pt>
                <c:pt idx="33">
                  <c:v>7.8</c:v>
                </c:pt>
                <c:pt idx="34">
                  <c:v>7.8</c:v>
                </c:pt>
                <c:pt idx="35">
                  <c:v>7.2</c:v>
                </c:pt>
                <c:pt idx="36">
                  <c:v>6.6</c:v>
                </c:pt>
                <c:pt idx="37">
                  <c:v>8.4</c:v>
                </c:pt>
                <c:pt idx="38">
                  <c:v>7.9</c:v>
                </c:pt>
                <c:pt idx="39">
                  <c:v>8.1999999999999993</c:v>
                </c:pt>
                <c:pt idx="40">
                  <c:v>7.9</c:v>
                </c:pt>
                <c:pt idx="41">
                  <c:v>7.8</c:v>
                </c:pt>
                <c:pt idx="42">
                  <c:v>7.5</c:v>
                </c:pt>
                <c:pt idx="43">
                  <c:v>8.3000000000000007</c:v>
                </c:pt>
                <c:pt idx="44">
                  <c:v>7.1</c:v>
                </c:pt>
                <c:pt idx="45">
                  <c:v>7.6</c:v>
                </c:pt>
                <c:pt idx="46">
                  <c:v>8.4</c:v>
                </c:pt>
                <c:pt idx="47">
                  <c:v>7.1</c:v>
                </c:pt>
                <c:pt idx="48">
                  <c:v>9.9</c:v>
                </c:pt>
                <c:pt idx="49">
                  <c:v>9.8000000000000007</c:v>
                </c:pt>
                <c:pt idx="50">
                  <c:v>9.9</c:v>
                </c:pt>
                <c:pt idx="51">
                  <c:v>8.9</c:v>
                </c:pt>
                <c:pt idx="52">
                  <c:v>12.1</c:v>
                </c:pt>
                <c:pt idx="53">
                  <c:v>13.1</c:v>
                </c:pt>
                <c:pt idx="54">
                  <c:v>15.1</c:v>
                </c:pt>
                <c:pt idx="55">
                  <c:v>13.3</c:v>
                </c:pt>
                <c:pt idx="56" formatCode="General">
                  <c:v>12.7</c:v>
                </c:pt>
              </c:numCache>
            </c:numRef>
          </c:val>
          <c:smooth val="0"/>
          <c:extLst>
            <c:ext xmlns:c16="http://schemas.microsoft.com/office/drawing/2014/chart" uri="{C3380CC4-5D6E-409C-BE32-E72D297353CC}">
              <c16:uniqueId val="{00000000-89DA-44BA-84DD-F191244DCBE5}"/>
            </c:ext>
          </c:extLst>
        </c:ser>
        <c:dLbls>
          <c:showLegendKey val="0"/>
          <c:showVal val="0"/>
          <c:showCatName val="0"/>
          <c:showSerName val="0"/>
          <c:showPercent val="0"/>
          <c:showBubbleSize val="0"/>
        </c:dLbls>
        <c:smooth val="0"/>
        <c:axId val="533377504"/>
        <c:axId val="533378288"/>
      </c:lineChart>
      <c:catAx>
        <c:axId val="533377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33378288"/>
        <c:crosses val="autoZero"/>
        <c:auto val="1"/>
        <c:lblAlgn val="ctr"/>
        <c:lblOffset val="100"/>
        <c:noMultiLvlLbl val="0"/>
      </c:catAx>
      <c:valAx>
        <c:axId val="533378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3337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3039674388535"/>
          <c:y val="2.6267782461394634E-2"/>
          <c:w val="0.62029556088097682"/>
          <c:h val="0.79265550044606969"/>
        </c:manualLayout>
      </c:layout>
      <c:barChart>
        <c:barDir val="bar"/>
        <c:grouping val="clustered"/>
        <c:varyColors val="0"/>
        <c:ser>
          <c:idx val="0"/>
          <c:order val="0"/>
          <c:tx>
            <c:strRef>
              <c:f>Sheet1!$B$1</c:f>
              <c:strCache>
                <c:ptCount val="1"/>
                <c:pt idx="0">
                  <c:v>Non-Hispanic Black</c:v>
                </c:pt>
              </c:strCache>
            </c:strRef>
          </c:tx>
          <c:spPr>
            <a:solidFill>
              <a:srgbClr val="FFC000"/>
            </a:solidFill>
            <a:ln>
              <a:noFill/>
            </a:ln>
            <a:effectLst/>
          </c:spPr>
          <c:invertIfNegative val="0"/>
          <c:dLbls>
            <c:dLbl>
              <c:idx val="0"/>
              <c:layout>
                <c:manualLayout>
                  <c:x val="0"/>
                  <c:y val="1.0521885521885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3A-4991-BEB4-8BE697C27C24}"/>
                </c:ext>
              </c:extLst>
            </c:dLbl>
            <c:dLbl>
              <c:idx val="5"/>
              <c:layout>
                <c:manualLayout>
                  <c:x val="-3.0019212295870458E-3"/>
                  <c:y val="1.0521885521885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3A-4991-BEB4-8BE697C27C24}"/>
                </c:ext>
              </c:extLst>
            </c:dLbl>
            <c:dLbl>
              <c:idx val="6"/>
              <c:layout>
                <c:manualLayout>
                  <c:x val="-1.5009606147934678E-3"/>
                  <c:y val="5.26094276094276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3A-4991-BEB4-8BE697C27C2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Mental Health Cond.</c:v>
                </c:pt>
                <c:pt idx="1">
                  <c:v>Preeclampsia &amp; Eclampsia</c:v>
                </c:pt>
                <c:pt idx="2">
                  <c:v>Embolism</c:v>
                </c:pt>
                <c:pt idx="3">
                  <c:v>Cardiomyopathy</c:v>
                </c:pt>
                <c:pt idx="4">
                  <c:v>Infection</c:v>
                </c:pt>
                <c:pt idx="5">
                  <c:v>Cardiavasc.&amp;Coronary Conditions</c:v>
                </c:pt>
                <c:pt idx="6">
                  <c:v>Hemorrhage</c:v>
                </c:pt>
              </c:strCache>
            </c:strRef>
          </c:cat>
          <c:val>
            <c:numRef>
              <c:f>Sheet1!$B$2:$B$8</c:f>
              <c:numCache>
                <c:formatCode>0.0</c:formatCode>
                <c:ptCount val="7"/>
                <c:pt idx="1">
                  <c:v>11.4</c:v>
                </c:pt>
                <c:pt idx="2">
                  <c:v>10.1</c:v>
                </c:pt>
                <c:pt idx="3">
                  <c:v>13.9</c:v>
                </c:pt>
                <c:pt idx="4">
                  <c:v>10.1</c:v>
                </c:pt>
                <c:pt idx="5">
                  <c:v>13.9</c:v>
                </c:pt>
                <c:pt idx="6" formatCode="General">
                  <c:v>10.8</c:v>
                </c:pt>
              </c:numCache>
            </c:numRef>
          </c:val>
          <c:extLst>
            <c:ext xmlns:c16="http://schemas.microsoft.com/office/drawing/2014/chart" uri="{C3380CC4-5D6E-409C-BE32-E72D297353CC}">
              <c16:uniqueId val="{00000003-733A-4991-BEB4-8BE697C27C24}"/>
            </c:ext>
          </c:extLst>
        </c:ser>
        <c:ser>
          <c:idx val="1"/>
          <c:order val="1"/>
          <c:tx>
            <c:strRef>
              <c:f>Sheet1!$C$1</c:f>
              <c:strCache>
                <c:ptCount val="1"/>
                <c:pt idx="0">
                  <c:v>Non-Hispanic White</c:v>
                </c:pt>
              </c:strCache>
            </c:strRef>
          </c:tx>
          <c:spPr>
            <a:solidFill>
              <a:srgbClr val="0000FF"/>
            </a:solidFill>
            <a:ln>
              <a:noFill/>
            </a:ln>
            <a:effectLst/>
          </c:spPr>
          <c:invertIfNegative val="0"/>
          <c:dLbls>
            <c:dLbl>
              <c:idx val="1"/>
              <c:layout>
                <c:manualLayout>
                  <c:x val="-6.0038424591738714E-3"/>
                  <c:y val="-1.3152356902356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3A-4991-BEB4-8BE697C27C24}"/>
                </c:ext>
              </c:extLst>
            </c:dLbl>
            <c:dLbl>
              <c:idx val="2"/>
              <c:layout>
                <c:manualLayout>
                  <c:x val="6.0038424591738714E-3"/>
                  <c:y val="-2.3674242424242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3A-4991-BEB4-8BE697C27C24}"/>
                </c:ext>
              </c:extLst>
            </c:dLbl>
            <c:dLbl>
              <c:idx val="3"/>
              <c:layout>
                <c:manualLayout>
                  <c:x val="-1.5009606147934678E-3"/>
                  <c:y val="-7.8914141414141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3A-4991-BEB4-8BE697C27C2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Mental Health Cond.</c:v>
                </c:pt>
                <c:pt idx="1">
                  <c:v>Preeclampsia &amp; Eclampsia</c:v>
                </c:pt>
                <c:pt idx="2">
                  <c:v>Embolism</c:v>
                </c:pt>
                <c:pt idx="3">
                  <c:v>Cardiomyopathy</c:v>
                </c:pt>
                <c:pt idx="4">
                  <c:v>Infection</c:v>
                </c:pt>
                <c:pt idx="5">
                  <c:v>Cardiavasc.&amp;Coronary Conditions</c:v>
                </c:pt>
                <c:pt idx="6">
                  <c:v>Hemorrhage</c:v>
                </c:pt>
              </c:strCache>
            </c:strRef>
          </c:cat>
          <c:val>
            <c:numRef>
              <c:f>Sheet1!$C$2:$C$8</c:f>
              <c:numCache>
                <c:formatCode>0.0</c:formatCode>
                <c:ptCount val="7"/>
                <c:pt idx="0">
                  <c:v>14.9</c:v>
                </c:pt>
                <c:pt idx="1">
                  <c:v>6.5</c:v>
                </c:pt>
                <c:pt idx="2">
                  <c:v>8</c:v>
                </c:pt>
                <c:pt idx="3">
                  <c:v>8</c:v>
                </c:pt>
                <c:pt idx="4">
                  <c:v>12.4</c:v>
                </c:pt>
                <c:pt idx="5">
                  <c:v>13.4</c:v>
                </c:pt>
                <c:pt idx="6" formatCode="General">
                  <c:v>13.4</c:v>
                </c:pt>
              </c:numCache>
            </c:numRef>
          </c:val>
          <c:extLst>
            <c:ext xmlns:c16="http://schemas.microsoft.com/office/drawing/2014/chart" uri="{C3380CC4-5D6E-409C-BE32-E72D297353CC}">
              <c16:uniqueId val="{00000007-733A-4991-BEB4-8BE697C27C24}"/>
            </c:ext>
          </c:extLst>
        </c:ser>
        <c:dLbls>
          <c:showLegendKey val="0"/>
          <c:showVal val="0"/>
          <c:showCatName val="0"/>
          <c:showSerName val="0"/>
          <c:showPercent val="0"/>
          <c:showBubbleSize val="0"/>
        </c:dLbls>
        <c:gapWidth val="219"/>
        <c:axId val="589842792"/>
        <c:axId val="589843184"/>
      </c:barChart>
      <c:catAx>
        <c:axId val="58984279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89843184"/>
        <c:crosses val="autoZero"/>
        <c:auto val="1"/>
        <c:lblAlgn val="ctr"/>
        <c:lblOffset val="100"/>
        <c:noMultiLvlLbl val="0"/>
      </c:catAx>
      <c:valAx>
        <c:axId val="589843184"/>
        <c:scaling>
          <c:orientation val="minMax"/>
          <c:max val="16"/>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89842792"/>
        <c:crosses val="autoZero"/>
        <c:crossBetween val="between"/>
        <c:majorUnit val="4"/>
      </c:valAx>
      <c:spPr>
        <a:noFill/>
        <a:ln>
          <a:noFill/>
        </a:ln>
        <a:effectLst/>
      </c:spPr>
    </c:plotArea>
    <c:legend>
      <c:legendPos val="b"/>
      <c:layout>
        <c:manualLayout>
          <c:xMode val="edge"/>
          <c:yMode val="edge"/>
          <c:x val="0.17515077343211444"/>
          <c:y val="0.90529764508603094"/>
          <c:w val="0.64969835700530132"/>
          <c:h val="9.2071883533497711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Hemorrhage</c:v>
                </c:pt>
              </c:strCache>
            </c:strRef>
          </c:tx>
          <c:spPr>
            <a:solidFill>
              <a:schemeClr val="accent1"/>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Sheet1!$B$2:$B$6</c:f>
              <c:numCache>
                <c:formatCode>0.0%</c:formatCode>
                <c:ptCount val="5"/>
                <c:pt idx="0">
                  <c:v>9.0999999999999998E-2</c:v>
                </c:pt>
                <c:pt idx="1">
                  <c:v>9.7000000000000003E-2</c:v>
                </c:pt>
                <c:pt idx="2">
                  <c:v>0.19700000000000001</c:v>
                </c:pt>
                <c:pt idx="3">
                  <c:v>0.19500000000000001</c:v>
                </c:pt>
                <c:pt idx="4">
                  <c:v>0.158</c:v>
                </c:pt>
              </c:numCache>
            </c:numRef>
          </c:val>
          <c:extLst>
            <c:ext xmlns:c16="http://schemas.microsoft.com/office/drawing/2014/chart" uri="{C3380CC4-5D6E-409C-BE32-E72D297353CC}">
              <c16:uniqueId val="{00000000-BEE2-4096-90D7-774A76F1327E}"/>
            </c:ext>
          </c:extLst>
        </c:ser>
        <c:ser>
          <c:idx val="1"/>
          <c:order val="1"/>
          <c:tx>
            <c:strRef>
              <c:f>Sheet1!$C$1</c:f>
              <c:strCache>
                <c:ptCount val="1"/>
                <c:pt idx="0">
                  <c:v>Infection</c:v>
                </c:pt>
              </c:strCache>
            </c:strRef>
          </c:tx>
          <c:spPr>
            <a:solidFill>
              <a:schemeClr val="accent2"/>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Sheet1!$C$2:$C$6</c:f>
              <c:numCache>
                <c:formatCode>0.0%</c:formatCode>
                <c:ptCount val="5"/>
                <c:pt idx="0">
                  <c:v>0.152</c:v>
                </c:pt>
                <c:pt idx="1">
                  <c:v>9.7000000000000003E-2</c:v>
                </c:pt>
                <c:pt idx="2">
                  <c:v>8.5000000000000006E-2</c:v>
                </c:pt>
                <c:pt idx="3">
                  <c:v>0.15</c:v>
                </c:pt>
                <c:pt idx="4">
                  <c:v>0.16700000000000001</c:v>
                </c:pt>
              </c:numCache>
            </c:numRef>
          </c:val>
          <c:extLst>
            <c:ext xmlns:c16="http://schemas.microsoft.com/office/drawing/2014/chart" uri="{C3380CC4-5D6E-409C-BE32-E72D297353CC}">
              <c16:uniqueId val="{00000001-BEE2-4096-90D7-774A76F1327E}"/>
            </c:ext>
          </c:extLst>
        </c:ser>
        <c:ser>
          <c:idx val="2"/>
          <c:order val="2"/>
          <c:tx>
            <c:strRef>
              <c:f>Sheet1!$D$1</c:f>
              <c:strCache>
                <c:ptCount val="1"/>
                <c:pt idx="0">
                  <c:v>Amniotic Fluid Embolism</c:v>
                </c:pt>
              </c:strCache>
            </c:strRef>
          </c:tx>
          <c:spPr>
            <a:solidFill>
              <a:schemeClr val="accent3"/>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Sheet1!$D$2:$D$6</c:f>
              <c:numCache>
                <c:formatCode>0.0%</c:formatCode>
                <c:ptCount val="5"/>
                <c:pt idx="0">
                  <c:v>5.2999999999999999E-2</c:v>
                </c:pt>
                <c:pt idx="1">
                  <c:v>4.3999999999999997E-2</c:v>
                </c:pt>
                <c:pt idx="2">
                  <c:v>2.5999999999999999E-2</c:v>
                </c:pt>
                <c:pt idx="3">
                  <c:v>0.15</c:v>
                </c:pt>
                <c:pt idx="4">
                  <c:v>5.2999999999999999E-2</c:v>
                </c:pt>
              </c:numCache>
            </c:numRef>
          </c:val>
          <c:extLst>
            <c:ext xmlns:c16="http://schemas.microsoft.com/office/drawing/2014/chart" uri="{C3380CC4-5D6E-409C-BE32-E72D297353CC}">
              <c16:uniqueId val="{00000002-BEE2-4096-90D7-774A76F1327E}"/>
            </c:ext>
          </c:extLst>
        </c:ser>
        <c:ser>
          <c:idx val="3"/>
          <c:order val="3"/>
          <c:tx>
            <c:strRef>
              <c:f>Sheet1!$E$1</c:f>
              <c:strCache>
                <c:ptCount val="1"/>
                <c:pt idx="0">
                  <c:v>Blood Clots</c:v>
                </c:pt>
              </c:strCache>
            </c:strRef>
          </c:tx>
          <c:spPr>
            <a:solidFill>
              <a:schemeClr val="accent4"/>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Sheet1!$E$2:$E$6</c:f>
              <c:numCache>
                <c:formatCode>0.0%</c:formatCode>
                <c:ptCount val="5"/>
                <c:pt idx="0">
                  <c:v>8.8999999999999996E-2</c:v>
                </c:pt>
                <c:pt idx="1">
                  <c:v>0.109</c:v>
                </c:pt>
                <c:pt idx="2">
                  <c:v>7.6999999999999999E-2</c:v>
                </c:pt>
                <c:pt idx="3">
                  <c:v>3.2000000000000001E-2</c:v>
                </c:pt>
                <c:pt idx="4">
                  <c:v>0.08</c:v>
                </c:pt>
              </c:numCache>
            </c:numRef>
          </c:val>
          <c:extLst>
            <c:ext xmlns:c16="http://schemas.microsoft.com/office/drawing/2014/chart" uri="{C3380CC4-5D6E-409C-BE32-E72D297353CC}">
              <c16:uniqueId val="{00000003-BEE2-4096-90D7-774A76F1327E}"/>
            </c:ext>
          </c:extLst>
        </c:ser>
        <c:ser>
          <c:idx val="4"/>
          <c:order val="4"/>
          <c:tx>
            <c:strRef>
              <c:f>Sheet1!$F$1</c:f>
              <c:strCache>
                <c:ptCount val="1"/>
                <c:pt idx="0">
                  <c:v>Hypertension</c:v>
                </c:pt>
              </c:strCache>
            </c:strRef>
          </c:tx>
          <c:spPr>
            <a:solidFill>
              <a:schemeClr val="accent5"/>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Sheet1!$F$2:$F$6</c:f>
              <c:numCache>
                <c:formatCode>0.0%</c:formatCode>
                <c:ptCount val="5"/>
                <c:pt idx="0">
                  <c:v>6.7000000000000004E-2</c:v>
                </c:pt>
                <c:pt idx="1">
                  <c:v>8.2000000000000003E-2</c:v>
                </c:pt>
                <c:pt idx="2">
                  <c:v>0.128</c:v>
                </c:pt>
                <c:pt idx="3">
                  <c:v>6.2E-2</c:v>
                </c:pt>
                <c:pt idx="4">
                  <c:v>9.7000000000000003E-2</c:v>
                </c:pt>
              </c:numCache>
            </c:numRef>
          </c:val>
          <c:extLst>
            <c:ext xmlns:c16="http://schemas.microsoft.com/office/drawing/2014/chart" uri="{C3380CC4-5D6E-409C-BE32-E72D297353CC}">
              <c16:uniqueId val="{00000004-BEE2-4096-90D7-774A76F1327E}"/>
            </c:ext>
          </c:extLst>
        </c:ser>
        <c:ser>
          <c:idx val="5"/>
          <c:order val="5"/>
          <c:tx>
            <c:strRef>
              <c:f>Sheet1!$G$1</c:f>
              <c:strCache>
                <c:ptCount val="1"/>
                <c:pt idx="0">
                  <c:v>Stroke</c:v>
                </c:pt>
              </c:strCache>
            </c:strRef>
          </c:tx>
          <c:spPr>
            <a:solidFill>
              <a:schemeClr val="accent6"/>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Sheet1!$G$2:$G$6</c:f>
              <c:numCache>
                <c:formatCode>0.0%</c:formatCode>
                <c:ptCount val="5"/>
                <c:pt idx="0">
                  <c:v>7.4999999999999997E-2</c:v>
                </c:pt>
                <c:pt idx="1">
                  <c:v>6.0999999999999999E-2</c:v>
                </c:pt>
                <c:pt idx="2">
                  <c:v>5.0999999999999997E-2</c:v>
                </c:pt>
                <c:pt idx="3">
                  <c:v>0.109</c:v>
                </c:pt>
                <c:pt idx="4">
                  <c:v>8.4000000000000005E-2</c:v>
                </c:pt>
              </c:numCache>
            </c:numRef>
          </c:val>
          <c:extLst>
            <c:ext xmlns:c16="http://schemas.microsoft.com/office/drawing/2014/chart" uri="{C3380CC4-5D6E-409C-BE32-E72D297353CC}">
              <c16:uniqueId val="{00000005-BEE2-4096-90D7-774A76F1327E}"/>
            </c:ext>
          </c:extLst>
        </c:ser>
        <c:ser>
          <c:idx val="6"/>
          <c:order val="6"/>
          <c:tx>
            <c:strRef>
              <c:f>Sheet1!$H$1</c:f>
              <c:strCache>
                <c:ptCount val="1"/>
                <c:pt idx="0">
                  <c:v>Weak Heart Muscle</c:v>
                </c:pt>
              </c:strCache>
            </c:strRef>
          </c:tx>
          <c:spPr>
            <a:solidFill>
              <a:schemeClr val="accent1">
                <a:lumMod val="60000"/>
              </a:schemeClr>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Sheet1!$H$2:$H$6</c:f>
              <c:numCache>
                <c:formatCode>0.0%</c:formatCode>
                <c:ptCount val="5"/>
                <c:pt idx="0">
                  <c:v>0.104</c:v>
                </c:pt>
                <c:pt idx="1">
                  <c:v>0.14199999999999999</c:v>
                </c:pt>
                <c:pt idx="2">
                  <c:v>0.14499999999999999</c:v>
                </c:pt>
                <c:pt idx="3">
                  <c:v>6.2E-2</c:v>
                </c:pt>
                <c:pt idx="4">
                  <c:v>6.8000000000000005E-2</c:v>
                </c:pt>
              </c:numCache>
            </c:numRef>
          </c:val>
          <c:extLst>
            <c:ext xmlns:c16="http://schemas.microsoft.com/office/drawing/2014/chart" uri="{C3380CC4-5D6E-409C-BE32-E72D297353CC}">
              <c16:uniqueId val="{00000006-BEE2-4096-90D7-774A76F1327E}"/>
            </c:ext>
          </c:extLst>
        </c:ser>
        <c:ser>
          <c:idx val="7"/>
          <c:order val="7"/>
          <c:tx>
            <c:strRef>
              <c:f>Sheet1!$I$1</c:f>
              <c:strCache>
                <c:ptCount val="1"/>
                <c:pt idx="0">
                  <c:v>Other Cardiac Condition</c:v>
                </c:pt>
              </c:strCache>
            </c:strRef>
          </c:tx>
          <c:spPr>
            <a:solidFill>
              <a:schemeClr val="accent2">
                <a:lumMod val="60000"/>
              </a:schemeClr>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Sheet1!$I$2:$I$6</c:f>
              <c:numCache>
                <c:formatCode>0.0%</c:formatCode>
                <c:ptCount val="5"/>
                <c:pt idx="0">
                  <c:v>0.16900000000000001</c:v>
                </c:pt>
                <c:pt idx="1">
                  <c:v>0.16200000000000001</c:v>
                </c:pt>
                <c:pt idx="2">
                  <c:v>0.111</c:v>
                </c:pt>
                <c:pt idx="3">
                  <c:v>0.112</c:v>
                </c:pt>
                <c:pt idx="4">
                  <c:v>0.11899999999999999</c:v>
                </c:pt>
              </c:numCache>
            </c:numRef>
          </c:val>
          <c:extLst>
            <c:ext xmlns:c16="http://schemas.microsoft.com/office/drawing/2014/chart" uri="{C3380CC4-5D6E-409C-BE32-E72D297353CC}">
              <c16:uniqueId val="{00000007-BEE2-4096-90D7-774A76F1327E}"/>
            </c:ext>
          </c:extLst>
        </c:ser>
        <c:ser>
          <c:idx val="8"/>
          <c:order val="8"/>
          <c:tx>
            <c:strRef>
              <c:f>Sheet1!$J$1</c:f>
              <c:strCache>
                <c:ptCount val="1"/>
                <c:pt idx="0">
                  <c:v>Other NonCardiac Condition</c:v>
                </c:pt>
              </c:strCache>
            </c:strRef>
          </c:tx>
          <c:spPr>
            <a:solidFill>
              <a:schemeClr val="accent3">
                <a:lumMod val="60000"/>
              </a:schemeClr>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Sheet1!$J$2:$J$6</c:f>
              <c:numCache>
                <c:formatCode>0.0%</c:formatCode>
                <c:ptCount val="5"/>
                <c:pt idx="0">
                  <c:v>0.13900000000000001</c:v>
                </c:pt>
                <c:pt idx="1">
                  <c:v>0.14099999999999999</c:v>
                </c:pt>
                <c:pt idx="2">
                  <c:v>0.13700000000000001</c:v>
                </c:pt>
                <c:pt idx="3">
                  <c:v>7.6999999999999999E-2</c:v>
                </c:pt>
                <c:pt idx="4">
                  <c:v>0.113</c:v>
                </c:pt>
              </c:numCache>
            </c:numRef>
          </c:val>
          <c:extLst>
            <c:ext xmlns:c16="http://schemas.microsoft.com/office/drawing/2014/chart" uri="{C3380CC4-5D6E-409C-BE32-E72D297353CC}">
              <c16:uniqueId val="{00000008-BEE2-4096-90D7-774A76F1327E}"/>
            </c:ext>
          </c:extLst>
        </c:ser>
        <c:ser>
          <c:idx val="9"/>
          <c:order val="9"/>
          <c:tx>
            <c:strRef>
              <c:f>Sheet1!$K$1</c:f>
              <c:strCache>
                <c:ptCount val="1"/>
                <c:pt idx="0">
                  <c:v>Other</c:v>
                </c:pt>
              </c:strCache>
            </c:strRef>
          </c:tx>
          <c:spPr>
            <a:solidFill>
              <a:schemeClr val="accent4">
                <a:lumMod val="60000"/>
              </a:schemeClr>
            </a:solidFill>
            <a:ln>
              <a:noFill/>
            </a:ln>
            <a:effectLst/>
          </c:spPr>
          <c:invertIfNegative val="0"/>
          <c:cat>
            <c:strRef>
              <c:f>Sheet1!$A$2:$A$6</c:f>
              <c:strCache>
                <c:ptCount val="5"/>
                <c:pt idx="0">
                  <c:v>White (12.7)</c:v>
                </c:pt>
                <c:pt idx="1">
                  <c:v>Black (40.8)</c:v>
                </c:pt>
                <c:pt idx="2">
                  <c:v>AIAN (29.7)</c:v>
                </c:pt>
                <c:pt idx="3">
                  <c:v>Asian PI (13.5)</c:v>
                </c:pt>
                <c:pt idx="4">
                  <c:v>Hispanic (11.5)</c:v>
                </c:pt>
              </c:strCache>
            </c:strRef>
          </c:cat>
          <c:val>
            <c:numRef>
              <c:f>Sheet1!$K$2:$K$6</c:f>
              <c:numCache>
                <c:formatCode>0.0%</c:formatCode>
                <c:ptCount val="5"/>
                <c:pt idx="0">
                  <c:v>6.0999999999999999E-2</c:v>
                </c:pt>
                <c:pt idx="1">
                  <c:v>6.5000000000000002E-2</c:v>
                </c:pt>
                <c:pt idx="2">
                  <c:v>4.2999999999999997E-2</c:v>
                </c:pt>
                <c:pt idx="3">
                  <c:v>5.0999999999999997E-2</c:v>
                </c:pt>
                <c:pt idx="4">
                  <c:v>6.0999999999999999E-2</c:v>
                </c:pt>
              </c:numCache>
            </c:numRef>
          </c:val>
          <c:extLst>
            <c:ext xmlns:c16="http://schemas.microsoft.com/office/drawing/2014/chart" uri="{C3380CC4-5D6E-409C-BE32-E72D297353CC}">
              <c16:uniqueId val="{00000009-BEE2-4096-90D7-774A76F1327E}"/>
            </c:ext>
          </c:extLst>
        </c:ser>
        <c:dLbls>
          <c:showLegendKey val="0"/>
          <c:showVal val="0"/>
          <c:showCatName val="0"/>
          <c:showSerName val="0"/>
          <c:showPercent val="0"/>
          <c:showBubbleSize val="0"/>
        </c:dLbls>
        <c:gapWidth val="219"/>
        <c:overlap val="100"/>
        <c:axId val="594749032"/>
        <c:axId val="594747856"/>
      </c:barChart>
      <c:catAx>
        <c:axId val="594749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94747856"/>
        <c:crosses val="autoZero"/>
        <c:auto val="1"/>
        <c:lblAlgn val="ctr"/>
        <c:lblOffset val="100"/>
        <c:noMultiLvlLbl val="0"/>
      </c:catAx>
      <c:valAx>
        <c:axId val="594747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94749032"/>
        <c:crosses val="autoZero"/>
        <c:crossBetween val="between"/>
        <c:majorUnit val="0.2"/>
      </c:valAx>
      <c:spPr>
        <a:noFill/>
        <a:ln>
          <a:noFill/>
        </a:ln>
        <a:effectLst/>
      </c:spPr>
    </c:plotArea>
    <c:legend>
      <c:legendPos val="b"/>
      <c:layout>
        <c:manualLayout>
          <c:xMode val="edge"/>
          <c:yMode val="edge"/>
          <c:x val="8.6458214462322575E-3"/>
          <c:y val="0.70276958489549646"/>
          <c:w val="0.97908507360493002"/>
          <c:h val="0.2913931301130824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England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c:v>
                </c:pt>
                <c:pt idx="1">
                  <c:v>Black</c:v>
                </c:pt>
              </c:strCache>
            </c:strRef>
          </c:cat>
          <c:val>
            <c:numRef>
              <c:f>Sheet1!$B$2:$B$3</c:f>
              <c:numCache>
                <c:formatCode>General</c:formatCode>
                <c:ptCount val="2"/>
                <c:pt idx="0">
                  <c:v>7</c:v>
                </c:pt>
                <c:pt idx="1">
                  <c:v>31.6</c:v>
                </c:pt>
              </c:numCache>
            </c:numRef>
          </c:val>
          <c:extLst>
            <c:ext xmlns:c16="http://schemas.microsoft.com/office/drawing/2014/chart" uri="{C3380CC4-5D6E-409C-BE32-E72D297353CC}">
              <c16:uniqueId val="{00000000-A5F3-4612-813D-AD01DFB16DAA}"/>
            </c:ext>
          </c:extLst>
        </c:ser>
        <c:ser>
          <c:idx val="1"/>
          <c:order val="1"/>
          <c:tx>
            <c:strRef>
              <c:f>Sheet1!$C$1</c:f>
              <c:strCache>
                <c:ptCount val="1"/>
                <c:pt idx="0">
                  <c:v>US</c:v>
                </c:pt>
              </c:strCache>
            </c:strRef>
          </c:tx>
          <c:spPr>
            <a:solidFill>
              <a:srgbClr val="00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c:v>
                </c:pt>
                <c:pt idx="1">
                  <c:v>Black</c:v>
                </c:pt>
              </c:strCache>
            </c:strRef>
          </c:cat>
          <c:val>
            <c:numRef>
              <c:f>Sheet1!$C$2:$C$3</c:f>
              <c:numCache>
                <c:formatCode>General</c:formatCode>
                <c:ptCount val="2"/>
                <c:pt idx="0">
                  <c:v>19.100000000000001</c:v>
                </c:pt>
                <c:pt idx="1">
                  <c:v>55.3</c:v>
                </c:pt>
              </c:numCache>
            </c:numRef>
          </c:val>
          <c:extLst>
            <c:ext xmlns:c16="http://schemas.microsoft.com/office/drawing/2014/chart" uri="{C3380CC4-5D6E-409C-BE32-E72D297353CC}">
              <c16:uniqueId val="{00000001-A5F3-4612-813D-AD01DFB16DAA}"/>
            </c:ext>
          </c:extLst>
        </c:ser>
        <c:dLbls>
          <c:showLegendKey val="0"/>
          <c:showVal val="0"/>
          <c:showCatName val="0"/>
          <c:showSerName val="0"/>
          <c:showPercent val="0"/>
          <c:showBubbleSize val="0"/>
        </c:dLbls>
        <c:gapWidth val="219"/>
        <c:overlap val="-27"/>
        <c:axId val="589680344"/>
        <c:axId val="589679168"/>
      </c:barChart>
      <c:catAx>
        <c:axId val="589680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589679168"/>
        <c:crosses val="autoZero"/>
        <c:auto val="1"/>
        <c:lblAlgn val="ctr"/>
        <c:lblOffset val="100"/>
        <c:noMultiLvlLbl val="0"/>
      </c:catAx>
      <c:valAx>
        <c:axId val="58967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89680344"/>
        <c:crosses val="autoZero"/>
        <c:crossBetween val="between"/>
      </c:valAx>
      <c:spPr>
        <a:noFill/>
        <a:ln>
          <a:noFill/>
        </a:ln>
        <a:effectLst/>
      </c:spPr>
    </c:plotArea>
    <c:legend>
      <c:legendPos val="b"/>
      <c:layout>
        <c:manualLayout>
          <c:xMode val="edge"/>
          <c:yMode val="edge"/>
          <c:x val="0.39889304441185297"/>
          <c:y val="0.78229088548773973"/>
          <c:w val="0.19987953129328137"/>
          <c:h val="0.11352302258519169"/>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B6AD-43C3-B597-52D3CC4D8E78}"/>
              </c:ext>
            </c:extLst>
          </c:dPt>
          <c:dPt>
            <c:idx val="1"/>
            <c:bubble3D val="0"/>
            <c:spPr>
              <a:solidFill>
                <a:schemeClr val="accent2"/>
              </a:solidFill>
              <a:ln>
                <a:noFill/>
              </a:ln>
              <a:effectLst/>
            </c:spPr>
            <c:extLst>
              <c:ext xmlns:c16="http://schemas.microsoft.com/office/drawing/2014/chart" uri="{C3380CC4-5D6E-409C-BE32-E72D297353CC}">
                <c16:uniqueId val="{00000003-B6AD-43C3-B597-52D3CC4D8E78}"/>
              </c:ext>
            </c:extLst>
          </c:dPt>
          <c:dPt>
            <c:idx val="2"/>
            <c:bubble3D val="0"/>
            <c:spPr>
              <a:solidFill>
                <a:schemeClr val="accent3"/>
              </a:solidFill>
              <a:ln>
                <a:noFill/>
              </a:ln>
              <a:effectLst/>
            </c:spPr>
            <c:extLst>
              <c:ext xmlns:c16="http://schemas.microsoft.com/office/drawing/2014/chart" uri="{C3380CC4-5D6E-409C-BE32-E72D297353CC}">
                <c16:uniqueId val="{00000005-B6AD-43C3-B597-52D3CC4D8E78}"/>
              </c:ext>
            </c:extLst>
          </c:dPt>
          <c:dPt>
            <c:idx val="3"/>
            <c:bubble3D val="0"/>
            <c:spPr>
              <a:solidFill>
                <a:schemeClr val="accent4"/>
              </a:solidFill>
              <a:ln>
                <a:noFill/>
              </a:ln>
              <a:effectLst/>
            </c:spPr>
            <c:extLst>
              <c:ext xmlns:c16="http://schemas.microsoft.com/office/drawing/2014/chart" uri="{C3380CC4-5D6E-409C-BE32-E72D297353CC}">
                <c16:uniqueId val="{00000007-B6AD-43C3-B597-52D3CC4D8E78}"/>
              </c:ext>
            </c:extLst>
          </c:dPt>
          <c:dPt>
            <c:idx val="4"/>
            <c:bubble3D val="0"/>
            <c:spPr>
              <a:solidFill>
                <a:srgbClr val="00B050"/>
              </a:solidFill>
              <a:ln>
                <a:noFill/>
              </a:ln>
              <a:effectLst/>
            </c:spPr>
            <c:extLst>
              <c:ext xmlns:c16="http://schemas.microsoft.com/office/drawing/2014/chart" uri="{C3380CC4-5D6E-409C-BE32-E72D297353CC}">
                <c16:uniqueId val="{00000009-B6AD-43C3-B597-52D3CC4D8E78}"/>
              </c:ext>
            </c:extLst>
          </c:dPt>
          <c:dLbls>
            <c:dLbl>
              <c:idx val="4"/>
              <c:spPr>
                <a:solidFill>
                  <a:schemeClr val="bg1"/>
                </a:solidFill>
                <a:ln w="57150">
                  <a:solidFill>
                    <a:srgbClr val="FF0000"/>
                  </a:solid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B6AD-43C3-B597-52D3CC4D8E78}"/>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Before Delivery</c:v>
                </c:pt>
                <c:pt idx="1">
                  <c:v>Day of Delivery or termination</c:v>
                </c:pt>
                <c:pt idx="2">
                  <c:v>1-6 days after</c:v>
                </c:pt>
                <c:pt idx="3">
                  <c:v>7-41 days after</c:v>
                </c:pt>
                <c:pt idx="4">
                  <c:v>42-365 days</c:v>
                </c:pt>
              </c:strCache>
            </c:strRef>
          </c:cat>
          <c:val>
            <c:numRef>
              <c:f>Sheet1!$B$2:$B$6</c:f>
              <c:numCache>
                <c:formatCode>0.0%</c:formatCode>
                <c:ptCount val="5"/>
                <c:pt idx="0">
                  <c:v>0.313</c:v>
                </c:pt>
                <c:pt idx="1">
                  <c:v>0.16900000000000001</c:v>
                </c:pt>
                <c:pt idx="2">
                  <c:v>0.186</c:v>
                </c:pt>
                <c:pt idx="3">
                  <c:v>0.214</c:v>
                </c:pt>
                <c:pt idx="4">
                  <c:v>0.11700000000000001</c:v>
                </c:pt>
              </c:numCache>
            </c:numRef>
          </c:val>
          <c:extLst>
            <c:ext xmlns:c16="http://schemas.microsoft.com/office/drawing/2014/chart" uri="{C3380CC4-5D6E-409C-BE32-E72D297353CC}">
              <c16:uniqueId val="{0000000A-B6AD-43C3-B597-52D3CC4D8E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1991-1997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Hemorrhage</c:v>
                </c:pt>
                <c:pt idx="1">
                  <c:v>Hypertensive disorders pregnancy</c:v>
                </c:pt>
                <c:pt idx="2">
                  <c:v>Infection or sepsis</c:v>
                </c:pt>
                <c:pt idx="3">
                  <c:v>Thrombotic pulmonary/other embolism</c:v>
                </c:pt>
                <c:pt idx="4">
                  <c:v>Amniotic fluid embolism</c:v>
                </c:pt>
                <c:pt idx="5">
                  <c:v>Anesthesia complications</c:v>
                </c:pt>
                <c:pt idx="6">
                  <c:v>Other cardiovascular conditions</c:v>
                </c:pt>
                <c:pt idx="7">
                  <c:v>Cardiomyopathy</c:v>
                </c:pt>
                <c:pt idx="8">
                  <c:v>Cerebrovascular accidents</c:v>
                </c:pt>
                <c:pt idx="9">
                  <c:v>Other noncardiovas. med. cond.</c:v>
                </c:pt>
              </c:strCache>
            </c:strRef>
          </c:cat>
          <c:val>
            <c:numRef>
              <c:f>Sheet1!$B$2:$B$11</c:f>
              <c:numCache>
                <c:formatCode>0.0</c:formatCode>
                <c:ptCount val="10"/>
                <c:pt idx="0">
                  <c:v>18.2</c:v>
                </c:pt>
                <c:pt idx="1">
                  <c:v>15.9</c:v>
                </c:pt>
                <c:pt idx="2">
                  <c:v>13.2</c:v>
                </c:pt>
                <c:pt idx="3">
                  <c:v>11.3</c:v>
                </c:pt>
                <c:pt idx="4">
                  <c:v>8.8000000000000007</c:v>
                </c:pt>
                <c:pt idx="5">
                  <c:v>1.6</c:v>
                </c:pt>
                <c:pt idx="6">
                  <c:v>6.2</c:v>
                </c:pt>
                <c:pt idx="7">
                  <c:v>7.7</c:v>
                </c:pt>
                <c:pt idx="8">
                  <c:v>4.7</c:v>
                </c:pt>
                <c:pt idx="9">
                  <c:v>12</c:v>
                </c:pt>
              </c:numCache>
            </c:numRef>
          </c:val>
          <c:extLst>
            <c:ext xmlns:c16="http://schemas.microsoft.com/office/drawing/2014/chart" uri="{C3380CC4-5D6E-409C-BE32-E72D297353CC}">
              <c16:uniqueId val="{00000000-6224-4C5B-BCC6-701EFBC1EEFC}"/>
            </c:ext>
          </c:extLst>
        </c:ser>
        <c:ser>
          <c:idx val="1"/>
          <c:order val="1"/>
          <c:tx>
            <c:strRef>
              <c:f>Sheet1!$C$1</c:f>
              <c:strCache>
                <c:ptCount val="1"/>
                <c:pt idx="0">
                  <c:v>1998-2005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Hemorrhage</c:v>
                </c:pt>
                <c:pt idx="1">
                  <c:v>Hypertensive disorders pregnancy</c:v>
                </c:pt>
                <c:pt idx="2">
                  <c:v>Infection or sepsis</c:v>
                </c:pt>
                <c:pt idx="3">
                  <c:v>Thrombotic pulmonary/other embolism</c:v>
                </c:pt>
                <c:pt idx="4">
                  <c:v>Amniotic fluid embolism</c:v>
                </c:pt>
                <c:pt idx="5">
                  <c:v>Anesthesia complications</c:v>
                </c:pt>
                <c:pt idx="6">
                  <c:v>Other cardiovascular conditions</c:v>
                </c:pt>
                <c:pt idx="7">
                  <c:v>Cardiomyopathy</c:v>
                </c:pt>
                <c:pt idx="8">
                  <c:v>Cerebrovascular accidents</c:v>
                </c:pt>
                <c:pt idx="9">
                  <c:v>Other noncardiovas. med. cond.</c:v>
                </c:pt>
              </c:strCache>
            </c:strRef>
          </c:cat>
          <c:val>
            <c:numRef>
              <c:f>Sheet1!$C$2:$C$11</c:f>
              <c:numCache>
                <c:formatCode>0.0</c:formatCode>
                <c:ptCount val="10"/>
                <c:pt idx="0">
                  <c:v>12.5</c:v>
                </c:pt>
                <c:pt idx="1">
                  <c:v>12.3</c:v>
                </c:pt>
                <c:pt idx="2">
                  <c:v>10.7</c:v>
                </c:pt>
                <c:pt idx="3">
                  <c:v>10.199999999999999</c:v>
                </c:pt>
                <c:pt idx="4">
                  <c:v>7.5</c:v>
                </c:pt>
                <c:pt idx="5">
                  <c:v>1.2</c:v>
                </c:pt>
                <c:pt idx="6">
                  <c:v>12.4</c:v>
                </c:pt>
                <c:pt idx="7">
                  <c:v>11.6</c:v>
                </c:pt>
                <c:pt idx="8">
                  <c:v>6.2</c:v>
                </c:pt>
                <c:pt idx="9">
                  <c:v>13.2</c:v>
                </c:pt>
              </c:numCache>
            </c:numRef>
          </c:val>
          <c:extLst>
            <c:ext xmlns:c16="http://schemas.microsoft.com/office/drawing/2014/chart" uri="{C3380CC4-5D6E-409C-BE32-E72D297353CC}">
              <c16:uniqueId val="{00000001-6224-4C5B-BCC6-701EFBC1EEFC}"/>
            </c:ext>
          </c:extLst>
        </c:ser>
        <c:ser>
          <c:idx val="2"/>
          <c:order val="2"/>
          <c:tx>
            <c:strRef>
              <c:f>Sheet1!$D$1</c:f>
              <c:strCache>
                <c:ptCount val="1"/>
                <c:pt idx="0">
                  <c:v>2006-2010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Hemorrhage</c:v>
                </c:pt>
                <c:pt idx="1">
                  <c:v>Hypertensive disorders pregnancy</c:v>
                </c:pt>
                <c:pt idx="2">
                  <c:v>Infection or sepsis</c:v>
                </c:pt>
                <c:pt idx="3">
                  <c:v>Thrombotic pulmonary/other embolism</c:v>
                </c:pt>
                <c:pt idx="4">
                  <c:v>Amniotic fluid embolism</c:v>
                </c:pt>
                <c:pt idx="5">
                  <c:v>Anesthesia complications</c:v>
                </c:pt>
                <c:pt idx="6">
                  <c:v>Other cardiovascular conditions</c:v>
                </c:pt>
                <c:pt idx="7">
                  <c:v>Cardiomyopathy</c:v>
                </c:pt>
                <c:pt idx="8">
                  <c:v>Cerebrovascular accidents</c:v>
                </c:pt>
                <c:pt idx="9">
                  <c:v>Other noncardiovas. med. cond.</c:v>
                </c:pt>
              </c:strCache>
            </c:strRef>
          </c:cat>
          <c:val>
            <c:numRef>
              <c:f>Sheet1!$D$2:$D$11</c:f>
              <c:numCache>
                <c:formatCode>0.0</c:formatCode>
                <c:ptCount val="10"/>
                <c:pt idx="0">
                  <c:v>11.4</c:v>
                </c:pt>
                <c:pt idx="1">
                  <c:v>9.4</c:v>
                </c:pt>
                <c:pt idx="2">
                  <c:v>13.6</c:v>
                </c:pt>
                <c:pt idx="3">
                  <c:v>9.6</c:v>
                </c:pt>
                <c:pt idx="4">
                  <c:v>5.3</c:v>
                </c:pt>
                <c:pt idx="5">
                  <c:v>0.7</c:v>
                </c:pt>
                <c:pt idx="6">
                  <c:v>14.6</c:v>
                </c:pt>
                <c:pt idx="7">
                  <c:v>11.8</c:v>
                </c:pt>
                <c:pt idx="8">
                  <c:v>6.2</c:v>
                </c:pt>
                <c:pt idx="9">
                  <c:v>12.7</c:v>
                </c:pt>
              </c:numCache>
            </c:numRef>
          </c:val>
          <c:extLst>
            <c:ext xmlns:c16="http://schemas.microsoft.com/office/drawing/2014/chart" uri="{C3380CC4-5D6E-409C-BE32-E72D297353CC}">
              <c16:uniqueId val="{00000002-6224-4C5B-BCC6-701EFBC1EEFC}"/>
            </c:ext>
          </c:extLst>
        </c:ser>
        <c:ser>
          <c:idx val="3"/>
          <c:order val="3"/>
          <c:tx>
            <c:strRef>
              <c:f>Sheet1!$E$1</c:f>
              <c:strCache>
                <c:ptCount val="1"/>
                <c:pt idx="0">
                  <c:v>2011-2013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Hemorrhage</c:v>
                </c:pt>
                <c:pt idx="1">
                  <c:v>Hypertensive disorders pregnancy</c:v>
                </c:pt>
                <c:pt idx="2">
                  <c:v>Infection or sepsis</c:v>
                </c:pt>
                <c:pt idx="3">
                  <c:v>Thrombotic pulmonary/other embolism</c:v>
                </c:pt>
                <c:pt idx="4">
                  <c:v>Amniotic fluid embolism</c:v>
                </c:pt>
                <c:pt idx="5">
                  <c:v>Anesthesia complications</c:v>
                </c:pt>
                <c:pt idx="6">
                  <c:v>Other cardiovascular conditions</c:v>
                </c:pt>
                <c:pt idx="7">
                  <c:v>Cardiomyopathy</c:v>
                </c:pt>
                <c:pt idx="8">
                  <c:v>Cerebrovascular accidents</c:v>
                </c:pt>
                <c:pt idx="9">
                  <c:v>Other noncardiovas. med. cond.</c:v>
                </c:pt>
              </c:strCache>
            </c:strRef>
          </c:cat>
          <c:val>
            <c:numRef>
              <c:f>Sheet1!$E$2:$E$11</c:f>
              <c:numCache>
                <c:formatCode>0.0</c:formatCode>
                <c:ptCount val="10"/>
                <c:pt idx="0">
                  <c:v>11.4</c:v>
                </c:pt>
                <c:pt idx="1">
                  <c:v>7.4</c:v>
                </c:pt>
                <c:pt idx="2">
                  <c:v>12.7</c:v>
                </c:pt>
                <c:pt idx="3">
                  <c:v>9.1999999999999993</c:v>
                </c:pt>
                <c:pt idx="4">
                  <c:v>5.5</c:v>
                </c:pt>
                <c:pt idx="5">
                  <c:v>0.2</c:v>
                </c:pt>
                <c:pt idx="6">
                  <c:v>15.5</c:v>
                </c:pt>
                <c:pt idx="7">
                  <c:v>11</c:v>
                </c:pt>
                <c:pt idx="8">
                  <c:v>6.6</c:v>
                </c:pt>
                <c:pt idx="9">
                  <c:v>14.5</c:v>
                </c:pt>
              </c:numCache>
            </c:numRef>
          </c:val>
          <c:extLst>
            <c:ext xmlns:c16="http://schemas.microsoft.com/office/drawing/2014/chart" uri="{C3380CC4-5D6E-409C-BE32-E72D297353CC}">
              <c16:uniqueId val="{00000004-6224-4C5B-BCC6-701EFBC1EEFC}"/>
            </c:ext>
          </c:extLst>
        </c:ser>
        <c:ser>
          <c:idx val="4"/>
          <c:order val="4"/>
          <c:tx>
            <c:strRef>
              <c:f>Sheet1!$F$1</c:f>
              <c:strCache>
                <c:ptCount val="1"/>
                <c:pt idx="0">
                  <c:v>2016-2018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Hemorrhage</c:v>
                </c:pt>
                <c:pt idx="1">
                  <c:v>Hypertensive disorders pregnancy</c:v>
                </c:pt>
                <c:pt idx="2">
                  <c:v>Infection or sepsis</c:v>
                </c:pt>
                <c:pt idx="3">
                  <c:v>Thrombotic pulmonary/other embolism</c:v>
                </c:pt>
                <c:pt idx="4">
                  <c:v>Amniotic fluid embolism</c:v>
                </c:pt>
                <c:pt idx="5">
                  <c:v>Anesthesia complications</c:v>
                </c:pt>
                <c:pt idx="6">
                  <c:v>Other cardiovascular conditions</c:v>
                </c:pt>
                <c:pt idx="7">
                  <c:v>Cardiomyopathy</c:v>
                </c:pt>
                <c:pt idx="8">
                  <c:v>Cerebrovascular accidents</c:v>
                </c:pt>
                <c:pt idx="9">
                  <c:v>Other noncardiovas. med. cond.</c:v>
                </c:pt>
              </c:strCache>
            </c:strRef>
          </c:cat>
          <c:val>
            <c:numRef>
              <c:f>Sheet1!$F$2:$F$11</c:f>
              <c:numCache>
                <c:formatCode>0.0</c:formatCode>
                <c:ptCount val="10"/>
                <c:pt idx="0">
                  <c:v>11</c:v>
                </c:pt>
                <c:pt idx="1">
                  <c:v>6.8</c:v>
                </c:pt>
                <c:pt idx="2">
                  <c:v>13.9</c:v>
                </c:pt>
                <c:pt idx="3">
                  <c:v>9.4</c:v>
                </c:pt>
                <c:pt idx="4">
                  <c:v>5.7</c:v>
                </c:pt>
                <c:pt idx="5">
                  <c:v>0.2</c:v>
                </c:pt>
                <c:pt idx="6">
                  <c:v>16.2</c:v>
                </c:pt>
                <c:pt idx="7">
                  <c:v>12.5</c:v>
                </c:pt>
                <c:pt idx="8">
                  <c:v>7</c:v>
                </c:pt>
                <c:pt idx="9">
                  <c:v>11.4</c:v>
                </c:pt>
              </c:numCache>
            </c:numRef>
          </c:val>
          <c:extLst>
            <c:ext xmlns:c16="http://schemas.microsoft.com/office/drawing/2014/chart" uri="{C3380CC4-5D6E-409C-BE32-E72D297353CC}">
              <c16:uniqueId val="{00000005-6224-4C5B-BCC6-701EFBC1EEFC}"/>
            </c:ext>
          </c:extLst>
        </c:ser>
        <c:dLbls>
          <c:showLegendKey val="0"/>
          <c:showVal val="0"/>
          <c:showCatName val="0"/>
          <c:showSerName val="0"/>
          <c:showPercent val="0"/>
          <c:showBubbleSize val="0"/>
        </c:dLbls>
        <c:gapWidth val="219"/>
        <c:overlap val="-27"/>
        <c:axId val="774714879"/>
        <c:axId val="774716959"/>
      </c:barChart>
      <c:catAx>
        <c:axId val="7747148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74716959"/>
        <c:crosses val="autoZero"/>
        <c:auto val="1"/>
        <c:lblAlgn val="ctr"/>
        <c:lblOffset val="100"/>
        <c:noMultiLvlLbl val="0"/>
      </c:catAx>
      <c:valAx>
        <c:axId val="774716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74714879"/>
        <c:crosses val="autoZero"/>
        <c:crossBetween val="between"/>
      </c:valAx>
      <c:spPr>
        <a:noFill/>
        <a:ln>
          <a:noFill/>
        </a:ln>
        <a:effectLst/>
      </c:spPr>
    </c:plotArea>
    <c:legend>
      <c:legendPos val="b"/>
      <c:layout>
        <c:manualLayout>
          <c:xMode val="edge"/>
          <c:yMode val="edge"/>
          <c:x val="0.1421736180307249"/>
          <c:y val="3.8519538287665807E-2"/>
          <c:w val="0.73464010571070204"/>
          <c:h val="7.431731444527779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Other cardiovascular conditions</c:v>
                </c:pt>
                <c:pt idx="1">
                  <c:v>Infection or sepsis</c:v>
                </c:pt>
                <c:pt idx="2">
                  <c:v>Cardiomyopathy</c:v>
                </c:pt>
                <c:pt idx="3">
                  <c:v>Hemorrhage</c:v>
                </c:pt>
                <c:pt idx="4">
                  <c:v>Thrombotic pulmonary/other embolism</c:v>
                </c:pt>
                <c:pt idx="5">
                  <c:v>Cerebrovascular accidents</c:v>
                </c:pt>
                <c:pt idx="6">
                  <c:v>Hypertensive disorders pregnancy</c:v>
                </c:pt>
                <c:pt idx="7">
                  <c:v>Amniotic fluid embolism</c:v>
                </c:pt>
                <c:pt idx="8">
                  <c:v>Anesthesia complications</c:v>
                </c:pt>
                <c:pt idx="9">
                  <c:v>Other noncardiovas. med. cond.</c:v>
                </c:pt>
                <c:pt idx="10">
                  <c:v>Unknown</c:v>
                </c:pt>
              </c:strCache>
            </c:strRef>
          </c:cat>
          <c:val>
            <c:numRef>
              <c:f>Sheet1!$B$2:$B$12</c:f>
              <c:numCache>
                <c:formatCode>0.0%</c:formatCode>
                <c:ptCount val="11"/>
                <c:pt idx="0">
                  <c:v>0.16200000000000001</c:v>
                </c:pt>
                <c:pt idx="1">
                  <c:v>0.13900000000000001</c:v>
                </c:pt>
                <c:pt idx="2">
                  <c:v>0.125</c:v>
                </c:pt>
                <c:pt idx="3">
                  <c:v>0.11</c:v>
                </c:pt>
                <c:pt idx="4">
                  <c:v>9.4E-2</c:v>
                </c:pt>
                <c:pt idx="5">
                  <c:v>7.0000000000000007E-2</c:v>
                </c:pt>
                <c:pt idx="6">
                  <c:v>6.8000000000000005E-2</c:v>
                </c:pt>
                <c:pt idx="7">
                  <c:v>5.7000000000000002E-2</c:v>
                </c:pt>
                <c:pt idx="8">
                  <c:v>2E-3</c:v>
                </c:pt>
                <c:pt idx="9">
                  <c:v>0.114</c:v>
                </c:pt>
                <c:pt idx="10">
                  <c:v>0.06</c:v>
                </c:pt>
              </c:numCache>
            </c:numRef>
          </c:val>
          <c:extLst>
            <c:ext xmlns:c16="http://schemas.microsoft.com/office/drawing/2014/chart" uri="{C3380CC4-5D6E-409C-BE32-E72D297353CC}">
              <c16:uniqueId val="{00000000-C707-44B4-863D-5EB7B5E8F960}"/>
            </c:ext>
          </c:extLst>
        </c:ser>
        <c:dLbls>
          <c:showLegendKey val="0"/>
          <c:showVal val="0"/>
          <c:showCatName val="0"/>
          <c:showSerName val="0"/>
          <c:showPercent val="0"/>
          <c:showBubbleSize val="0"/>
        </c:dLbls>
        <c:gapWidth val="219"/>
        <c:overlap val="-27"/>
        <c:axId val="2115753967"/>
        <c:axId val="2115751471"/>
      </c:barChart>
      <c:catAx>
        <c:axId val="21157539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15751471"/>
        <c:crosses val="autoZero"/>
        <c:auto val="1"/>
        <c:lblAlgn val="ctr"/>
        <c:lblOffset val="100"/>
        <c:noMultiLvlLbl val="0"/>
      </c:catAx>
      <c:valAx>
        <c:axId val="211575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1575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64676433174016E-2"/>
          <c:y val="2.9097012135267945E-2"/>
          <c:w val="0.95613532356682596"/>
          <c:h val="0.59282020230908217"/>
        </c:manualLayout>
      </c:layout>
      <c:barChart>
        <c:barDir val="col"/>
        <c:grouping val="percentStacked"/>
        <c:varyColors val="0"/>
        <c:ser>
          <c:idx val="0"/>
          <c:order val="0"/>
          <c:tx>
            <c:strRef>
              <c:f>Sheet1!$B$1</c:f>
              <c:strCache>
                <c:ptCount val="1"/>
                <c:pt idx="0">
                  <c:v>Hemorrhage</c:v>
                </c:pt>
              </c:strCache>
            </c:strRef>
          </c:tx>
          <c:spPr>
            <a:solidFill>
              <a:schemeClr val="accent1"/>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Sheet1!$B$2:$B$7</c:f>
              <c:numCache>
                <c:formatCode>0.0%</c:formatCode>
                <c:ptCount val="6"/>
                <c:pt idx="0">
                  <c:v>7.6840981856990398E-2</c:v>
                </c:pt>
                <c:pt idx="1">
                  <c:v>0.25732217573221755</c:v>
                </c:pt>
                <c:pt idx="2">
                  <c:v>0.19811320754716982</c:v>
                </c:pt>
                <c:pt idx="3">
                  <c:v>4.576271186440678E-2</c:v>
                </c:pt>
                <c:pt idx="4">
                  <c:v>5.9880239520958087E-3</c:v>
                </c:pt>
                <c:pt idx="5">
                  <c:v>0.11003344481605351</c:v>
                </c:pt>
              </c:numCache>
            </c:numRef>
          </c:val>
          <c:extLst>
            <c:ext xmlns:c16="http://schemas.microsoft.com/office/drawing/2014/chart" uri="{C3380CC4-5D6E-409C-BE32-E72D297353CC}">
              <c16:uniqueId val="{00000000-9281-4DC6-9EB2-F183233D6BB3}"/>
            </c:ext>
          </c:extLst>
        </c:ser>
        <c:ser>
          <c:idx val="1"/>
          <c:order val="1"/>
          <c:tx>
            <c:strRef>
              <c:f>Sheet1!$C$1</c:f>
              <c:strCache>
                <c:ptCount val="1"/>
                <c:pt idx="0">
                  <c:v>Infection</c:v>
                </c:pt>
              </c:strCache>
            </c:strRef>
          </c:tx>
          <c:spPr>
            <a:solidFill>
              <a:schemeClr val="accent2"/>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Sheet1!$C$2:$C$7</c:f>
              <c:numCache>
                <c:formatCode>0.0%</c:formatCode>
                <c:ptCount val="6"/>
                <c:pt idx="0">
                  <c:v>0.1248665955176094</c:v>
                </c:pt>
                <c:pt idx="1">
                  <c:v>3.5564853556485358E-2</c:v>
                </c:pt>
                <c:pt idx="2">
                  <c:v>0.15660377358490565</c:v>
                </c:pt>
                <c:pt idx="3">
                  <c:v>0.20508474576271185</c:v>
                </c:pt>
                <c:pt idx="4">
                  <c:v>6.5868263473053898E-2</c:v>
                </c:pt>
                <c:pt idx="5">
                  <c:v>0.12040133779264214</c:v>
                </c:pt>
              </c:numCache>
            </c:numRef>
          </c:val>
          <c:extLst>
            <c:ext xmlns:c16="http://schemas.microsoft.com/office/drawing/2014/chart" uri="{C3380CC4-5D6E-409C-BE32-E72D297353CC}">
              <c16:uniqueId val="{00000001-9281-4DC6-9EB2-F183233D6BB3}"/>
            </c:ext>
          </c:extLst>
        </c:ser>
        <c:ser>
          <c:idx val="2"/>
          <c:order val="2"/>
          <c:tx>
            <c:strRef>
              <c:f>Sheet1!$D$1</c:f>
              <c:strCache>
                <c:ptCount val="1"/>
                <c:pt idx="0">
                  <c:v>Amniotic fluid embolism</c:v>
                </c:pt>
              </c:strCache>
            </c:strRef>
          </c:tx>
          <c:spPr>
            <a:solidFill>
              <a:schemeClr val="accent3"/>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Sheet1!$D$2:$D$7</c:f>
              <c:numCache>
                <c:formatCode>0.0%</c:formatCode>
                <c:ptCount val="6"/>
                <c:pt idx="0">
                  <c:v>1.2806830309498399E-2</c:v>
                </c:pt>
                <c:pt idx="1">
                  <c:v>0.2384937238493724</c:v>
                </c:pt>
                <c:pt idx="2">
                  <c:v>7.9245283018867921E-2</c:v>
                </c:pt>
                <c:pt idx="3">
                  <c:v>6.7796610169491523E-3</c:v>
                </c:pt>
                <c:pt idx="4">
                  <c:v>2.9940119760479044E-3</c:v>
                </c:pt>
                <c:pt idx="5">
                  <c:v>5.7859531772575253E-2</c:v>
                </c:pt>
              </c:numCache>
            </c:numRef>
          </c:val>
          <c:extLst>
            <c:ext xmlns:c16="http://schemas.microsoft.com/office/drawing/2014/chart" uri="{C3380CC4-5D6E-409C-BE32-E72D297353CC}">
              <c16:uniqueId val="{00000002-9281-4DC6-9EB2-F183233D6BB3}"/>
            </c:ext>
          </c:extLst>
        </c:ser>
        <c:ser>
          <c:idx val="3"/>
          <c:order val="3"/>
          <c:tx>
            <c:strRef>
              <c:f>Sheet1!$E$1</c:f>
              <c:strCache>
                <c:ptCount val="1"/>
                <c:pt idx="0">
                  <c:v>Thromb. Pulmonary/other embolism</c:v>
                </c:pt>
              </c:strCache>
            </c:strRef>
          </c:tx>
          <c:spPr>
            <a:solidFill>
              <a:schemeClr val="accent4"/>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Sheet1!$E$2:$E$7</c:f>
              <c:numCache>
                <c:formatCode>0.0%</c:formatCode>
                <c:ptCount val="6"/>
                <c:pt idx="0">
                  <c:v>0.12273212379935966</c:v>
                </c:pt>
                <c:pt idx="1">
                  <c:v>5.0209205020920501E-2</c:v>
                </c:pt>
                <c:pt idx="2">
                  <c:v>7.7358490566037733E-2</c:v>
                </c:pt>
                <c:pt idx="3">
                  <c:v>0.11694915254237288</c:v>
                </c:pt>
                <c:pt idx="4">
                  <c:v>9.580838323353294E-2</c:v>
                </c:pt>
                <c:pt idx="5">
                  <c:v>9.3979933110367897E-2</c:v>
                </c:pt>
              </c:numCache>
            </c:numRef>
          </c:val>
          <c:extLst>
            <c:ext xmlns:c16="http://schemas.microsoft.com/office/drawing/2014/chart" uri="{C3380CC4-5D6E-409C-BE32-E72D297353CC}">
              <c16:uniqueId val="{00000003-9281-4DC6-9EB2-F183233D6BB3}"/>
            </c:ext>
          </c:extLst>
        </c:ser>
        <c:ser>
          <c:idx val="4"/>
          <c:order val="4"/>
          <c:tx>
            <c:strRef>
              <c:f>Sheet1!$F$1</c:f>
              <c:strCache>
                <c:ptCount val="1"/>
                <c:pt idx="0">
                  <c:v>Hypertensive disord. Pregn.</c:v>
                </c:pt>
              </c:strCache>
            </c:strRef>
          </c:tx>
          <c:spPr>
            <a:solidFill>
              <a:schemeClr val="accent5"/>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Sheet1!$F$2:$F$7</c:f>
              <c:numCache>
                <c:formatCode>0.0%</c:formatCode>
                <c:ptCount val="6"/>
                <c:pt idx="0">
                  <c:v>2.454642475987193E-2</c:v>
                </c:pt>
                <c:pt idx="1">
                  <c:v>8.5774058577405859E-2</c:v>
                </c:pt>
                <c:pt idx="2">
                  <c:v>0.17735849056603772</c:v>
                </c:pt>
                <c:pt idx="3">
                  <c:v>7.4576271186440682E-2</c:v>
                </c:pt>
                <c:pt idx="4">
                  <c:v>2.9940119760479042E-2</c:v>
                </c:pt>
                <c:pt idx="5">
                  <c:v>7.0903010033444819E-2</c:v>
                </c:pt>
              </c:numCache>
            </c:numRef>
          </c:val>
          <c:extLst>
            <c:ext xmlns:c16="http://schemas.microsoft.com/office/drawing/2014/chart" uri="{C3380CC4-5D6E-409C-BE32-E72D297353CC}">
              <c16:uniqueId val="{00000004-9281-4DC6-9EB2-F183233D6BB3}"/>
            </c:ext>
          </c:extLst>
        </c:ser>
        <c:ser>
          <c:idx val="5"/>
          <c:order val="5"/>
          <c:tx>
            <c:strRef>
              <c:f>Sheet1!$G$1</c:f>
              <c:strCache>
                <c:ptCount val="1"/>
                <c:pt idx="0">
                  <c:v>Cerebrovascular accidents</c:v>
                </c:pt>
              </c:strCache>
            </c:strRef>
          </c:tx>
          <c:spPr>
            <a:solidFill>
              <a:schemeClr val="accent6"/>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Sheet1!$G$2:$G$7</c:f>
              <c:numCache>
                <c:formatCode>0.0%</c:formatCode>
                <c:ptCount val="6"/>
                <c:pt idx="0">
                  <c:v>7.2572038420490925E-2</c:v>
                </c:pt>
                <c:pt idx="1">
                  <c:v>1.8828451882845189E-2</c:v>
                </c:pt>
                <c:pt idx="2">
                  <c:v>9.2452830188679239E-2</c:v>
                </c:pt>
                <c:pt idx="3">
                  <c:v>0.13389830508474576</c:v>
                </c:pt>
                <c:pt idx="4">
                  <c:v>6.8862275449101798E-2</c:v>
                </c:pt>
                <c:pt idx="5">
                  <c:v>7.6254180602006685E-2</c:v>
                </c:pt>
              </c:numCache>
            </c:numRef>
          </c:val>
          <c:extLst>
            <c:ext xmlns:c16="http://schemas.microsoft.com/office/drawing/2014/chart" uri="{C3380CC4-5D6E-409C-BE32-E72D297353CC}">
              <c16:uniqueId val="{00000005-9281-4DC6-9EB2-F183233D6BB3}"/>
            </c:ext>
          </c:extLst>
        </c:ser>
        <c:ser>
          <c:idx val="6"/>
          <c:order val="6"/>
          <c:tx>
            <c:strRef>
              <c:f>Sheet1!$H$1</c:f>
              <c:strCache>
                <c:ptCount val="1"/>
                <c:pt idx="0">
                  <c:v>Cardiomyopathy</c:v>
                </c:pt>
              </c:strCache>
            </c:strRef>
          </c:tx>
          <c:spPr>
            <a:solidFill>
              <a:schemeClr val="accent1">
                <a:lumMod val="60000"/>
              </a:schemeClr>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Sheet1!$H$2:$H$7</c:f>
              <c:numCache>
                <c:formatCode>0.0%</c:formatCode>
                <c:ptCount val="6"/>
                <c:pt idx="0">
                  <c:v>5.1227321237993596E-2</c:v>
                </c:pt>
                <c:pt idx="1">
                  <c:v>4.3933054393305436E-2</c:v>
                </c:pt>
                <c:pt idx="2">
                  <c:v>4.716981132075472E-2</c:v>
                </c:pt>
                <c:pt idx="3">
                  <c:v>0.1271186440677966</c:v>
                </c:pt>
                <c:pt idx="4">
                  <c:v>0.41317365269461076</c:v>
                </c:pt>
                <c:pt idx="5">
                  <c:v>0.10267558528428093</c:v>
                </c:pt>
              </c:numCache>
            </c:numRef>
          </c:val>
          <c:extLst>
            <c:ext xmlns:c16="http://schemas.microsoft.com/office/drawing/2014/chart" uri="{C3380CC4-5D6E-409C-BE32-E72D297353CC}">
              <c16:uniqueId val="{00000006-9281-4DC6-9EB2-F183233D6BB3}"/>
            </c:ext>
          </c:extLst>
        </c:ser>
        <c:ser>
          <c:idx val="7"/>
          <c:order val="7"/>
          <c:tx>
            <c:strRef>
              <c:f>Sheet1!$I$1</c:f>
              <c:strCache>
                <c:ptCount val="1"/>
                <c:pt idx="0">
                  <c:v>Other cardiovasc. Cond.</c:v>
                </c:pt>
              </c:strCache>
            </c:strRef>
          </c:tx>
          <c:spPr>
            <a:solidFill>
              <a:schemeClr val="accent2">
                <a:lumMod val="60000"/>
              </a:schemeClr>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Sheet1!$I$2:$I$7</c:f>
              <c:numCache>
                <c:formatCode>0.0%</c:formatCode>
                <c:ptCount val="6"/>
                <c:pt idx="0">
                  <c:v>0.18463180362860193</c:v>
                </c:pt>
                <c:pt idx="1">
                  <c:v>0.13598326359832635</c:v>
                </c:pt>
                <c:pt idx="2">
                  <c:v>0.11509433962264151</c:v>
                </c:pt>
                <c:pt idx="3">
                  <c:v>0.1864406779661017</c:v>
                </c:pt>
                <c:pt idx="4">
                  <c:v>0.15269461077844312</c:v>
                </c:pt>
                <c:pt idx="5">
                  <c:v>0.15384615384615385</c:v>
                </c:pt>
              </c:numCache>
            </c:numRef>
          </c:val>
          <c:extLst>
            <c:ext xmlns:c16="http://schemas.microsoft.com/office/drawing/2014/chart" uri="{C3380CC4-5D6E-409C-BE32-E72D297353CC}">
              <c16:uniqueId val="{00000007-9281-4DC6-9EB2-F183233D6BB3}"/>
            </c:ext>
          </c:extLst>
        </c:ser>
        <c:ser>
          <c:idx val="8"/>
          <c:order val="8"/>
          <c:tx>
            <c:strRef>
              <c:f>Sheet1!$J$1</c:f>
              <c:strCache>
                <c:ptCount val="1"/>
                <c:pt idx="0">
                  <c:v>Other noncardiovasc. medical cond.</c:v>
                </c:pt>
              </c:strCache>
            </c:strRef>
          </c:tx>
          <c:spPr>
            <a:solidFill>
              <a:schemeClr val="accent3">
                <a:lumMod val="60000"/>
              </a:schemeClr>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Sheet1!$J$2:$J$7</c:f>
              <c:numCache>
                <c:formatCode>0.0%</c:formatCode>
                <c:ptCount val="6"/>
                <c:pt idx="0">
                  <c:v>0.24012806830309499</c:v>
                </c:pt>
                <c:pt idx="1">
                  <c:v>0.12761506276150628</c:v>
                </c:pt>
                <c:pt idx="2">
                  <c:v>5.0943396226415097E-2</c:v>
                </c:pt>
                <c:pt idx="3">
                  <c:v>0.1</c:v>
                </c:pt>
                <c:pt idx="4">
                  <c:v>0.16467065868263472</c:v>
                </c:pt>
                <c:pt idx="5">
                  <c:v>0.14280936454849499</c:v>
                </c:pt>
              </c:numCache>
            </c:numRef>
          </c:val>
          <c:extLst>
            <c:ext xmlns:c16="http://schemas.microsoft.com/office/drawing/2014/chart" uri="{C3380CC4-5D6E-409C-BE32-E72D297353CC}">
              <c16:uniqueId val="{00000008-9281-4DC6-9EB2-F183233D6BB3}"/>
            </c:ext>
          </c:extLst>
        </c:ser>
        <c:ser>
          <c:idx val="9"/>
          <c:order val="9"/>
          <c:tx>
            <c:strRef>
              <c:f>Sheet1!$K$1</c:f>
              <c:strCache>
                <c:ptCount val="1"/>
                <c:pt idx="0">
                  <c:v>Unknown/Other</c:v>
                </c:pt>
              </c:strCache>
            </c:strRef>
          </c:tx>
          <c:spPr>
            <a:solidFill>
              <a:schemeClr val="accent4">
                <a:lumMod val="60000"/>
              </a:schemeClr>
            </a:solidFill>
            <a:ln>
              <a:noFill/>
            </a:ln>
            <a:effectLst/>
          </c:spPr>
          <c:invertIfNegative val="0"/>
          <c:cat>
            <c:strRef>
              <c:f>Sheet1!$A$2:$A$7</c:f>
              <c:strCache>
                <c:ptCount val="6"/>
                <c:pt idx="0">
                  <c:v>Pregnancy</c:v>
                </c:pt>
                <c:pt idx="1">
                  <c:v>Day of
delivery</c:v>
                </c:pt>
                <c:pt idx="2">
                  <c:v>1–6 days
ppm</c:v>
                </c:pt>
                <c:pt idx="3">
                  <c:v>7–42 days
ppm</c:v>
                </c:pt>
                <c:pt idx="4">
                  <c:v>43–365 days
ppm</c:v>
                </c:pt>
                <c:pt idx="5">
                  <c:v>All</c:v>
                </c:pt>
              </c:strCache>
            </c:strRef>
          </c:cat>
          <c:val>
            <c:numRef>
              <c:f>Sheet1!$K$2:$K$7</c:f>
              <c:numCache>
                <c:formatCode>0.0%</c:formatCode>
                <c:ptCount val="6"/>
                <c:pt idx="0">
                  <c:v>0.09</c:v>
                </c:pt>
                <c:pt idx="1">
                  <c:v>6.0999999999999999E-2</c:v>
                </c:pt>
                <c:pt idx="2">
                  <c:v>5.1999999999999998E-2</c:v>
                </c:pt>
                <c:pt idx="3">
                  <c:v>8.1000000000000003E-2</c:v>
                </c:pt>
                <c:pt idx="4">
                  <c:v>4.8000000000000001E-2</c:v>
                </c:pt>
                <c:pt idx="5">
                  <c:v>7.0999999999999994E-2</c:v>
                </c:pt>
              </c:numCache>
            </c:numRef>
          </c:val>
          <c:extLst>
            <c:ext xmlns:c16="http://schemas.microsoft.com/office/drawing/2014/chart" uri="{C3380CC4-5D6E-409C-BE32-E72D297353CC}">
              <c16:uniqueId val="{00000009-9281-4DC6-9EB2-F183233D6BB3}"/>
            </c:ext>
          </c:extLst>
        </c:ser>
        <c:dLbls>
          <c:showLegendKey val="0"/>
          <c:showVal val="0"/>
          <c:showCatName val="0"/>
          <c:showSerName val="0"/>
          <c:showPercent val="0"/>
          <c:showBubbleSize val="0"/>
        </c:dLbls>
        <c:gapWidth val="150"/>
        <c:overlap val="100"/>
        <c:axId val="589677208"/>
        <c:axId val="589679952"/>
      </c:barChart>
      <c:catAx>
        <c:axId val="589677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89679952"/>
        <c:crosses val="autoZero"/>
        <c:auto val="1"/>
        <c:lblAlgn val="ctr"/>
        <c:lblOffset val="100"/>
        <c:noMultiLvlLbl val="0"/>
      </c:catAx>
      <c:valAx>
        <c:axId val="589679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89677208"/>
        <c:crosses val="autoZero"/>
        <c:crossBetween val="between"/>
        <c:majorUnit val="0.2"/>
      </c:valAx>
      <c:spPr>
        <a:noFill/>
        <a:ln>
          <a:noFill/>
        </a:ln>
        <a:effectLst/>
      </c:spPr>
    </c:plotArea>
    <c:legend>
      <c:legendPos val="b"/>
      <c:layout>
        <c:manualLayout>
          <c:xMode val="edge"/>
          <c:yMode val="edge"/>
          <c:x val="9.5651131403050108E-3"/>
          <c:y val="0.74036929346673419"/>
          <c:w val="0.98867219020413188"/>
          <c:h val="0.24438420542519329"/>
        </c:manualLayout>
      </c:layout>
      <c:overlay val="0"/>
      <c:spPr>
        <a:noFill/>
        <a:ln>
          <a:solidFill>
            <a:schemeClr val="tx1"/>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Mental Health Cond.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Sheet1!$B$2:$B$4</c:f>
              <c:numCache>
                <c:formatCode>0</c:formatCode>
                <c:ptCount val="3"/>
                <c:pt idx="0">
                  <c:v>6.6</c:v>
                </c:pt>
                <c:pt idx="1">
                  <c:v>4.0999999999999996</c:v>
                </c:pt>
                <c:pt idx="2">
                  <c:v>16.2</c:v>
                </c:pt>
              </c:numCache>
            </c:numRef>
          </c:val>
          <c:extLst>
            <c:ext xmlns:c16="http://schemas.microsoft.com/office/drawing/2014/chart" uri="{C3380CC4-5D6E-409C-BE32-E72D297353CC}">
              <c16:uniqueId val="{00000000-9088-4648-A72D-A4FA9CE7DE73}"/>
            </c:ext>
          </c:extLst>
        </c:ser>
        <c:ser>
          <c:idx val="1"/>
          <c:order val="1"/>
          <c:tx>
            <c:strRef>
              <c:f>Sheet1!$C$1</c:f>
              <c:strCache>
                <c:ptCount val="1"/>
                <c:pt idx="0">
                  <c:v>Preeclampsia &amp; Eclampsia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Sheet1!$C$2:$C$4</c:f>
              <c:numCache>
                <c:formatCode>0</c:formatCode>
                <c:ptCount val="3"/>
                <c:pt idx="0">
                  <c:v>6.6</c:v>
                </c:pt>
                <c:pt idx="1">
                  <c:v>9.3000000000000007</c:v>
                </c:pt>
                <c:pt idx="2">
                  <c:v>5.4</c:v>
                </c:pt>
              </c:numCache>
            </c:numRef>
          </c:val>
          <c:extLst>
            <c:ext xmlns:c16="http://schemas.microsoft.com/office/drawing/2014/chart" uri="{C3380CC4-5D6E-409C-BE32-E72D297353CC}">
              <c16:uniqueId val="{00000001-9088-4648-A72D-A4FA9CE7DE73}"/>
            </c:ext>
          </c:extLst>
        </c:ser>
        <c:ser>
          <c:idx val="2"/>
          <c:order val="2"/>
          <c:tx>
            <c:strRef>
              <c:f>Sheet1!$D$1</c:f>
              <c:strCache>
                <c:ptCount val="1"/>
                <c:pt idx="0">
                  <c:v>Embolism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Sheet1!$D$2:$D$4</c:f>
              <c:numCache>
                <c:formatCode>0</c:formatCode>
                <c:ptCount val="3"/>
                <c:pt idx="0">
                  <c:v>9.1999999999999993</c:v>
                </c:pt>
                <c:pt idx="1">
                  <c:v>6.2</c:v>
                </c:pt>
                <c:pt idx="2">
                  <c:v>10.8</c:v>
                </c:pt>
              </c:numCache>
            </c:numRef>
          </c:val>
          <c:extLst>
            <c:ext xmlns:c16="http://schemas.microsoft.com/office/drawing/2014/chart" uri="{C3380CC4-5D6E-409C-BE32-E72D297353CC}">
              <c16:uniqueId val="{00000002-9088-4648-A72D-A4FA9CE7DE73}"/>
            </c:ext>
          </c:extLst>
        </c:ser>
        <c:ser>
          <c:idx val="3"/>
          <c:order val="3"/>
          <c:tx>
            <c:strRef>
              <c:f>Sheet1!$E$1</c:f>
              <c:strCache>
                <c:ptCount val="1"/>
                <c:pt idx="0">
                  <c:v>Cardiomyopathy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Sheet1!$E$2:$E$4</c:f>
              <c:numCache>
                <c:formatCode>0</c:formatCode>
                <c:ptCount val="3"/>
                <c:pt idx="0">
                  <c:v>5.3</c:v>
                </c:pt>
                <c:pt idx="1">
                  <c:v>7.2</c:v>
                </c:pt>
                <c:pt idx="2">
                  <c:v>32.4</c:v>
                </c:pt>
              </c:numCache>
            </c:numRef>
          </c:val>
          <c:extLst>
            <c:ext xmlns:c16="http://schemas.microsoft.com/office/drawing/2014/chart" uri="{C3380CC4-5D6E-409C-BE32-E72D297353CC}">
              <c16:uniqueId val="{00000003-9088-4648-A72D-A4FA9CE7DE73}"/>
            </c:ext>
          </c:extLst>
        </c:ser>
        <c:ser>
          <c:idx val="4"/>
          <c:order val="4"/>
          <c:tx>
            <c:strRef>
              <c:f>Sheet1!$F$1</c:f>
              <c:strCache>
                <c:ptCount val="1"/>
                <c:pt idx="0">
                  <c:v>Infection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Sheet1!$F$2:$F$4</c:f>
              <c:numCache>
                <c:formatCode>0</c:formatCode>
                <c:ptCount val="3"/>
                <c:pt idx="0">
                  <c:v>2.6</c:v>
                </c:pt>
                <c:pt idx="1">
                  <c:v>21.7</c:v>
                </c:pt>
                <c:pt idx="2">
                  <c:v>0</c:v>
                </c:pt>
              </c:numCache>
            </c:numRef>
          </c:val>
          <c:extLst>
            <c:ext xmlns:c16="http://schemas.microsoft.com/office/drawing/2014/chart" uri="{C3380CC4-5D6E-409C-BE32-E72D297353CC}">
              <c16:uniqueId val="{00000004-9088-4648-A72D-A4FA9CE7DE73}"/>
            </c:ext>
          </c:extLst>
        </c:ser>
        <c:ser>
          <c:idx val="5"/>
          <c:order val="5"/>
          <c:tx>
            <c:strRef>
              <c:f>Sheet1!$G$1</c:f>
              <c:strCache>
                <c:ptCount val="1"/>
                <c:pt idx="0">
                  <c:v>Cardiavasc.&amp;Coronary Cond.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Sheet1!$G$2:$G$4</c:f>
              <c:numCache>
                <c:formatCode>0</c:formatCode>
                <c:ptCount val="3"/>
                <c:pt idx="0">
                  <c:v>19.7</c:v>
                </c:pt>
                <c:pt idx="1">
                  <c:v>12.4</c:v>
                </c:pt>
                <c:pt idx="2">
                  <c:v>2.7</c:v>
                </c:pt>
              </c:numCache>
            </c:numRef>
          </c:val>
          <c:extLst>
            <c:ext xmlns:c16="http://schemas.microsoft.com/office/drawing/2014/chart" uri="{C3380CC4-5D6E-409C-BE32-E72D297353CC}">
              <c16:uniqueId val="{00000005-9088-4648-A72D-A4FA9CE7DE73}"/>
            </c:ext>
          </c:extLst>
        </c:ser>
        <c:ser>
          <c:idx val="6"/>
          <c:order val="6"/>
          <c:tx>
            <c:strRef>
              <c:f>Sheet1!$H$1</c:f>
              <c:strCache>
                <c:ptCount val="1"/>
                <c:pt idx="0">
                  <c:v>Hemorrhage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Pregnant</c:v>
                </c:pt>
                <c:pt idx="1">
                  <c:v>w/in 42 Days</c:v>
                </c:pt>
                <c:pt idx="2">
                  <c:v>43Days-1 Year</c:v>
                </c:pt>
              </c:strCache>
            </c:strRef>
          </c:cat>
          <c:val>
            <c:numRef>
              <c:f>Sheet1!$H$2:$H$4</c:f>
              <c:numCache>
                <c:formatCode>0</c:formatCode>
                <c:ptCount val="3"/>
                <c:pt idx="0">
                  <c:v>19.7</c:v>
                </c:pt>
                <c:pt idx="1">
                  <c:v>12.4</c:v>
                </c:pt>
                <c:pt idx="2">
                  <c:v>2.7</c:v>
                </c:pt>
              </c:numCache>
            </c:numRef>
          </c:val>
          <c:extLst>
            <c:ext xmlns:c16="http://schemas.microsoft.com/office/drawing/2014/chart" uri="{C3380CC4-5D6E-409C-BE32-E72D297353CC}">
              <c16:uniqueId val="{00000006-9088-4648-A72D-A4FA9CE7DE73}"/>
            </c:ext>
          </c:extLst>
        </c:ser>
        <c:dLbls>
          <c:showLegendKey val="0"/>
          <c:showVal val="0"/>
          <c:showCatName val="0"/>
          <c:showSerName val="0"/>
          <c:showPercent val="0"/>
          <c:showBubbleSize val="0"/>
        </c:dLbls>
        <c:gapWidth val="219"/>
        <c:overlap val="-27"/>
        <c:axId val="221280720"/>
        <c:axId val="221281112"/>
      </c:barChart>
      <c:catAx>
        <c:axId val="2212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21281112"/>
        <c:crosses val="autoZero"/>
        <c:auto val="1"/>
        <c:lblAlgn val="ctr"/>
        <c:lblOffset val="100"/>
        <c:noMultiLvlLbl val="0"/>
      </c:catAx>
      <c:valAx>
        <c:axId val="221281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2128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Sheet1!$B$2:$B$23</c:f>
              <c:numCache>
                <c:formatCode>General</c:formatCode>
                <c:ptCount val="22"/>
                <c:pt idx="0">
                  <c:v>64.099999999999994</c:v>
                </c:pt>
                <c:pt idx="1">
                  <c:v>63.5</c:v>
                </c:pt>
                <c:pt idx="2">
                  <c:v>66.099999999999994</c:v>
                </c:pt>
                <c:pt idx="3">
                  <c:v>64.7</c:v>
                </c:pt>
                <c:pt idx="4">
                  <c:v>65.099999999999994</c:v>
                </c:pt>
                <c:pt idx="5">
                  <c:v>64.099999999999994</c:v>
                </c:pt>
                <c:pt idx="6">
                  <c:v>64.7</c:v>
                </c:pt>
                <c:pt idx="7">
                  <c:v>65</c:v>
                </c:pt>
                <c:pt idx="8">
                  <c:v>64.599999999999994</c:v>
                </c:pt>
                <c:pt idx="9">
                  <c:v>63.1</c:v>
                </c:pt>
                <c:pt idx="10">
                  <c:v>65.599999999999994</c:v>
                </c:pt>
                <c:pt idx="11">
                  <c:v>64</c:v>
                </c:pt>
                <c:pt idx="12">
                  <c:v>65.900000000000006</c:v>
                </c:pt>
                <c:pt idx="13">
                  <c:v>65.8</c:v>
                </c:pt>
                <c:pt idx="14">
                  <c:v>66</c:v>
                </c:pt>
                <c:pt idx="15">
                  <c:v>67.2</c:v>
                </c:pt>
                <c:pt idx="16">
                  <c:v>72.099999999999994</c:v>
                </c:pt>
                <c:pt idx="17">
                  <c:v>78.599999999999994</c:v>
                </c:pt>
                <c:pt idx="18">
                  <c:v>80.8</c:v>
                </c:pt>
                <c:pt idx="19">
                  <c:v>80</c:v>
                </c:pt>
                <c:pt idx="20">
                  <c:v>78.900000000000006</c:v>
                </c:pt>
                <c:pt idx="21">
                  <c:v>84.9</c:v>
                </c:pt>
              </c:numCache>
            </c:numRef>
          </c:val>
          <c:smooth val="0"/>
          <c:extLst>
            <c:ext xmlns:c16="http://schemas.microsoft.com/office/drawing/2014/chart" uri="{C3380CC4-5D6E-409C-BE32-E72D297353CC}">
              <c16:uniqueId val="{00000000-9FC7-4F97-9AB1-57E83AC8B574}"/>
            </c:ext>
          </c:extLst>
        </c:ser>
        <c:ser>
          <c:idx val="1"/>
          <c:order val="1"/>
          <c:tx>
            <c:strRef>
              <c:f>Sheet1!$C$1</c:f>
              <c:strCache>
                <c:ptCount val="1"/>
                <c:pt idx="0">
                  <c:v>NHW</c:v>
                </c:pt>
              </c:strCache>
            </c:strRef>
          </c:tx>
          <c:spPr>
            <a:ln w="57150" cap="rnd">
              <a:solidFill>
                <a:srgbClr val="C00000"/>
              </a:solidFill>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Sheet1!$C$2:$C$23</c:f>
              <c:numCache>
                <c:formatCode>General</c:formatCode>
                <c:ptCount val="22"/>
                <c:pt idx="0">
                  <c:v>57.8</c:v>
                </c:pt>
                <c:pt idx="1">
                  <c:v>56.8</c:v>
                </c:pt>
                <c:pt idx="2">
                  <c:v>61.1</c:v>
                </c:pt>
                <c:pt idx="3">
                  <c:v>60.8</c:v>
                </c:pt>
                <c:pt idx="4">
                  <c:v>61.9</c:v>
                </c:pt>
                <c:pt idx="5">
                  <c:v>61.3</c:v>
                </c:pt>
                <c:pt idx="6">
                  <c:v>63.3</c:v>
                </c:pt>
                <c:pt idx="7">
                  <c:v>64</c:v>
                </c:pt>
                <c:pt idx="8">
                  <c:v>65</c:v>
                </c:pt>
                <c:pt idx="9">
                  <c:v>63.8</c:v>
                </c:pt>
                <c:pt idx="10">
                  <c:v>67.5</c:v>
                </c:pt>
                <c:pt idx="11">
                  <c:v>66.8</c:v>
                </c:pt>
                <c:pt idx="12">
                  <c:v>69.599999999999994</c:v>
                </c:pt>
                <c:pt idx="13">
                  <c:v>70.7</c:v>
                </c:pt>
                <c:pt idx="14">
                  <c:v>70.2</c:v>
                </c:pt>
                <c:pt idx="15">
                  <c:v>73.2</c:v>
                </c:pt>
                <c:pt idx="16">
                  <c:v>78.8</c:v>
                </c:pt>
                <c:pt idx="17">
                  <c:v>86.5</c:v>
                </c:pt>
                <c:pt idx="18">
                  <c:v>90.2</c:v>
                </c:pt>
                <c:pt idx="19">
                  <c:v>87.6</c:v>
                </c:pt>
                <c:pt idx="20">
                  <c:v>86.5</c:v>
                </c:pt>
                <c:pt idx="21">
                  <c:v>91.2</c:v>
                </c:pt>
              </c:numCache>
            </c:numRef>
          </c:val>
          <c:smooth val="0"/>
          <c:extLst>
            <c:ext xmlns:c16="http://schemas.microsoft.com/office/drawing/2014/chart" uri="{C3380CC4-5D6E-409C-BE32-E72D297353CC}">
              <c16:uniqueId val="{00000001-9FC7-4F97-9AB1-57E83AC8B574}"/>
            </c:ext>
          </c:extLst>
        </c:ser>
        <c:ser>
          <c:idx val="2"/>
          <c:order val="2"/>
          <c:tx>
            <c:strRef>
              <c:f>Sheet1!$D$1</c:f>
              <c:strCache>
                <c:ptCount val="1"/>
                <c:pt idx="0">
                  <c:v>NHB</c:v>
                </c:pt>
              </c:strCache>
            </c:strRef>
          </c:tx>
          <c:spPr>
            <a:ln w="57150" cap="rnd">
              <a:solidFill>
                <a:srgbClr val="0000FF"/>
              </a:solidFill>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Sheet1!$D$2:$D$23</c:f>
              <c:numCache>
                <c:formatCode>General</c:formatCode>
                <c:ptCount val="22"/>
                <c:pt idx="0">
                  <c:v>122.1</c:v>
                </c:pt>
                <c:pt idx="1">
                  <c:v>126.5</c:v>
                </c:pt>
                <c:pt idx="2">
                  <c:v>122.9</c:v>
                </c:pt>
                <c:pt idx="3">
                  <c:v>122.3</c:v>
                </c:pt>
                <c:pt idx="4">
                  <c:v>119.4</c:v>
                </c:pt>
                <c:pt idx="5">
                  <c:v>118.6</c:v>
                </c:pt>
                <c:pt idx="6">
                  <c:v>115.8</c:v>
                </c:pt>
                <c:pt idx="7">
                  <c:v>113.4</c:v>
                </c:pt>
                <c:pt idx="8">
                  <c:v>108.6</c:v>
                </c:pt>
                <c:pt idx="9">
                  <c:v>103.3</c:v>
                </c:pt>
                <c:pt idx="10">
                  <c:v>103.8</c:v>
                </c:pt>
                <c:pt idx="11">
                  <c:v>99.1</c:v>
                </c:pt>
                <c:pt idx="12">
                  <c:v>101.7</c:v>
                </c:pt>
                <c:pt idx="13">
                  <c:v>95.2</c:v>
                </c:pt>
                <c:pt idx="14">
                  <c:v>97</c:v>
                </c:pt>
                <c:pt idx="15">
                  <c:v>94.1</c:v>
                </c:pt>
                <c:pt idx="16">
                  <c:v>98.7</c:v>
                </c:pt>
                <c:pt idx="17">
                  <c:v>106.2</c:v>
                </c:pt>
                <c:pt idx="18">
                  <c:v>107.3</c:v>
                </c:pt>
                <c:pt idx="19">
                  <c:v>110.7</c:v>
                </c:pt>
                <c:pt idx="20">
                  <c:v>111.4</c:v>
                </c:pt>
                <c:pt idx="21">
                  <c:v>124.4</c:v>
                </c:pt>
              </c:numCache>
            </c:numRef>
          </c:val>
          <c:smooth val="0"/>
          <c:extLst>
            <c:ext xmlns:c16="http://schemas.microsoft.com/office/drawing/2014/chart" uri="{C3380CC4-5D6E-409C-BE32-E72D297353CC}">
              <c16:uniqueId val="{00000002-9FC7-4F97-9AB1-57E83AC8B574}"/>
            </c:ext>
          </c:extLst>
        </c:ser>
        <c:ser>
          <c:idx val="3"/>
          <c:order val="3"/>
          <c:tx>
            <c:strRef>
              <c:f>Sheet1!$E$1</c:f>
              <c:strCache>
                <c:ptCount val="1"/>
                <c:pt idx="0">
                  <c:v>HISPANIC</c:v>
                </c:pt>
              </c:strCache>
            </c:strRef>
          </c:tx>
          <c:spPr>
            <a:ln w="57150" cap="rnd">
              <a:solidFill>
                <a:srgbClr val="006600"/>
              </a:solidFill>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Sheet1!$E$2:$E$23</c:f>
              <c:numCache>
                <c:formatCode>General</c:formatCode>
                <c:ptCount val="22"/>
                <c:pt idx="0">
                  <c:v>44.9</c:v>
                </c:pt>
                <c:pt idx="1">
                  <c:v>43.4</c:v>
                </c:pt>
                <c:pt idx="2">
                  <c:v>45.3</c:v>
                </c:pt>
                <c:pt idx="3">
                  <c:v>41</c:v>
                </c:pt>
                <c:pt idx="4">
                  <c:v>42.9</c:v>
                </c:pt>
                <c:pt idx="5">
                  <c:v>40.6</c:v>
                </c:pt>
                <c:pt idx="6">
                  <c:v>40.799999999999997</c:v>
                </c:pt>
                <c:pt idx="7">
                  <c:v>42.6</c:v>
                </c:pt>
                <c:pt idx="8">
                  <c:v>42</c:v>
                </c:pt>
                <c:pt idx="9">
                  <c:v>40.200000000000003</c:v>
                </c:pt>
                <c:pt idx="10">
                  <c:v>42.5</c:v>
                </c:pt>
                <c:pt idx="11">
                  <c:v>38.9</c:v>
                </c:pt>
                <c:pt idx="12">
                  <c:v>39.200000000000003</c:v>
                </c:pt>
                <c:pt idx="13">
                  <c:v>40</c:v>
                </c:pt>
                <c:pt idx="14">
                  <c:v>41.4</c:v>
                </c:pt>
                <c:pt idx="15">
                  <c:v>41.3</c:v>
                </c:pt>
                <c:pt idx="16">
                  <c:v>44.8</c:v>
                </c:pt>
                <c:pt idx="17">
                  <c:v>49.4</c:v>
                </c:pt>
                <c:pt idx="18">
                  <c:v>49.3</c:v>
                </c:pt>
                <c:pt idx="19">
                  <c:v>50.2</c:v>
                </c:pt>
                <c:pt idx="20">
                  <c:v>50.8</c:v>
                </c:pt>
                <c:pt idx="21">
                  <c:v>56.1</c:v>
                </c:pt>
              </c:numCache>
            </c:numRef>
          </c:val>
          <c:smooth val="0"/>
          <c:extLst>
            <c:ext xmlns:c16="http://schemas.microsoft.com/office/drawing/2014/chart" uri="{C3380CC4-5D6E-409C-BE32-E72D297353CC}">
              <c16:uniqueId val="{00000003-9FC7-4F97-9AB1-57E83AC8B574}"/>
            </c:ext>
          </c:extLst>
        </c:ser>
        <c:ser>
          <c:idx val="4"/>
          <c:order val="4"/>
          <c:tx>
            <c:strRef>
              <c:f>Sheet1!$F$1</c:f>
              <c:strCache>
                <c:ptCount val="1"/>
                <c:pt idx="0">
                  <c:v>NHAPI</c:v>
                </c:pt>
              </c:strCache>
            </c:strRef>
          </c:tx>
          <c:spPr>
            <a:ln w="57150" cap="rnd">
              <a:solidFill>
                <a:schemeClr val="accent2">
                  <a:lumMod val="50000"/>
                </a:schemeClr>
              </a:solidFill>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Sheet1!$F$2:$F$23</c:f>
              <c:numCache>
                <c:formatCode>General</c:formatCode>
                <c:ptCount val="22"/>
                <c:pt idx="0">
                  <c:v>29.9</c:v>
                </c:pt>
                <c:pt idx="1">
                  <c:v>27.5</c:v>
                </c:pt>
                <c:pt idx="2">
                  <c:v>32.4</c:v>
                </c:pt>
                <c:pt idx="3">
                  <c:v>26.9</c:v>
                </c:pt>
                <c:pt idx="4">
                  <c:v>29.4</c:v>
                </c:pt>
                <c:pt idx="5">
                  <c:v>26.2</c:v>
                </c:pt>
                <c:pt idx="6">
                  <c:v>26.7</c:v>
                </c:pt>
                <c:pt idx="7">
                  <c:v>27.4</c:v>
                </c:pt>
                <c:pt idx="8">
                  <c:v>25.8</c:v>
                </c:pt>
                <c:pt idx="9">
                  <c:v>30.8</c:v>
                </c:pt>
                <c:pt idx="10">
                  <c:v>26.2</c:v>
                </c:pt>
                <c:pt idx="11">
                  <c:v>27.7</c:v>
                </c:pt>
                <c:pt idx="12">
                  <c:v>25.3</c:v>
                </c:pt>
                <c:pt idx="13">
                  <c:v>24.9</c:v>
                </c:pt>
                <c:pt idx="14">
                  <c:v>25.8</c:v>
                </c:pt>
                <c:pt idx="15">
                  <c:v>25.3</c:v>
                </c:pt>
                <c:pt idx="16">
                  <c:v>26.3</c:v>
                </c:pt>
                <c:pt idx="17">
                  <c:v>33.299999999999997</c:v>
                </c:pt>
                <c:pt idx="18">
                  <c:v>27.4</c:v>
                </c:pt>
                <c:pt idx="19">
                  <c:v>27.4</c:v>
                </c:pt>
                <c:pt idx="20">
                  <c:v>25.8</c:v>
                </c:pt>
                <c:pt idx="21">
                  <c:v>26</c:v>
                </c:pt>
              </c:numCache>
            </c:numRef>
          </c:val>
          <c:smooth val="0"/>
          <c:extLst>
            <c:ext xmlns:c16="http://schemas.microsoft.com/office/drawing/2014/chart" uri="{C3380CC4-5D6E-409C-BE32-E72D297353CC}">
              <c16:uniqueId val="{00000004-9FC7-4F97-9AB1-57E83AC8B574}"/>
            </c:ext>
          </c:extLst>
        </c:ser>
        <c:ser>
          <c:idx val="5"/>
          <c:order val="5"/>
          <c:tx>
            <c:strRef>
              <c:f>Sheet1!$G$1</c:f>
              <c:strCache>
                <c:ptCount val="1"/>
                <c:pt idx="0">
                  <c:v>NHAIAN</c:v>
                </c:pt>
              </c:strCache>
            </c:strRef>
          </c:tx>
          <c:spPr>
            <a:ln w="57150" cap="rnd">
              <a:solidFill>
                <a:schemeClr val="accent2">
                  <a:lumMod val="75000"/>
                </a:schemeClr>
              </a:solidFill>
              <a:round/>
            </a:ln>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Sheet1!$G$2:$G$23</c:f>
              <c:numCache>
                <c:formatCode>General</c:formatCode>
                <c:ptCount val="22"/>
                <c:pt idx="0">
                  <c:v>128</c:v>
                </c:pt>
                <c:pt idx="1">
                  <c:v>109.2</c:v>
                </c:pt>
                <c:pt idx="2">
                  <c:v>104</c:v>
                </c:pt>
                <c:pt idx="3">
                  <c:v>115.1</c:v>
                </c:pt>
                <c:pt idx="4">
                  <c:v>115.5</c:v>
                </c:pt>
                <c:pt idx="5">
                  <c:v>139.30000000000001</c:v>
                </c:pt>
                <c:pt idx="6">
                  <c:v>122.3</c:v>
                </c:pt>
                <c:pt idx="7">
                  <c:v>127.6</c:v>
                </c:pt>
                <c:pt idx="8">
                  <c:v>122.4</c:v>
                </c:pt>
                <c:pt idx="9">
                  <c:v>135.5</c:v>
                </c:pt>
                <c:pt idx="10">
                  <c:v>135.19999999999999</c:v>
                </c:pt>
                <c:pt idx="11">
                  <c:v>146.4</c:v>
                </c:pt>
                <c:pt idx="12">
                  <c:v>146.9</c:v>
                </c:pt>
                <c:pt idx="13">
                  <c:v>162.9</c:v>
                </c:pt>
                <c:pt idx="14">
                  <c:v>152.6</c:v>
                </c:pt>
                <c:pt idx="15">
                  <c:v>148.30000000000001</c:v>
                </c:pt>
                <c:pt idx="16">
                  <c:v>171.7</c:v>
                </c:pt>
                <c:pt idx="17">
                  <c:v>187.4</c:v>
                </c:pt>
                <c:pt idx="18">
                  <c:v>203.1</c:v>
                </c:pt>
                <c:pt idx="19">
                  <c:v>189.2</c:v>
                </c:pt>
                <c:pt idx="20">
                  <c:v>220.1</c:v>
                </c:pt>
                <c:pt idx="21">
                  <c:v>252</c:v>
                </c:pt>
              </c:numCache>
            </c:numRef>
          </c:val>
          <c:smooth val="0"/>
          <c:extLst>
            <c:ext xmlns:c16="http://schemas.microsoft.com/office/drawing/2014/chart" uri="{C3380CC4-5D6E-409C-BE32-E72D297353CC}">
              <c16:uniqueId val="{00000000-9255-49F6-8B1D-1EC03F3534FB}"/>
            </c:ext>
          </c:extLst>
        </c:ser>
        <c:dLbls>
          <c:showLegendKey val="0"/>
          <c:showVal val="0"/>
          <c:showCatName val="0"/>
          <c:showSerName val="0"/>
          <c:showPercent val="0"/>
          <c:showBubbleSize val="0"/>
        </c:dLbls>
        <c:smooth val="0"/>
        <c:axId val="221279544"/>
        <c:axId val="221278760"/>
      </c:lineChart>
      <c:catAx>
        <c:axId val="221279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21278760"/>
        <c:crosses val="autoZero"/>
        <c:auto val="1"/>
        <c:lblAlgn val="ctr"/>
        <c:lblOffset val="100"/>
        <c:noMultiLvlLbl val="0"/>
      </c:catAx>
      <c:valAx>
        <c:axId val="221278760"/>
        <c:scaling>
          <c:orientation val="minMax"/>
          <c:max val="2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212795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30817245623323E-2"/>
          <c:y val="6.1930500049140212E-2"/>
          <c:w val="0.93236918275437664"/>
          <c:h val="0.77903573281159699"/>
        </c:manualLayout>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64</c:v>
                </c:pt>
                <c:pt idx="1">
                  <c:v>65.900000000000006</c:v>
                </c:pt>
                <c:pt idx="2">
                  <c:v>65.8</c:v>
                </c:pt>
                <c:pt idx="3">
                  <c:v>66</c:v>
                </c:pt>
                <c:pt idx="4">
                  <c:v>67.2</c:v>
                </c:pt>
                <c:pt idx="5">
                  <c:v>72.099999999999994</c:v>
                </c:pt>
                <c:pt idx="6">
                  <c:v>78.599999999999994</c:v>
                </c:pt>
                <c:pt idx="7">
                  <c:v>80.8</c:v>
                </c:pt>
                <c:pt idx="8">
                  <c:v>80</c:v>
                </c:pt>
                <c:pt idx="9">
                  <c:v>78.900000000000006</c:v>
                </c:pt>
                <c:pt idx="10">
                  <c:v>84.9</c:v>
                </c:pt>
              </c:numCache>
            </c:numRef>
          </c:val>
          <c:smooth val="0"/>
          <c:extLst>
            <c:ext xmlns:c16="http://schemas.microsoft.com/office/drawing/2014/chart" uri="{C3380CC4-5D6E-409C-BE32-E72D297353CC}">
              <c16:uniqueId val="{00000000-A22D-4A4C-89AF-2ACC9DAB2436}"/>
            </c:ext>
          </c:extLst>
        </c:ser>
        <c:ser>
          <c:idx val="1"/>
          <c:order val="1"/>
          <c:tx>
            <c:strRef>
              <c:f>Sheet1!$C$1</c:f>
              <c:strCache>
                <c:ptCount val="1"/>
                <c:pt idx="0">
                  <c:v>NHW</c:v>
                </c:pt>
              </c:strCache>
            </c:strRef>
          </c:tx>
          <c:spPr>
            <a:ln w="57150" cap="rnd">
              <a:solidFill>
                <a:srgbClr val="C00000"/>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General</c:formatCode>
                <c:ptCount val="11"/>
                <c:pt idx="0">
                  <c:v>66.8</c:v>
                </c:pt>
                <c:pt idx="1">
                  <c:v>69.599999999999994</c:v>
                </c:pt>
                <c:pt idx="2">
                  <c:v>70.7</c:v>
                </c:pt>
                <c:pt idx="3">
                  <c:v>70.2</c:v>
                </c:pt>
                <c:pt idx="4">
                  <c:v>73.2</c:v>
                </c:pt>
                <c:pt idx="5">
                  <c:v>78.8</c:v>
                </c:pt>
                <c:pt idx="6">
                  <c:v>86.5</c:v>
                </c:pt>
                <c:pt idx="7">
                  <c:v>90.2</c:v>
                </c:pt>
                <c:pt idx="8">
                  <c:v>87.6</c:v>
                </c:pt>
                <c:pt idx="9">
                  <c:v>86.5</c:v>
                </c:pt>
                <c:pt idx="10">
                  <c:v>91.2</c:v>
                </c:pt>
              </c:numCache>
            </c:numRef>
          </c:val>
          <c:smooth val="0"/>
          <c:extLst>
            <c:ext xmlns:c16="http://schemas.microsoft.com/office/drawing/2014/chart" uri="{C3380CC4-5D6E-409C-BE32-E72D297353CC}">
              <c16:uniqueId val="{00000001-A22D-4A4C-89AF-2ACC9DAB2436}"/>
            </c:ext>
          </c:extLst>
        </c:ser>
        <c:ser>
          <c:idx val="2"/>
          <c:order val="2"/>
          <c:tx>
            <c:strRef>
              <c:f>Sheet1!$D$1</c:f>
              <c:strCache>
                <c:ptCount val="1"/>
                <c:pt idx="0">
                  <c:v>NHB</c:v>
                </c:pt>
              </c:strCache>
            </c:strRef>
          </c:tx>
          <c:spPr>
            <a:ln w="57150" cap="rnd">
              <a:solidFill>
                <a:srgbClr val="0000FF"/>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Sheet1!$D$2:$D$12</c:f>
              <c:numCache>
                <c:formatCode>General</c:formatCode>
                <c:ptCount val="11"/>
                <c:pt idx="0">
                  <c:v>99.1</c:v>
                </c:pt>
                <c:pt idx="1">
                  <c:v>101.7</c:v>
                </c:pt>
                <c:pt idx="2">
                  <c:v>95.2</c:v>
                </c:pt>
                <c:pt idx="3">
                  <c:v>97</c:v>
                </c:pt>
                <c:pt idx="4">
                  <c:v>94.1</c:v>
                </c:pt>
                <c:pt idx="5">
                  <c:v>98.7</c:v>
                </c:pt>
                <c:pt idx="6">
                  <c:v>106.2</c:v>
                </c:pt>
                <c:pt idx="7">
                  <c:v>107.3</c:v>
                </c:pt>
                <c:pt idx="8">
                  <c:v>110.7</c:v>
                </c:pt>
                <c:pt idx="9">
                  <c:v>111.4</c:v>
                </c:pt>
                <c:pt idx="10">
                  <c:v>124.4</c:v>
                </c:pt>
              </c:numCache>
            </c:numRef>
          </c:val>
          <c:smooth val="0"/>
          <c:extLst>
            <c:ext xmlns:c16="http://schemas.microsoft.com/office/drawing/2014/chart" uri="{C3380CC4-5D6E-409C-BE32-E72D297353CC}">
              <c16:uniqueId val="{00000002-A22D-4A4C-89AF-2ACC9DAB2436}"/>
            </c:ext>
          </c:extLst>
        </c:ser>
        <c:ser>
          <c:idx val="3"/>
          <c:order val="3"/>
          <c:tx>
            <c:strRef>
              <c:f>Sheet1!$E$1</c:f>
              <c:strCache>
                <c:ptCount val="1"/>
                <c:pt idx="0">
                  <c:v>HISPANIC</c:v>
                </c:pt>
              </c:strCache>
            </c:strRef>
          </c:tx>
          <c:spPr>
            <a:ln w="57150" cap="rnd">
              <a:solidFill>
                <a:srgbClr val="006600"/>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Sheet1!$E$2:$E$12</c:f>
              <c:numCache>
                <c:formatCode>General</c:formatCode>
                <c:ptCount val="11"/>
                <c:pt idx="0">
                  <c:v>38.9</c:v>
                </c:pt>
                <c:pt idx="1">
                  <c:v>39.200000000000003</c:v>
                </c:pt>
                <c:pt idx="2">
                  <c:v>40</c:v>
                </c:pt>
                <c:pt idx="3">
                  <c:v>41.4</c:v>
                </c:pt>
                <c:pt idx="4">
                  <c:v>41.3</c:v>
                </c:pt>
                <c:pt idx="5">
                  <c:v>44.8</c:v>
                </c:pt>
                <c:pt idx="6">
                  <c:v>49.4</c:v>
                </c:pt>
                <c:pt idx="7">
                  <c:v>49.3</c:v>
                </c:pt>
                <c:pt idx="8">
                  <c:v>50.2</c:v>
                </c:pt>
                <c:pt idx="9">
                  <c:v>50.8</c:v>
                </c:pt>
                <c:pt idx="10">
                  <c:v>56.1</c:v>
                </c:pt>
              </c:numCache>
            </c:numRef>
          </c:val>
          <c:smooth val="0"/>
          <c:extLst>
            <c:ext xmlns:c16="http://schemas.microsoft.com/office/drawing/2014/chart" uri="{C3380CC4-5D6E-409C-BE32-E72D297353CC}">
              <c16:uniqueId val="{00000003-A22D-4A4C-89AF-2ACC9DAB2436}"/>
            </c:ext>
          </c:extLst>
        </c:ser>
        <c:ser>
          <c:idx val="4"/>
          <c:order val="4"/>
          <c:tx>
            <c:strRef>
              <c:f>Sheet1!$F$1</c:f>
              <c:strCache>
                <c:ptCount val="1"/>
                <c:pt idx="0">
                  <c:v>NHAPI</c:v>
                </c:pt>
              </c:strCache>
            </c:strRef>
          </c:tx>
          <c:spPr>
            <a:ln w="57150" cap="rnd">
              <a:solidFill>
                <a:schemeClr val="accent2">
                  <a:lumMod val="50000"/>
                </a:schemeClr>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Sheet1!$F$2:$F$12</c:f>
              <c:numCache>
                <c:formatCode>General</c:formatCode>
                <c:ptCount val="11"/>
                <c:pt idx="0">
                  <c:v>27.7</c:v>
                </c:pt>
                <c:pt idx="1">
                  <c:v>25.3</c:v>
                </c:pt>
                <c:pt idx="2">
                  <c:v>24.9</c:v>
                </c:pt>
                <c:pt idx="3">
                  <c:v>25.8</c:v>
                </c:pt>
                <c:pt idx="4">
                  <c:v>25.3</c:v>
                </c:pt>
                <c:pt idx="5">
                  <c:v>26.3</c:v>
                </c:pt>
                <c:pt idx="6">
                  <c:v>33.299999999999997</c:v>
                </c:pt>
                <c:pt idx="7">
                  <c:v>27.4</c:v>
                </c:pt>
                <c:pt idx="8">
                  <c:v>27.4</c:v>
                </c:pt>
                <c:pt idx="9">
                  <c:v>25.8</c:v>
                </c:pt>
                <c:pt idx="10">
                  <c:v>26</c:v>
                </c:pt>
              </c:numCache>
            </c:numRef>
          </c:val>
          <c:smooth val="0"/>
          <c:extLst>
            <c:ext xmlns:c16="http://schemas.microsoft.com/office/drawing/2014/chart" uri="{C3380CC4-5D6E-409C-BE32-E72D297353CC}">
              <c16:uniqueId val="{00000004-A22D-4A4C-89AF-2ACC9DAB2436}"/>
            </c:ext>
          </c:extLst>
        </c:ser>
        <c:ser>
          <c:idx val="5"/>
          <c:order val="5"/>
          <c:tx>
            <c:strRef>
              <c:f>Sheet1!$G$1</c:f>
              <c:strCache>
                <c:ptCount val="1"/>
                <c:pt idx="0">
                  <c:v>NHAIAN</c:v>
                </c:pt>
              </c:strCache>
            </c:strRef>
          </c:tx>
          <c:spPr>
            <a:ln w="57150" cap="rnd">
              <a:solidFill>
                <a:schemeClr val="accent2"/>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Sheet1!$G$2:$G$12</c:f>
              <c:numCache>
                <c:formatCode>0.0</c:formatCode>
                <c:ptCount val="11"/>
                <c:pt idx="0">
                  <c:v>146.4</c:v>
                </c:pt>
                <c:pt idx="1">
                  <c:v>146.9</c:v>
                </c:pt>
                <c:pt idx="2">
                  <c:v>162.9</c:v>
                </c:pt>
                <c:pt idx="3">
                  <c:v>152.6</c:v>
                </c:pt>
                <c:pt idx="4">
                  <c:v>148.30000000000001</c:v>
                </c:pt>
                <c:pt idx="5">
                  <c:v>171.7</c:v>
                </c:pt>
                <c:pt idx="6">
                  <c:v>187.4</c:v>
                </c:pt>
                <c:pt idx="7">
                  <c:v>203.1</c:v>
                </c:pt>
                <c:pt idx="8" formatCode="General">
                  <c:v>189.2</c:v>
                </c:pt>
                <c:pt idx="9" formatCode="General">
                  <c:v>220.1</c:v>
                </c:pt>
                <c:pt idx="10" formatCode="General">
                  <c:v>252</c:v>
                </c:pt>
              </c:numCache>
            </c:numRef>
          </c:val>
          <c:smooth val="0"/>
          <c:extLst>
            <c:ext xmlns:c16="http://schemas.microsoft.com/office/drawing/2014/chart" uri="{C3380CC4-5D6E-409C-BE32-E72D297353CC}">
              <c16:uniqueId val="{00000000-B046-4323-81A1-1E713F2B32A7}"/>
            </c:ext>
          </c:extLst>
        </c:ser>
        <c:dLbls>
          <c:showLegendKey val="0"/>
          <c:showVal val="0"/>
          <c:showCatName val="0"/>
          <c:showSerName val="0"/>
          <c:showPercent val="0"/>
          <c:showBubbleSize val="0"/>
        </c:dLbls>
        <c:smooth val="0"/>
        <c:axId val="221279936"/>
        <c:axId val="221279152"/>
      </c:lineChart>
      <c:catAx>
        <c:axId val="221279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21279152"/>
        <c:crosses val="autoZero"/>
        <c:auto val="1"/>
        <c:lblAlgn val="ctr"/>
        <c:lblOffset val="100"/>
        <c:noMultiLvlLbl val="0"/>
      </c:catAx>
      <c:valAx>
        <c:axId val="221279152"/>
        <c:scaling>
          <c:orientation val="minMax"/>
          <c:max val="2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21279936"/>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2637605081971E-2"/>
          <c:y val="2.5502666283970576E-2"/>
          <c:w val="0.937496196127658"/>
          <c:h val="0.84823291835456471"/>
        </c:manualLayout>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Sheet1!$A$2:$A$58</c:f>
              <c:numCache>
                <c:formatCode>General</c:formatCode>
                <c:ptCount val="5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numCache>
            </c:numRef>
          </c:cat>
          <c:val>
            <c:numRef>
              <c:f>Sheet1!$B$2:$B$58</c:f>
              <c:numCache>
                <c:formatCode>###0.0;###0.0</c:formatCode>
                <c:ptCount val="57"/>
                <c:pt idx="0">
                  <c:v>75</c:v>
                </c:pt>
                <c:pt idx="1">
                  <c:v>67.8</c:v>
                </c:pt>
                <c:pt idx="2">
                  <c:v>61.1</c:v>
                </c:pt>
                <c:pt idx="3">
                  <c:v>52.4</c:v>
                </c:pt>
                <c:pt idx="4">
                  <c:v>47</c:v>
                </c:pt>
                <c:pt idx="5">
                  <c:v>40.9</c:v>
                </c:pt>
                <c:pt idx="6">
                  <c:v>41</c:v>
                </c:pt>
                <c:pt idx="7">
                  <c:v>37.6</c:v>
                </c:pt>
                <c:pt idx="8">
                  <c:v>37.4</c:v>
                </c:pt>
                <c:pt idx="9">
                  <c:v>37.1</c:v>
                </c:pt>
                <c:pt idx="10">
                  <c:v>36.9</c:v>
                </c:pt>
                <c:pt idx="11">
                  <c:v>35.200000000000003</c:v>
                </c:pt>
                <c:pt idx="12">
                  <c:v>35.799999999999997</c:v>
                </c:pt>
                <c:pt idx="13">
                  <c:v>33.299999999999997</c:v>
                </c:pt>
                <c:pt idx="14">
                  <c:v>31.6</c:v>
                </c:pt>
                <c:pt idx="15">
                  <c:v>29.1</c:v>
                </c:pt>
                <c:pt idx="16">
                  <c:v>28</c:v>
                </c:pt>
                <c:pt idx="17">
                  <c:v>24.5</c:v>
                </c:pt>
                <c:pt idx="18">
                  <c:v>22.2</c:v>
                </c:pt>
                <c:pt idx="19">
                  <c:v>21.5</c:v>
                </c:pt>
                <c:pt idx="20">
                  <c:v>18.8</c:v>
                </c:pt>
                <c:pt idx="21">
                  <c:v>18.8</c:v>
                </c:pt>
                <c:pt idx="22">
                  <c:v>15.2</c:v>
                </c:pt>
                <c:pt idx="23">
                  <c:v>14.6</c:v>
                </c:pt>
                <c:pt idx="24">
                  <c:v>12.8</c:v>
                </c:pt>
                <c:pt idx="25">
                  <c:v>12.3</c:v>
                </c:pt>
                <c:pt idx="26">
                  <c:v>11.2</c:v>
                </c:pt>
                <c:pt idx="27">
                  <c:v>9.6</c:v>
                </c:pt>
                <c:pt idx="28">
                  <c:v>9.6</c:v>
                </c:pt>
                <c:pt idx="29">
                  <c:v>9.1999999999999993</c:v>
                </c:pt>
                <c:pt idx="30">
                  <c:v>8.5</c:v>
                </c:pt>
                <c:pt idx="31">
                  <c:v>7.9</c:v>
                </c:pt>
                <c:pt idx="32">
                  <c:v>8</c:v>
                </c:pt>
                <c:pt idx="33">
                  <c:v>7.8</c:v>
                </c:pt>
                <c:pt idx="34">
                  <c:v>7.8</c:v>
                </c:pt>
                <c:pt idx="35">
                  <c:v>7.2</c:v>
                </c:pt>
                <c:pt idx="36">
                  <c:v>6.6</c:v>
                </c:pt>
                <c:pt idx="37">
                  <c:v>8.4</c:v>
                </c:pt>
                <c:pt idx="38">
                  <c:v>7.9</c:v>
                </c:pt>
                <c:pt idx="39">
                  <c:v>8.1999999999999993</c:v>
                </c:pt>
                <c:pt idx="40">
                  <c:v>7.9</c:v>
                </c:pt>
                <c:pt idx="41">
                  <c:v>7.8</c:v>
                </c:pt>
                <c:pt idx="42">
                  <c:v>7.5</c:v>
                </c:pt>
                <c:pt idx="43">
                  <c:v>8.3000000000000007</c:v>
                </c:pt>
                <c:pt idx="44">
                  <c:v>7.1</c:v>
                </c:pt>
                <c:pt idx="45">
                  <c:v>7.6</c:v>
                </c:pt>
                <c:pt idx="46">
                  <c:v>8.4</c:v>
                </c:pt>
                <c:pt idx="47">
                  <c:v>7.1</c:v>
                </c:pt>
                <c:pt idx="48">
                  <c:v>9.9</c:v>
                </c:pt>
                <c:pt idx="49">
                  <c:v>9.8000000000000007</c:v>
                </c:pt>
                <c:pt idx="50">
                  <c:v>9.9</c:v>
                </c:pt>
                <c:pt idx="51">
                  <c:v>8.9</c:v>
                </c:pt>
                <c:pt idx="52">
                  <c:v>12.1</c:v>
                </c:pt>
                <c:pt idx="53">
                  <c:v>13.1</c:v>
                </c:pt>
                <c:pt idx="54">
                  <c:v>15.1</c:v>
                </c:pt>
                <c:pt idx="55">
                  <c:v>13.3</c:v>
                </c:pt>
                <c:pt idx="56" formatCode="General">
                  <c:v>12.7</c:v>
                </c:pt>
              </c:numCache>
            </c:numRef>
          </c:val>
          <c:smooth val="0"/>
          <c:extLst>
            <c:ext xmlns:c16="http://schemas.microsoft.com/office/drawing/2014/chart" uri="{C3380CC4-5D6E-409C-BE32-E72D297353CC}">
              <c16:uniqueId val="{00000000-C1B4-4CE4-94E3-40A53AF3854F}"/>
            </c:ext>
          </c:extLst>
        </c:ser>
        <c:dLbls>
          <c:showLegendKey val="0"/>
          <c:showVal val="0"/>
          <c:showCatName val="0"/>
          <c:showSerName val="0"/>
          <c:showPercent val="0"/>
          <c:showBubbleSize val="0"/>
        </c:dLbls>
        <c:smooth val="0"/>
        <c:axId val="533376328"/>
        <c:axId val="533377896"/>
      </c:lineChart>
      <c:catAx>
        <c:axId val="533376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33377896"/>
        <c:crosses val="autoZero"/>
        <c:auto val="1"/>
        <c:lblAlgn val="ctr"/>
        <c:lblOffset val="100"/>
        <c:noMultiLvlLbl val="0"/>
      </c:catAx>
      <c:valAx>
        <c:axId val="533377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33376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01610219355392E-2"/>
          <c:y val="3.9893039825487385E-2"/>
          <c:w val="0.9211778126747624"/>
          <c:h val="0.85364066905652203"/>
        </c:manualLayout>
      </c:layout>
      <c:lineChart>
        <c:grouping val="standard"/>
        <c:varyColors val="0"/>
        <c:ser>
          <c:idx val="0"/>
          <c:order val="0"/>
          <c:tx>
            <c:strRef>
              <c:f>Sheet1!$B$1</c:f>
              <c:strCache>
                <c:ptCount val="1"/>
                <c:pt idx="0">
                  <c:v>Series 1</c:v>
                </c:pt>
              </c:strCache>
            </c:strRef>
          </c:tx>
          <c:spPr>
            <a:ln w="57150" cap="rnd">
              <a:solidFill>
                <a:schemeClr val="tx1"/>
              </a:solidFill>
              <a:round/>
            </a:ln>
            <a:effectLst/>
          </c:spPr>
          <c:marker>
            <c:symbol val="none"/>
          </c:marker>
          <c:dLbls>
            <c:dLbl>
              <c:idx val="0"/>
              <c:layout>
                <c:manualLayout>
                  <c:x val="0"/>
                  <c:y val="-5.5454207418499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10-47DD-9AFE-04691496CAFC}"/>
                </c:ext>
              </c:extLst>
            </c:dLbl>
            <c:dLbl>
              <c:idx val="1"/>
              <c:layout>
                <c:manualLayout>
                  <c:x val="2.2946859903381644E-2"/>
                  <c:y val="-5.8372849914210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10-47DD-9AFE-04691496CAFC}"/>
                </c:ext>
              </c:extLst>
            </c:dLbl>
            <c:dLbl>
              <c:idx val="2"/>
              <c:layout>
                <c:manualLayout>
                  <c:x val="-1.0869565217391304E-2"/>
                  <c:y val="0.102901474423461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10-47DD-9AFE-04691496CAFC}"/>
                </c:ext>
              </c:extLst>
            </c:dLbl>
            <c:dLbl>
              <c:idx val="3"/>
              <c:layout>
                <c:manualLayout>
                  <c:x val="-1.207729468599078E-3"/>
                  <c:y val="-4.669827993136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10-47DD-9AFE-04691496CAFC}"/>
                </c:ext>
              </c:extLst>
            </c:dLbl>
            <c:dLbl>
              <c:idx val="4"/>
              <c:layout>
                <c:manualLayout>
                  <c:x val="-1.932367149758454E-2"/>
                  <c:y val="8.208073569126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10-47DD-9AFE-04691496CAFC}"/>
                </c:ext>
              </c:extLst>
            </c:dLbl>
            <c:dLbl>
              <c:idx val="5"/>
              <c:layout>
                <c:manualLayout>
                  <c:x val="1.2077294685990338E-3"/>
                  <c:y val="-0.125501627315552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06-4DA3-BEB6-8CEAF5EC1459}"/>
                </c:ext>
              </c:extLst>
            </c:dLbl>
            <c:dLbl>
              <c:idx val="6"/>
              <c:layout>
                <c:manualLayout>
                  <c:x val="-4.4685990338164207E-2"/>
                  <c:y val="7.5470888859485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06-4DA3-BEB6-8CEAF5EC1459}"/>
                </c:ext>
              </c:extLst>
            </c:dLbl>
            <c:dLbl>
              <c:idx val="7"/>
              <c:layout>
                <c:manualLayout>
                  <c:x val="-1.3285024154589372E-2"/>
                  <c:y val="-6.712877740134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06-4DA3-BEB6-8CEAF5EC1459}"/>
                </c:ext>
              </c:extLst>
            </c:dLbl>
            <c:dLbl>
              <c:idx val="8"/>
              <c:layout>
                <c:manualLayout>
                  <c:x val="-3.9855072463768203E-2"/>
                  <c:y val="7.3324865329356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06-4DA3-BEB6-8CEAF5EC1459}"/>
                </c:ext>
              </c:extLst>
            </c:dLbl>
            <c:dLbl>
              <c:idx val="9"/>
              <c:layout>
                <c:manualLayout>
                  <c:x val="-1.932367149758463E-2"/>
                  <c:y val="-9.0477917367025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06-4DA3-BEB6-8CEAF5EC1459}"/>
                </c:ext>
              </c:extLst>
            </c:dLbl>
            <c:dLbl>
              <c:idx val="10"/>
              <c:layout>
                <c:manualLayout>
                  <c:x val="-3.9855072463768113E-2"/>
                  <c:y val="7.4105257017788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06-4DA3-BEB6-8CEAF5EC1459}"/>
                </c:ext>
              </c:extLst>
            </c:dLbl>
            <c:dLbl>
              <c:idx val="11"/>
              <c:layout>
                <c:manualLayout>
                  <c:x val="0"/>
                  <c:y val="-8.4640632375604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06-4DA3-BEB6-8CEAF5EC1459}"/>
                </c:ext>
              </c:extLst>
            </c:dLbl>
            <c:dLbl>
              <c:idx val="12"/>
              <c:layout>
                <c:manualLayout>
                  <c:x val="-6.038647342995169E-3"/>
                  <c:y val="7.588470488847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05-48D8-99A8-341BE7DB0ACE}"/>
                </c:ext>
              </c:extLst>
            </c:dLbl>
            <c:dLbl>
              <c:idx val="13"/>
              <c:layout>
                <c:manualLayout>
                  <c:x val="-3.62318840579719E-3"/>
                  <c:y val="-6.2641498266260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3-4254-896B-9A073B642435}"/>
                </c:ext>
              </c:extLst>
            </c:dLbl>
            <c:dLbl>
              <c:idx val="14"/>
              <c:layout>
                <c:manualLayout>
                  <c:x val="-2.1739130434782608E-2"/>
                  <c:y val="8.4429845489308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3-4254-896B-9A073B642435}"/>
                </c:ext>
              </c:extLst>
            </c:dLbl>
            <c:dLbl>
              <c:idx val="15"/>
              <c:layout>
                <c:manualLayout>
                  <c:x val="0"/>
                  <c:y val="-8.170630208642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3-4254-896B-9A073B642435}"/>
                </c:ext>
              </c:extLst>
            </c:dLbl>
            <c:dLbl>
              <c:idx val="16"/>
              <c:layout>
                <c:manualLayout>
                  <c:x val="6.038647342995169E-3"/>
                  <c:y val="-4.0853151043213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3-4254-896B-9A073B642435}"/>
                </c:ext>
              </c:extLst>
            </c:dLbl>
            <c:dLbl>
              <c:idx val="17"/>
              <c:layout>
                <c:manualLayout>
                  <c:x val="-4.830917874396135E-3"/>
                  <c:y val="9.8047562503712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C3-4254-896B-9A073B642435}"/>
                </c:ext>
              </c:extLst>
            </c:dLbl>
            <c:dLbl>
              <c:idx val="18"/>
              <c:layout>
                <c:manualLayout>
                  <c:x val="-8.7118605292866858E-3"/>
                  <c:y val="-0.10894171275244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5F-48E9-BB9F-B174D008E0A6}"/>
                </c:ext>
              </c:extLst>
            </c:dLbl>
            <c:dLbl>
              <c:idx val="19"/>
              <c:layout>
                <c:manualLayout>
                  <c:x val="-1.5971559798870553E-16"/>
                  <c:y val="7.0812113289087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D6-46C1-9D47-61CFF2C38019}"/>
                </c:ext>
              </c:extLst>
            </c:dLbl>
            <c:dLbl>
              <c:idx val="20"/>
              <c:layout>
                <c:manualLayout>
                  <c:x val="0"/>
                  <c:y val="-6.2641484832654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B0-4454-A19D-B055CF224E4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2000</c:v>
                </c:pt>
                <c:pt idx="1">
                  <c:v>2001</c:v>
                </c:pt>
                <c:pt idx="2">
                  <c:v>2002</c:v>
                </c:pt>
                <c:pt idx="3">
                  <c:v>2003</c:v>
                </c:pt>
                <c:pt idx="4">
                  <c:v>2003</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0.00</c:formatCode>
                <c:ptCount val="21"/>
                <c:pt idx="0">
                  <c:v>2.227112676056338</c:v>
                </c:pt>
                <c:pt idx="1">
                  <c:v>2.0114566284779052</c:v>
                </c:pt>
                <c:pt idx="2">
                  <c:v>2.0115131578947367</c:v>
                </c:pt>
                <c:pt idx="3">
                  <c:v>1.9289176090468498</c:v>
                </c:pt>
                <c:pt idx="4">
                  <c:v>1.9347471451876019</c:v>
                </c:pt>
                <c:pt idx="5">
                  <c:v>1.8293838862559242</c:v>
                </c:pt>
                <c:pt idx="6">
                  <c:v>1.7718750000000001</c:v>
                </c:pt>
                <c:pt idx="7">
                  <c:v>1.6707692307692308</c:v>
                </c:pt>
                <c:pt idx="8">
                  <c:v>1.6191222570532915</c:v>
                </c:pt>
                <c:pt idx="9">
                  <c:v>1.5377777777777777</c:v>
                </c:pt>
                <c:pt idx="10">
                  <c:v>1.4835329341317365</c:v>
                </c:pt>
                <c:pt idx="11">
                  <c:v>1.4612068965517242</c:v>
                </c:pt>
                <c:pt idx="12">
                  <c:v>1.3465346534653466</c:v>
                </c:pt>
                <c:pt idx="13">
                  <c:v>1.3817663817663817</c:v>
                </c:pt>
                <c:pt idx="14">
                  <c:v>1.28551912568306</c:v>
                </c:pt>
                <c:pt idx="15">
                  <c:v>1.2525380710659899</c:v>
                </c:pt>
                <c:pt idx="16">
                  <c:v>1.2277456647398843</c:v>
                </c:pt>
                <c:pt idx="17" formatCode="General">
                  <c:v>1.19</c:v>
                </c:pt>
                <c:pt idx="18" formatCode="General">
                  <c:v>1.26</c:v>
                </c:pt>
                <c:pt idx="19" formatCode="General">
                  <c:v>1.29</c:v>
                </c:pt>
                <c:pt idx="20" formatCode="General">
                  <c:v>1.36</c:v>
                </c:pt>
              </c:numCache>
            </c:numRef>
          </c:val>
          <c:smooth val="0"/>
          <c:extLst>
            <c:ext xmlns:c16="http://schemas.microsoft.com/office/drawing/2014/chart" uri="{C3380CC4-5D6E-409C-BE32-E72D297353CC}">
              <c16:uniqueId val="{00000007-AF06-4DA3-BEB6-8CEAF5EC1459}"/>
            </c:ext>
          </c:extLst>
        </c:ser>
        <c:dLbls>
          <c:showLegendKey val="0"/>
          <c:showVal val="0"/>
          <c:showCatName val="0"/>
          <c:showSerName val="0"/>
          <c:showPercent val="0"/>
          <c:showBubbleSize val="0"/>
        </c:dLbls>
        <c:smooth val="0"/>
        <c:axId val="548236848"/>
        <c:axId val="548237632"/>
      </c:lineChart>
      <c:catAx>
        <c:axId val="54823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48237632"/>
        <c:crosses val="autoZero"/>
        <c:auto val="1"/>
        <c:lblAlgn val="ctr"/>
        <c:lblOffset val="100"/>
        <c:noMultiLvlLbl val="0"/>
      </c:catAx>
      <c:valAx>
        <c:axId val="548237632"/>
        <c:scaling>
          <c:orientation val="minMax"/>
          <c:max val="2.5"/>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4823684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Drug-Induced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c:v>
                </c:pt>
                <c:pt idx="1">
                  <c:v>2020</c:v>
                </c:pt>
              </c:strCache>
            </c:strRef>
          </c:cat>
          <c:val>
            <c:numRef>
              <c:f>Sheet1!$B$2:$B$3</c:f>
              <c:numCache>
                <c:formatCode>#,##0</c:formatCode>
                <c:ptCount val="2"/>
                <c:pt idx="0">
                  <c:v>2513</c:v>
                </c:pt>
                <c:pt idx="1">
                  <c:v>6421</c:v>
                </c:pt>
              </c:numCache>
            </c:numRef>
          </c:val>
          <c:extLst>
            <c:ext xmlns:c16="http://schemas.microsoft.com/office/drawing/2014/chart" uri="{C3380CC4-5D6E-409C-BE32-E72D297353CC}">
              <c16:uniqueId val="{00000000-2D1B-4688-B7A1-0399E5612460}"/>
            </c:ext>
          </c:extLst>
        </c:ser>
        <c:ser>
          <c:idx val="1"/>
          <c:order val="1"/>
          <c:tx>
            <c:strRef>
              <c:f>Sheet1!$C$1</c:f>
              <c:strCache>
                <c:ptCount val="1"/>
                <c:pt idx="0">
                  <c:v>All other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c:v>
                </c:pt>
                <c:pt idx="1">
                  <c:v>2020</c:v>
                </c:pt>
              </c:strCache>
            </c:strRef>
          </c:cat>
          <c:val>
            <c:numRef>
              <c:f>Sheet1!$C$2:$C$3</c:f>
              <c:numCache>
                <c:formatCode>#,##0</c:formatCode>
                <c:ptCount val="2"/>
                <c:pt idx="0">
                  <c:v>10554</c:v>
                </c:pt>
                <c:pt idx="1">
                  <c:v>15233</c:v>
                </c:pt>
              </c:numCache>
            </c:numRef>
          </c:val>
          <c:extLst>
            <c:ext xmlns:c16="http://schemas.microsoft.com/office/drawing/2014/chart" uri="{C3380CC4-5D6E-409C-BE32-E72D297353CC}">
              <c16:uniqueId val="{00000001-2D1B-4688-B7A1-0399E5612460}"/>
            </c:ext>
          </c:extLst>
        </c:ser>
        <c:dLbls>
          <c:showLegendKey val="0"/>
          <c:showVal val="0"/>
          <c:showCatName val="0"/>
          <c:showSerName val="0"/>
          <c:showPercent val="0"/>
          <c:showBubbleSize val="0"/>
        </c:dLbls>
        <c:gapWidth val="150"/>
        <c:overlap val="100"/>
        <c:axId val="596792600"/>
        <c:axId val="219820536"/>
      </c:barChart>
      <c:catAx>
        <c:axId val="596792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9820536"/>
        <c:crosses val="autoZero"/>
        <c:auto val="1"/>
        <c:lblAlgn val="ctr"/>
        <c:lblOffset val="100"/>
        <c:noMultiLvlLbl val="0"/>
      </c:catAx>
      <c:valAx>
        <c:axId val="219820536"/>
        <c:scaling>
          <c:orientation val="minMax"/>
          <c:max val="1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96792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NHW</c:v>
                </c:pt>
                <c:pt idx="1">
                  <c:v>NHB</c:v>
                </c:pt>
                <c:pt idx="2">
                  <c:v>Hispanic</c:v>
                </c:pt>
                <c:pt idx="3">
                  <c:v>NHAPI</c:v>
                </c:pt>
                <c:pt idx="4">
                  <c:v>NHAIAN</c:v>
                </c:pt>
              </c:strCache>
            </c:strRef>
          </c:cat>
          <c:val>
            <c:numRef>
              <c:f>Sheet1!$B$2:$B$6</c:f>
              <c:numCache>
                <c:formatCode>General</c:formatCode>
                <c:ptCount val="5"/>
                <c:pt idx="0">
                  <c:v>2097</c:v>
                </c:pt>
                <c:pt idx="1">
                  <c:v>164</c:v>
                </c:pt>
                <c:pt idx="2">
                  <c:v>180</c:v>
                </c:pt>
                <c:pt idx="3">
                  <c:v>19</c:v>
                </c:pt>
                <c:pt idx="4">
                  <c:v>47</c:v>
                </c:pt>
              </c:numCache>
            </c:numRef>
          </c:val>
          <c:extLst>
            <c:ext xmlns:c16="http://schemas.microsoft.com/office/drawing/2014/chart" uri="{C3380CC4-5D6E-409C-BE32-E72D297353CC}">
              <c16:uniqueId val="{00000000-DDE7-4F18-835F-6BB89A608087}"/>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NHW</c:v>
                </c:pt>
                <c:pt idx="1">
                  <c:v>NHB</c:v>
                </c:pt>
                <c:pt idx="2">
                  <c:v>Hispanic</c:v>
                </c:pt>
                <c:pt idx="3">
                  <c:v>NHAPI</c:v>
                </c:pt>
                <c:pt idx="4">
                  <c:v>NHAIAN</c:v>
                </c:pt>
              </c:strCache>
            </c:strRef>
          </c:cat>
          <c:val>
            <c:numRef>
              <c:f>Sheet1!$C$2:$C$6</c:f>
              <c:numCache>
                <c:formatCode>General</c:formatCode>
                <c:ptCount val="5"/>
                <c:pt idx="0">
                  <c:v>4643</c:v>
                </c:pt>
                <c:pt idx="1">
                  <c:v>968</c:v>
                </c:pt>
                <c:pt idx="2">
                  <c:v>594</c:v>
                </c:pt>
                <c:pt idx="3">
                  <c:v>66</c:v>
                </c:pt>
                <c:pt idx="4">
                  <c:v>137</c:v>
                </c:pt>
              </c:numCache>
            </c:numRef>
          </c:val>
          <c:extLst>
            <c:ext xmlns:c16="http://schemas.microsoft.com/office/drawing/2014/chart" uri="{C3380CC4-5D6E-409C-BE32-E72D297353CC}">
              <c16:uniqueId val="{00000001-DDE7-4F18-835F-6BB89A608087}"/>
            </c:ext>
          </c:extLst>
        </c:ser>
        <c:dLbls>
          <c:showLegendKey val="0"/>
          <c:showVal val="0"/>
          <c:showCatName val="0"/>
          <c:showSerName val="0"/>
          <c:showPercent val="0"/>
          <c:showBubbleSize val="0"/>
        </c:dLbls>
        <c:gapWidth val="219"/>
        <c:overlap val="-27"/>
        <c:axId val="219818184"/>
        <c:axId val="219817792"/>
      </c:barChart>
      <c:catAx>
        <c:axId val="219818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9817792"/>
        <c:crosses val="autoZero"/>
        <c:auto val="1"/>
        <c:lblAlgn val="ctr"/>
        <c:lblOffset val="100"/>
        <c:noMultiLvlLbl val="0"/>
      </c:catAx>
      <c:valAx>
        <c:axId val="219817792"/>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9818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Parent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Texas</c:v>
                </c:pt>
                <c:pt idx="1">
                  <c:v>Alabama</c:v>
                </c:pt>
                <c:pt idx="2">
                  <c:v>Mississippi</c:v>
                </c:pt>
                <c:pt idx="3">
                  <c:v>Florida</c:v>
                </c:pt>
                <c:pt idx="4">
                  <c:v>Georgia</c:v>
                </c:pt>
                <c:pt idx="5">
                  <c:v>Kansas</c:v>
                </c:pt>
                <c:pt idx="6">
                  <c:v>North Carolina</c:v>
                </c:pt>
                <c:pt idx="7">
                  <c:v>South Dakota</c:v>
                </c:pt>
                <c:pt idx="8">
                  <c:v>Wyoming</c:v>
                </c:pt>
                <c:pt idx="9">
                  <c:v>South Carolina</c:v>
                </c:pt>
                <c:pt idx="10">
                  <c:v>Tennessee</c:v>
                </c:pt>
                <c:pt idx="11">
                  <c:v>Wisconsin</c:v>
                </c:pt>
              </c:strCache>
            </c:strRef>
          </c:cat>
          <c:val>
            <c:numRef>
              <c:f>Sheet1!$B$2:$B$13</c:f>
              <c:numCache>
                <c:formatCode>0%</c:formatCode>
                <c:ptCount val="12"/>
                <c:pt idx="0">
                  <c:v>0.16</c:v>
                </c:pt>
                <c:pt idx="1">
                  <c:v>0.18</c:v>
                </c:pt>
                <c:pt idx="2">
                  <c:v>0.25</c:v>
                </c:pt>
                <c:pt idx="3">
                  <c:v>0.3</c:v>
                </c:pt>
                <c:pt idx="4">
                  <c:v>0.33</c:v>
                </c:pt>
                <c:pt idx="5">
                  <c:v>0.38</c:v>
                </c:pt>
                <c:pt idx="6">
                  <c:v>0.39</c:v>
                </c:pt>
                <c:pt idx="7">
                  <c:v>0.46</c:v>
                </c:pt>
                <c:pt idx="8">
                  <c:v>0.5</c:v>
                </c:pt>
                <c:pt idx="9">
                  <c:v>0.67</c:v>
                </c:pt>
                <c:pt idx="10">
                  <c:v>0.88</c:v>
                </c:pt>
                <c:pt idx="11">
                  <c:v>1</c:v>
                </c:pt>
              </c:numCache>
            </c:numRef>
          </c:val>
          <c:extLst>
            <c:ext xmlns:c16="http://schemas.microsoft.com/office/drawing/2014/chart" uri="{C3380CC4-5D6E-409C-BE32-E72D297353CC}">
              <c16:uniqueId val="{00000000-6BFC-4AF3-8CA0-B28A2BEA944A}"/>
            </c:ext>
          </c:extLst>
        </c:ser>
        <c:ser>
          <c:idx val="1"/>
          <c:order val="1"/>
          <c:tx>
            <c:strRef>
              <c:f>Sheet1!$C$1</c:f>
              <c:strCache>
                <c:ptCount val="1"/>
                <c:pt idx="0">
                  <c:v>Pregnant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Texas</c:v>
                </c:pt>
                <c:pt idx="1">
                  <c:v>Alabama</c:v>
                </c:pt>
                <c:pt idx="2">
                  <c:v>Mississippi</c:v>
                </c:pt>
                <c:pt idx="3">
                  <c:v>Florida</c:v>
                </c:pt>
                <c:pt idx="4">
                  <c:v>Georgia</c:v>
                </c:pt>
                <c:pt idx="5">
                  <c:v>Kansas</c:v>
                </c:pt>
                <c:pt idx="6">
                  <c:v>North Carolina</c:v>
                </c:pt>
                <c:pt idx="7">
                  <c:v>South Dakota</c:v>
                </c:pt>
                <c:pt idx="8">
                  <c:v>Wyoming</c:v>
                </c:pt>
                <c:pt idx="9">
                  <c:v>South Carolina</c:v>
                </c:pt>
                <c:pt idx="10">
                  <c:v>Tennessee</c:v>
                </c:pt>
                <c:pt idx="11">
                  <c:v>Wisconsin</c:v>
                </c:pt>
              </c:strCache>
            </c:strRef>
          </c:cat>
          <c:val>
            <c:numRef>
              <c:f>Sheet1!$C$2:$C$13</c:f>
              <c:numCache>
                <c:formatCode>0%</c:formatCode>
                <c:ptCount val="12"/>
                <c:pt idx="0">
                  <c:v>2.0299999999999998</c:v>
                </c:pt>
                <c:pt idx="1">
                  <c:v>1.46</c:v>
                </c:pt>
                <c:pt idx="2">
                  <c:v>1.99</c:v>
                </c:pt>
                <c:pt idx="3">
                  <c:v>1.96</c:v>
                </c:pt>
                <c:pt idx="4">
                  <c:v>2.25</c:v>
                </c:pt>
                <c:pt idx="5">
                  <c:v>1.71</c:v>
                </c:pt>
                <c:pt idx="6">
                  <c:v>2.0099999999999998</c:v>
                </c:pt>
                <c:pt idx="7">
                  <c:v>1.38</c:v>
                </c:pt>
                <c:pt idx="8">
                  <c:v>1.59</c:v>
                </c:pt>
                <c:pt idx="9">
                  <c:v>1.99</c:v>
                </c:pt>
                <c:pt idx="10">
                  <c:v>2</c:v>
                </c:pt>
                <c:pt idx="11">
                  <c:v>3.06</c:v>
                </c:pt>
              </c:numCache>
            </c:numRef>
          </c:val>
          <c:extLst>
            <c:ext xmlns:c16="http://schemas.microsoft.com/office/drawing/2014/chart" uri="{C3380CC4-5D6E-409C-BE32-E72D297353CC}">
              <c16:uniqueId val="{00000001-6BFC-4AF3-8CA0-B28A2BEA944A}"/>
            </c:ext>
          </c:extLst>
        </c:ser>
        <c:dLbls>
          <c:showLegendKey val="0"/>
          <c:showVal val="0"/>
          <c:showCatName val="0"/>
          <c:showSerName val="0"/>
          <c:showPercent val="0"/>
          <c:showBubbleSize val="0"/>
        </c:dLbls>
        <c:gapWidth val="219"/>
        <c:overlap val="-27"/>
        <c:axId val="548134968"/>
        <c:axId val="548132224"/>
      </c:barChart>
      <c:catAx>
        <c:axId val="5481349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48132224"/>
        <c:crosses val="autoZero"/>
        <c:auto val="1"/>
        <c:lblAlgn val="ctr"/>
        <c:lblOffset val="100"/>
        <c:noMultiLvlLbl val="0"/>
      </c:catAx>
      <c:valAx>
        <c:axId val="54813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4813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4"/>
              <c:layout>
                <c:manualLayout>
                  <c:x val="-8.4541062801932361E-3"/>
                  <c:y val="2.91864249571050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00-42BC-8750-89533694753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given hcoice about a VBAC</c:v>
                </c:pt>
                <c:pt idx="1">
                  <c:v>Felt pressure to have a CS</c:v>
                </c:pt>
                <c:pt idx="2">
                  <c:v>Felt treated unfairly due to race/ethnicity </c:v>
                </c:pt>
                <c:pt idx="3">
                  <c:v>Had a postpartum visit</c:v>
                </c:pt>
                <c:pt idx="4">
                  <c:v>Staff encouraged decision making in labor</c:v>
                </c:pt>
              </c:strCache>
            </c:strRef>
          </c:cat>
          <c:val>
            <c:numRef>
              <c:f>Sheet1!$B$2:$B$6</c:f>
              <c:numCache>
                <c:formatCode>General</c:formatCode>
                <c:ptCount val="5"/>
                <c:pt idx="0">
                  <c:v>2.93</c:v>
                </c:pt>
                <c:pt idx="1">
                  <c:v>1.73</c:v>
                </c:pt>
                <c:pt idx="2">
                  <c:v>2.84</c:v>
                </c:pt>
                <c:pt idx="3">
                  <c:v>0.43</c:v>
                </c:pt>
                <c:pt idx="4">
                  <c:v>0.67</c:v>
                </c:pt>
              </c:numCache>
            </c:numRef>
          </c:val>
          <c:extLst>
            <c:ext xmlns:c16="http://schemas.microsoft.com/office/drawing/2014/chart" uri="{C3380CC4-5D6E-409C-BE32-E72D297353CC}">
              <c16:uniqueId val="{00000000-5A00-42BC-8750-895336947530}"/>
            </c:ext>
          </c:extLst>
        </c:ser>
        <c:dLbls>
          <c:showLegendKey val="0"/>
          <c:showVal val="0"/>
          <c:showCatName val="0"/>
          <c:showSerName val="0"/>
          <c:showPercent val="0"/>
          <c:showBubbleSize val="0"/>
        </c:dLbls>
        <c:gapWidth val="182"/>
        <c:axId val="548134576"/>
        <c:axId val="548133792"/>
      </c:barChart>
      <c:catAx>
        <c:axId val="54813457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48133792"/>
        <c:crosses val="autoZero"/>
        <c:auto val="1"/>
        <c:lblAlgn val="ctr"/>
        <c:lblOffset val="100"/>
        <c:noMultiLvlLbl val="0"/>
      </c:catAx>
      <c:valAx>
        <c:axId val="548133792"/>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8134576"/>
        <c:crosses val="autoZero"/>
        <c:crossBetween val="between"/>
        <c:majorUnit val="1"/>
      </c:valAx>
      <c:spPr>
        <a:noFill/>
        <a:ln>
          <a:noFill/>
        </a:ln>
        <a:effectLst/>
      </c:spPr>
    </c:plotArea>
    <c:plotVisOnly val="1"/>
    <c:dispBlanksAs val="gap"/>
    <c:showDLblsOverMax val="0"/>
  </c:chart>
  <c:spPr>
    <a:noFill/>
    <a:ln w="28575">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50367073681003E-2"/>
          <c:y val="3.920635160419441E-2"/>
          <c:w val="0.937496196127658"/>
          <c:h val="0.78846279179677969"/>
        </c:manualLayout>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Sheet1!$A$2:$A$58</c:f>
              <c:numCache>
                <c:formatCode>General</c:formatCode>
                <c:ptCount val="5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numCache>
            </c:numRef>
          </c:cat>
          <c:val>
            <c:numRef>
              <c:f>Sheet1!$B$2:$B$58</c:f>
              <c:numCache>
                <c:formatCode>###0.0;###0.0</c:formatCode>
                <c:ptCount val="57"/>
                <c:pt idx="0">
                  <c:v>75</c:v>
                </c:pt>
                <c:pt idx="1">
                  <c:v>67.8</c:v>
                </c:pt>
                <c:pt idx="2">
                  <c:v>61.1</c:v>
                </c:pt>
                <c:pt idx="3">
                  <c:v>52.4</c:v>
                </c:pt>
                <c:pt idx="4">
                  <c:v>47</c:v>
                </c:pt>
                <c:pt idx="5">
                  <c:v>40.9</c:v>
                </c:pt>
                <c:pt idx="6">
                  <c:v>41</c:v>
                </c:pt>
                <c:pt idx="7">
                  <c:v>37.6</c:v>
                </c:pt>
                <c:pt idx="8">
                  <c:v>37.4</c:v>
                </c:pt>
                <c:pt idx="9">
                  <c:v>37.1</c:v>
                </c:pt>
                <c:pt idx="10">
                  <c:v>36.9</c:v>
                </c:pt>
                <c:pt idx="11">
                  <c:v>35.200000000000003</c:v>
                </c:pt>
                <c:pt idx="12">
                  <c:v>35.799999999999997</c:v>
                </c:pt>
                <c:pt idx="13">
                  <c:v>33.299999999999997</c:v>
                </c:pt>
                <c:pt idx="14">
                  <c:v>31.6</c:v>
                </c:pt>
                <c:pt idx="15">
                  <c:v>29.1</c:v>
                </c:pt>
                <c:pt idx="16">
                  <c:v>28</c:v>
                </c:pt>
                <c:pt idx="17">
                  <c:v>24.5</c:v>
                </c:pt>
                <c:pt idx="18">
                  <c:v>22.2</c:v>
                </c:pt>
                <c:pt idx="19">
                  <c:v>21.5</c:v>
                </c:pt>
                <c:pt idx="20">
                  <c:v>18.8</c:v>
                </c:pt>
                <c:pt idx="21">
                  <c:v>18.8</c:v>
                </c:pt>
                <c:pt idx="22">
                  <c:v>15.2</c:v>
                </c:pt>
                <c:pt idx="23">
                  <c:v>14.6</c:v>
                </c:pt>
                <c:pt idx="24">
                  <c:v>12.8</c:v>
                </c:pt>
                <c:pt idx="25">
                  <c:v>12.3</c:v>
                </c:pt>
                <c:pt idx="26">
                  <c:v>11.2</c:v>
                </c:pt>
                <c:pt idx="27">
                  <c:v>9.6</c:v>
                </c:pt>
                <c:pt idx="28">
                  <c:v>9.6</c:v>
                </c:pt>
                <c:pt idx="29">
                  <c:v>9.1999999999999993</c:v>
                </c:pt>
                <c:pt idx="30">
                  <c:v>8.5</c:v>
                </c:pt>
                <c:pt idx="31">
                  <c:v>7.9</c:v>
                </c:pt>
                <c:pt idx="32">
                  <c:v>8</c:v>
                </c:pt>
                <c:pt idx="33">
                  <c:v>7.8</c:v>
                </c:pt>
                <c:pt idx="34">
                  <c:v>7.8</c:v>
                </c:pt>
                <c:pt idx="35">
                  <c:v>7.2</c:v>
                </c:pt>
                <c:pt idx="36">
                  <c:v>6.6</c:v>
                </c:pt>
                <c:pt idx="37">
                  <c:v>8.4</c:v>
                </c:pt>
                <c:pt idx="38">
                  <c:v>7.9</c:v>
                </c:pt>
                <c:pt idx="39">
                  <c:v>8.1999999999999993</c:v>
                </c:pt>
                <c:pt idx="40">
                  <c:v>7.9</c:v>
                </c:pt>
                <c:pt idx="41">
                  <c:v>7.8</c:v>
                </c:pt>
                <c:pt idx="42">
                  <c:v>7.5</c:v>
                </c:pt>
                <c:pt idx="43">
                  <c:v>8.3000000000000007</c:v>
                </c:pt>
                <c:pt idx="44">
                  <c:v>7.1</c:v>
                </c:pt>
                <c:pt idx="45">
                  <c:v>7.6</c:v>
                </c:pt>
                <c:pt idx="46">
                  <c:v>8.4</c:v>
                </c:pt>
                <c:pt idx="47">
                  <c:v>7.1</c:v>
                </c:pt>
                <c:pt idx="48">
                  <c:v>9.9</c:v>
                </c:pt>
                <c:pt idx="49">
                  <c:v>9.8000000000000007</c:v>
                </c:pt>
                <c:pt idx="50">
                  <c:v>9.9</c:v>
                </c:pt>
                <c:pt idx="51">
                  <c:v>8.9</c:v>
                </c:pt>
                <c:pt idx="52">
                  <c:v>12.1</c:v>
                </c:pt>
                <c:pt idx="53">
                  <c:v>13.1</c:v>
                </c:pt>
                <c:pt idx="54">
                  <c:v>15.1</c:v>
                </c:pt>
                <c:pt idx="55">
                  <c:v>13.3</c:v>
                </c:pt>
                <c:pt idx="56" formatCode="General">
                  <c:v>12.7</c:v>
                </c:pt>
              </c:numCache>
            </c:numRef>
          </c:val>
          <c:smooth val="0"/>
          <c:extLst>
            <c:ext xmlns:c16="http://schemas.microsoft.com/office/drawing/2014/chart" uri="{C3380CC4-5D6E-409C-BE32-E72D297353CC}">
              <c16:uniqueId val="{00000000-909F-4A20-8A8D-402A40E200B3}"/>
            </c:ext>
          </c:extLst>
        </c:ser>
        <c:dLbls>
          <c:showLegendKey val="0"/>
          <c:showVal val="0"/>
          <c:showCatName val="0"/>
          <c:showSerName val="0"/>
          <c:showPercent val="0"/>
          <c:showBubbleSize val="0"/>
        </c:dLbls>
        <c:smooth val="0"/>
        <c:axId val="547083072"/>
        <c:axId val="547082680"/>
      </c:lineChart>
      <c:catAx>
        <c:axId val="547083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7082680"/>
        <c:crosses val="autoZero"/>
        <c:auto val="1"/>
        <c:lblAlgn val="ctr"/>
        <c:lblOffset val="100"/>
        <c:noMultiLvlLbl val="0"/>
      </c:catAx>
      <c:valAx>
        <c:axId val="547082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708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50367073681003E-2"/>
          <c:y val="2.7023316109336552E-2"/>
          <c:w val="0.937496196127658"/>
          <c:h val="0.90885999760637937"/>
        </c:manualLayout>
      </c:layout>
      <c:lineChart>
        <c:grouping val="standard"/>
        <c:varyColors val="0"/>
        <c:ser>
          <c:idx val="0"/>
          <c:order val="0"/>
          <c:tx>
            <c:strRef>
              <c:f>Sheet1!$B$1</c:f>
              <c:strCache>
                <c:ptCount val="1"/>
                <c:pt idx="0">
                  <c:v>All</c:v>
                </c:pt>
              </c:strCache>
            </c:strRef>
          </c:tx>
          <c:spPr>
            <a:ln w="57150" cap="rnd">
              <a:solidFill>
                <a:schemeClr val="tx1"/>
              </a:solidFill>
              <a:round/>
            </a:ln>
            <a:effectLst/>
          </c:spPr>
          <c:marker>
            <c:symbol val="none"/>
          </c:marker>
          <c:cat>
            <c:numRef>
              <c:f>Sheet1!$A$2:$A$65</c:f>
              <c:numCache>
                <c:formatCode>General</c:formatCode>
                <c:ptCount val="6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numCache>
            </c:numRef>
          </c:cat>
          <c:val>
            <c:numRef>
              <c:f>Sheet1!$B$2:$B$65</c:f>
              <c:numCache>
                <c:formatCode>###0.0;###0.0</c:formatCode>
                <c:ptCount val="64"/>
                <c:pt idx="0">
                  <c:v>75</c:v>
                </c:pt>
                <c:pt idx="1">
                  <c:v>67.8</c:v>
                </c:pt>
                <c:pt idx="2">
                  <c:v>61.1</c:v>
                </c:pt>
                <c:pt idx="3">
                  <c:v>52.4</c:v>
                </c:pt>
                <c:pt idx="4">
                  <c:v>47</c:v>
                </c:pt>
                <c:pt idx="5">
                  <c:v>40.9</c:v>
                </c:pt>
                <c:pt idx="6">
                  <c:v>41</c:v>
                </c:pt>
                <c:pt idx="7">
                  <c:v>37.6</c:v>
                </c:pt>
                <c:pt idx="8">
                  <c:v>37.4</c:v>
                </c:pt>
                <c:pt idx="9">
                  <c:v>37.1</c:v>
                </c:pt>
                <c:pt idx="10">
                  <c:v>36.9</c:v>
                </c:pt>
                <c:pt idx="11">
                  <c:v>35.200000000000003</c:v>
                </c:pt>
                <c:pt idx="12">
                  <c:v>35.799999999999997</c:v>
                </c:pt>
                <c:pt idx="13">
                  <c:v>33.299999999999997</c:v>
                </c:pt>
                <c:pt idx="14">
                  <c:v>31.6</c:v>
                </c:pt>
                <c:pt idx="15">
                  <c:v>29.1</c:v>
                </c:pt>
                <c:pt idx="16">
                  <c:v>28</c:v>
                </c:pt>
                <c:pt idx="17">
                  <c:v>24.5</c:v>
                </c:pt>
                <c:pt idx="18">
                  <c:v>22.2</c:v>
                </c:pt>
                <c:pt idx="19">
                  <c:v>21.5</c:v>
                </c:pt>
                <c:pt idx="20">
                  <c:v>18.8</c:v>
                </c:pt>
                <c:pt idx="21">
                  <c:v>18.8</c:v>
                </c:pt>
                <c:pt idx="22">
                  <c:v>15.2</c:v>
                </c:pt>
                <c:pt idx="23">
                  <c:v>14.6</c:v>
                </c:pt>
                <c:pt idx="24">
                  <c:v>12.8</c:v>
                </c:pt>
                <c:pt idx="25">
                  <c:v>12.3</c:v>
                </c:pt>
                <c:pt idx="26">
                  <c:v>11.2</c:v>
                </c:pt>
                <c:pt idx="27">
                  <c:v>9.6</c:v>
                </c:pt>
                <c:pt idx="28">
                  <c:v>9.6</c:v>
                </c:pt>
                <c:pt idx="29">
                  <c:v>9.1999999999999993</c:v>
                </c:pt>
                <c:pt idx="30">
                  <c:v>8.5</c:v>
                </c:pt>
                <c:pt idx="31">
                  <c:v>7.9</c:v>
                </c:pt>
                <c:pt idx="32">
                  <c:v>8</c:v>
                </c:pt>
                <c:pt idx="33">
                  <c:v>7.8</c:v>
                </c:pt>
                <c:pt idx="34">
                  <c:v>7.8</c:v>
                </c:pt>
                <c:pt idx="35">
                  <c:v>7.2</c:v>
                </c:pt>
                <c:pt idx="36">
                  <c:v>6.6</c:v>
                </c:pt>
                <c:pt idx="37">
                  <c:v>8.4</c:v>
                </c:pt>
                <c:pt idx="38">
                  <c:v>7.9</c:v>
                </c:pt>
                <c:pt idx="39">
                  <c:v>8.1999999999999993</c:v>
                </c:pt>
                <c:pt idx="40">
                  <c:v>7.9</c:v>
                </c:pt>
                <c:pt idx="41">
                  <c:v>7.8</c:v>
                </c:pt>
                <c:pt idx="42">
                  <c:v>7.5</c:v>
                </c:pt>
                <c:pt idx="43">
                  <c:v>8.3000000000000007</c:v>
                </c:pt>
                <c:pt idx="44">
                  <c:v>7.1</c:v>
                </c:pt>
                <c:pt idx="45">
                  <c:v>7.6</c:v>
                </c:pt>
                <c:pt idx="46">
                  <c:v>8.4</c:v>
                </c:pt>
                <c:pt idx="47">
                  <c:v>7.1</c:v>
                </c:pt>
                <c:pt idx="48">
                  <c:v>9.9</c:v>
                </c:pt>
                <c:pt idx="49">
                  <c:v>9.8000000000000007</c:v>
                </c:pt>
                <c:pt idx="50">
                  <c:v>9.9</c:v>
                </c:pt>
                <c:pt idx="51">
                  <c:v>8.9</c:v>
                </c:pt>
                <c:pt idx="52">
                  <c:v>12.1</c:v>
                </c:pt>
                <c:pt idx="53">
                  <c:v>13.1</c:v>
                </c:pt>
                <c:pt idx="54">
                  <c:v>15.1</c:v>
                </c:pt>
                <c:pt idx="55">
                  <c:v>13.3</c:v>
                </c:pt>
                <c:pt idx="56" formatCode="General">
                  <c:v>12.7</c:v>
                </c:pt>
              </c:numCache>
            </c:numRef>
          </c:val>
          <c:smooth val="0"/>
          <c:extLst>
            <c:ext xmlns:c16="http://schemas.microsoft.com/office/drawing/2014/chart" uri="{C3380CC4-5D6E-409C-BE32-E72D297353CC}">
              <c16:uniqueId val="{00000000-C349-499D-99EF-1DDCC2FB3E9F}"/>
            </c:ext>
          </c:extLst>
        </c:ser>
        <c:dLbls>
          <c:showLegendKey val="0"/>
          <c:showVal val="0"/>
          <c:showCatName val="0"/>
          <c:showSerName val="0"/>
          <c:showPercent val="0"/>
          <c:showBubbleSize val="0"/>
        </c:dLbls>
        <c:smooth val="0"/>
        <c:axId val="547084640"/>
        <c:axId val="547085424"/>
      </c:lineChart>
      <c:catAx>
        <c:axId val="547084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7085424"/>
        <c:crosses val="autoZero"/>
        <c:auto val="1"/>
        <c:lblAlgn val="ctr"/>
        <c:lblOffset val="100"/>
        <c:noMultiLvlLbl val="0"/>
      </c:catAx>
      <c:valAx>
        <c:axId val="54708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708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51633129192182E-2"/>
          <c:y val="0.19388293717823143"/>
          <c:w val="0.94857429279673378"/>
          <c:h val="0.73504091836367202"/>
        </c:manualLayout>
      </c:layout>
      <c:barChart>
        <c:barDir val="col"/>
        <c:grouping val="clustered"/>
        <c:varyColors val="0"/>
        <c:ser>
          <c:idx val="0"/>
          <c:order val="0"/>
          <c:tx>
            <c:strRef>
              <c:f>Sheet1!$B$1</c:f>
              <c:strCache>
                <c:ptCount val="1"/>
                <c:pt idx="0">
                  <c:v>Without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1996</c:v>
                </c:pt>
                <c:pt idx="1">
                  <c:v>1997</c:v>
                </c:pt>
                <c:pt idx="2">
                  <c:v>1998</c:v>
                </c:pt>
                <c:pt idx="3">
                  <c:v>1999</c:v>
                </c:pt>
                <c:pt idx="4">
                  <c:v>2000</c:v>
                </c:pt>
                <c:pt idx="5">
                  <c:v>2001</c:v>
                </c:pt>
                <c:pt idx="6">
                  <c:v>2002</c:v>
                </c:pt>
                <c:pt idx="7">
                  <c:v>2003</c:v>
                </c:pt>
              </c:numCache>
            </c:numRef>
          </c:cat>
          <c:val>
            <c:numRef>
              <c:f>Sheet1!$B$2:$B$9</c:f>
              <c:numCache>
                <c:formatCode>General</c:formatCode>
                <c:ptCount val="8"/>
                <c:pt idx="0">
                  <c:v>7.1</c:v>
                </c:pt>
                <c:pt idx="1">
                  <c:v>8.1</c:v>
                </c:pt>
                <c:pt idx="2">
                  <c:v>7.3</c:v>
                </c:pt>
                <c:pt idx="3">
                  <c:v>9.1999999999999993</c:v>
                </c:pt>
                <c:pt idx="4">
                  <c:v>9.9</c:v>
                </c:pt>
                <c:pt idx="5">
                  <c:v>9.5</c:v>
                </c:pt>
                <c:pt idx="6">
                  <c:v>9.1999999999999993</c:v>
                </c:pt>
                <c:pt idx="7">
                  <c:v>10.8</c:v>
                </c:pt>
              </c:numCache>
            </c:numRef>
          </c:val>
          <c:extLst>
            <c:ext xmlns:c16="http://schemas.microsoft.com/office/drawing/2014/chart" uri="{C3380CC4-5D6E-409C-BE32-E72D297353CC}">
              <c16:uniqueId val="{00000000-FC65-4E56-A634-3327E61FF256}"/>
            </c:ext>
          </c:extLst>
        </c:ser>
        <c:ser>
          <c:idx val="1"/>
          <c:order val="1"/>
          <c:tx>
            <c:strRef>
              <c:f>Sheet1!$C$1</c:f>
              <c:strCache>
                <c:ptCount val="1"/>
                <c:pt idx="0">
                  <c:v>With</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1996</c:v>
                </c:pt>
                <c:pt idx="1">
                  <c:v>1997</c:v>
                </c:pt>
                <c:pt idx="2">
                  <c:v>1998</c:v>
                </c:pt>
                <c:pt idx="3">
                  <c:v>1999</c:v>
                </c:pt>
                <c:pt idx="4">
                  <c:v>2000</c:v>
                </c:pt>
                <c:pt idx="5">
                  <c:v>2001</c:v>
                </c:pt>
                <c:pt idx="6">
                  <c:v>2002</c:v>
                </c:pt>
                <c:pt idx="7">
                  <c:v>2003</c:v>
                </c:pt>
              </c:numCache>
            </c:numRef>
          </c:cat>
          <c:val>
            <c:numRef>
              <c:f>Sheet1!$C$2:$C$9</c:f>
              <c:numCache>
                <c:formatCode>General</c:formatCode>
                <c:ptCount val="8"/>
                <c:pt idx="0">
                  <c:v>8.1999999999999993</c:v>
                </c:pt>
                <c:pt idx="1">
                  <c:v>8.9</c:v>
                </c:pt>
                <c:pt idx="2">
                  <c:v>6.9</c:v>
                </c:pt>
                <c:pt idx="3">
                  <c:v>10.7</c:v>
                </c:pt>
                <c:pt idx="4">
                  <c:v>9.6</c:v>
                </c:pt>
                <c:pt idx="5">
                  <c:v>10.3</c:v>
                </c:pt>
                <c:pt idx="6">
                  <c:v>8.5</c:v>
                </c:pt>
                <c:pt idx="7">
                  <c:v>13</c:v>
                </c:pt>
              </c:numCache>
            </c:numRef>
          </c:val>
          <c:extLst>
            <c:ext xmlns:c16="http://schemas.microsoft.com/office/drawing/2014/chart" uri="{C3380CC4-5D6E-409C-BE32-E72D297353CC}">
              <c16:uniqueId val="{00000001-FC65-4E56-A634-3327E61FF256}"/>
            </c:ext>
          </c:extLst>
        </c:ser>
        <c:dLbls>
          <c:showLegendKey val="0"/>
          <c:showVal val="0"/>
          <c:showCatName val="0"/>
          <c:showSerName val="0"/>
          <c:showPercent val="0"/>
          <c:showBubbleSize val="0"/>
        </c:dLbls>
        <c:gapWidth val="219"/>
        <c:overlap val="-27"/>
        <c:axId val="547083464"/>
        <c:axId val="479797048"/>
      </c:barChart>
      <c:catAx>
        <c:axId val="54708346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479797048"/>
        <c:crosses val="autoZero"/>
        <c:auto val="1"/>
        <c:lblAlgn val="ctr"/>
        <c:lblOffset val="100"/>
        <c:noMultiLvlLbl val="0"/>
      </c:catAx>
      <c:valAx>
        <c:axId val="479797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547083464"/>
        <c:crosses val="autoZero"/>
        <c:crossBetween val="between"/>
      </c:valAx>
      <c:spPr>
        <a:noFill/>
        <a:ln>
          <a:noFill/>
        </a:ln>
        <a:effectLst/>
      </c:spPr>
    </c:plotArea>
    <c:legend>
      <c:legendPos val="b"/>
      <c:layout>
        <c:manualLayout>
          <c:xMode val="edge"/>
          <c:yMode val="edge"/>
          <c:x val="0.24172590405365996"/>
          <c:y val="7.0539904988176E-2"/>
          <c:w val="0.20156678331875183"/>
          <c:h val="0.16427045470765006"/>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unr no ?</c:v>
                </c:pt>
              </c:strCache>
            </c:strRef>
          </c:tx>
          <c:spPr>
            <a:ln w="25400">
              <a:solidFill>
                <a:schemeClr val="tx1"/>
              </a:solidFill>
              <a:prstDash val="dash"/>
            </a:ln>
          </c:spPr>
          <c:marker>
            <c:symbol val="circle"/>
            <c:size val="7"/>
            <c:spPr>
              <a:solidFill>
                <a:schemeClr val="tx1"/>
              </a:solidFill>
            </c:spPr>
          </c:marker>
          <c:cat>
            <c:numRef>
              <c:f>Sheet1!$A$2:$A$16</c:f>
              <c:numCache>
                <c:formatCode>General</c:formatCode>
                <c:ptCount val="15"/>
                <c:pt idx="0">
                  <c:v>2000</c:v>
                </c:pt>
                <c:pt idx="5">
                  <c:v>2005</c:v>
                </c:pt>
                <c:pt idx="10">
                  <c:v>2010</c:v>
                </c:pt>
                <c:pt idx="14">
                  <c:v>2014</c:v>
                </c:pt>
              </c:numCache>
            </c:numRef>
          </c:cat>
          <c:val>
            <c:numRef>
              <c:f>Sheet1!$B$2:$B$16</c:f>
              <c:numCache>
                <c:formatCode>0.00</c:formatCode>
                <c:ptCount val="15"/>
                <c:pt idx="0">
                  <c:v>19.16</c:v>
                </c:pt>
                <c:pt idx="1">
                  <c:v>20.56</c:v>
                </c:pt>
                <c:pt idx="2">
                  <c:v>16.95</c:v>
                </c:pt>
                <c:pt idx="3">
                  <c:v>18.989999999999998</c:v>
                </c:pt>
                <c:pt idx="4">
                  <c:v>19.22</c:v>
                </c:pt>
                <c:pt idx="5">
                  <c:v>23.41</c:v>
                </c:pt>
                <c:pt idx="6">
                  <c:v>18.89</c:v>
                </c:pt>
                <c:pt idx="7">
                  <c:v>18.899999999999999</c:v>
                </c:pt>
                <c:pt idx="8">
                  <c:v>17.940000000000001</c:v>
                </c:pt>
                <c:pt idx="9">
                  <c:v>24.09</c:v>
                </c:pt>
                <c:pt idx="10">
                  <c:v>23.38</c:v>
                </c:pt>
                <c:pt idx="11">
                  <c:v>20.239999999999998</c:v>
                </c:pt>
                <c:pt idx="12">
                  <c:v>20.440000000000001</c:v>
                </c:pt>
                <c:pt idx="13">
                  <c:v>24.74</c:v>
                </c:pt>
                <c:pt idx="14">
                  <c:v>23.34</c:v>
                </c:pt>
              </c:numCache>
            </c:numRef>
          </c:val>
          <c:smooth val="0"/>
          <c:extLst>
            <c:ext xmlns:c16="http://schemas.microsoft.com/office/drawing/2014/chart" uri="{C3380CC4-5D6E-409C-BE32-E72D297353CC}">
              <c16:uniqueId val="{00000000-26A3-4705-A3B3-FBE092499F16}"/>
            </c:ext>
          </c:extLst>
        </c:ser>
        <c:ser>
          <c:idx val="1"/>
          <c:order val="1"/>
          <c:tx>
            <c:strRef>
              <c:f>Sheet1!$C$1</c:f>
              <c:strCache>
                <c:ptCount val="1"/>
                <c:pt idx="0">
                  <c:v>Column1</c:v>
                </c:pt>
              </c:strCache>
            </c:strRef>
          </c:tx>
          <c:marker>
            <c:symbol val="none"/>
          </c:marker>
          <c:cat>
            <c:numRef>
              <c:f>Sheet1!$A$2:$A$16</c:f>
              <c:numCache>
                <c:formatCode>General</c:formatCode>
                <c:ptCount val="15"/>
                <c:pt idx="0">
                  <c:v>2000</c:v>
                </c:pt>
                <c:pt idx="5">
                  <c:v>2005</c:v>
                </c:pt>
                <c:pt idx="10">
                  <c:v>2010</c:v>
                </c:pt>
                <c:pt idx="14">
                  <c:v>2014</c:v>
                </c:pt>
              </c:numCache>
            </c:numRef>
          </c:cat>
          <c:val>
            <c:numRef>
              <c:f>Sheet1!$C$2:$C$16</c:f>
              <c:numCache>
                <c:formatCode>0.00</c:formatCode>
                <c:ptCount val="15"/>
                <c:pt idx="0">
                  <c:v>18.2</c:v>
                </c:pt>
                <c:pt idx="1">
                  <c:v>18.53</c:v>
                </c:pt>
                <c:pt idx="2">
                  <c:v>18.850000000000001</c:v>
                </c:pt>
                <c:pt idx="3">
                  <c:v>19.18</c:v>
                </c:pt>
                <c:pt idx="4">
                  <c:v>19.510000000000002</c:v>
                </c:pt>
                <c:pt idx="5">
                  <c:v>19.84</c:v>
                </c:pt>
                <c:pt idx="6">
                  <c:v>20.16</c:v>
                </c:pt>
                <c:pt idx="7">
                  <c:v>20.49</c:v>
                </c:pt>
                <c:pt idx="8">
                  <c:v>20.82</c:v>
                </c:pt>
                <c:pt idx="9">
                  <c:v>21.15</c:v>
                </c:pt>
                <c:pt idx="10">
                  <c:v>21.47</c:v>
                </c:pt>
                <c:pt idx="11">
                  <c:v>21.8</c:v>
                </c:pt>
                <c:pt idx="12">
                  <c:v>22.13</c:v>
                </c:pt>
                <c:pt idx="13">
                  <c:v>22.46</c:v>
                </c:pt>
                <c:pt idx="14">
                  <c:v>22.78</c:v>
                </c:pt>
              </c:numCache>
            </c:numRef>
          </c:val>
          <c:smooth val="0"/>
          <c:extLst>
            <c:ext xmlns:c16="http://schemas.microsoft.com/office/drawing/2014/chart" uri="{C3380CC4-5D6E-409C-BE32-E72D297353CC}">
              <c16:uniqueId val="{00000001-26A3-4705-A3B3-FBE092499F16}"/>
            </c:ext>
          </c:extLst>
        </c:ser>
        <c:dLbls>
          <c:showLegendKey val="0"/>
          <c:showVal val="0"/>
          <c:showCatName val="0"/>
          <c:showSerName val="0"/>
          <c:showPercent val="0"/>
          <c:showBubbleSize val="0"/>
        </c:dLbls>
        <c:marker val="1"/>
        <c:smooth val="0"/>
        <c:axId val="479799792"/>
        <c:axId val="479800184"/>
      </c:lineChart>
      <c:catAx>
        <c:axId val="479799792"/>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479800184"/>
        <c:crosses val="autoZero"/>
        <c:auto val="1"/>
        <c:lblAlgn val="ctr"/>
        <c:lblOffset val="100"/>
        <c:noMultiLvlLbl val="0"/>
      </c:catAx>
      <c:valAx>
        <c:axId val="479800184"/>
        <c:scaling>
          <c:orientation val="minMax"/>
          <c:max val="35"/>
        </c:scaling>
        <c:delete val="0"/>
        <c:axPos val="l"/>
        <c:majorGridlines/>
        <c:title>
          <c:tx>
            <c:rich>
              <a:bodyPr rot="-5400000" vert="horz"/>
              <a:lstStyle/>
              <a:p>
                <a:pPr>
                  <a:defRPr/>
                </a:pPr>
                <a:r>
                  <a:rPr lang="en-US" dirty="0"/>
                  <a:t>Rate per 100,000 live births</a:t>
                </a:r>
              </a:p>
              <a:p>
                <a:pPr>
                  <a:defRPr/>
                </a:pPr>
                <a:endParaRPr lang="en-US" dirty="0"/>
              </a:p>
            </c:rich>
          </c:tx>
          <c:overlay val="0"/>
        </c:title>
        <c:numFmt formatCode="0" sourceLinked="0"/>
        <c:majorTickMark val="out"/>
        <c:minorTickMark val="none"/>
        <c:tickLblPos val="nextTo"/>
        <c:crossAx val="4797997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38903308831542E-2"/>
          <c:y val="4.9538012544476893E-2"/>
          <c:w val="0.95080499448438516"/>
          <c:h val="0.80306241436542047"/>
        </c:manualLayout>
      </c:layout>
      <c:lineChart>
        <c:grouping val="standard"/>
        <c:varyColors val="0"/>
        <c:ser>
          <c:idx val="0"/>
          <c:order val="0"/>
          <c:tx>
            <c:strRef>
              <c:f>Sheet1!$B$1</c:f>
              <c:strCache>
                <c:ptCount val="1"/>
                <c:pt idx="0">
                  <c:v>MMR</c:v>
                </c:pt>
              </c:strCache>
            </c:strRef>
          </c:tx>
          <c:spPr>
            <a:ln w="57150" cap="rnd">
              <a:solidFill>
                <a:srgbClr val="006600"/>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9.9</c:v>
                </c:pt>
                <c:pt idx="1">
                  <c:v>9.8000000000000007</c:v>
                </c:pt>
                <c:pt idx="2">
                  <c:v>9.9</c:v>
                </c:pt>
                <c:pt idx="3">
                  <c:v>8.9</c:v>
                </c:pt>
                <c:pt idx="4">
                  <c:v>12.1</c:v>
                </c:pt>
                <c:pt idx="5">
                  <c:v>13.1</c:v>
                </c:pt>
                <c:pt idx="6">
                  <c:v>15.1</c:v>
                </c:pt>
                <c:pt idx="7">
                  <c:v>13.2</c:v>
                </c:pt>
                <c:pt idx="8">
                  <c:v>12.7</c:v>
                </c:pt>
                <c:pt idx="9">
                  <c:v>15.5</c:v>
                </c:pt>
                <c:pt idx="10">
                  <c:v>16.600000000000001</c:v>
                </c:pt>
                <c:pt idx="11">
                  <c:v>16.899999999999999</c:v>
                </c:pt>
                <c:pt idx="12">
                  <c:v>19.3</c:v>
                </c:pt>
                <c:pt idx="13">
                  <c:v>19.899999999999999</c:v>
                </c:pt>
                <c:pt idx="14">
                  <c:v>22</c:v>
                </c:pt>
                <c:pt idx="15">
                  <c:v>21.5</c:v>
                </c:pt>
                <c:pt idx="16">
                  <c:v>20.9</c:v>
                </c:pt>
                <c:pt idx="17">
                  <c:v>21.8</c:v>
                </c:pt>
                <c:pt idx="18">
                  <c:v>21.6</c:v>
                </c:pt>
              </c:numCache>
            </c:numRef>
          </c:val>
          <c:smooth val="0"/>
          <c:extLst>
            <c:ext xmlns:c16="http://schemas.microsoft.com/office/drawing/2014/chart" uri="{C3380CC4-5D6E-409C-BE32-E72D297353CC}">
              <c16:uniqueId val="{00000000-AF75-45C2-9190-33B7B7F048EA}"/>
            </c:ext>
          </c:extLst>
        </c:ser>
        <c:ser>
          <c:idx val="1"/>
          <c:order val="1"/>
          <c:tx>
            <c:strRef>
              <c:f>Sheet1!$C$1</c:f>
              <c:strCache>
                <c:ptCount val="1"/>
                <c:pt idx="0">
                  <c:v>No Checkbox</c:v>
                </c:pt>
              </c:strCache>
            </c:strRef>
          </c:tx>
          <c:spPr>
            <a:ln w="57150" cap="rnd">
              <a:solidFill>
                <a:srgbClr val="C00000"/>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10.3</c:v>
                </c:pt>
                <c:pt idx="1">
                  <c:v>10.1</c:v>
                </c:pt>
                <c:pt idx="2">
                  <c:v>10</c:v>
                </c:pt>
                <c:pt idx="3">
                  <c:v>9.8000000000000007</c:v>
                </c:pt>
                <c:pt idx="4">
                  <c:v>9.6999999999999993</c:v>
                </c:pt>
                <c:pt idx="5">
                  <c:v>9.6999999999999993</c:v>
                </c:pt>
                <c:pt idx="6">
                  <c:v>9.6</c:v>
                </c:pt>
                <c:pt idx="7">
                  <c:v>9.6999999999999993</c:v>
                </c:pt>
                <c:pt idx="8">
                  <c:v>9.6999999999999993</c:v>
                </c:pt>
                <c:pt idx="9">
                  <c:v>9.8000000000000007</c:v>
                </c:pt>
                <c:pt idx="10">
                  <c:v>9.9</c:v>
                </c:pt>
                <c:pt idx="11">
                  <c:v>10.1</c:v>
                </c:pt>
                <c:pt idx="12">
                  <c:v>10.4</c:v>
                </c:pt>
                <c:pt idx="13">
                  <c:v>10.6</c:v>
                </c:pt>
                <c:pt idx="14">
                  <c:v>10.9</c:v>
                </c:pt>
                <c:pt idx="15">
                  <c:v>11.3</c:v>
                </c:pt>
                <c:pt idx="16">
                  <c:v>11.7</c:v>
                </c:pt>
                <c:pt idx="17">
                  <c:v>12.2</c:v>
                </c:pt>
                <c:pt idx="18">
                  <c:v>12.8</c:v>
                </c:pt>
              </c:numCache>
            </c:numRef>
          </c:val>
          <c:smooth val="0"/>
          <c:extLst>
            <c:ext xmlns:c16="http://schemas.microsoft.com/office/drawing/2014/chart" uri="{C3380CC4-5D6E-409C-BE32-E72D297353CC}">
              <c16:uniqueId val="{00000001-AF75-45C2-9190-33B7B7F048EA}"/>
            </c:ext>
          </c:extLst>
        </c:ser>
        <c:ser>
          <c:idx val="2"/>
          <c:order val="2"/>
          <c:tx>
            <c:strRef>
              <c:f>Sheet1!$D$1</c:f>
              <c:strCache>
                <c:ptCount val="1"/>
                <c:pt idx="0">
                  <c:v>W/ Checkbox</c:v>
                </c:pt>
              </c:strCache>
            </c:strRef>
          </c:tx>
          <c:spPr>
            <a:ln w="57150" cap="rnd">
              <a:solidFill>
                <a:srgbClr val="0000FF"/>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21.2</c:v>
                </c:pt>
                <c:pt idx="1">
                  <c:v>20.8</c:v>
                </c:pt>
                <c:pt idx="2">
                  <c:v>20.3</c:v>
                </c:pt>
                <c:pt idx="3">
                  <c:v>19.8</c:v>
                </c:pt>
                <c:pt idx="4">
                  <c:v>19.5</c:v>
                </c:pt>
                <c:pt idx="5">
                  <c:v>19.2</c:v>
                </c:pt>
                <c:pt idx="6">
                  <c:v>19</c:v>
                </c:pt>
                <c:pt idx="7">
                  <c:v>18.7</c:v>
                </c:pt>
                <c:pt idx="8">
                  <c:v>18.600000000000001</c:v>
                </c:pt>
                <c:pt idx="9">
                  <c:v>18.7</c:v>
                </c:pt>
                <c:pt idx="10">
                  <c:v>18.899999999999999</c:v>
                </c:pt>
                <c:pt idx="11">
                  <c:v>19.2</c:v>
                </c:pt>
                <c:pt idx="12">
                  <c:v>19.600000000000001</c:v>
                </c:pt>
                <c:pt idx="13">
                  <c:v>19.899999999999999</c:v>
                </c:pt>
                <c:pt idx="14">
                  <c:v>20.5</c:v>
                </c:pt>
                <c:pt idx="15">
                  <c:v>20.9</c:v>
                </c:pt>
                <c:pt idx="16">
                  <c:v>21.7</c:v>
                </c:pt>
                <c:pt idx="17">
                  <c:v>22.4</c:v>
                </c:pt>
                <c:pt idx="18">
                  <c:v>23.5</c:v>
                </c:pt>
              </c:numCache>
            </c:numRef>
          </c:val>
          <c:smooth val="0"/>
          <c:extLst>
            <c:ext xmlns:c16="http://schemas.microsoft.com/office/drawing/2014/chart" uri="{C3380CC4-5D6E-409C-BE32-E72D297353CC}">
              <c16:uniqueId val="{00000002-AF75-45C2-9190-33B7B7F048EA}"/>
            </c:ext>
          </c:extLst>
        </c:ser>
        <c:dLbls>
          <c:showLegendKey val="0"/>
          <c:showVal val="0"/>
          <c:showCatName val="0"/>
          <c:showSerName val="0"/>
          <c:showPercent val="0"/>
          <c:showBubbleSize val="0"/>
        </c:dLbls>
        <c:smooth val="0"/>
        <c:axId val="479797832"/>
        <c:axId val="479798224"/>
      </c:lineChart>
      <c:catAx>
        <c:axId val="479797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9798224"/>
        <c:crosses val="autoZero"/>
        <c:auto val="1"/>
        <c:lblAlgn val="ctr"/>
        <c:lblOffset val="100"/>
        <c:noMultiLvlLbl val="0"/>
      </c:catAx>
      <c:valAx>
        <c:axId val="479798224"/>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797978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0.87517</cdr:x>
      <cdr:y>0.64118</cdr:y>
    </cdr:from>
    <cdr:to>
      <cdr:x>0.9575</cdr:x>
      <cdr:y>0.82353</cdr:y>
    </cdr:to>
    <cdr:sp macro="" textlink="">
      <cdr:nvSpPr>
        <cdr:cNvPr id="2" name="TextBox 1"/>
        <cdr:cNvSpPr txBox="1"/>
      </cdr:nvSpPr>
      <cdr:spPr>
        <a:xfrm xmlns:a="http://schemas.openxmlformats.org/drawingml/2006/main">
          <a:off x="9719187" y="32151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b="1" dirty="0">
              <a:solidFill>
                <a:srgbClr val="0000FF"/>
              </a:solidFill>
            </a:rPr>
            <a:t>???</a:t>
          </a:r>
        </a:p>
      </cdr:txBody>
    </cdr:sp>
  </cdr:relSizeAnchor>
</c:userShapes>
</file>

<file path=ppt/drawings/drawing10.xml><?xml version="1.0" encoding="utf-8"?>
<c:userShapes xmlns:c="http://schemas.openxmlformats.org/drawingml/2006/chart">
  <cdr:relSizeAnchor xmlns:cdr="http://schemas.openxmlformats.org/drawingml/2006/chartDrawing">
    <cdr:from>
      <cdr:x>0.86687</cdr:x>
      <cdr:y>0.5</cdr:y>
    </cdr:from>
    <cdr:to>
      <cdr:x>0.92899</cdr:x>
      <cdr:y>0.5779</cdr:y>
    </cdr:to>
    <cdr:sp macro="" textlink="">
      <cdr:nvSpPr>
        <cdr:cNvPr id="2" name="TextBox 1"/>
        <cdr:cNvSpPr txBox="1"/>
      </cdr:nvSpPr>
      <cdr:spPr>
        <a:xfrm xmlns:a="http://schemas.openxmlformats.org/drawingml/2006/main">
          <a:off x="9115698" y="2431585"/>
          <a:ext cx="653143" cy="378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86.0</a:t>
          </a:r>
        </a:p>
      </cdr:txBody>
    </cdr:sp>
  </cdr:relSizeAnchor>
</c:userShapes>
</file>

<file path=ppt/drawings/drawing11.xml><?xml version="1.0" encoding="utf-8"?>
<c:userShapes xmlns:c="http://schemas.openxmlformats.org/drawingml/2006/chart">
  <cdr:relSizeAnchor xmlns:cdr="http://schemas.openxmlformats.org/drawingml/2006/chartDrawing">
    <cdr:from>
      <cdr:x>0.56133</cdr:x>
      <cdr:y>0.82397</cdr:y>
    </cdr:from>
    <cdr:to>
      <cdr:x>0.61236</cdr:x>
      <cdr:y>0.92146</cdr:y>
    </cdr:to>
    <cdr:sp macro="" textlink="">
      <cdr:nvSpPr>
        <cdr:cNvPr id="2" name="TextBox 1"/>
        <cdr:cNvSpPr txBox="1"/>
      </cdr:nvSpPr>
      <cdr:spPr>
        <a:xfrm xmlns:a="http://schemas.openxmlformats.org/drawingml/2006/main">
          <a:off x="4427063" y="3585361"/>
          <a:ext cx="402407" cy="4242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a:t>
          </a:r>
        </a:p>
      </cdr:txBody>
    </cdr:sp>
  </cdr:relSizeAnchor>
</c:userShapes>
</file>

<file path=ppt/drawings/drawing12.xml><?xml version="1.0" encoding="utf-8"?>
<c:userShapes xmlns:c="http://schemas.openxmlformats.org/drawingml/2006/chart">
  <cdr:relSizeAnchor xmlns:cdr="http://schemas.openxmlformats.org/drawingml/2006/chartDrawing">
    <cdr:from>
      <cdr:x>0.945</cdr:x>
      <cdr:y>0.43718</cdr:y>
    </cdr:from>
    <cdr:to>
      <cdr:x>0.99708</cdr:x>
      <cdr:y>0.51331</cdr:y>
    </cdr:to>
    <cdr:sp macro="" textlink="">
      <cdr:nvSpPr>
        <cdr:cNvPr id="2" name="TextBox 24"/>
        <cdr:cNvSpPr txBox="1"/>
      </cdr:nvSpPr>
      <cdr:spPr>
        <a:xfrm xmlns:a="http://schemas.openxmlformats.org/drawingml/2006/main">
          <a:off x="10650080" y="2120950"/>
          <a:ext cx="58702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chemeClr val="bg1"/>
              </a:solidFill>
            </a:rPr>
            <a:t>15%</a:t>
          </a:r>
        </a:p>
      </cdr:txBody>
    </cdr:sp>
  </cdr:relSizeAnchor>
</c:userShapes>
</file>

<file path=ppt/drawings/drawing13.xml><?xml version="1.0" encoding="utf-8"?>
<c:userShapes xmlns:c="http://schemas.openxmlformats.org/drawingml/2006/chart">
  <cdr:relSizeAnchor xmlns:cdr="http://schemas.openxmlformats.org/drawingml/2006/chartDrawing">
    <cdr:from>
      <cdr:x>0.62326</cdr:x>
      <cdr:y>0.0494</cdr:y>
    </cdr:from>
    <cdr:to>
      <cdr:x>0.78016</cdr:x>
      <cdr:y>0.14534</cdr:y>
    </cdr:to>
    <cdr:sp macro="" textlink="">
      <cdr:nvSpPr>
        <cdr:cNvPr id="2" name="TextBox 1"/>
        <cdr:cNvSpPr txBox="1"/>
      </cdr:nvSpPr>
      <cdr:spPr>
        <a:xfrm xmlns:a="http://schemas.openxmlformats.org/drawingml/2006/main">
          <a:off x="5009853" y="243348"/>
          <a:ext cx="1261183" cy="4725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b="1" dirty="0"/>
            <a:t>Before Delivery</a:t>
          </a:r>
        </a:p>
      </cdr:txBody>
    </cdr:sp>
  </cdr:relSizeAnchor>
  <cdr:relSizeAnchor xmlns:cdr="http://schemas.openxmlformats.org/drawingml/2006/chartDrawing">
    <cdr:from>
      <cdr:x>0.64963</cdr:x>
      <cdr:y>0.81946</cdr:y>
    </cdr:from>
    <cdr:to>
      <cdr:x>1</cdr:x>
      <cdr:y>0.94203</cdr:y>
    </cdr:to>
    <cdr:sp macro="" textlink="">
      <cdr:nvSpPr>
        <cdr:cNvPr id="3" name="TextBox 2"/>
        <cdr:cNvSpPr txBox="1"/>
      </cdr:nvSpPr>
      <cdr:spPr>
        <a:xfrm xmlns:a="http://schemas.openxmlformats.org/drawingml/2006/main">
          <a:off x="5221812" y="4036530"/>
          <a:ext cx="2816322" cy="6037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b="1" dirty="0"/>
            <a:t>Day of Delivery</a:t>
          </a:r>
        </a:p>
      </cdr:txBody>
    </cdr:sp>
  </cdr:relSizeAnchor>
  <cdr:relSizeAnchor xmlns:cdr="http://schemas.openxmlformats.org/drawingml/2006/chartDrawing">
    <cdr:from>
      <cdr:x>0.06175</cdr:x>
      <cdr:y>0.03222</cdr:y>
    </cdr:from>
    <cdr:to>
      <cdr:x>0.26274</cdr:x>
      <cdr:y>0.15057</cdr:y>
    </cdr:to>
    <cdr:sp macro="" textlink="">
      <cdr:nvSpPr>
        <cdr:cNvPr id="5" name="TextBox 1"/>
        <cdr:cNvSpPr txBox="1"/>
      </cdr:nvSpPr>
      <cdr:spPr>
        <a:xfrm xmlns:a="http://schemas.openxmlformats.org/drawingml/2006/main">
          <a:off x="496388" y="158711"/>
          <a:ext cx="1615551" cy="5829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b="1" dirty="0"/>
            <a:t>42-365 Days PPM</a:t>
          </a:r>
        </a:p>
      </cdr:txBody>
    </cdr:sp>
  </cdr:relSizeAnchor>
  <cdr:relSizeAnchor xmlns:cdr="http://schemas.openxmlformats.org/drawingml/2006/chartDrawing">
    <cdr:from>
      <cdr:x>0</cdr:x>
      <cdr:y>0.5</cdr:y>
    </cdr:from>
    <cdr:to>
      <cdr:x>0.13516</cdr:x>
      <cdr:y>0.57995</cdr:y>
    </cdr:to>
    <cdr:sp macro="" textlink="">
      <cdr:nvSpPr>
        <cdr:cNvPr id="6" name="TextBox 1"/>
        <cdr:cNvSpPr txBox="1"/>
      </cdr:nvSpPr>
      <cdr:spPr>
        <a:xfrm xmlns:a="http://schemas.openxmlformats.org/drawingml/2006/main">
          <a:off x="-2011681" y="2462920"/>
          <a:ext cx="1086434" cy="3938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b="1" dirty="0"/>
            <a:t>7-41 Days PPM</a:t>
          </a:r>
        </a:p>
      </cdr:txBody>
    </cdr:sp>
  </cdr:relSizeAnchor>
  <cdr:relSizeAnchor xmlns:cdr="http://schemas.openxmlformats.org/drawingml/2006/chartDrawing">
    <cdr:from>
      <cdr:x>0.0967</cdr:x>
      <cdr:y>0.8536</cdr:y>
    </cdr:from>
    <cdr:to>
      <cdr:x>0.23186</cdr:x>
      <cdr:y>0.93355</cdr:y>
    </cdr:to>
    <cdr:sp macro="" textlink="">
      <cdr:nvSpPr>
        <cdr:cNvPr id="7" name="TextBox 1"/>
        <cdr:cNvSpPr txBox="1"/>
      </cdr:nvSpPr>
      <cdr:spPr>
        <a:xfrm xmlns:a="http://schemas.openxmlformats.org/drawingml/2006/main">
          <a:off x="777325" y="4204680"/>
          <a:ext cx="1086434" cy="3938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b="1" dirty="0"/>
            <a:t>1-6 Days PPM</a:t>
          </a:r>
        </a:p>
      </cdr:txBody>
    </cdr:sp>
  </cdr:relSizeAnchor>
</c:userShapes>
</file>

<file path=ppt/drawings/drawing14.xml><?xml version="1.0" encoding="utf-8"?>
<c:userShapes xmlns:c="http://schemas.openxmlformats.org/drawingml/2006/chart">
  <cdr:relSizeAnchor xmlns:cdr="http://schemas.openxmlformats.org/drawingml/2006/chartDrawing">
    <cdr:from>
      <cdr:x>0.69967</cdr:x>
      <cdr:y>0.03591</cdr:y>
    </cdr:from>
    <cdr:to>
      <cdr:x>0.93954</cdr:x>
      <cdr:y>0.1409</cdr:y>
    </cdr:to>
    <cdr:sp macro="" textlink="">
      <cdr:nvSpPr>
        <cdr:cNvPr id="2" name="TextBox 1"/>
        <cdr:cNvSpPr txBox="1"/>
      </cdr:nvSpPr>
      <cdr:spPr>
        <a:xfrm xmlns:a="http://schemas.openxmlformats.org/drawingml/2006/main">
          <a:off x="7917310" y="173921"/>
          <a:ext cx="2714304" cy="508496"/>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accent2">
                  <a:lumMod val="75000"/>
                </a:schemeClr>
              </a:solidFill>
            </a:rPr>
            <a:t>Non-Hispanic AIAN</a:t>
          </a:r>
        </a:p>
      </cdr:txBody>
    </cdr:sp>
  </cdr:relSizeAnchor>
  <cdr:relSizeAnchor xmlns:cdr="http://schemas.openxmlformats.org/drawingml/2006/chartDrawing">
    <cdr:from>
      <cdr:x>0.75707</cdr:x>
      <cdr:y>0.49273</cdr:y>
    </cdr:from>
    <cdr:to>
      <cdr:x>0.99608</cdr:x>
      <cdr:y>0.55809</cdr:y>
    </cdr:to>
    <cdr:sp macro="" textlink="">
      <cdr:nvSpPr>
        <cdr:cNvPr id="3" name="TextBox 1"/>
        <cdr:cNvSpPr txBox="1"/>
      </cdr:nvSpPr>
      <cdr:spPr>
        <a:xfrm xmlns:a="http://schemas.openxmlformats.org/drawingml/2006/main">
          <a:off x="8566768" y="2386447"/>
          <a:ext cx="2704573" cy="316557"/>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rgbClr val="C00000"/>
              </a:solidFill>
            </a:rPr>
            <a:t>Non-Hispanic White</a:t>
          </a:r>
        </a:p>
      </cdr:txBody>
    </cdr:sp>
  </cdr:relSizeAnchor>
  <cdr:relSizeAnchor xmlns:cdr="http://schemas.openxmlformats.org/drawingml/2006/chartDrawing">
    <cdr:from>
      <cdr:x>0.8454</cdr:x>
      <cdr:y>0.6836</cdr:y>
    </cdr:from>
    <cdr:to>
      <cdr:x>0.98132</cdr:x>
      <cdr:y>0.76626</cdr:y>
    </cdr:to>
    <cdr:sp macro="" textlink="">
      <cdr:nvSpPr>
        <cdr:cNvPr id="4" name="TextBox 1"/>
        <cdr:cNvSpPr txBox="1"/>
      </cdr:nvSpPr>
      <cdr:spPr>
        <a:xfrm xmlns:a="http://schemas.openxmlformats.org/drawingml/2006/main">
          <a:off x="9566350" y="3310855"/>
          <a:ext cx="1538033" cy="400346"/>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rgbClr val="006600"/>
              </a:solidFill>
            </a:rPr>
            <a:t>Hispanic</a:t>
          </a:r>
        </a:p>
      </cdr:txBody>
    </cdr:sp>
  </cdr:relSizeAnchor>
  <cdr:relSizeAnchor xmlns:cdr="http://schemas.openxmlformats.org/drawingml/2006/chartDrawing">
    <cdr:from>
      <cdr:x>0.45918</cdr:x>
      <cdr:y>0.78367</cdr:y>
    </cdr:from>
    <cdr:to>
      <cdr:x>0.84802</cdr:x>
      <cdr:y>0.87608</cdr:y>
    </cdr:to>
    <cdr:sp macro="" textlink="">
      <cdr:nvSpPr>
        <cdr:cNvPr id="5" name="TextBox 1"/>
        <cdr:cNvSpPr txBox="1"/>
      </cdr:nvSpPr>
      <cdr:spPr>
        <a:xfrm xmlns:a="http://schemas.openxmlformats.org/drawingml/2006/main">
          <a:off x="4757494" y="3443408"/>
          <a:ext cx="4028713" cy="40604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accent2">
                  <a:lumMod val="50000"/>
                </a:schemeClr>
              </a:solidFill>
            </a:rPr>
            <a:t>Non-Hispanic Asian Pacific Islander</a:t>
          </a:r>
        </a:p>
      </cdr:txBody>
    </cdr:sp>
  </cdr:relSizeAnchor>
</c:userShapes>
</file>

<file path=ppt/drawings/drawing15.xml><?xml version="1.0" encoding="utf-8"?>
<c:userShapes xmlns:c="http://schemas.openxmlformats.org/drawingml/2006/chart">
  <cdr:relSizeAnchor xmlns:cdr="http://schemas.openxmlformats.org/drawingml/2006/chartDrawing">
    <cdr:from>
      <cdr:x>0.43101</cdr:x>
      <cdr:y>0.66668</cdr:y>
    </cdr:from>
    <cdr:to>
      <cdr:x>0.63148</cdr:x>
      <cdr:y>0.77278</cdr:y>
    </cdr:to>
    <cdr:sp macro="" textlink="">
      <cdr:nvSpPr>
        <cdr:cNvPr id="2" name="TextBox 12"/>
        <cdr:cNvSpPr txBox="1"/>
      </cdr:nvSpPr>
      <cdr:spPr>
        <a:xfrm xmlns:a="http://schemas.openxmlformats.org/drawingml/2006/main">
          <a:off x="4532329" y="2900950"/>
          <a:ext cx="2108013"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t>Increase: 3,908</a:t>
          </a:r>
        </a:p>
      </cdr:txBody>
    </cdr:sp>
  </cdr:relSizeAnchor>
</c:userShapes>
</file>

<file path=ppt/drawings/drawing16.xml><?xml version="1.0" encoding="utf-8"?>
<c:userShapes xmlns:c="http://schemas.openxmlformats.org/drawingml/2006/chart">
  <cdr:relSizeAnchor xmlns:cdr="http://schemas.openxmlformats.org/drawingml/2006/chartDrawing">
    <cdr:from>
      <cdr:x>0.12572</cdr:x>
      <cdr:y>0.17147</cdr:y>
    </cdr:from>
    <cdr:to>
      <cdr:x>0.23225</cdr:x>
      <cdr:y>0.35534</cdr:y>
    </cdr:to>
    <cdr:sp macro="" textlink="">
      <cdr:nvSpPr>
        <cdr:cNvPr id="2" name="TextBox 1"/>
        <cdr:cNvSpPr txBox="1"/>
      </cdr:nvSpPr>
      <cdr:spPr>
        <a:xfrm xmlns:a="http://schemas.openxmlformats.org/drawingml/2006/main">
          <a:off x="1322070" y="746125"/>
          <a:ext cx="1120140" cy="800100"/>
        </a:xfrm>
        <a:prstGeom xmlns:a="http://schemas.openxmlformats.org/drawingml/2006/main" prst="rect">
          <a:avLst/>
        </a:prstGeom>
        <a:solidFill xmlns:a="http://schemas.openxmlformats.org/drawingml/2006/main">
          <a:srgbClr val="C00000"/>
        </a:solidFill>
      </cdr:spPr>
      <cdr:txBody>
        <a:bodyPr xmlns:a="http://schemas.openxmlformats.org/drawingml/2006/main" vertOverflow="clip" wrap="none" rtlCol="0"/>
        <a:lstStyle xmlns:a="http://schemas.openxmlformats.org/drawingml/2006/main"/>
        <a:p xmlns:a="http://schemas.openxmlformats.org/drawingml/2006/main">
          <a:pPr algn="ctr"/>
          <a:r>
            <a:rPr lang="en-US" sz="2000" b="1" dirty="0">
              <a:solidFill>
                <a:schemeClr val="bg1"/>
              </a:solidFill>
            </a:rPr>
            <a:t>121%</a:t>
          </a:r>
        </a:p>
        <a:p xmlns:a="http://schemas.openxmlformats.org/drawingml/2006/main">
          <a:pPr algn="ctr"/>
          <a:r>
            <a:rPr lang="en-US" sz="2000" b="1" dirty="0">
              <a:solidFill>
                <a:schemeClr val="bg1"/>
              </a:solidFill>
            </a:rPr>
            <a:t>Increase</a:t>
          </a:r>
        </a:p>
      </cdr:txBody>
    </cdr:sp>
  </cdr:relSizeAnchor>
</c:userShapes>
</file>

<file path=ppt/drawings/drawing17.xml><?xml version="1.0" encoding="utf-8"?>
<c:userShapes xmlns:c="http://schemas.openxmlformats.org/drawingml/2006/chart">
  <cdr:relSizeAnchor xmlns:cdr="http://schemas.openxmlformats.org/drawingml/2006/chartDrawing">
    <cdr:from>
      <cdr:x>0.64028</cdr:x>
      <cdr:y>0</cdr:y>
    </cdr:from>
    <cdr:to>
      <cdr:x>0.8128</cdr:x>
      <cdr:y>0.20391</cdr:y>
    </cdr:to>
    <cdr:sp macro="" textlink="">
      <cdr:nvSpPr>
        <cdr:cNvPr id="2" name="TextBox 1"/>
        <cdr:cNvSpPr txBox="1"/>
      </cdr:nvSpPr>
      <cdr:spPr>
        <a:xfrm xmlns:a="http://schemas.openxmlformats.org/drawingml/2006/main">
          <a:off x="6492241" y="0"/>
          <a:ext cx="1749292" cy="97617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600" dirty="0"/>
            <a:t>Parent eligibility in </a:t>
          </a:r>
        </a:p>
        <a:p xmlns:a="http://schemas.openxmlformats.org/drawingml/2006/main">
          <a:pPr algn="ctr"/>
          <a:r>
            <a:rPr lang="en-US" sz="1600" dirty="0"/>
            <a:t>expansion states</a:t>
          </a:r>
        </a:p>
        <a:p xmlns:a="http://schemas.openxmlformats.org/drawingml/2006/main">
          <a:pPr algn="ctr"/>
          <a:r>
            <a:rPr lang="en-US" sz="1600" dirty="0"/>
            <a:t>138% FPL</a:t>
          </a:r>
        </a:p>
      </cdr:txBody>
    </cdr:sp>
  </cdr:relSizeAnchor>
  <cdr:relSizeAnchor xmlns:cdr="http://schemas.openxmlformats.org/drawingml/2006/chartDrawing">
    <cdr:from>
      <cdr:x>0.68308</cdr:x>
      <cdr:y>0.20391</cdr:y>
    </cdr:from>
    <cdr:to>
      <cdr:x>0.72654</cdr:x>
      <cdr:y>0.40576</cdr:y>
    </cdr:to>
    <cdr:cxnSp macro="">
      <cdr:nvCxnSpPr>
        <cdr:cNvPr id="4" name="Straight Arrow Connector 3">
          <a:extLst xmlns:a="http://schemas.openxmlformats.org/drawingml/2006/main">
            <a:ext uri="{FF2B5EF4-FFF2-40B4-BE49-F238E27FC236}">
              <a16:creationId xmlns:a16="http://schemas.microsoft.com/office/drawing/2014/main" id="{2C1AE99D-6489-4728-B124-A83CE380C1B4}"/>
            </a:ext>
          </a:extLst>
        </cdr:cNvPr>
        <cdr:cNvCxnSpPr>
          <a:stCxn xmlns:a="http://schemas.openxmlformats.org/drawingml/2006/main" id="2" idx="2"/>
        </cdr:cNvCxnSpPr>
      </cdr:nvCxnSpPr>
      <cdr:spPr>
        <a:xfrm xmlns:a="http://schemas.openxmlformats.org/drawingml/2006/main" flipH="1">
          <a:off x="7676148" y="976171"/>
          <a:ext cx="488342" cy="966295"/>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0.80093</cdr:x>
      <cdr:y>0.40155</cdr:y>
    </cdr:from>
    <cdr:to>
      <cdr:x>0.98032</cdr:x>
      <cdr:y>0.57548</cdr:y>
    </cdr:to>
    <cdr:sp macro="" textlink="">
      <cdr:nvSpPr>
        <cdr:cNvPr id="2" name="TextBox 1"/>
        <cdr:cNvSpPr txBox="1"/>
      </cdr:nvSpPr>
      <cdr:spPr>
        <a:xfrm xmlns:a="http://schemas.openxmlformats.org/drawingml/2006/main">
          <a:off x="6591300" y="2074431"/>
          <a:ext cx="1476375" cy="898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Slope=0.33</a:t>
          </a:r>
        </a:p>
      </cdr:txBody>
    </cdr:sp>
  </cdr:relSizeAnchor>
  <cdr:relSizeAnchor xmlns:cdr="http://schemas.openxmlformats.org/drawingml/2006/chartDrawing">
    <cdr:from>
      <cdr:x>0.14656</cdr:x>
      <cdr:y>0.45708</cdr:y>
    </cdr:from>
    <cdr:to>
      <cdr:x>0.29475</cdr:x>
      <cdr:y>0.62465</cdr:y>
    </cdr:to>
    <cdr:sp macro="" textlink="">
      <cdr:nvSpPr>
        <cdr:cNvPr id="3" name="TextBox 2"/>
        <cdr:cNvSpPr txBox="1"/>
      </cdr:nvSpPr>
      <cdr:spPr>
        <a:xfrm xmlns:a="http://schemas.openxmlformats.org/drawingml/2006/main">
          <a:off x="1206158" y="2361279"/>
          <a:ext cx="1219517" cy="8656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18.2</a:t>
          </a:r>
        </a:p>
      </cdr:txBody>
    </cdr:sp>
  </cdr:relSizeAnchor>
  <cdr:relSizeAnchor xmlns:cdr="http://schemas.openxmlformats.org/drawingml/2006/chartDrawing">
    <cdr:from>
      <cdr:x>0.93447</cdr:x>
      <cdr:y>0.32132</cdr:y>
    </cdr:from>
    <cdr:to>
      <cdr:x>1</cdr:x>
      <cdr:y>0.5509</cdr:y>
    </cdr:to>
    <cdr:sp macro="" textlink="">
      <cdr:nvSpPr>
        <cdr:cNvPr id="4" name="TextBox 3"/>
        <cdr:cNvSpPr txBox="1"/>
      </cdr:nvSpPr>
      <cdr:spPr>
        <a:xfrm xmlns:a="http://schemas.openxmlformats.org/drawingml/2006/main">
          <a:off x="7690339" y="1659955"/>
          <a:ext cx="539261" cy="11860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22.8</a:t>
          </a:r>
        </a:p>
      </cdr:txBody>
    </cdr:sp>
  </cdr:relSizeAnchor>
</c:userShapes>
</file>

<file path=ppt/drawings/drawing3.xml><?xml version="1.0" encoding="utf-8"?>
<c:userShapes xmlns:c="http://schemas.openxmlformats.org/drawingml/2006/chart">
  <cdr:relSizeAnchor xmlns:cdr="http://schemas.openxmlformats.org/drawingml/2006/chartDrawing">
    <cdr:from>
      <cdr:x>0.4169</cdr:x>
      <cdr:y>0.16086</cdr:y>
    </cdr:from>
    <cdr:to>
      <cdr:x>0.60665</cdr:x>
      <cdr:y>0.24833</cdr:y>
    </cdr:to>
    <cdr:sp macro="" textlink="">
      <cdr:nvSpPr>
        <cdr:cNvPr id="2" name="TextBox 1"/>
        <cdr:cNvSpPr txBox="1"/>
      </cdr:nvSpPr>
      <cdr:spPr>
        <a:xfrm xmlns:a="http://schemas.openxmlformats.org/drawingml/2006/main">
          <a:off x="4587240" y="787083"/>
          <a:ext cx="2087880" cy="4279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0000FF"/>
              </a:solidFill>
            </a:rPr>
            <a:t>With Checkbox</a:t>
          </a:r>
        </a:p>
      </cdr:txBody>
    </cdr:sp>
  </cdr:relSizeAnchor>
</c:userShapes>
</file>

<file path=ppt/drawings/drawing4.xml><?xml version="1.0" encoding="utf-8"?>
<c:userShapes xmlns:c="http://schemas.openxmlformats.org/drawingml/2006/chart">
  <cdr:relSizeAnchor xmlns:cdr="http://schemas.openxmlformats.org/drawingml/2006/chartDrawing">
    <cdr:from>
      <cdr:x>0.61351</cdr:x>
      <cdr:y>0.07327</cdr:y>
    </cdr:from>
    <cdr:to>
      <cdr:x>0.77041</cdr:x>
      <cdr:y>0.16921</cdr:y>
    </cdr:to>
    <cdr:sp macro="" textlink="">
      <cdr:nvSpPr>
        <cdr:cNvPr id="2" name="TextBox 1"/>
        <cdr:cNvSpPr txBox="1"/>
      </cdr:nvSpPr>
      <cdr:spPr>
        <a:xfrm xmlns:a="http://schemas.openxmlformats.org/drawingml/2006/main">
          <a:off x="5360087" y="364286"/>
          <a:ext cx="1370787" cy="4770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Before Delivery</a:t>
          </a:r>
        </a:p>
      </cdr:txBody>
    </cdr:sp>
  </cdr:relSizeAnchor>
  <cdr:relSizeAnchor xmlns:cdr="http://schemas.openxmlformats.org/drawingml/2006/chartDrawing">
    <cdr:from>
      <cdr:x>0.64963</cdr:x>
      <cdr:y>0.81946</cdr:y>
    </cdr:from>
    <cdr:to>
      <cdr:x>0.78479</cdr:x>
      <cdr:y>0.89941</cdr:y>
    </cdr:to>
    <cdr:sp macro="" textlink="">
      <cdr:nvSpPr>
        <cdr:cNvPr id="3" name="TextBox 2"/>
        <cdr:cNvSpPr txBox="1"/>
      </cdr:nvSpPr>
      <cdr:spPr>
        <a:xfrm xmlns:a="http://schemas.openxmlformats.org/drawingml/2006/main">
          <a:off x="5675602" y="4074378"/>
          <a:ext cx="1180851" cy="397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Day of Delivery</a:t>
          </a:r>
        </a:p>
      </cdr:txBody>
    </cdr:sp>
  </cdr:relSizeAnchor>
  <cdr:relSizeAnchor xmlns:cdr="http://schemas.openxmlformats.org/drawingml/2006/chartDrawing">
    <cdr:from>
      <cdr:x>0.12758</cdr:x>
      <cdr:y>0.03222</cdr:y>
    </cdr:from>
    <cdr:to>
      <cdr:x>0.26274</cdr:x>
      <cdr:y>0.11217</cdr:y>
    </cdr:to>
    <cdr:sp macro="" textlink="">
      <cdr:nvSpPr>
        <cdr:cNvPr id="5" name="TextBox 1"/>
        <cdr:cNvSpPr txBox="1"/>
      </cdr:nvSpPr>
      <cdr:spPr>
        <a:xfrm xmlns:a="http://schemas.openxmlformats.org/drawingml/2006/main">
          <a:off x="1114634" y="160190"/>
          <a:ext cx="1180852" cy="3975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42-365 Days PPM</a:t>
          </a:r>
        </a:p>
      </cdr:txBody>
    </cdr:sp>
  </cdr:relSizeAnchor>
  <cdr:relSizeAnchor xmlns:cdr="http://schemas.openxmlformats.org/drawingml/2006/chartDrawing">
    <cdr:from>
      <cdr:x>0.03991</cdr:x>
      <cdr:y>0.46003</cdr:y>
    </cdr:from>
    <cdr:to>
      <cdr:x>0.17507</cdr:x>
      <cdr:y>0.53998</cdr:y>
    </cdr:to>
    <cdr:sp macro="" textlink="">
      <cdr:nvSpPr>
        <cdr:cNvPr id="6" name="TextBox 1"/>
        <cdr:cNvSpPr txBox="1"/>
      </cdr:nvSpPr>
      <cdr:spPr>
        <a:xfrm xmlns:a="http://schemas.openxmlformats.org/drawingml/2006/main">
          <a:off x="348698" y="2287268"/>
          <a:ext cx="1180851" cy="3975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7-41 Days PPM</a:t>
          </a:r>
        </a:p>
      </cdr:txBody>
    </cdr:sp>
  </cdr:relSizeAnchor>
  <cdr:relSizeAnchor xmlns:cdr="http://schemas.openxmlformats.org/drawingml/2006/chartDrawing">
    <cdr:from>
      <cdr:x>0.17776</cdr:x>
      <cdr:y>0.83879</cdr:y>
    </cdr:from>
    <cdr:to>
      <cdr:x>0.31292</cdr:x>
      <cdr:y>0.91874</cdr:y>
    </cdr:to>
    <cdr:sp macro="" textlink="">
      <cdr:nvSpPr>
        <cdr:cNvPr id="7" name="TextBox 1"/>
        <cdr:cNvSpPr txBox="1"/>
      </cdr:nvSpPr>
      <cdr:spPr>
        <a:xfrm xmlns:a="http://schemas.openxmlformats.org/drawingml/2006/main">
          <a:off x="1553013" y="4170495"/>
          <a:ext cx="1180852" cy="397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1-6 Days PPM</a:t>
          </a:r>
        </a:p>
      </cdr:txBody>
    </cdr:sp>
  </cdr:relSizeAnchor>
</c:userShapes>
</file>

<file path=ppt/drawings/drawing5.xml><?xml version="1.0" encoding="utf-8"?>
<c:userShapes xmlns:c="http://schemas.openxmlformats.org/drawingml/2006/chart">
  <cdr:relSizeAnchor xmlns:cdr="http://schemas.openxmlformats.org/drawingml/2006/chartDrawing">
    <cdr:from>
      <cdr:x>0.61351</cdr:x>
      <cdr:y>0.07327</cdr:y>
    </cdr:from>
    <cdr:to>
      <cdr:x>0.77041</cdr:x>
      <cdr:y>0.16921</cdr:y>
    </cdr:to>
    <cdr:sp macro="" textlink="">
      <cdr:nvSpPr>
        <cdr:cNvPr id="2" name="TextBox 1"/>
        <cdr:cNvSpPr txBox="1"/>
      </cdr:nvSpPr>
      <cdr:spPr>
        <a:xfrm xmlns:a="http://schemas.openxmlformats.org/drawingml/2006/main">
          <a:off x="5360087" y="364286"/>
          <a:ext cx="1370787" cy="4770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Before Delivery</a:t>
          </a:r>
        </a:p>
      </cdr:txBody>
    </cdr:sp>
  </cdr:relSizeAnchor>
  <cdr:relSizeAnchor xmlns:cdr="http://schemas.openxmlformats.org/drawingml/2006/chartDrawing">
    <cdr:from>
      <cdr:x>0.72628</cdr:x>
      <cdr:y>0.49992</cdr:y>
    </cdr:from>
    <cdr:to>
      <cdr:x>0.86144</cdr:x>
      <cdr:y>0.57987</cdr:y>
    </cdr:to>
    <cdr:sp macro="" textlink="">
      <cdr:nvSpPr>
        <cdr:cNvPr id="3" name="TextBox 2"/>
        <cdr:cNvSpPr txBox="1"/>
      </cdr:nvSpPr>
      <cdr:spPr>
        <a:xfrm xmlns:a="http://schemas.openxmlformats.org/drawingml/2006/main">
          <a:off x="6345319" y="2485639"/>
          <a:ext cx="1180851" cy="3975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Day of Delivery</a:t>
          </a:r>
        </a:p>
      </cdr:txBody>
    </cdr:sp>
  </cdr:relSizeAnchor>
  <cdr:relSizeAnchor xmlns:cdr="http://schemas.openxmlformats.org/drawingml/2006/chartDrawing">
    <cdr:from>
      <cdr:x>0.01555</cdr:x>
      <cdr:y>0.2255</cdr:y>
    </cdr:from>
    <cdr:to>
      <cdr:x>0.30003</cdr:x>
      <cdr:y>0.30741</cdr:y>
    </cdr:to>
    <cdr:sp macro="" textlink="">
      <cdr:nvSpPr>
        <cdr:cNvPr id="5" name="TextBox 1"/>
        <cdr:cNvSpPr txBox="1"/>
      </cdr:nvSpPr>
      <cdr:spPr>
        <a:xfrm xmlns:a="http://schemas.openxmlformats.org/drawingml/2006/main">
          <a:off x="135833" y="1121180"/>
          <a:ext cx="2485480" cy="4072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43-365 Days PPM</a:t>
          </a:r>
        </a:p>
      </cdr:txBody>
    </cdr:sp>
  </cdr:relSizeAnchor>
  <cdr:relSizeAnchor xmlns:cdr="http://schemas.openxmlformats.org/drawingml/2006/chartDrawing">
    <cdr:from>
      <cdr:x>0.11404</cdr:x>
      <cdr:y>0.76677</cdr:y>
    </cdr:from>
    <cdr:to>
      <cdr:x>0.2492</cdr:x>
      <cdr:y>0.84672</cdr:y>
    </cdr:to>
    <cdr:sp macro="" textlink="">
      <cdr:nvSpPr>
        <cdr:cNvPr id="6" name="TextBox 1"/>
        <cdr:cNvSpPr txBox="1"/>
      </cdr:nvSpPr>
      <cdr:spPr>
        <a:xfrm xmlns:a="http://schemas.openxmlformats.org/drawingml/2006/main">
          <a:off x="996367" y="3812404"/>
          <a:ext cx="1180852" cy="397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7-42 Days PPM</a:t>
          </a:r>
        </a:p>
      </cdr:txBody>
    </cdr:sp>
  </cdr:relSizeAnchor>
  <cdr:relSizeAnchor xmlns:cdr="http://schemas.openxmlformats.org/drawingml/2006/chartDrawing">
    <cdr:from>
      <cdr:x>0.60673</cdr:x>
      <cdr:y>0.82011</cdr:y>
    </cdr:from>
    <cdr:to>
      <cdr:x>0.74189</cdr:x>
      <cdr:y>0.90006</cdr:y>
    </cdr:to>
    <cdr:sp macro="" textlink="">
      <cdr:nvSpPr>
        <cdr:cNvPr id="7" name="TextBox 1"/>
        <cdr:cNvSpPr txBox="1"/>
      </cdr:nvSpPr>
      <cdr:spPr>
        <a:xfrm xmlns:a="http://schemas.openxmlformats.org/drawingml/2006/main">
          <a:off x="5300787" y="4077628"/>
          <a:ext cx="1180851" cy="3975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1-6 Days PPM</a:t>
          </a:r>
        </a:p>
      </cdr:txBody>
    </cdr:sp>
  </cdr:relSizeAnchor>
</c:userShapes>
</file>

<file path=ppt/drawings/drawing6.xml><?xml version="1.0" encoding="utf-8"?>
<c:userShapes xmlns:c="http://schemas.openxmlformats.org/drawingml/2006/chart">
  <cdr:relSizeAnchor xmlns:cdr="http://schemas.openxmlformats.org/drawingml/2006/chartDrawing">
    <cdr:from>
      <cdr:x>0.94662</cdr:x>
      <cdr:y>0.00885</cdr:y>
    </cdr:from>
    <cdr:to>
      <cdr:x>1</cdr:x>
      <cdr:y>0.13588</cdr:y>
    </cdr:to>
    <cdr:sp macro="" textlink="">
      <cdr:nvSpPr>
        <cdr:cNvPr id="2" name="TextBox 1"/>
        <cdr:cNvSpPr txBox="1"/>
      </cdr:nvSpPr>
      <cdr:spPr>
        <a:xfrm xmlns:a="http://schemas.openxmlformats.org/drawingml/2006/main">
          <a:off x="10769350" y="44044"/>
          <a:ext cx="607245" cy="6321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23.8</a:t>
          </a:r>
        </a:p>
      </cdr:txBody>
    </cdr:sp>
  </cdr:relSizeAnchor>
</c:userShapes>
</file>

<file path=ppt/drawings/drawing7.xml><?xml version="1.0" encoding="utf-8"?>
<c:userShapes xmlns:c="http://schemas.openxmlformats.org/drawingml/2006/chart">
  <cdr:relSizeAnchor xmlns:cdr="http://schemas.openxmlformats.org/drawingml/2006/chartDrawing">
    <cdr:from>
      <cdr:x>0.77284</cdr:x>
      <cdr:y>0.34288</cdr:y>
    </cdr:from>
    <cdr:to>
      <cdr:x>0.88117</cdr:x>
      <cdr:y>0.56636</cdr:y>
    </cdr:to>
    <cdr:sp macro="" textlink="">
      <cdr:nvSpPr>
        <cdr:cNvPr id="2" name="TextBox 1"/>
        <cdr:cNvSpPr txBox="1"/>
      </cdr:nvSpPr>
      <cdr:spPr>
        <a:xfrm xmlns:a="http://schemas.openxmlformats.org/drawingml/2006/main">
          <a:off x="8283205" y="1403003"/>
          <a:ext cx="1160980" cy="9144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2400" b="1" dirty="0"/>
            <a:t>*2019</a:t>
          </a:r>
        </a:p>
        <a:p xmlns:a="http://schemas.openxmlformats.org/drawingml/2006/main">
          <a:r>
            <a:rPr lang="en-US" sz="2400" b="1" dirty="0"/>
            <a:t># 2015</a:t>
          </a:r>
        </a:p>
      </cdr:txBody>
    </cdr:sp>
  </cdr:relSizeAnchor>
</c:userShapes>
</file>

<file path=ppt/drawings/drawing8.xml><?xml version="1.0" encoding="utf-8"?>
<c:userShapes xmlns:c="http://schemas.openxmlformats.org/drawingml/2006/chart">
  <cdr:relSizeAnchor xmlns:cdr="http://schemas.openxmlformats.org/drawingml/2006/chartDrawing">
    <cdr:from>
      <cdr:x>0.05514</cdr:x>
      <cdr:y>0.46375</cdr:y>
    </cdr:from>
    <cdr:to>
      <cdr:x>1</cdr:x>
      <cdr:y>0.4695</cdr:y>
    </cdr:to>
    <cdr:cxnSp macro="">
      <cdr:nvCxnSpPr>
        <cdr:cNvPr id="3" name="Straight Connector 2">
          <a:extLst xmlns:a="http://schemas.openxmlformats.org/drawingml/2006/main">
            <a:ext uri="{FF2B5EF4-FFF2-40B4-BE49-F238E27FC236}">
              <a16:creationId xmlns:a16="http://schemas.microsoft.com/office/drawing/2014/main" id="{69B13A8A-3B6E-4E78-93B2-4A14FE2CD0F9}"/>
            </a:ext>
          </a:extLst>
        </cdr:cNvPr>
        <cdr:cNvCxnSpPr/>
      </cdr:nvCxnSpPr>
      <cdr:spPr>
        <a:xfrm xmlns:a="http://schemas.openxmlformats.org/drawingml/2006/main" flipV="1">
          <a:off x="577992" y="1914481"/>
          <a:ext cx="9904659" cy="23751"/>
        </a:xfrm>
        <a:prstGeom xmlns:a="http://schemas.openxmlformats.org/drawingml/2006/main" prst="line">
          <a:avLst/>
        </a:prstGeom>
        <a:ln xmlns:a="http://schemas.openxmlformats.org/drawingml/2006/main" w="571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0.22431</cdr:x>
      <cdr:y>0.04345</cdr:y>
    </cdr:from>
    <cdr:to>
      <cdr:x>0.22519</cdr:x>
      <cdr:y>0.8914</cdr:y>
    </cdr:to>
    <cdr:cxnSp macro="">
      <cdr:nvCxnSpPr>
        <cdr:cNvPr id="5" name="Straight Connector 4">
          <a:extLst xmlns:a="http://schemas.openxmlformats.org/drawingml/2006/main">
            <a:ext uri="{FF2B5EF4-FFF2-40B4-BE49-F238E27FC236}">
              <a16:creationId xmlns:a16="http://schemas.microsoft.com/office/drawing/2014/main" id="{F0813616-8BEB-4197-B239-386AB4388D82}"/>
            </a:ext>
          </a:extLst>
        </cdr:cNvPr>
        <cdr:cNvCxnSpPr/>
      </cdr:nvCxnSpPr>
      <cdr:spPr>
        <a:xfrm xmlns:a="http://schemas.openxmlformats.org/drawingml/2006/main" flipH="1" flipV="1">
          <a:off x="2351374" y="179365"/>
          <a:ext cx="9236" cy="3500581"/>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0.45615</cdr:x>
      <cdr:y>0.91138</cdr:y>
    </cdr:from>
    <cdr:to>
      <cdr:x>0.6422</cdr:x>
      <cdr:y>0.98731</cdr:y>
    </cdr:to>
    <cdr:sp macro="" textlink="">
      <cdr:nvSpPr>
        <cdr:cNvPr id="2" name="TextBox 1">
          <a:extLst xmlns:a="http://schemas.openxmlformats.org/drawingml/2006/main">
            <a:ext uri="{FF2B5EF4-FFF2-40B4-BE49-F238E27FC236}">
              <a16:creationId xmlns:a16="http://schemas.microsoft.com/office/drawing/2014/main" id="{F67431CF-97AB-7FBF-1C50-662F11C2B725}"/>
            </a:ext>
          </a:extLst>
        </cdr:cNvPr>
        <cdr:cNvSpPr txBox="1"/>
      </cdr:nvSpPr>
      <cdr:spPr>
        <a:xfrm xmlns:a="http://schemas.openxmlformats.org/drawingml/2006/main">
          <a:off x="5101174" y="4452394"/>
          <a:ext cx="2080591" cy="3709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0000FF"/>
              </a:solidFill>
            </a:rPr>
            <a:t>Non-Hispanic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08A43-32C5-4D5C-8B95-F188A2ED56ED}"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31A9D-4616-4CF6-B884-347C406F7351}" type="slidenum">
              <a:rPr lang="en-US" smtClean="0"/>
              <a:t>‹#›</a:t>
            </a:fld>
            <a:endParaRPr lang="en-US"/>
          </a:p>
        </p:txBody>
      </p:sp>
    </p:spTree>
    <p:extLst>
      <p:ext uri="{BB962C8B-B14F-4D97-AF65-F5344CB8AC3E}">
        <p14:creationId xmlns:p14="http://schemas.microsoft.com/office/powerpoint/2010/main" val="193777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www.cdc.gov/nchs/maternal-mortality/index.htm"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a:t>
            </a:fld>
            <a:endParaRPr lang="en-US"/>
          </a:p>
        </p:txBody>
      </p:sp>
    </p:spTree>
    <p:extLst>
      <p:ext uri="{BB962C8B-B14F-4D97-AF65-F5344CB8AC3E}">
        <p14:creationId xmlns:p14="http://schemas.microsoft.com/office/powerpoint/2010/main" val="23220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Actually, the U.S.</a:t>
            </a:r>
            <a:r>
              <a:rPr lang="en-US" b="1" i="0" baseline="0" dirty="0"/>
              <a:t> and most industrialized countries also don’t have a  rock-solid measure of total pregnancies either, but the U.S. NCHS has chosen to use the term rate apparently because of the public’s familiarity with it and to avoid the discussion we just had. </a:t>
            </a:r>
            <a:endParaRPr lang="en-US" b="1" i="0" dirty="0"/>
          </a:p>
        </p:txBody>
      </p:sp>
      <p:sp>
        <p:nvSpPr>
          <p:cNvPr id="4" name="Slide Number Placeholder 3"/>
          <p:cNvSpPr>
            <a:spLocks noGrp="1"/>
          </p:cNvSpPr>
          <p:nvPr>
            <p:ph type="sldNum" sz="quarter" idx="10"/>
          </p:nvPr>
        </p:nvSpPr>
        <p:spPr/>
        <p:txBody>
          <a:bodyPr/>
          <a:lstStyle/>
          <a:p>
            <a:fld id="{BCB31A9D-4616-4CF6-B884-347C406F7351}" type="slidenum">
              <a:rPr lang="en-US" smtClean="0"/>
              <a:t>10</a:t>
            </a:fld>
            <a:endParaRPr lang="en-US"/>
          </a:p>
        </p:txBody>
      </p:sp>
    </p:spTree>
    <p:extLst>
      <p:ext uri="{BB962C8B-B14F-4D97-AF65-F5344CB8AC3E}">
        <p14:creationId xmlns:p14="http://schemas.microsoft.com/office/powerpoint/2010/main" val="32917844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irony is that in terms of overall female death rates for women 25-34,</a:t>
            </a:r>
            <a:r>
              <a:rPr lang="en-US" baseline="0" dirty="0"/>
              <a:t> the black white disparity has actually been going down. However, I don’t think this is what was intended by those advocating for our societal goal of eliminating disparities. It is based more on the steadily increasing white rate than in a decreasing rate among Black women. However, the increase in the ratio since 2017 could signal the beginning of a disturbing new trend. </a:t>
            </a:r>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109</a:t>
            </a:fld>
            <a:endParaRPr lang="en-US"/>
          </a:p>
        </p:txBody>
      </p:sp>
    </p:spTree>
    <p:extLst>
      <p:ext uri="{BB962C8B-B14F-4D97-AF65-F5344CB8AC3E}">
        <p14:creationId xmlns:p14="http://schemas.microsoft.com/office/powerpoint/2010/main" val="18339990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the cause of the increase? First let’s note what it’s not from</a:t>
            </a:r>
            <a:r>
              <a:rPr lang="en-US" b="1" baseline="0" dirty="0"/>
              <a:t> – pregnancy, diabetes, cerebrovascular diseases, congenital anomalies or, for the most part, cancer.  The rise is driven largely by behavioral causes: (1) primarily accidents (unintentional injuries) which is a category that includes substance use as a main driver of this increase; (2) suicide; and to a lesser extent (3) liver disease, which has a large percent increase but on a smaller base.</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110</a:t>
            </a:fld>
            <a:endParaRPr lang="en-US"/>
          </a:p>
        </p:txBody>
      </p:sp>
    </p:spTree>
    <p:extLst>
      <p:ext uri="{BB962C8B-B14F-4D97-AF65-F5344CB8AC3E}">
        <p14:creationId xmlns:p14="http://schemas.microsoft.com/office/powerpoint/2010/main" val="17097669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111</a:t>
            </a:fld>
            <a:endParaRPr lang="en-US"/>
          </a:p>
        </p:txBody>
      </p:sp>
    </p:spTree>
    <p:extLst>
      <p:ext uri="{BB962C8B-B14F-4D97-AF65-F5344CB8AC3E}">
        <p14:creationId xmlns:p14="http://schemas.microsoft.com/office/powerpoint/2010/main" val="6595064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112</a:t>
            </a:fld>
            <a:endParaRPr lang="en-US"/>
          </a:p>
        </p:txBody>
      </p:sp>
    </p:spTree>
    <p:extLst>
      <p:ext uri="{BB962C8B-B14F-4D97-AF65-F5344CB8AC3E}">
        <p14:creationId xmlns:p14="http://schemas.microsoft.com/office/powerpoint/2010/main" val="29287371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113</a:t>
            </a:fld>
            <a:endParaRPr lang="en-US"/>
          </a:p>
        </p:txBody>
      </p:sp>
    </p:spTree>
    <p:extLst>
      <p:ext uri="{BB962C8B-B14F-4D97-AF65-F5344CB8AC3E}">
        <p14:creationId xmlns:p14="http://schemas.microsoft.com/office/powerpoint/2010/main" val="38030994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114</a:t>
            </a:fld>
            <a:endParaRPr lang="en-US"/>
          </a:p>
        </p:txBody>
      </p:sp>
    </p:spTree>
    <p:extLst>
      <p:ext uri="{BB962C8B-B14F-4D97-AF65-F5344CB8AC3E}">
        <p14:creationId xmlns:p14="http://schemas.microsoft.com/office/powerpoint/2010/main" val="1402595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115</a:t>
            </a:fld>
            <a:endParaRPr lang="en-US"/>
          </a:p>
        </p:txBody>
      </p:sp>
    </p:spTree>
    <p:extLst>
      <p:ext uri="{BB962C8B-B14F-4D97-AF65-F5344CB8AC3E}">
        <p14:creationId xmlns:p14="http://schemas.microsoft.com/office/powerpoint/2010/main" val="14865551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CDC has made 24 awards, supporting 25 states for the Enhancing Reviews and Surveillance to Eliminate Maternal Mortality (ERASE MM) Program. This funding directly supports agencies and organizations that coordinate and manage Maternal Mortality Review Committees to identify, review, and characterize maternal deaths; and identify prevention opportunities. This work will:</a:t>
            </a:r>
          </a:p>
          <a:p>
            <a:r>
              <a:rPr lang="en-US" sz="1200" b="0" i="0" kern="1200" dirty="0">
                <a:solidFill>
                  <a:schemeClr val="tx1"/>
                </a:solidFill>
                <a:effectLst/>
                <a:latin typeface="+mn-lt"/>
                <a:ea typeface="+mn-ea"/>
                <a:cs typeface="+mn-cs"/>
              </a:rPr>
              <a:t>Facilitate an understanding of the drivers of maternal mortality and complications of pregnancy and better understand the associated disparities.</a:t>
            </a:r>
          </a:p>
          <a:p>
            <a:r>
              <a:rPr lang="en-US" sz="1200" b="0" i="0" kern="1200" dirty="0">
                <a:solidFill>
                  <a:schemeClr val="tx1"/>
                </a:solidFill>
                <a:effectLst/>
                <a:latin typeface="+mn-lt"/>
                <a:ea typeface="+mn-ea"/>
                <a:cs typeface="+mn-cs"/>
              </a:rPr>
              <a:t>Determine what interventions at patient, provider, facility, system, and community levels will have the most effect.</a:t>
            </a:r>
          </a:p>
          <a:p>
            <a:r>
              <a:rPr lang="en-US" sz="1200" b="0" i="0" kern="1200" dirty="0">
                <a:solidFill>
                  <a:schemeClr val="tx1"/>
                </a:solidFill>
                <a:effectLst/>
                <a:latin typeface="+mn-lt"/>
                <a:ea typeface="+mn-ea"/>
                <a:cs typeface="+mn-cs"/>
              </a:rPr>
              <a:t>Inform the implementation of initiatives in the right places for families and communities who need them most.</a:t>
            </a:r>
          </a:p>
          <a:p>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116</a:t>
            </a:fld>
            <a:endParaRPr lang="en-US"/>
          </a:p>
        </p:txBody>
      </p:sp>
    </p:spTree>
    <p:extLst>
      <p:ext uri="{BB962C8B-B14F-4D97-AF65-F5344CB8AC3E}">
        <p14:creationId xmlns:p14="http://schemas.microsoft.com/office/powerpoint/2010/main" val="24881078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MMRCs exist in 50 state and local jurisdictions. </a:t>
            </a:r>
          </a:p>
        </p:txBody>
      </p:sp>
      <p:sp>
        <p:nvSpPr>
          <p:cNvPr id="4" name="Slide Number Placeholder 3"/>
          <p:cNvSpPr>
            <a:spLocks noGrp="1"/>
          </p:cNvSpPr>
          <p:nvPr>
            <p:ph type="sldNum" sz="quarter" idx="5"/>
          </p:nvPr>
        </p:nvSpPr>
        <p:spPr/>
        <p:txBody>
          <a:bodyPr/>
          <a:lstStyle/>
          <a:p>
            <a:fld id="{E2EBA347-983F-4E83-B985-83B2C3894F9E}" type="slidenum">
              <a:rPr lang="en-US" smtClean="0"/>
              <a:t>117</a:t>
            </a:fld>
            <a:endParaRPr lang="en-US"/>
          </a:p>
        </p:txBody>
      </p:sp>
    </p:spTree>
    <p:extLst>
      <p:ext uri="{BB962C8B-B14F-4D97-AF65-F5344CB8AC3E}">
        <p14:creationId xmlns:p14="http://schemas.microsoft.com/office/powerpoint/2010/main" val="24670796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three main sources of maternal mortality data in the United States.</a:t>
            </a:r>
          </a:p>
          <a:p>
            <a:pPr marL="171450" indent="-171450">
              <a:buFont typeface="Arial" panose="020B0604020202020204" pitchFamily="34" charset="0"/>
              <a:buChar char="•"/>
            </a:pPr>
            <a:r>
              <a:rPr lang="en-US" b="1" dirty="0"/>
              <a:t>NCHS – </a:t>
            </a:r>
            <a:r>
              <a:rPr lang="en-US" sz="1200" b="1" i="0" kern="1200" dirty="0">
                <a:solidFill>
                  <a:schemeClr val="tx1"/>
                </a:solidFill>
                <a:effectLst/>
                <a:latin typeface="+mn-lt"/>
                <a:ea typeface="+mn-ea"/>
                <a:cs typeface="+mn-cs"/>
              </a:rPr>
              <a:t>CDC’s National Center for Health Statistics’ National Vital Statistics System (NVSS) reports the </a:t>
            </a:r>
            <a:r>
              <a:rPr lang="en-US" sz="1200" b="1" i="0" u="sng" kern="1200" dirty="0">
                <a:solidFill>
                  <a:schemeClr val="tx1"/>
                </a:solidFill>
                <a:effectLst/>
                <a:latin typeface="+mn-lt"/>
                <a:ea typeface="+mn-ea"/>
                <a:cs typeface="+mn-cs"/>
                <a:hlinkClick r:id="rId3"/>
              </a:rPr>
              <a:t>national maternal mortality rate</a:t>
            </a:r>
            <a:r>
              <a:rPr lang="en-US" sz="1200" b="1" i="0" kern="1200" dirty="0">
                <a:solidFill>
                  <a:schemeClr val="tx1"/>
                </a:solidFill>
                <a:effectLst/>
                <a:latin typeface="+mn-lt"/>
                <a:ea typeface="+mn-ea"/>
                <a:cs typeface="+mn-cs"/>
              </a:rPr>
              <a:t>: the number of maternal deaths per 100,000 live births. A maternal death is defined as a death while pregnant or within 42 days of the end of pregnancy, from any cause related to or aggravated by the pregnancy or its management, but not from accidental or incidental causes. This definition and timeframe are consistent with that used by the World Health Organization for reporting on maternal mortality rates. NVSS uses two pieces of information on the death record to identify maternal deaths — the pregnancy checkbox and the certified recording of the cause of death to assign maternal mortality ICD-10 codes. Identification of maternal deaths using automated processing of death records alone relies upon the death certifier accurately reporting causes of death related to pregnancy and pregnancy status.</a:t>
            </a:r>
          </a:p>
          <a:p>
            <a:pPr marL="171450" indent="-171450">
              <a:buFont typeface="Arial" panose="020B0604020202020204" pitchFamily="34" charset="0"/>
              <a:buChar char="•"/>
            </a:pPr>
            <a:r>
              <a:rPr lang="en-US" b="1" dirty="0"/>
              <a:t>PMSS – </a:t>
            </a:r>
            <a:r>
              <a:rPr lang="en-US" sz="1200" b="1" i="0" kern="1200" dirty="0">
                <a:solidFill>
                  <a:schemeClr val="tx1"/>
                </a:solidFill>
                <a:effectLst/>
                <a:latin typeface="+mn-lt"/>
                <a:ea typeface="+mn-ea"/>
                <a:cs typeface="+mn-cs"/>
              </a:rPr>
              <a:t>Like NVSS, PMSS uses vital records for identification of deaths, including descriptions of causes of death and pregnancy status information on death records. Different from NVSS, PMSS further uses linkages of death records of women of reproductive age to birth and fetal death records within 1 year of the death, media searches, and reporting from public health agencies, health care providers and the public in the identification process. PMSS uses a time frame that includes deaths during pregnancy through 1 year after the end of pregnancy; this timeline allows evaluation of all deaths which might be pregnancy-related. In PMSS, deaths are reviewed by medical epidemiologists who perform an in-depth review of vital records and other data as available (e.g., medical records, autopsy reports) for each death to determine the pregnancy-related mortality ratio. These linkage and review processes by PMSS result in slower reporting than NVSS, but a more rigorous identification of deaths related to pregnancy.</a:t>
            </a:r>
          </a:p>
          <a:p>
            <a:pPr marL="171450" indent="-171450">
              <a:buFont typeface="Arial" panose="020B0604020202020204" pitchFamily="34" charset="0"/>
              <a:buChar char="•"/>
            </a:pPr>
            <a:r>
              <a:rPr lang="en-US" b="1" dirty="0"/>
              <a:t>MMRCs – </a:t>
            </a:r>
            <a:r>
              <a:rPr lang="en-US" sz="1200" b="1" i="0" kern="1200" dirty="0">
                <a:solidFill>
                  <a:schemeClr val="tx1"/>
                </a:solidFill>
                <a:effectLst/>
                <a:latin typeface="+mn-lt"/>
                <a:ea typeface="+mn-ea"/>
                <a:cs typeface="+mn-cs"/>
              </a:rPr>
              <a:t>Maternal Mortality Review Committees (MMRCs) are multidisciplinary committees in states and cities that perform comprehensive reviews of deaths among women within a year of the end of a pregnancy. Similar to PMSS, MMRCs use multiple methods for comprehensive identification of deaths during pregnancy or within 1 year of the end of pregnancy, including linkages of death records of women of reproductive age to birth and fetal death records within 1 year of the death, media searches, and reporting from public health agencies, health care providers and the public. MMRCs have access to multiple sources of information that can provide a deeper understanding of the circumstances surrounding a death than PMSS is able. </a:t>
            </a:r>
            <a:endParaRPr lang="en-US" b="1" dirty="0"/>
          </a:p>
        </p:txBody>
      </p:sp>
      <p:sp>
        <p:nvSpPr>
          <p:cNvPr id="4" name="Slide Number Placeholder 3"/>
          <p:cNvSpPr>
            <a:spLocks noGrp="1"/>
          </p:cNvSpPr>
          <p:nvPr>
            <p:ph type="sldNum" sz="quarter" idx="5"/>
          </p:nvPr>
        </p:nvSpPr>
        <p:spPr/>
        <p:txBody>
          <a:bodyPr/>
          <a:lstStyle/>
          <a:p>
            <a:fld id="{E2EBA347-983F-4E83-B985-83B2C3894F9E}" type="slidenum">
              <a:rPr lang="en-US" smtClean="0"/>
              <a:t>118</a:t>
            </a:fld>
            <a:endParaRPr lang="en-US"/>
          </a:p>
        </p:txBody>
      </p:sp>
    </p:spTree>
    <p:extLst>
      <p:ext uri="{BB962C8B-B14F-4D97-AF65-F5344CB8AC3E}">
        <p14:creationId xmlns:p14="http://schemas.microsoft.com/office/powerpoint/2010/main" val="113572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three similar but slightly different measures used in the reporting of</a:t>
            </a:r>
            <a:r>
              <a:rPr lang="en-US" b="1" baseline="0" dirty="0"/>
              <a:t> maternal mortality and the next few slides explain the differences.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11</a:t>
            </a:fld>
            <a:endParaRPr lang="en-US"/>
          </a:p>
        </p:txBody>
      </p:sp>
    </p:spTree>
    <p:extLst>
      <p:ext uri="{BB962C8B-B14F-4D97-AF65-F5344CB8AC3E}">
        <p14:creationId xmlns:p14="http://schemas.microsoft.com/office/powerpoint/2010/main" val="380726018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data</a:t>
            </a:r>
            <a:r>
              <a:rPr lang="en-US" b="1" baseline="0" dirty="0"/>
              <a:t> is now somewhat old (pre ACA), but it powerfully illustrates the nature of the problem we face in insurance coverage for maternity care. The green line (private insurance) remains relatively steady sloping down slightly across the 17 month period covered. More importantly, note the teal colored line that represents women with no insurance. Prior to getting pregnant about 23% of women had no insurance. By the time they give birth around 12% had no insurance with increases in Medicaid coverage filling the gap. By 5 months after they’ve had their baby, the uninsured figure rises back to about 23%. This isn’t random variation but a conscious policy position taken by our government to more generously cover women while they’re pregnant, but at 60 days postpartum, dropping the benefit for mothers, though not babies for at least 1 year.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120</a:t>
            </a:fld>
            <a:endParaRPr lang="en-US"/>
          </a:p>
        </p:txBody>
      </p:sp>
    </p:spTree>
    <p:extLst>
      <p:ext uri="{BB962C8B-B14F-4D97-AF65-F5344CB8AC3E}">
        <p14:creationId xmlns:p14="http://schemas.microsoft.com/office/powerpoint/2010/main" val="14924971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presents data from the Kaiser Family Foundation on eligibility for coverage while pregnant and not pregnant among states that did not expand Medicaid eligibility in conjunction with the ACA.</a:t>
            </a:r>
            <a:r>
              <a:rPr lang="en-US" b="1" baseline="0" dirty="0"/>
              <a:t> For states that did expand, if an adult is making less than 138% of the poverty level, they can qualify for Medicaid. In these states, that figure may be as low as 17% of the poverty level (i.e. have an income of more than $3,636 for a family of 3), meaning it is almost impossible to qualify for Medicaid coverage. However, once  a woman become pregnant, that limit is significantly raised as the figure illustrates.  Of course, 60 days after giving birth, the original eligibility applies again and she’s likely denied Medicaid, while her infant will likely qualify until age 1.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121</a:t>
            </a:fld>
            <a:endParaRPr lang="en-US"/>
          </a:p>
        </p:txBody>
      </p:sp>
    </p:spTree>
    <p:extLst>
      <p:ext uri="{BB962C8B-B14F-4D97-AF65-F5344CB8AC3E}">
        <p14:creationId xmlns:p14="http://schemas.microsoft.com/office/powerpoint/2010/main" val="34916245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122</a:t>
            </a:fld>
            <a:endParaRPr lang="en-US"/>
          </a:p>
        </p:txBody>
      </p:sp>
    </p:spTree>
    <p:extLst>
      <p:ext uri="{BB962C8B-B14F-4D97-AF65-F5344CB8AC3E}">
        <p14:creationId xmlns:p14="http://schemas.microsoft.com/office/powerpoint/2010/main" val="25460357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a:t>
            </a:r>
            <a:r>
              <a:rPr lang="en-US" b="1" baseline="0" dirty="0"/>
              <a:t> findings from a study of California women</a:t>
            </a:r>
            <a:r>
              <a:rPr lang="en-US" b="1" dirty="0"/>
              <a:t> is a reminder that simply extending Medicaid doesn’t ensure equitable care. Women on Medicaid, even after controlling for a wide range of demographic and factors, were more</a:t>
            </a:r>
            <a:r>
              <a:rPr lang="en-US" b="1" baseline="0" dirty="0"/>
              <a:t> likely to report being treated unfairly, not given a choice about having a VBAC, report being pressured to have a cesarean. They were also less likely to have a postpartum visit or be encouraged by staff to make their own decisions in labor.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123</a:t>
            </a:fld>
            <a:endParaRPr lang="en-US"/>
          </a:p>
        </p:txBody>
      </p:sp>
    </p:spTree>
    <p:extLst>
      <p:ext uri="{BB962C8B-B14F-4D97-AF65-F5344CB8AC3E}">
        <p14:creationId xmlns:p14="http://schemas.microsoft.com/office/powerpoint/2010/main" val="21343353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represent only a start</a:t>
            </a:r>
            <a:r>
              <a:rPr lang="en-US" b="1" baseline="0" dirty="0"/>
              <a:t> to addressing maternal mortality for what it is – a health challenge for all birth people across their lifespan and not just at the time of pregnancy.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125</a:t>
            </a:fld>
            <a:endParaRPr lang="en-US"/>
          </a:p>
        </p:txBody>
      </p:sp>
    </p:spTree>
    <p:extLst>
      <p:ext uri="{BB962C8B-B14F-4D97-AF65-F5344CB8AC3E}">
        <p14:creationId xmlns:p14="http://schemas.microsoft.com/office/powerpoint/2010/main" val="22967093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Advocacy opportunities abound and there’s a pressing need to turn</a:t>
            </a:r>
            <a:r>
              <a:rPr lang="en-US" b="1" baseline="0" dirty="0"/>
              <a:t> this data into action.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126</a:t>
            </a:fld>
            <a:endParaRPr lang="en-US"/>
          </a:p>
        </p:txBody>
      </p:sp>
    </p:spTree>
    <p:extLst>
      <p:ext uri="{BB962C8B-B14F-4D97-AF65-F5344CB8AC3E}">
        <p14:creationId xmlns:p14="http://schemas.microsoft.com/office/powerpoint/2010/main" val="353591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the three standard</a:t>
            </a:r>
            <a:r>
              <a:rPr lang="en-US" b="1" baseline="0" dirty="0"/>
              <a:t> measures used in the U.S. Pregnancy associated deaths are the starting point since this captures all deaths of women who are pregnant or up to a year after the birth. </a:t>
            </a:r>
          </a:p>
          <a:p>
            <a:endParaRPr lang="en-US" b="1" baseline="0" dirty="0"/>
          </a:p>
          <a:p>
            <a:r>
              <a:rPr lang="en-US" b="1" baseline="0" dirty="0"/>
              <a:t>The measures of maternal mortality and pregnancy related deaths are very similar in that they take the pregnancy associated measure and add the component of having the </a:t>
            </a:r>
            <a:r>
              <a:rPr lang="en-US" b="1" i="1" u="sng" baseline="0" dirty="0"/>
              <a:t>cause of death related to the pregnancy</a:t>
            </a:r>
            <a:r>
              <a:rPr lang="en-US" b="1" i="0" u="none" baseline="0" dirty="0"/>
              <a:t>. While there are some slight differences in how they get to that determination, the major distinction between those measures is temporal. The maternal mortality ratio includes deaths during pregnancy, at birth or up to 42 days after birth, while the pregnancy related mortality ratio extends the postpartum time period out to a year. </a:t>
            </a:r>
          </a:p>
          <a:p>
            <a:endParaRPr lang="en-US" b="1" i="0" u="none" baseline="0" dirty="0"/>
          </a:p>
          <a:p>
            <a:endParaRPr lang="en-US" b="0" i="0" u="none" baseline="0" dirty="0"/>
          </a:p>
          <a:p>
            <a:endParaRPr lang="en-US" b="0" i="0" u="none" baseline="0" dirty="0"/>
          </a:p>
          <a:p>
            <a:endParaRPr lang="en-US" b="0" i="0" u="none" baseline="0" dirty="0"/>
          </a:p>
          <a:p>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12</a:t>
            </a:fld>
            <a:endParaRPr lang="en-US"/>
          </a:p>
        </p:txBody>
      </p:sp>
    </p:spTree>
    <p:extLst>
      <p:ext uri="{BB962C8B-B14F-4D97-AF65-F5344CB8AC3E}">
        <p14:creationId xmlns:p14="http://schemas.microsoft.com/office/powerpoint/2010/main" val="210575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Pregnancy associated deaths are defined</a:t>
            </a:r>
            <a:r>
              <a:rPr lang="en-US" b="1" baseline="0" dirty="0"/>
              <a:t> by timing – </a:t>
            </a:r>
            <a:r>
              <a:rPr lang="en-US" b="1" dirty="0"/>
              <a:t>all deaths of</a:t>
            </a:r>
            <a:r>
              <a:rPr lang="en-US" b="1" baseline="0" dirty="0"/>
              <a:t> women of reproductive age who had been pregnant up to a year prior to their deaths, regardless of the cause of the death. Therefore these include both deaths clearly the result of the pregnancy (e.g. because of a postpartum hemorrhage) and  those that might have no relationship whatsoever (e.g. an automobile accident 6 months after the birth). </a:t>
            </a:r>
          </a:p>
          <a:p>
            <a:endParaRPr lang="en-US" b="1" baseline="0" dirty="0"/>
          </a:p>
          <a:p>
            <a:r>
              <a:rPr lang="en-US" b="1" baseline="0" dirty="0"/>
              <a:t>As an example, the Florida </a:t>
            </a:r>
            <a:r>
              <a:rPr lang="en-US" sz="1200" b="1" i="0" u="none" strike="noStrike" kern="1200" baseline="0" dirty="0">
                <a:solidFill>
                  <a:schemeClr val="tx1"/>
                </a:solidFill>
                <a:latin typeface="+mn-lt"/>
                <a:ea typeface="+mn-ea"/>
                <a:cs typeface="+mn-cs"/>
              </a:rPr>
              <a:t>Pregnancy-Associated Mortality Review (PAMR) identified through a linkage of birth and death records, a total of 145 pregnancy associated deaths in 2014.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Source: L. Hernandez. </a:t>
            </a:r>
            <a:r>
              <a:rPr lang="en-US" sz="1200" b="1" i="1" u="none" strike="noStrike" kern="1200" baseline="0" dirty="0">
                <a:solidFill>
                  <a:schemeClr val="tx1"/>
                </a:solidFill>
                <a:latin typeface="+mn-lt"/>
                <a:ea typeface="+mn-ea"/>
                <a:cs typeface="+mn-cs"/>
              </a:rPr>
              <a:t>Florida’s Pregnancy-Associated Mortality Review 2014 Update. </a:t>
            </a:r>
            <a:r>
              <a:rPr lang="en-US" sz="1200" b="1" i="0" u="none" strike="noStrike" kern="1200" baseline="0" dirty="0">
                <a:solidFill>
                  <a:schemeClr val="tx1"/>
                </a:solidFill>
                <a:latin typeface="+mn-lt"/>
                <a:ea typeface="+mn-ea"/>
                <a:cs typeface="+mn-cs"/>
              </a:rPr>
              <a:t>Division of Community Health Promotion. Florida Department of Health. </a:t>
            </a:r>
            <a:endParaRPr lang="en-US" b="1" i="1" dirty="0"/>
          </a:p>
        </p:txBody>
      </p:sp>
      <p:sp>
        <p:nvSpPr>
          <p:cNvPr id="4" name="Slide Number Placeholder 3"/>
          <p:cNvSpPr>
            <a:spLocks noGrp="1"/>
          </p:cNvSpPr>
          <p:nvPr>
            <p:ph type="sldNum" sz="quarter" idx="10"/>
          </p:nvPr>
        </p:nvSpPr>
        <p:spPr/>
        <p:txBody>
          <a:bodyPr/>
          <a:lstStyle/>
          <a:p>
            <a:fld id="{BCB31A9D-4616-4CF6-B884-347C406F7351}" type="slidenum">
              <a:rPr lang="en-US" smtClean="0"/>
              <a:t>13</a:t>
            </a:fld>
            <a:endParaRPr lang="en-US"/>
          </a:p>
        </p:txBody>
      </p:sp>
    </p:spTree>
    <p:extLst>
      <p:ext uri="{BB962C8B-B14F-4D97-AF65-F5344CB8AC3E}">
        <p14:creationId xmlns:p14="http://schemas.microsoft.com/office/powerpoint/2010/main" val="133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Pregnancy Related Deaths are the subset of those pregnancy </a:t>
            </a:r>
            <a:r>
              <a:rPr lang="en-US" b="1" i="1" u="none" dirty="0"/>
              <a:t>associated</a:t>
            </a:r>
            <a:r>
              <a:rPr lang="en-US" b="1" baseline="0" dirty="0"/>
              <a:t> deaths that are clearly linked to the pregnancy . In the Florida example, of the 145 pregnancy associated deaths they identified, the </a:t>
            </a:r>
            <a:r>
              <a:rPr lang="en-US" sz="1200" b="1" i="0" u="none" strike="noStrike" kern="1200" baseline="0" dirty="0">
                <a:solidFill>
                  <a:schemeClr val="tx1"/>
                </a:solidFill>
                <a:latin typeface="+mn-lt"/>
                <a:ea typeface="+mn-ea"/>
                <a:cs typeface="+mn-cs"/>
              </a:rPr>
              <a:t>Pregnancy-Associated Mortality Review classified 35 (24.1%) as pregnancy </a:t>
            </a:r>
            <a:r>
              <a:rPr lang="en-US" sz="1200" b="1" i="1" u="none" strike="noStrike" kern="1200" baseline="0" dirty="0">
                <a:solidFill>
                  <a:schemeClr val="tx1"/>
                </a:solidFill>
                <a:latin typeface="+mn-lt"/>
                <a:ea typeface="+mn-ea"/>
                <a:cs typeface="+mn-cs"/>
              </a:rPr>
              <a:t>related</a:t>
            </a:r>
            <a:r>
              <a:rPr lang="en-US" sz="1200" b="1" i="0" u="none" strike="noStrike" kern="1200" baseline="0" dirty="0">
                <a:solidFill>
                  <a:schemeClr val="tx1"/>
                </a:solidFill>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14</a:t>
            </a:fld>
            <a:endParaRPr lang="en-US"/>
          </a:p>
        </p:txBody>
      </p:sp>
    </p:spTree>
    <p:extLst>
      <p:ext uri="{BB962C8B-B14F-4D97-AF65-F5344CB8AC3E}">
        <p14:creationId xmlns:p14="http://schemas.microsoft.com/office/powerpoint/2010/main" val="407965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maternal mortality ratio is similar to</a:t>
            </a:r>
            <a:r>
              <a:rPr lang="en-US" b="1" baseline="0" dirty="0"/>
              <a:t> the pregnancy related ratio, though instead of the time period being extended out to a year, it only counts death out to 42 days. It is an important measure since that the international standard and the basis for cross-national comparisons. Obviously with a shorter time frame, the maternal mortality ratio is inevitably going to be lower than the pregnancy related rate.</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15</a:t>
            </a:fld>
            <a:endParaRPr lang="en-US"/>
          </a:p>
        </p:txBody>
      </p:sp>
    </p:spTree>
    <p:extLst>
      <p:ext uri="{BB962C8B-B14F-4D97-AF65-F5344CB8AC3E}">
        <p14:creationId xmlns:p14="http://schemas.microsoft.com/office/powerpoint/2010/main" val="2185892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those of you who prefer everything</a:t>
            </a:r>
            <a:r>
              <a:rPr lang="en-US" b="1" baseline="0" dirty="0"/>
              <a:t> on a  single slide.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16</a:t>
            </a:fld>
            <a:endParaRPr lang="en-US"/>
          </a:p>
        </p:txBody>
      </p:sp>
    </p:spTree>
    <p:extLst>
      <p:ext uri="{BB962C8B-B14F-4D97-AF65-F5344CB8AC3E}">
        <p14:creationId xmlns:p14="http://schemas.microsoft.com/office/powerpoint/2010/main" val="35002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Here’s the timeline of maternal</a:t>
            </a:r>
            <a:r>
              <a:rPr lang="en-US" b="1" baseline="0" dirty="0"/>
              <a:t> death that illustrates how we measure it. Maternal mortality can involve deaths from the beginning of pregnancy up to one year after the end of the pregnancy.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81100-B90A-438D-8B07-3C53C9A604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60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did we get to where we are now? The quality of data has evolved considerably over the years, but there’s two clear themes – the U.S. has:</a:t>
            </a:r>
            <a:r>
              <a:rPr lang="en-US" b="1" baseline="0" dirty="0"/>
              <a:t> (a) not done well compared to other countries; and (b) has had a consistent problem with racial disparities.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18</a:t>
            </a:fld>
            <a:endParaRPr lang="en-US"/>
          </a:p>
        </p:txBody>
      </p:sp>
    </p:spTree>
    <p:extLst>
      <p:ext uri="{BB962C8B-B14F-4D97-AF65-F5344CB8AC3E}">
        <p14:creationId xmlns:p14="http://schemas.microsoft.com/office/powerpoint/2010/main" val="94981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19</a:t>
            </a:fld>
            <a:endParaRPr lang="en-US"/>
          </a:p>
        </p:txBody>
      </p:sp>
    </p:spTree>
    <p:extLst>
      <p:ext uri="{BB962C8B-B14F-4D97-AF65-F5344CB8AC3E}">
        <p14:creationId xmlns:p14="http://schemas.microsoft.com/office/powerpoint/2010/main" val="307395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9 different topics. </a:t>
            </a:r>
          </a:p>
        </p:txBody>
      </p:sp>
      <p:sp>
        <p:nvSpPr>
          <p:cNvPr id="4" name="Slide Number Placeholder 3"/>
          <p:cNvSpPr>
            <a:spLocks noGrp="1"/>
          </p:cNvSpPr>
          <p:nvPr>
            <p:ph type="sldNum" sz="quarter" idx="10"/>
          </p:nvPr>
        </p:nvSpPr>
        <p:spPr/>
        <p:txBody>
          <a:bodyPr/>
          <a:lstStyle/>
          <a:p>
            <a:fld id="{BCB31A9D-4616-4CF6-B884-347C406F7351}" type="slidenum">
              <a:rPr lang="en-US" smtClean="0"/>
              <a:t>2</a:t>
            </a:fld>
            <a:endParaRPr lang="en-US"/>
          </a:p>
        </p:txBody>
      </p:sp>
    </p:spTree>
    <p:extLst>
      <p:ext uri="{BB962C8B-B14F-4D97-AF65-F5344CB8AC3E}">
        <p14:creationId xmlns:p14="http://schemas.microsoft.com/office/powerpoint/2010/main" val="19769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you can see from the endless footnote,</a:t>
            </a:r>
            <a:r>
              <a:rPr lang="en-US" b="1" baseline="0" dirty="0"/>
              <a:t> there are multiple data sources here. The U.S. started recording maternal deaths as far back as 1915. The first attempts at national estimates involved those states that were voluntarily part of a national registry system. Part of the reason for the wide fluctuations before 1933 was that the national estimates involved different states as seen on the next slide. By 1933, all 48 states were part of the reporting system. The scale of this figure makes it appear the current rate is almost negligible…it’s not, as subsequent figures will illustrate.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20</a:t>
            </a:fld>
            <a:endParaRPr lang="en-US"/>
          </a:p>
        </p:txBody>
      </p:sp>
    </p:spTree>
    <p:extLst>
      <p:ext uri="{BB962C8B-B14F-4D97-AF65-F5344CB8AC3E}">
        <p14:creationId xmlns:p14="http://schemas.microsoft.com/office/powerpoint/2010/main" val="197748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Notably the addition of states to the registry wasn’t random,</a:t>
            </a:r>
            <a:r>
              <a:rPr lang="en-US" b="1" baseline="0" dirty="0"/>
              <a:t> but rather involved initially Northern and Midwestern states with most Southern states joining after 1915.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21</a:t>
            </a:fld>
            <a:endParaRPr lang="en-US"/>
          </a:p>
        </p:txBody>
      </p:sp>
    </p:spTree>
    <p:extLst>
      <p:ext uri="{BB962C8B-B14F-4D97-AF65-F5344CB8AC3E}">
        <p14:creationId xmlns:p14="http://schemas.microsoft.com/office/powerpoint/2010/main" val="270824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factor influencing the decline in maternal deaths was simply the growth in hospitals over time and the increasing number of births in hospitals, though keep in mind that: (a) access wasn’t distributed equitably; and (b) that’s not an indictment of contemporary home birth – both subjects of our presentation on home birth on the birthbythenumbers.org website. </a:t>
            </a:r>
          </a:p>
        </p:txBody>
      </p:sp>
      <p:sp>
        <p:nvSpPr>
          <p:cNvPr id="4" name="Slide Number Placeholder 3"/>
          <p:cNvSpPr>
            <a:spLocks noGrp="1"/>
          </p:cNvSpPr>
          <p:nvPr>
            <p:ph type="sldNum" sz="quarter" idx="10"/>
          </p:nvPr>
        </p:nvSpPr>
        <p:spPr/>
        <p:txBody>
          <a:bodyPr/>
          <a:lstStyle/>
          <a:p>
            <a:fld id="{BCB31A9D-4616-4CF6-B884-347C406F7351}" type="slidenum">
              <a:rPr lang="en-US" smtClean="0"/>
              <a:t>22</a:t>
            </a:fld>
            <a:endParaRPr lang="en-US"/>
          </a:p>
        </p:txBody>
      </p:sp>
    </p:spTree>
    <p:extLst>
      <p:ext uri="{BB962C8B-B14F-4D97-AF65-F5344CB8AC3E}">
        <p14:creationId xmlns:p14="http://schemas.microsoft.com/office/powerpoint/2010/main" val="99135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Looking at the entire 100 year pattern makes recent trends hard to distinguish, so the next 4 slides will involve the period from 1951 to the present. This trend can be divided into 3 somewhat distinct segments. This presents the first with a substantial (89%)</a:t>
            </a:r>
            <a:r>
              <a:rPr lang="en-US" b="1" baseline="0" dirty="0"/>
              <a:t> </a:t>
            </a:r>
            <a:r>
              <a:rPr lang="en-US" b="1" dirty="0"/>
              <a:t>decline from 1951 until the early 1980s.</a:t>
            </a:r>
          </a:p>
        </p:txBody>
      </p:sp>
      <p:sp>
        <p:nvSpPr>
          <p:cNvPr id="4" name="Slide Number Placeholder 3"/>
          <p:cNvSpPr>
            <a:spLocks noGrp="1"/>
          </p:cNvSpPr>
          <p:nvPr>
            <p:ph type="sldNum" sz="quarter" idx="10"/>
          </p:nvPr>
        </p:nvSpPr>
        <p:spPr/>
        <p:txBody>
          <a:bodyPr/>
          <a:lstStyle/>
          <a:p>
            <a:fld id="{BCB31A9D-4616-4CF6-B884-347C406F7351}" type="slidenum">
              <a:rPr lang="en-US" smtClean="0"/>
              <a:t>23</a:t>
            </a:fld>
            <a:endParaRPr lang="en-US"/>
          </a:p>
        </p:txBody>
      </p:sp>
    </p:spTree>
    <p:extLst>
      <p:ext uri="{BB962C8B-B14F-4D97-AF65-F5344CB8AC3E}">
        <p14:creationId xmlns:p14="http://schemas.microsoft.com/office/powerpoint/2010/main" val="35375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the early 1980s</a:t>
            </a:r>
            <a:r>
              <a:rPr lang="en-US" b="1" baseline="0" dirty="0"/>
              <a:t> until the turn of the century the ratio remained essentially flat.  </a:t>
            </a:r>
          </a:p>
        </p:txBody>
      </p:sp>
      <p:sp>
        <p:nvSpPr>
          <p:cNvPr id="4" name="Slide Number Placeholder 3"/>
          <p:cNvSpPr>
            <a:spLocks noGrp="1"/>
          </p:cNvSpPr>
          <p:nvPr>
            <p:ph type="sldNum" sz="quarter" idx="10"/>
          </p:nvPr>
        </p:nvSpPr>
        <p:spPr/>
        <p:txBody>
          <a:bodyPr/>
          <a:lstStyle/>
          <a:p>
            <a:fld id="{BCB31A9D-4616-4CF6-B884-347C406F7351}" type="slidenum">
              <a:rPr lang="en-US" smtClean="0"/>
              <a:t>24</a:t>
            </a:fld>
            <a:endParaRPr lang="en-US"/>
          </a:p>
        </p:txBody>
      </p:sp>
    </p:spTree>
    <p:extLst>
      <p:ext uri="{BB962C8B-B14F-4D97-AF65-F5344CB8AC3E}">
        <p14:creationId xmlns:p14="http://schemas.microsoft.com/office/powerpoint/2010/main" val="3862728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the late 1990s to 2007, the maternal mortality ratio actually rose. As WHO has pointed out, since 2000,</a:t>
            </a:r>
            <a:r>
              <a:rPr lang="en-US" b="1" baseline="0" dirty="0"/>
              <a:t> only two countries – the U.S. and Dominican Republic – have experienced a clear rise in their maternal mortality.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25</a:t>
            </a:fld>
            <a:endParaRPr lang="en-US"/>
          </a:p>
        </p:txBody>
      </p:sp>
    </p:spTree>
    <p:extLst>
      <p:ext uri="{BB962C8B-B14F-4D97-AF65-F5344CB8AC3E}">
        <p14:creationId xmlns:p14="http://schemas.microsoft.com/office/powerpoint/2010/main" val="2819230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explanation for why the U.S. stopped reporting an</a:t>
            </a:r>
            <a:r>
              <a:rPr lang="en-US" b="1" baseline="0" dirty="0"/>
              <a:t> official figure for </a:t>
            </a:r>
            <a:r>
              <a:rPr lang="en-US" b="1" dirty="0"/>
              <a:t>maternal mortality is a somewhat complex one and the subject of section 3.  </a:t>
            </a:r>
          </a:p>
        </p:txBody>
      </p:sp>
      <p:sp>
        <p:nvSpPr>
          <p:cNvPr id="4" name="Slide Number Placeholder 3"/>
          <p:cNvSpPr>
            <a:spLocks noGrp="1"/>
          </p:cNvSpPr>
          <p:nvPr>
            <p:ph type="sldNum" sz="quarter" idx="10"/>
          </p:nvPr>
        </p:nvSpPr>
        <p:spPr/>
        <p:txBody>
          <a:bodyPr/>
          <a:lstStyle/>
          <a:p>
            <a:fld id="{BCB31A9D-4616-4CF6-B884-347C406F7351}" type="slidenum">
              <a:rPr lang="en-US" smtClean="0"/>
              <a:t>26</a:t>
            </a:fld>
            <a:endParaRPr lang="en-US"/>
          </a:p>
        </p:txBody>
      </p:sp>
    </p:spTree>
    <p:extLst>
      <p:ext uri="{BB962C8B-B14F-4D97-AF65-F5344CB8AC3E}">
        <p14:creationId xmlns:p14="http://schemas.microsoft.com/office/powerpoint/2010/main" val="394809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from the report (</a:t>
            </a:r>
            <a:r>
              <a:rPr lang="en-US" b="1" i="1" dirty="0"/>
              <a:t>2007 Deaths, Final Data</a:t>
            </a:r>
            <a:r>
              <a:rPr lang="en-US" b="1" dirty="0"/>
              <a:t>) that</a:t>
            </a:r>
            <a:r>
              <a:rPr lang="en-US" b="1" baseline="0" dirty="0"/>
              <a:t> was</a:t>
            </a:r>
            <a:r>
              <a:rPr lang="en-US" b="1" dirty="0"/>
              <a:t> the last time until 2018 that the U.S. reported an official maternal mortality rate. Note at the time that the black/white disparity was 2.7 (28.4 to 10.5) and that the Hispanic rate was lower than the non-Hispanic white rate was. </a:t>
            </a:r>
          </a:p>
        </p:txBody>
      </p:sp>
      <p:sp>
        <p:nvSpPr>
          <p:cNvPr id="4" name="Slide Number Placeholder 3"/>
          <p:cNvSpPr>
            <a:spLocks noGrp="1"/>
          </p:cNvSpPr>
          <p:nvPr>
            <p:ph type="sldNum" sz="quarter" idx="10"/>
          </p:nvPr>
        </p:nvSpPr>
        <p:spPr/>
        <p:txBody>
          <a:bodyPr/>
          <a:lstStyle/>
          <a:p>
            <a:fld id="{BCB31A9D-4616-4CF6-B884-347C406F7351}" type="slidenum">
              <a:rPr lang="en-US" smtClean="0"/>
              <a:t>27</a:t>
            </a:fld>
            <a:endParaRPr lang="en-US"/>
          </a:p>
        </p:txBody>
      </p:sp>
    </p:spTree>
    <p:extLst>
      <p:ext uri="{BB962C8B-B14F-4D97-AF65-F5344CB8AC3E}">
        <p14:creationId xmlns:p14="http://schemas.microsoft.com/office/powerpoint/2010/main" val="802581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28</a:t>
            </a:fld>
            <a:endParaRPr lang="en-US"/>
          </a:p>
        </p:txBody>
      </p:sp>
    </p:spTree>
    <p:extLst>
      <p:ext uri="{BB962C8B-B14F-4D97-AF65-F5344CB8AC3E}">
        <p14:creationId xmlns:p14="http://schemas.microsoft.com/office/powerpoint/2010/main" val="4283114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29</a:t>
            </a:fld>
            <a:endParaRPr lang="en-US"/>
          </a:p>
        </p:txBody>
      </p:sp>
    </p:spTree>
    <p:extLst>
      <p:ext uri="{BB962C8B-B14F-4D97-AF65-F5344CB8AC3E}">
        <p14:creationId xmlns:p14="http://schemas.microsoft.com/office/powerpoint/2010/main" val="14997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of the current challenge in addressing the problem of maternal mortality are the multiple measures that are currently</a:t>
            </a:r>
            <a:r>
              <a:rPr lang="en-US" b="1" baseline="0" dirty="0"/>
              <a:t> </a:t>
            </a:r>
            <a:r>
              <a:rPr lang="en-US" b="1" dirty="0"/>
              <a:t>used. It’s not a question of correct or</a:t>
            </a:r>
            <a:r>
              <a:rPr lang="en-US" b="1" baseline="0" dirty="0"/>
              <a:t> incorrect measures, but rather that they capture </a:t>
            </a:r>
            <a:r>
              <a:rPr lang="en-US" b="1" dirty="0"/>
              <a:t>different elements the problem. </a:t>
            </a:r>
          </a:p>
        </p:txBody>
      </p:sp>
      <p:sp>
        <p:nvSpPr>
          <p:cNvPr id="4" name="Slide Number Placeholder 3"/>
          <p:cNvSpPr>
            <a:spLocks noGrp="1"/>
          </p:cNvSpPr>
          <p:nvPr>
            <p:ph type="sldNum" sz="quarter" idx="10"/>
          </p:nvPr>
        </p:nvSpPr>
        <p:spPr/>
        <p:txBody>
          <a:bodyPr/>
          <a:lstStyle/>
          <a:p>
            <a:fld id="{BCB31A9D-4616-4CF6-B884-347C406F7351}" type="slidenum">
              <a:rPr lang="en-US" smtClean="0"/>
              <a:t>3</a:t>
            </a:fld>
            <a:endParaRPr lang="en-US"/>
          </a:p>
        </p:txBody>
      </p:sp>
    </p:spTree>
    <p:extLst>
      <p:ext uri="{BB962C8B-B14F-4D97-AF65-F5344CB8AC3E}">
        <p14:creationId xmlns:p14="http://schemas.microsoft.com/office/powerpoint/2010/main" val="3907855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Clearly the problem of measuring</a:t>
            </a:r>
            <a:r>
              <a:rPr lang="en-US" b="1" baseline="0" dirty="0"/>
              <a:t> maternal mortality is hardly new and neither is the idea of a pregnancy checkbox on death certificates.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30</a:t>
            </a:fld>
            <a:endParaRPr lang="en-US"/>
          </a:p>
        </p:txBody>
      </p:sp>
    </p:spTree>
    <p:extLst>
      <p:ext uri="{BB962C8B-B14F-4D97-AF65-F5344CB8AC3E}">
        <p14:creationId xmlns:p14="http://schemas.microsoft.com/office/powerpoint/2010/main" val="1747351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31</a:t>
            </a:fld>
            <a:endParaRPr lang="en-US"/>
          </a:p>
        </p:txBody>
      </p:sp>
    </p:spTree>
    <p:extLst>
      <p:ext uri="{BB962C8B-B14F-4D97-AF65-F5344CB8AC3E}">
        <p14:creationId xmlns:p14="http://schemas.microsoft.com/office/powerpoint/2010/main" val="3783473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difficulty starts in the 1990s</a:t>
            </a:r>
            <a:r>
              <a:rPr lang="en-US" b="1" baseline="0" dirty="0"/>
              <a:t> as those responsible for measuring maternal mortality are concerned that they are undercounting an entire class of maternal deaths – those that occur during pregnancy.  It’s a reasonable assumption since a woman who might die early in her pregnancy might easily not be included in a state’s count of maternal deaths.  The proposed solution?  How about adding a box to death certificates that specifically asks about pregnancy status of the deceased woman? By the late 1990s 16 states had included some kind of pregnancy checkbox to their death certificates, though they took multiple forms.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32</a:t>
            </a:fld>
            <a:endParaRPr lang="en-US"/>
          </a:p>
        </p:txBody>
      </p:sp>
    </p:spTree>
    <p:extLst>
      <p:ext uri="{BB962C8B-B14F-4D97-AF65-F5344CB8AC3E}">
        <p14:creationId xmlns:p14="http://schemas.microsoft.com/office/powerpoint/2010/main" val="2499208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just some of the examples of the different ways states asked the question on their death certificates. This variance led to calls to standardize the process across states with the change proposed to be implemented in the 2003 revision. </a:t>
            </a:r>
          </a:p>
        </p:txBody>
      </p:sp>
      <p:sp>
        <p:nvSpPr>
          <p:cNvPr id="4" name="Slide Number Placeholder 3"/>
          <p:cNvSpPr>
            <a:spLocks noGrp="1"/>
          </p:cNvSpPr>
          <p:nvPr>
            <p:ph type="sldNum" sz="quarter" idx="10"/>
          </p:nvPr>
        </p:nvSpPr>
        <p:spPr/>
        <p:txBody>
          <a:bodyPr/>
          <a:lstStyle/>
          <a:p>
            <a:fld id="{BCB31A9D-4616-4CF6-B884-347C406F7351}" type="slidenum">
              <a:rPr lang="en-US" smtClean="0"/>
              <a:t>33</a:t>
            </a:fld>
            <a:endParaRPr lang="en-US"/>
          </a:p>
        </p:txBody>
      </p:sp>
    </p:spTree>
    <p:extLst>
      <p:ext uri="{BB962C8B-B14F-4D97-AF65-F5344CB8AC3E}">
        <p14:creationId xmlns:p14="http://schemas.microsoft.com/office/powerpoint/2010/main" val="4114784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a:t>
            </a:r>
            <a:r>
              <a:rPr lang="en-US" sz="1400" b="1" baseline="0" dirty="0"/>
              <a:t> box highlighted in red identifies the placement of the pregnancy checkbox on the death certificate.  I know it’s too small to read – see next slide.</a:t>
            </a:r>
            <a:endParaRPr lang="en-US" sz="1400" b="1" dirty="0"/>
          </a:p>
        </p:txBody>
      </p:sp>
      <p:sp>
        <p:nvSpPr>
          <p:cNvPr id="4" name="Slide Number Placeholder 3"/>
          <p:cNvSpPr>
            <a:spLocks noGrp="1"/>
          </p:cNvSpPr>
          <p:nvPr>
            <p:ph type="sldNum" sz="quarter" idx="10"/>
          </p:nvPr>
        </p:nvSpPr>
        <p:spPr/>
        <p:txBody>
          <a:bodyPr/>
          <a:lstStyle/>
          <a:p>
            <a:fld id="{BCB31A9D-4616-4CF6-B884-347C406F7351}" type="slidenum">
              <a:rPr lang="en-US" smtClean="0"/>
              <a:t>34</a:t>
            </a:fld>
            <a:endParaRPr lang="en-US"/>
          </a:p>
        </p:txBody>
      </p:sp>
    </p:spTree>
    <p:extLst>
      <p:ext uri="{BB962C8B-B14F-4D97-AF65-F5344CB8AC3E}">
        <p14:creationId xmlns:p14="http://schemas.microsoft.com/office/powerpoint/2010/main" val="1431220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the exact form of the questions posed. As noted, this change was intended to standardize the question across all state death certificates that already had a question and to fill in those states that did not yet have the question. </a:t>
            </a:r>
          </a:p>
        </p:txBody>
      </p:sp>
      <p:sp>
        <p:nvSpPr>
          <p:cNvPr id="4" name="Slide Number Placeholder 3"/>
          <p:cNvSpPr>
            <a:spLocks noGrp="1"/>
          </p:cNvSpPr>
          <p:nvPr>
            <p:ph type="sldNum" sz="quarter" idx="10"/>
          </p:nvPr>
        </p:nvSpPr>
        <p:spPr/>
        <p:txBody>
          <a:bodyPr/>
          <a:lstStyle/>
          <a:p>
            <a:fld id="{BCB31A9D-4616-4CF6-B884-347C406F7351}" type="slidenum">
              <a:rPr lang="en-US" smtClean="0"/>
              <a:t>35</a:t>
            </a:fld>
            <a:endParaRPr lang="en-US"/>
          </a:p>
        </p:txBody>
      </p:sp>
    </p:spTree>
    <p:extLst>
      <p:ext uri="{BB962C8B-B14F-4D97-AF65-F5344CB8AC3E}">
        <p14:creationId xmlns:p14="http://schemas.microsoft.com/office/powerpoint/2010/main" val="3056106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Here’s the catch. When making the changes that were part of the revisions in 1975 and 1989,</a:t>
            </a:r>
            <a:r>
              <a:rPr lang="en-US" b="1" baseline="0" dirty="0"/>
              <a:t> implementing the process basically involved printing new forms and training staff in how to use them. The process might take only a year or two for all states to implement. In 2003 however, implementing the changes meant reprogramming electronic data systems. Stories differ, but it appears the state officials thought the feds would pay for the changes and when that didn’t happen, state adoption proceeded very gradually as these data and the map on the next slide illustrate. </a:t>
            </a:r>
          </a:p>
          <a:p>
            <a:endParaRPr lang="en-US" baseline="0" dirty="0"/>
          </a:p>
          <a:p>
            <a:r>
              <a:rPr lang="en-US" b="1" baseline="0" dirty="0"/>
              <a:t>Notably, by 2007, 23 states &amp; D.C. had adopted the revised death certificate and the remaining 27 states had not. The problem was that those states that had adopted the new certificate were reporting higher rates than those who had not as seen in the slide after the map.</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36</a:t>
            </a:fld>
            <a:endParaRPr lang="en-US"/>
          </a:p>
        </p:txBody>
      </p:sp>
    </p:spTree>
    <p:extLst>
      <p:ext uri="{BB962C8B-B14F-4D97-AF65-F5344CB8AC3E}">
        <p14:creationId xmlns:p14="http://schemas.microsoft.com/office/powerpoint/2010/main" val="3006396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illustrates the pattern across the country. </a:t>
            </a:r>
          </a:p>
        </p:txBody>
      </p:sp>
      <p:sp>
        <p:nvSpPr>
          <p:cNvPr id="4" name="Slide Number Placeholder 3"/>
          <p:cNvSpPr>
            <a:spLocks noGrp="1"/>
          </p:cNvSpPr>
          <p:nvPr>
            <p:ph type="sldNum" sz="quarter" idx="10"/>
          </p:nvPr>
        </p:nvSpPr>
        <p:spPr/>
        <p:txBody>
          <a:bodyPr/>
          <a:lstStyle/>
          <a:p>
            <a:fld id="{BCB31A9D-4616-4CF6-B884-347C406F7351}" type="slidenum">
              <a:rPr lang="en-US" smtClean="0"/>
              <a:t>37</a:t>
            </a:fld>
            <a:endParaRPr lang="en-US"/>
          </a:p>
        </p:txBody>
      </p:sp>
    </p:spTree>
    <p:extLst>
      <p:ext uri="{BB962C8B-B14F-4D97-AF65-F5344CB8AC3E}">
        <p14:creationId xmlns:p14="http://schemas.microsoft.com/office/powerpoint/2010/main" val="4155950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an earlier study, researchers found significantly</a:t>
            </a:r>
            <a:r>
              <a:rPr lang="en-US" b="1" baseline="0" dirty="0"/>
              <a:t> higher rates for states after they had revised their death certificates, including the new pregnancy checkbox.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38</a:t>
            </a:fld>
            <a:endParaRPr lang="en-US"/>
          </a:p>
        </p:txBody>
      </p:sp>
    </p:spTree>
    <p:extLst>
      <p:ext uri="{BB962C8B-B14F-4D97-AF65-F5344CB8AC3E}">
        <p14:creationId xmlns:p14="http://schemas.microsoft.com/office/powerpoint/2010/main" val="1931682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national study attempted to estimate a national maternal mortality rate by examining</a:t>
            </a:r>
            <a:r>
              <a:rPr lang="en-US" b="1" baseline="0" dirty="0"/>
              <a:t> the impact of adding the checkbox by comparing mortality rates before and after the adoption of the checkbox.</a:t>
            </a:r>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39</a:t>
            </a:fld>
            <a:endParaRPr lang="en-US"/>
          </a:p>
        </p:txBody>
      </p:sp>
    </p:spTree>
    <p:extLst>
      <p:ext uri="{BB962C8B-B14F-4D97-AF65-F5344CB8AC3E}">
        <p14:creationId xmlns:p14="http://schemas.microsoft.com/office/powerpoint/2010/main" val="347691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4</a:t>
            </a:fld>
            <a:endParaRPr lang="en-US"/>
          </a:p>
        </p:txBody>
      </p:sp>
    </p:spTree>
    <p:extLst>
      <p:ext uri="{BB962C8B-B14F-4D97-AF65-F5344CB8AC3E}">
        <p14:creationId xmlns:p14="http://schemas.microsoft.com/office/powerpoint/2010/main" val="183072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was the simple formula we used for the comparison. </a:t>
            </a:r>
          </a:p>
        </p:txBody>
      </p:sp>
      <p:sp>
        <p:nvSpPr>
          <p:cNvPr id="4" name="Slide Number Placeholder 3"/>
          <p:cNvSpPr>
            <a:spLocks noGrp="1"/>
          </p:cNvSpPr>
          <p:nvPr>
            <p:ph type="sldNum" sz="quarter" idx="10"/>
          </p:nvPr>
        </p:nvSpPr>
        <p:spPr/>
        <p:txBody>
          <a:bodyPr/>
          <a:lstStyle/>
          <a:p>
            <a:fld id="{BCB31A9D-4616-4CF6-B884-347C406F7351}" type="slidenum">
              <a:rPr lang="en-US" smtClean="0"/>
              <a:t>40</a:t>
            </a:fld>
            <a:endParaRPr lang="en-US"/>
          </a:p>
        </p:txBody>
      </p:sp>
    </p:spTree>
    <p:extLst>
      <p:ext uri="{BB962C8B-B14F-4D97-AF65-F5344CB8AC3E}">
        <p14:creationId xmlns:p14="http://schemas.microsoft.com/office/powerpoint/2010/main" val="3666734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formal analysis found that in the 2 years after the adoption of the checkbox a state’s maternal mortality ratio almost doubled</a:t>
            </a:r>
            <a:r>
              <a:rPr lang="en-US" dirty="0"/>
              <a:t>.</a:t>
            </a:r>
            <a:r>
              <a:rPr lang="en-US" baseline="0" dirty="0"/>
              <a:t> </a:t>
            </a:r>
            <a:r>
              <a:rPr lang="en-US" dirty="0"/>
              <a:t> </a:t>
            </a:r>
          </a:p>
        </p:txBody>
      </p:sp>
      <p:sp>
        <p:nvSpPr>
          <p:cNvPr id="4" name="Slide Number Placeholder 3"/>
          <p:cNvSpPr>
            <a:spLocks noGrp="1"/>
          </p:cNvSpPr>
          <p:nvPr>
            <p:ph type="sldNum" sz="quarter" idx="10"/>
          </p:nvPr>
        </p:nvSpPr>
        <p:spPr/>
        <p:txBody>
          <a:bodyPr/>
          <a:lstStyle/>
          <a:p>
            <a:fld id="{BCB31A9D-4616-4CF6-B884-347C406F7351}" type="slidenum">
              <a:rPr lang="en-US" smtClean="0"/>
              <a:t>41</a:t>
            </a:fld>
            <a:endParaRPr lang="en-US"/>
          </a:p>
        </p:txBody>
      </p:sp>
    </p:spTree>
    <p:extLst>
      <p:ext uri="{BB962C8B-B14F-4D97-AF65-F5344CB8AC3E}">
        <p14:creationId xmlns:p14="http://schemas.microsoft.com/office/powerpoint/2010/main" val="3949530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a:t>
            </a:r>
            <a:r>
              <a:rPr lang="en-US" b="1" baseline="0" dirty="0"/>
              <a:t> the release of the 2018 U.S. maternal mortality ratio, the National Center for Health Statistics released the new ratio and multiple methodological studies of the measurement of maternal mortality.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42</a:t>
            </a:fld>
            <a:endParaRPr lang="en-US"/>
          </a:p>
        </p:txBody>
      </p:sp>
    </p:spTree>
    <p:extLst>
      <p:ext uri="{BB962C8B-B14F-4D97-AF65-F5344CB8AC3E}">
        <p14:creationId xmlns:p14="http://schemas.microsoft.com/office/powerpoint/2010/main" val="1498763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were the goals of the NCHS analysis. </a:t>
            </a:r>
          </a:p>
        </p:txBody>
      </p:sp>
      <p:sp>
        <p:nvSpPr>
          <p:cNvPr id="4" name="Slide Number Placeholder 3"/>
          <p:cNvSpPr>
            <a:spLocks noGrp="1"/>
          </p:cNvSpPr>
          <p:nvPr>
            <p:ph type="sldNum" sz="quarter" idx="10"/>
          </p:nvPr>
        </p:nvSpPr>
        <p:spPr/>
        <p:txBody>
          <a:bodyPr/>
          <a:lstStyle/>
          <a:p>
            <a:fld id="{BCB31A9D-4616-4CF6-B884-347C406F7351}" type="slidenum">
              <a:rPr lang="en-US" smtClean="0"/>
              <a:t>43</a:t>
            </a:fld>
            <a:endParaRPr lang="en-US"/>
          </a:p>
        </p:txBody>
      </p:sp>
    </p:spTree>
    <p:extLst>
      <p:ext uri="{BB962C8B-B14F-4D97-AF65-F5344CB8AC3E}">
        <p14:creationId xmlns:p14="http://schemas.microsoft.com/office/powerpoint/2010/main" val="3398633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similar to the analysis we had done – only they had a richer dataset and more resources with which to analyze it (we did our study without any funding). Once again, in the years after the checkbox is adopted, the maternal mortality ratio – in the same states – almost doubles. </a:t>
            </a:r>
          </a:p>
        </p:txBody>
      </p:sp>
      <p:sp>
        <p:nvSpPr>
          <p:cNvPr id="4" name="Slide Number Placeholder 3"/>
          <p:cNvSpPr>
            <a:spLocks noGrp="1"/>
          </p:cNvSpPr>
          <p:nvPr>
            <p:ph type="sldNum" sz="quarter" idx="10"/>
          </p:nvPr>
        </p:nvSpPr>
        <p:spPr/>
        <p:txBody>
          <a:bodyPr/>
          <a:lstStyle/>
          <a:p>
            <a:fld id="{BCB31A9D-4616-4CF6-B884-347C406F7351}" type="slidenum">
              <a:rPr lang="en-US" smtClean="0"/>
              <a:t>44</a:t>
            </a:fld>
            <a:endParaRPr lang="en-US"/>
          </a:p>
        </p:txBody>
      </p:sp>
    </p:spTree>
    <p:extLst>
      <p:ext uri="{BB962C8B-B14F-4D97-AF65-F5344CB8AC3E}">
        <p14:creationId xmlns:p14="http://schemas.microsoft.com/office/powerpoint/2010/main" val="1429560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presents the average percent change by state. In 43</a:t>
            </a:r>
            <a:r>
              <a:rPr lang="en-US" b="1" baseline="0" dirty="0"/>
              <a:t> states and D.C. the ratio increased</a:t>
            </a:r>
            <a:r>
              <a:rPr lang="en-US" b="1" dirty="0"/>
              <a:t>,</a:t>
            </a:r>
            <a:r>
              <a:rPr lang="en-US" b="1" baseline="0" dirty="0"/>
              <a:t> ranging from a decrease of 10 per 100,000 in Mississippi to an increase of 84  per 100K in Wyoming.</a:t>
            </a:r>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45</a:t>
            </a:fld>
            <a:endParaRPr lang="en-US"/>
          </a:p>
        </p:txBody>
      </p:sp>
    </p:spTree>
    <p:extLst>
      <p:ext uri="{BB962C8B-B14F-4D97-AF65-F5344CB8AC3E}">
        <p14:creationId xmlns:p14="http://schemas.microsoft.com/office/powerpoint/2010/main" val="3024196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analysis</a:t>
            </a:r>
            <a:r>
              <a:rPr lang="en-US" b="1" baseline="0" dirty="0"/>
              <a:t> presents what the national rates would be if all the states used the checkbox (blue line) and if none of the states used the checkbox (red line). The rise in the overall estimated rate reflects the growth in the number states using the revised death certificates (see Table) and hence reporting higher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There's another important implication of this figure – it shows little change in the MMR, but assuming the checkbox had been universally adopted in 2003, the rate would have been flat </a:t>
            </a:r>
            <a:r>
              <a:rPr lang="en-US" b="1" i="1" u="sng" baseline="0" dirty="0"/>
              <a:t>only because the earlier rate was so high</a:t>
            </a:r>
            <a:r>
              <a:rPr lang="en-US" b="1" baseline="0" dirty="0"/>
              <a:t>.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46</a:t>
            </a:fld>
            <a:endParaRPr lang="en-US"/>
          </a:p>
        </p:txBody>
      </p:sp>
    </p:spTree>
    <p:extLst>
      <p:ext uri="{BB962C8B-B14F-4D97-AF65-F5344CB8AC3E}">
        <p14:creationId xmlns:p14="http://schemas.microsoft.com/office/powerpoint/2010/main" val="3140262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a:t>
            </a:r>
            <a:r>
              <a:rPr lang="en-US" b="1" baseline="0" dirty="0"/>
              <a:t> summary table from one of the evaluations of the checkbox. Overall the checkbox identified 3.1 times as many maternal deaths as they discovered based on the death  records without the checkbox, although the magnitude of difference varied by state. NOTE: these are </a:t>
            </a:r>
            <a:r>
              <a:rPr lang="en-US" b="1" u="sng" baseline="0" dirty="0"/>
              <a:t>pregnancy associated </a:t>
            </a:r>
            <a:r>
              <a:rPr lang="en-US" b="1" baseline="0" dirty="0"/>
              <a:t>deaths – whether they were pregnancy related hadn’t yet been determined, but the use of the checkbox substantially increases the base of potential </a:t>
            </a:r>
            <a:r>
              <a:rPr lang="en-US" b="1" u="sng" baseline="0" dirty="0"/>
              <a:t>pregnancy related </a:t>
            </a:r>
            <a:r>
              <a:rPr lang="en-US" b="1" baseline="0" dirty="0"/>
              <a:t>deaths states were working with.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47</a:t>
            </a:fld>
            <a:endParaRPr lang="en-US"/>
          </a:p>
        </p:txBody>
      </p:sp>
    </p:spTree>
    <p:extLst>
      <p:ext uri="{BB962C8B-B14F-4D97-AF65-F5344CB8AC3E}">
        <p14:creationId xmlns:p14="http://schemas.microsoft.com/office/powerpoint/2010/main" val="2247569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We’ve just described the issue of over ascertainment of</a:t>
            </a:r>
            <a:r>
              <a:rPr lang="en-US" b="1" baseline="0" dirty="0"/>
              <a:t> deaths. Now let’s examine the major consequence associated with having over counted maternal deaths – not knowing what causes to ascribe to those deaths.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48</a:t>
            </a:fld>
            <a:endParaRPr lang="en-US"/>
          </a:p>
        </p:txBody>
      </p:sp>
    </p:spTree>
    <p:extLst>
      <p:ext uri="{BB962C8B-B14F-4D97-AF65-F5344CB8AC3E}">
        <p14:creationId xmlns:p14="http://schemas.microsoft.com/office/powerpoint/2010/main" val="3088247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conducted a study to look at SES breakdowns,</a:t>
            </a:r>
            <a:r>
              <a:rPr lang="en-US" b="1" baseline="0" dirty="0"/>
              <a:t> but as part of the analysis we discovered a serious problem with the classifications of death.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49</a:t>
            </a:fld>
            <a:endParaRPr lang="en-US"/>
          </a:p>
        </p:txBody>
      </p:sp>
    </p:spTree>
    <p:extLst>
      <p:ext uri="{BB962C8B-B14F-4D97-AF65-F5344CB8AC3E}">
        <p14:creationId xmlns:p14="http://schemas.microsoft.com/office/powerpoint/2010/main" val="244862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is some disagreement in the literature as to whether maternal mortality should be reported as a rate or a ratio.</a:t>
            </a:r>
            <a:r>
              <a:rPr lang="en-US" b="1" baseline="0" dirty="0"/>
              <a:t> WHO uses the term “ratio,” while the U.S. National Center for Health Statistics uses “rate.”  The next two slides provide examples.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a:t>
            </a:fld>
            <a:endParaRPr lang="en-US"/>
          </a:p>
        </p:txBody>
      </p:sp>
    </p:spTree>
    <p:extLst>
      <p:ext uri="{BB962C8B-B14F-4D97-AF65-F5344CB8AC3E}">
        <p14:creationId xmlns:p14="http://schemas.microsoft.com/office/powerpoint/2010/main" val="771597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are the standard causes of maternal deaths.  Most are specific (e.g.</a:t>
            </a:r>
            <a:r>
              <a:rPr lang="en-US" b="1" baseline="0" dirty="0"/>
              <a:t> eclampsia) but as you can see there are 4 which involve less-specific classifications.  They are highlighted on the next slide.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50</a:t>
            </a:fld>
            <a:endParaRPr lang="en-US"/>
          </a:p>
        </p:txBody>
      </p:sp>
    </p:spTree>
    <p:extLst>
      <p:ext uri="{BB962C8B-B14F-4D97-AF65-F5344CB8AC3E}">
        <p14:creationId xmlns:p14="http://schemas.microsoft.com/office/powerpoint/2010/main" val="3124430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we found was that a majority of the increase </a:t>
            </a:r>
            <a:r>
              <a:rPr lang="en-US" b="1" baseline="0" dirty="0"/>
              <a:t>in maternal mortality was the result of increases in these less specific categories.</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51</a:t>
            </a:fld>
            <a:endParaRPr lang="en-US"/>
          </a:p>
        </p:txBody>
      </p:sp>
    </p:spTree>
    <p:extLst>
      <p:ext uri="{BB962C8B-B14F-4D97-AF65-F5344CB8AC3E}">
        <p14:creationId xmlns:p14="http://schemas.microsoft.com/office/powerpoint/2010/main" val="1988606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this study of 27 states and D.C. we compared rates in the first 2 year period (2008-2009)</a:t>
            </a:r>
            <a:r>
              <a:rPr lang="en-US" b="1" baseline="0" dirty="0"/>
              <a:t> </a:t>
            </a:r>
            <a:r>
              <a:rPr lang="en-US" b="1" dirty="0"/>
              <a:t>to the second (2013-2014) by cause of death. The figures in</a:t>
            </a:r>
            <a:r>
              <a:rPr lang="en-US" b="1" baseline="0" dirty="0"/>
              <a:t> the right column are the % changes over time. The percentages in blue are the overall changes, those in black are the increases from ill-defined (“other”) causes and those in red represent the increase when ill defined cases are removed. A 23% overall increase becomes only 11% when the “other” causes are removed (notably an 11% increase is still a sizable increase).  In the case of direct obstetric causes, an overall 20% increase drops to 2% when ill defined causes are removed. The point is that a significant proportion of the increase, likely associated with the adoption of the checkbox, was coming from ill-defined causes of death.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52</a:t>
            </a:fld>
            <a:endParaRPr lang="en-US"/>
          </a:p>
        </p:txBody>
      </p:sp>
    </p:spTree>
    <p:extLst>
      <p:ext uri="{BB962C8B-B14F-4D97-AF65-F5344CB8AC3E}">
        <p14:creationId xmlns:p14="http://schemas.microsoft.com/office/powerpoint/2010/main" val="4262102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from one</a:t>
            </a:r>
            <a:r>
              <a:rPr lang="en-US" b="1" baseline="0" dirty="0"/>
              <a:t> of the evaluations released with the 2018 U.S. ratio. The numbers in green represent the ratio of maternal deaths identified from the checkbox to those without the checkbox by specific causes of death. Obviously, the greatest distinctions are among the “other” causes of death.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53</a:t>
            </a:fld>
            <a:endParaRPr lang="en-US"/>
          </a:p>
        </p:txBody>
      </p:sp>
    </p:spTree>
    <p:extLst>
      <p:ext uri="{BB962C8B-B14F-4D97-AF65-F5344CB8AC3E}">
        <p14:creationId xmlns:p14="http://schemas.microsoft.com/office/powerpoint/2010/main" val="1355402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again, the </a:t>
            </a:r>
            <a:r>
              <a:rPr lang="en-US" b="1" dirty="0" err="1"/>
              <a:t>Hoyert</a:t>
            </a:r>
            <a:r>
              <a:rPr lang="en-US" b="1" dirty="0"/>
              <a:t> led evaluation provides</a:t>
            </a:r>
            <a:r>
              <a:rPr lang="en-US" b="1" baseline="0" dirty="0"/>
              <a:t> more conclusive evidence of the false positives with hundreds of cases of the pregnancy checkbox being checked for women who are not of reproductive age as this table illustrates.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54</a:t>
            </a:fld>
            <a:endParaRPr lang="en-US"/>
          </a:p>
        </p:txBody>
      </p:sp>
    </p:spTree>
    <p:extLst>
      <p:ext uri="{BB962C8B-B14F-4D97-AF65-F5344CB8AC3E}">
        <p14:creationId xmlns:p14="http://schemas.microsoft.com/office/powerpoint/2010/main" val="1065210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 4 state study in which every case was carefully reviewed, in 28% of the death</a:t>
            </a:r>
            <a:r>
              <a:rPr lang="en-US" b="1" baseline="0" dirty="0"/>
              <a:t> records they studied, they could not be certain that the deceased had been pregnant and in 3/4ths of those cases it was clear the deceased was not pregnant.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55</a:t>
            </a:fld>
            <a:endParaRPr lang="en-US"/>
          </a:p>
        </p:txBody>
      </p:sp>
    </p:spTree>
    <p:extLst>
      <p:ext uri="{BB962C8B-B14F-4D97-AF65-F5344CB8AC3E}">
        <p14:creationId xmlns:p14="http://schemas.microsoft.com/office/powerpoint/2010/main" val="1585813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Building on our earlier examination of cases by age, this study</a:t>
            </a:r>
            <a:r>
              <a:rPr lang="en-US" b="1" baseline="0" dirty="0"/>
              <a:t> from the same 4 states breaks out false positives by age and you see a concentration of false positive among older women.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56</a:t>
            </a:fld>
            <a:endParaRPr lang="en-US"/>
          </a:p>
        </p:txBody>
      </p:sp>
    </p:spTree>
    <p:extLst>
      <p:ext uri="{BB962C8B-B14F-4D97-AF65-F5344CB8AC3E}">
        <p14:creationId xmlns:p14="http://schemas.microsoft.com/office/powerpoint/2010/main" val="13503873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4 state study, this one from </a:t>
            </a:r>
            <a:r>
              <a:rPr lang="en-US" sz="1200" b="1" i="0" u="none" strike="noStrike" kern="1200" baseline="0" dirty="0">
                <a:solidFill>
                  <a:schemeClr val="tx1"/>
                </a:solidFill>
                <a:latin typeface="+mn-lt"/>
                <a:ea typeface="+mn-ea"/>
                <a:cs typeface="+mn-cs"/>
              </a:rPr>
              <a:t>Colorado, Delaware, Georgia, and Ohio, </a:t>
            </a:r>
            <a:r>
              <a:rPr lang="en-US" b="1" dirty="0"/>
              <a:t>found that the original premise of added the pregnancy checkbox was not without merit. Adding the checkbox did identify a number of cases that would not have otherwise been identified were it not for the checkbox. It’s never simple…</a:t>
            </a:r>
          </a:p>
        </p:txBody>
      </p:sp>
      <p:sp>
        <p:nvSpPr>
          <p:cNvPr id="4" name="Slide Number Placeholder 3"/>
          <p:cNvSpPr>
            <a:spLocks noGrp="1"/>
          </p:cNvSpPr>
          <p:nvPr>
            <p:ph type="sldNum" sz="quarter" idx="10"/>
          </p:nvPr>
        </p:nvSpPr>
        <p:spPr/>
        <p:txBody>
          <a:bodyPr/>
          <a:lstStyle/>
          <a:p>
            <a:fld id="{BCB31A9D-4616-4CF6-B884-347C406F7351}" type="slidenum">
              <a:rPr lang="en-US" smtClean="0"/>
              <a:t>57</a:t>
            </a:fld>
            <a:endParaRPr lang="en-US"/>
          </a:p>
        </p:txBody>
      </p:sp>
    </p:spTree>
    <p:extLst>
      <p:ext uri="{BB962C8B-B14F-4D97-AF65-F5344CB8AC3E}">
        <p14:creationId xmlns:p14="http://schemas.microsoft.com/office/powerpoint/2010/main" val="215318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may assume that the</a:t>
            </a:r>
            <a:r>
              <a:rPr lang="en-US" b="1" baseline="0" dirty="0"/>
              <a:t> listing of cause of death is a precise assessment done in every case. In many instances it might be, but as the above quote illustrates, that’s hardly a universal experience.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58</a:t>
            </a:fld>
            <a:endParaRPr lang="en-US"/>
          </a:p>
        </p:txBody>
      </p:sp>
    </p:spTree>
    <p:extLst>
      <p:ext uri="{BB962C8B-B14F-4D97-AF65-F5344CB8AC3E}">
        <p14:creationId xmlns:p14="http://schemas.microsoft.com/office/powerpoint/2010/main" val="438998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64</a:t>
            </a:fld>
            <a:endParaRPr lang="en-US"/>
          </a:p>
        </p:txBody>
      </p:sp>
    </p:spTree>
    <p:extLst>
      <p:ext uri="{BB962C8B-B14F-4D97-AF65-F5344CB8AC3E}">
        <p14:creationId xmlns:p14="http://schemas.microsoft.com/office/powerpoint/2010/main" val="246465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from a 2021 National Center for Health Statistics report on maternal mortality and notably refers to a mortality</a:t>
            </a:r>
            <a:r>
              <a:rPr lang="en-US" b="1" baseline="0" dirty="0"/>
              <a:t> “rate.” It also displays the wide disparities in the U.S., a point we’ll explore in depth later.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6</a:t>
            </a:fld>
            <a:endParaRPr lang="en-US"/>
          </a:p>
        </p:txBody>
      </p:sp>
    </p:spTree>
    <p:extLst>
      <p:ext uri="{BB962C8B-B14F-4D97-AF65-F5344CB8AC3E}">
        <p14:creationId xmlns:p14="http://schemas.microsoft.com/office/powerpoint/2010/main" val="725318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65</a:t>
            </a:fld>
            <a:endParaRPr lang="en-US"/>
          </a:p>
        </p:txBody>
      </p:sp>
    </p:spTree>
    <p:extLst>
      <p:ext uri="{BB962C8B-B14F-4D97-AF65-F5344CB8AC3E}">
        <p14:creationId xmlns:p14="http://schemas.microsoft.com/office/powerpoint/2010/main" val="2559503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While all these problems arose with the official system of measuring maternal mortality in the U.S., the CDC established an independent system of measurement of maternal deaths</a:t>
            </a:r>
            <a:r>
              <a:rPr lang="en-US" b="1" baseline="0" dirty="0"/>
              <a:t> dating back to 1987. </a:t>
            </a:r>
            <a:r>
              <a:rPr lang="en-US" b="1" dirty="0"/>
              <a:t> It’s process is described on the next slide. </a:t>
            </a:r>
          </a:p>
        </p:txBody>
      </p:sp>
      <p:sp>
        <p:nvSpPr>
          <p:cNvPr id="4" name="Slide Number Placeholder 3"/>
          <p:cNvSpPr>
            <a:spLocks noGrp="1"/>
          </p:cNvSpPr>
          <p:nvPr>
            <p:ph type="sldNum" sz="quarter" idx="10"/>
          </p:nvPr>
        </p:nvSpPr>
        <p:spPr/>
        <p:txBody>
          <a:bodyPr/>
          <a:lstStyle/>
          <a:p>
            <a:fld id="{BCB31A9D-4616-4CF6-B884-347C406F7351}" type="slidenum">
              <a:rPr lang="en-US" smtClean="0"/>
              <a:t>66</a:t>
            </a:fld>
            <a:endParaRPr lang="en-US"/>
          </a:p>
        </p:txBody>
      </p:sp>
    </p:spTree>
    <p:extLst>
      <p:ext uri="{BB962C8B-B14F-4D97-AF65-F5344CB8AC3E}">
        <p14:creationId xmlns:p14="http://schemas.microsoft.com/office/powerpoint/2010/main" val="1378837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solid</a:t>
            </a:r>
            <a:r>
              <a:rPr lang="en-US" b="1" baseline="0" dirty="0"/>
              <a:t> system for measurement that didn’t disappear , though it still relies on the initial death certificates (and the problems associated with those) as its starting point. TWO PROBLEMS: (1) The CDC mortality ratios are only reported to 1 year after birth, not the 42 day international standard so their data are not comparable to other countries; and (2) Only the National Vital Statistics System can produce the official U.S. maternal mortality ratio. Why? System is apparently based on agreements that make the NVCSS the official reporter.</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67</a:t>
            </a:fld>
            <a:endParaRPr lang="en-US"/>
          </a:p>
        </p:txBody>
      </p:sp>
    </p:spTree>
    <p:extLst>
      <p:ext uri="{BB962C8B-B14F-4D97-AF65-F5344CB8AC3E}">
        <p14:creationId xmlns:p14="http://schemas.microsoft.com/office/powerpoint/2010/main" val="3738516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the</a:t>
            </a:r>
            <a:r>
              <a:rPr lang="en-US" b="1" baseline="0" dirty="0"/>
              <a:t> trend based on the </a:t>
            </a:r>
            <a:r>
              <a:rPr lang="en-US" b="1" i="1" dirty="0">
                <a:latin typeface="+mn-lt"/>
              </a:rPr>
              <a:t>Pregnancy Related Maternal Mortality Surveillance System. </a:t>
            </a:r>
            <a:r>
              <a:rPr lang="en-US" b="1" i="0" dirty="0">
                <a:latin typeface="+mn-lt"/>
              </a:rPr>
              <a:t>It documents a steady increase from 1987 through 2009. However,</a:t>
            </a:r>
            <a:r>
              <a:rPr lang="en-US" b="1" i="0" baseline="0" dirty="0">
                <a:latin typeface="+mn-lt"/>
              </a:rPr>
              <a:t> it’s also important to note that between 2009 and 2017 (their most recent year) the ratio has been essentially flat. </a:t>
            </a:r>
            <a:endParaRPr lang="en-US" b="1" i="0" dirty="0"/>
          </a:p>
        </p:txBody>
      </p:sp>
      <p:sp>
        <p:nvSpPr>
          <p:cNvPr id="4" name="Slide Number Placeholder 3"/>
          <p:cNvSpPr>
            <a:spLocks noGrp="1"/>
          </p:cNvSpPr>
          <p:nvPr>
            <p:ph type="sldNum" sz="quarter" idx="10"/>
          </p:nvPr>
        </p:nvSpPr>
        <p:spPr/>
        <p:txBody>
          <a:bodyPr/>
          <a:lstStyle/>
          <a:p>
            <a:fld id="{BCB31A9D-4616-4CF6-B884-347C406F7351}" type="slidenum">
              <a:rPr lang="en-US" smtClean="0"/>
              <a:t>68</a:t>
            </a:fld>
            <a:endParaRPr lang="en-US"/>
          </a:p>
        </p:txBody>
      </p:sp>
    </p:spTree>
    <p:extLst>
      <p:ext uri="{BB962C8B-B14F-4D97-AF65-F5344CB8AC3E}">
        <p14:creationId xmlns:p14="http://schemas.microsoft.com/office/powerpoint/2010/main" val="10515336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other advantage of the CDC system is their identification of the timing of maternal deaths, which profoundly changes the way we look at maternal death. As this pie chart illustrates, the image that maternal</a:t>
            </a:r>
            <a:r>
              <a:rPr lang="en-US" b="1" baseline="0" dirty="0"/>
              <a:t> deaths occur primarily at the time of birth is false. That’s the popular image in YV and media because it makes  for a dramatic story (we’re looking at you </a:t>
            </a:r>
            <a:r>
              <a:rPr lang="en-US" b="1" i="1" baseline="0" dirty="0"/>
              <a:t>Downton Abbey, Call the Midwife, The Resident,</a:t>
            </a:r>
            <a:r>
              <a:rPr lang="en-US" b="1" baseline="0" dirty="0"/>
              <a:t> </a:t>
            </a:r>
            <a:r>
              <a:rPr lang="en-US" b="1" i="1" baseline="0" dirty="0"/>
              <a:t>ER and of course Star Wars: Revenge of the </a:t>
            </a:r>
            <a:r>
              <a:rPr lang="en-US" b="1" i="1" baseline="0" dirty="0" err="1"/>
              <a:t>Sith</a:t>
            </a:r>
            <a:r>
              <a:rPr lang="en-US" b="1" baseline="0" dirty="0"/>
              <a:t>). The reality is much more complicated as only 1/3</a:t>
            </a:r>
            <a:r>
              <a:rPr lang="en-US" b="1" baseline="30000" dirty="0"/>
              <a:t>rd</a:t>
            </a:r>
            <a:r>
              <a:rPr lang="en-US" b="1" baseline="0" dirty="0"/>
              <a:t> of maternal deaths are at the time of birth or the week thereafter. One third (31%) occur during pregnancy and one third (33.1%) occur between one week and one year after birth. This suggests that reforms that focus only on in-hospital care at the time of birth will successfully resolve only one part of the problem.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69</a:t>
            </a:fld>
            <a:endParaRPr lang="en-US"/>
          </a:p>
        </p:txBody>
      </p:sp>
    </p:spTree>
    <p:extLst>
      <p:ext uri="{BB962C8B-B14F-4D97-AF65-F5344CB8AC3E}">
        <p14:creationId xmlns:p14="http://schemas.microsoft.com/office/powerpoint/2010/main" val="3063079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other advantage of the CDC system is their identification of the timing of maternal deaths, which profoundly changes the way we look at maternal death. As this pie chart illustrates, the image that maternal</a:t>
            </a:r>
            <a:r>
              <a:rPr lang="en-US" b="1" baseline="0" dirty="0"/>
              <a:t> deaths occur primarily at the time of birth is false. That’s the popular image in YV and media because it makes  for a dramatic story (we’re looking at you </a:t>
            </a:r>
            <a:r>
              <a:rPr lang="en-US" b="1" i="1" baseline="0" dirty="0"/>
              <a:t>Downton Abbey, Call the Midwife, The Resident,</a:t>
            </a:r>
            <a:r>
              <a:rPr lang="en-US" b="1" baseline="0" dirty="0"/>
              <a:t> </a:t>
            </a:r>
            <a:r>
              <a:rPr lang="en-US" b="1" i="1" baseline="0" dirty="0"/>
              <a:t>ER and of course Star Wars: Revenge of the </a:t>
            </a:r>
            <a:r>
              <a:rPr lang="en-US" b="1" i="1" baseline="0" dirty="0" err="1"/>
              <a:t>Sith</a:t>
            </a:r>
            <a:r>
              <a:rPr lang="en-US" b="1" baseline="0" dirty="0"/>
              <a:t>). The reality is much more complicated as only 1/3</a:t>
            </a:r>
            <a:r>
              <a:rPr lang="en-US" b="1" baseline="30000" dirty="0"/>
              <a:t>rd</a:t>
            </a:r>
            <a:r>
              <a:rPr lang="en-US" b="1" baseline="0" dirty="0"/>
              <a:t> of maternal deaths are at the time of birth or the week thereafter. One third (31%) occur during pregnancy and one third (33.1%) occur between one week and one year after birth. This suggests that reforms that focus only on in-hospital care at the time of birth will successfully resolve only one part of the problem.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70</a:t>
            </a:fld>
            <a:endParaRPr lang="en-US"/>
          </a:p>
        </p:txBody>
      </p:sp>
    </p:spTree>
    <p:extLst>
      <p:ext uri="{BB962C8B-B14F-4D97-AF65-F5344CB8AC3E}">
        <p14:creationId xmlns:p14="http://schemas.microsoft.com/office/powerpoint/2010/main" val="3777887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2020 rates</a:t>
            </a:r>
            <a:r>
              <a:rPr lang="en-US" b="1" baseline="0" dirty="0"/>
              <a:t> have been released and they continue the bad news with the official ratio increasing to 23.8 per 100,000.</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73</a:t>
            </a:fld>
            <a:endParaRPr lang="en-US"/>
          </a:p>
        </p:txBody>
      </p:sp>
    </p:spTree>
    <p:extLst>
      <p:ext uri="{BB962C8B-B14F-4D97-AF65-F5344CB8AC3E}">
        <p14:creationId xmlns:p14="http://schemas.microsoft.com/office/powerpoint/2010/main" val="271420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flattening of the upward trend is more evident here. Also notable is how much higher the official NVSS based 2018 ratio is compared to the PMSS ratio from 2016. Could be measurement differences or was there a surge in the ratio between 2016 and 2018.  </a:t>
            </a:r>
            <a:endParaRPr lang="en-US" b="1" dirty="0"/>
          </a:p>
          <a:p>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74</a:t>
            </a:fld>
            <a:endParaRPr lang="en-US"/>
          </a:p>
        </p:txBody>
      </p:sp>
    </p:spTree>
    <p:extLst>
      <p:ext uri="{BB962C8B-B14F-4D97-AF65-F5344CB8AC3E}">
        <p14:creationId xmlns:p14="http://schemas.microsoft.com/office/powerpoint/2010/main" val="34363003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75</a:t>
            </a:fld>
            <a:endParaRPr lang="en-US"/>
          </a:p>
        </p:txBody>
      </p:sp>
    </p:spTree>
    <p:extLst>
      <p:ext uri="{BB962C8B-B14F-4D97-AF65-F5344CB8AC3E}">
        <p14:creationId xmlns:p14="http://schemas.microsoft.com/office/powerpoint/2010/main" val="1079359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76</a:t>
            </a:fld>
            <a:endParaRPr lang="en-US"/>
          </a:p>
        </p:txBody>
      </p:sp>
    </p:spTree>
    <p:extLst>
      <p:ext uri="{BB962C8B-B14F-4D97-AF65-F5344CB8AC3E}">
        <p14:creationId xmlns:p14="http://schemas.microsoft.com/office/powerpoint/2010/main" val="346359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from a WHO report on</a:t>
            </a:r>
            <a:r>
              <a:rPr lang="en-US" b="1" baseline="0" dirty="0"/>
              <a:t> maternal mortality worldwide and clearly refers to a “ratio.” So what’s the difference?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7</a:t>
            </a:fld>
            <a:endParaRPr lang="en-US"/>
          </a:p>
        </p:txBody>
      </p:sp>
    </p:spTree>
    <p:extLst>
      <p:ext uri="{BB962C8B-B14F-4D97-AF65-F5344CB8AC3E}">
        <p14:creationId xmlns:p14="http://schemas.microsoft.com/office/powerpoint/2010/main" val="40426958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Historically,</a:t>
            </a:r>
            <a:r>
              <a:rPr lang="en-US" b="1" baseline="0" dirty="0"/>
              <a:t> the U.S. has long been doing worse than other industrialized countries, ranking last – by a wide margin –  across this 100 year period.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77</a:t>
            </a:fld>
            <a:endParaRPr lang="en-US"/>
          </a:p>
        </p:txBody>
      </p:sp>
    </p:spTree>
    <p:extLst>
      <p:ext uri="{BB962C8B-B14F-4D97-AF65-F5344CB8AC3E}">
        <p14:creationId xmlns:p14="http://schemas.microsoft.com/office/powerpoint/2010/main" val="29091370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Among the countries listed in the most recent WHO report on maternal mortality,</a:t>
            </a:r>
            <a:r>
              <a:rPr lang="en-US" b="1" baseline="0" dirty="0"/>
              <a:t> the U.S. ranks about 56</a:t>
            </a:r>
            <a:r>
              <a:rPr lang="en-US" b="1" baseline="30000" dirty="0"/>
              <a:t>th</a:t>
            </a:r>
            <a:r>
              <a:rPr lang="en-US" b="1" baseline="0" dirty="0"/>
              <a:t> between Russia and Oman. This should be a major embarrassment to the U.S., However, care should be taken when making country comparisons on maternal mortality, since, except in very large, impoverished countries, maternal deaths will be relatively rare (&lt; 1 in 1,000 births), so ratios can fluctuate widely. As noted in the slide, the countries in green in this figure have fewer than 100,000 births a year. </a:t>
            </a:r>
          </a:p>
          <a:p>
            <a:endParaRPr lang="en-US" b="1" baseline="0" dirty="0"/>
          </a:p>
          <a:p>
            <a:r>
              <a:rPr lang="en-US" b="1" baseline="0" dirty="0"/>
              <a:t>What if we did a more reasonable comparison? Let’s examine comparably wealthy countries with at least 300,000 births annually and see where the U.S. stands.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392854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rationalization used to explain the poor U.S. performance is that we are a more diverse society than our comparison countries.</a:t>
            </a:r>
            <a:r>
              <a:rPr lang="en-US" b="1" baseline="0" dirty="0"/>
              <a:t> However, as the figure illustrates, even if we limit the U.S. data to just non-Hispanic white women, the U.S. would still rank last by a wide margin. That’s not to underestimate the profound racial disparities in U.S. maternal deaths (more on that in the next section), but it does suggest that there are more systematic factors underlying the poor U.S. performance.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81100-B90A-438D-8B07-3C53C9A604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545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Start by placing US in a global context. </a:t>
            </a:r>
          </a:p>
          <a:p>
            <a:endParaRPr lang="en-US" b="1" dirty="0"/>
          </a:p>
          <a:p>
            <a:r>
              <a:rPr lang="en-US" b="1" dirty="0"/>
              <a:t>The comparison here is to our 9 other comparison countries with at least 300,000 births. The</a:t>
            </a:r>
            <a:r>
              <a:rPr lang="en-US" b="1" baseline="0" dirty="0"/>
              <a:t> red line represents the average maternal mortality ratio for those countries. The trend data for the U.S. ratio is based on a combination of official NVSS data from 2000-2007 and 2018-2019 while 2008-2016 is an estimate </a:t>
            </a:r>
            <a:r>
              <a:rPr lang="en-US" b="1" baseline="0" dirty="0">
                <a:solidFill>
                  <a:srgbClr val="FF0000"/>
                </a:solidFill>
              </a:rPr>
              <a:t>from CDC data</a:t>
            </a:r>
            <a:r>
              <a:rPr lang="en-US" b="1" baseline="0" dirty="0"/>
              <a:t>. US data estimated from CDC’s Pregnancy Mortality Surveillance System because NVSS did not report the maternal mortality rate between 2007 and 2018 due to concerns about measurement of maternal deaths.</a:t>
            </a:r>
          </a:p>
          <a:p>
            <a:endParaRPr lang="en-US" b="1" baseline="0" dirty="0"/>
          </a:p>
          <a:p>
            <a:r>
              <a:rPr lang="en-US" b="1" baseline="0" dirty="0"/>
              <a:t>Two key findings: (1) The comparison countries in 2000 had an average maternal mortality rate (6.3) half that of the U.S. (12.6); and (2) Between 2000 and 2016, the average for the comparison countries declined 30% to 4.4 per 100,000 while the U.S. ratio stayed essentially unchanged. By 2016, the U.S. rate was 2.7 times the rate of the comparison countries. If we use the U.S. official 2018 rate of 17.4 per 100,000 compared to the comparison countries the U.S. ratio was almost 4 times the average for the 9 comparison countries. </a:t>
            </a:r>
            <a:endParaRPr lang="en-US" b="1" dirty="0"/>
          </a:p>
          <a:p>
            <a:endParaRPr lang="en-US" b="1" dirty="0"/>
          </a:p>
          <a:p>
            <a:endParaRPr lang="en-US" b="1" dirty="0"/>
          </a:p>
          <a:p>
            <a:r>
              <a:rPr lang="en-US" b="1" dirty="0"/>
              <a:t>The reference to </a:t>
            </a:r>
            <a:r>
              <a:rPr lang="en-US" b="1" i="1" dirty="0"/>
              <a:t>case ascertainment</a:t>
            </a:r>
            <a:r>
              <a:rPr lang="en-US" b="1" dirty="0"/>
              <a:t> involves a major claim for the US poor standing is that the US has improved its identification of cases of maternal deaths. However, the argument is difficult to sustain when one considers that the other countries the US is being compared to are also improving their case ascertainment as well. </a:t>
            </a:r>
            <a:r>
              <a:rPr lang="en-US" dirty="0"/>
              <a:t> </a:t>
            </a:r>
            <a:r>
              <a:rPr lang="en-US" b="1" dirty="0"/>
              <a:t>It may be that better ascertainment accounts for the relatively small decrease for the comparison countries as well as the a portion of the rise in the US rate. </a:t>
            </a:r>
          </a:p>
        </p:txBody>
      </p:sp>
    </p:spTree>
    <p:extLst>
      <p:ext uri="{BB962C8B-B14F-4D97-AF65-F5344CB8AC3E}">
        <p14:creationId xmlns:p14="http://schemas.microsoft.com/office/powerpoint/2010/main" val="39156928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figures are the based on the official recording of maternal deaths in the U.S. by the National Vital Statistics System. Given</a:t>
            </a:r>
            <a:r>
              <a:rPr lang="en-US" b="1" baseline="0" dirty="0"/>
              <a:t> the relative rarity of maternal deaths we’ve combined 2018 through 2020 data and reported on all states with at least 10 reported deaths. NOTE: Ratios for states with less than 20 deaths are unofficial.. </a:t>
            </a:r>
            <a:endParaRPr lang="en-US" b="1" dirty="0"/>
          </a:p>
          <a:p>
            <a:endParaRPr lang="en-US" b="1" dirty="0"/>
          </a:p>
          <a:p>
            <a:r>
              <a:rPr lang="en-US" b="1" baseline="0" dirty="0"/>
              <a:t>Rates above 30 per 100,000 were reported in 5 states: Arkansas (39.4), Kentucky (39.3), Alabama (36.1), Mississippi (31.2) and Georgia (30.9). On the positive side, six states had ratios 15 per 100,000 or less: Minnesota (7.5); Illinois (9.8), California (11.4), Massachusetts (13.0), Colorado (13.5) and Utah (13.8).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81</a:t>
            </a:fld>
            <a:endParaRPr lang="en-US"/>
          </a:p>
        </p:txBody>
      </p:sp>
    </p:spTree>
    <p:extLst>
      <p:ext uri="{BB962C8B-B14F-4D97-AF65-F5344CB8AC3E}">
        <p14:creationId xmlns:p14="http://schemas.microsoft.com/office/powerpoint/2010/main" val="32701130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82</a:t>
            </a:fld>
            <a:endParaRPr lang="en-US"/>
          </a:p>
        </p:txBody>
      </p:sp>
    </p:spTree>
    <p:extLst>
      <p:ext uri="{BB962C8B-B14F-4D97-AF65-F5344CB8AC3E}">
        <p14:creationId xmlns:p14="http://schemas.microsoft.com/office/powerpoint/2010/main" val="21863089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83</a:t>
            </a:fld>
            <a:endParaRPr lang="en-US"/>
          </a:p>
        </p:txBody>
      </p:sp>
    </p:spTree>
    <p:extLst>
      <p:ext uri="{BB962C8B-B14F-4D97-AF65-F5344CB8AC3E}">
        <p14:creationId xmlns:p14="http://schemas.microsoft.com/office/powerpoint/2010/main" val="3093224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black-white disparities we cite so regularly</a:t>
            </a:r>
            <a:r>
              <a:rPr lang="en-US" b="1" baseline="0" dirty="0"/>
              <a:t> now are neither new nor much different than those in the past. The main difference is that maternal mortality rates for both black and white women have come down, but the persistence of black rates being 3-4 times higher than white rates has been consistent. Interestingly at the beginning of the period described above an editorial in JAMA bragged about the maternal mortality ratio in the U.S. getting to what it described as the “</a:t>
            </a:r>
            <a:r>
              <a:rPr lang="en-US" sz="1200" b="1" i="0" u="none" strike="noStrike" kern="1200" baseline="0" dirty="0">
                <a:solidFill>
                  <a:schemeClr val="tx1"/>
                </a:solidFill>
                <a:latin typeface="+mn-lt"/>
                <a:ea typeface="+mn-ea"/>
                <a:cs typeface="+mn-cs"/>
              </a:rPr>
              <a:t>the apparently irreducible minimum” of 1 in 1,000 overall (or 100 per 100,000 in current terms), the ratio for black mothers was still more than twice that figure</a:t>
            </a:r>
            <a:r>
              <a:rPr lang="en-US" b="1" baseline="0" dirty="0"/>
              <a:t>.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84</a:t>
            </a:fld>
            <a:endParaRPr lang="en-US"/>
          </a:p>
        </p:txBody>
      </p:sp>
    </p:spTree>
    <p:extLst>
      <p:ext uri="{BB962C8B-B14F-4D97-AF65-F5344CB8AC3E}">
        <p14:creationId xmlns:p14="http://schemas.microsoft.com/office/powerpoint/2010/main" val="27158673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presents the ratios themselves.</a:t>
            </a:r>
            <a:r>
              <a:rPr lang="en-US" baseline="0" dirty="0"/>
              <a:t> Notably the disparities rise steadily from 1933, when all states are finally part of the reporting system, from about 2 to more than 3 times by the late 40s and generally stays between 3 to 4 for the next 70 years.  </a:t>
            </a:r>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85</a:t>
            </a:fld>
            <a:endParaRPr lang="en-US"/>
          </a:p>
        </p:txBody>
      </p:sp>
    </p:spTree>
    <p:extLst>
      <p:ext uri="{BB962C8B-B14F-4D97-AF65-F5344CB8AC3E}">
        <p14:creationId xmlns:p14="http://schemas.microsoft.com/office/powerpoint/2010/main" val="3174682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put this in context, this</a:t>
            </a:r>
            <a:r>
              <a:rPr lang="en-US" b="1" baseline="0" dirty="0"/>
              <a:t> presents a comparison of black-white ratios for maternal mortality and infant mortality. The infant mortality disparities are profound enough with black infant mortality consistently 2 or more times the rate for white infants, with the ratio about 2.5 times for the last 30 years. As unacceptable as that disparity is, it is still substantially smaller than the disparity in maternal mortality rates. The reason is simple – while we have a flawed maternity care system, it is geared far more to the protection of the health of infants more than their mothers.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86</a:t>
            </a:fld>
            <a:endParaRPr lang="en-US"/>
          </a:p>
        </p:txBody>
      </p:sp>
    </p:spTree>
    <p:extLst>
      <p:ext uri="{BB962C8B-B14F-4D97-AF65-F5344CB8AC3E}">
        <p14:creationId xmlns:p14="http://schemas.microsoft.com/office/powerpoint/2010/main" val="251310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There are the formal definitions of each measure. </a:t>
            </a:r>
          </a:p>
        </p:txBody>
      </p:sp>
      <p:sp>
        <p:nvSpPr>
          <p:cNvPr id="4" name="Slide Number Placeholder 3"/>
          <p:cNvSpPr>
            <a:spLocks noGrp="1"/>
          </p:cNvSpPr>
          <p:nvPr>
            <p:ph type="sldNum" sz="quarter" idx="10"/>
          </p:nvPr>
        </p:nvSpPr>
        <p:spPr/>
        <p:txBody>
          <a:bodyPr/>
          <a:lstStyle/>
          <a:p>
            <a:fld id="{BCB31A9D-4616-4CF6-B884-347C406F7351}" type="slidenum">
              <a:rPr lang="en-US" smtClean="0"/>
              <a:t>8</a:t>
            </a:fld>
            <a:endParaRPr lang="en-US"/>
          </a:p>
        </p:txBody>
      </p:sp>
    </p:spTree>
    <p:extLst>
      <p:ext uri="{BB962C8B-B14F-4D97-AF65-F5344CB8AC3E}">
        <p14:creationId xmlns:p14="http://schemas.microsoft.com/office/powerpoint/2010/main" val="39861134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a:t>
            </a:r>
            <a:r>
              <a:rPr lang="en-US" dirty="0"/>
              <a:t> the ratios</a:t>
            </a:r>
            <a:r>
              <a:rPr lang="en-US" baseline="0" dirty="0"/>
              <a:t> from the PMSS for 2015-2016 combined and have the advantage of providing reliable data on more than just blacks and whites. The rate for American Indians/Alaskan Natives about 66% higher than those for whites and 89% higher than the ratio for Hispanic women.. </a:t>
            </a:r>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88</a:t>
            </a:fld>
            <a:endParaRPr lang="en-US"/>
          </a:p>
        </p:txBody>
      </p:sp>
    </p:spTree>
    <p:extLst>
      <p:ext uri="{BB962C8B-B14F-4D97-AF65-F5344CB8AC3E}">
        <p14:creationId xmlns:p14="http://schemas.microsoft.com/office/powerpoint/2010/main" val="33074180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 recent times, while the black/white disparity is profound,</a:t>
            </a:r>
            <a:r>
              <a:rPr lang="en-US" b="1" baseline="0" dirty="0"/>
              <a:t> so is that between American Indian/Alaskan Natives (AIAN), peaking in 2011-12 when the AIAN ratio was 3.1 times that of whites and almost as high as blacks (38.4 compared to 44.3).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89</a:t>
            </a:fld>
            <a:endParaRPr lang="en-US"/>
          </a:p>
        </p:txBody>
      </p:sp>
    </p:spTree>
    <p:extLst>
      <p:ext uri="{BB962C8B-B14F-4D97-AF65-F5344CB8AC3E}">
        <p14:creationId xmlns:p14="http://schemas.microsoft.com/office/powerpoint/2010/main" val="40375391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Perhaps this is the most profound way</a:t>
            </a:r>
            <a:r>
              <a:rPr lang="en-US" b="1" baseline="0" dirty="0"/>
              <a:t> to summarize the power of racial disparities – a college educated black mother has a 65% greater chance of a maternal death than a white women with &lt; a high school education.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90</a:t>
            </a:fld>
            <a:endParaRPr lang="en-US"/>
          </a:p>
        </p:txBody>
      </p:sp>
    </p:spTree>
    <p:extLst>
      <p:ext uri="{BB962C8B-B14F-4D97-AF65-F5344CB8AC3E}">
        <p14:creationId xmlns:p14="http://schemas.microsoft.com/office/powerpoint/2010/main" val="41240729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It’s striking that</a:t>
            </a:r>
            <a:r>
              <a:rPr lang="en-US" b="1" baseline="0" dirty="0"/>
              <a:t> in contrast to black/white differences, where black ratios don’t decline with greater education, in the case of AIAN, there is a steady decline associated with increased education though not as necessarily as quickly as in the case of white mothers.  Still a similar comparison can be made. An AIAN women with some college education is still 28% more likely to experience a maternal death than a white woman with less than a high school education.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91</a:t>
            </a:fld>
            <a:endParaRPr lang="en-US"/>
          </a:p>
        </p:txBody>
      </p:sp>
    </p:spTree>
    <p:extLst>
      <p:ext uri="{BB962C8B-B14F-4D97-AF65-F5344CB8AC3E}">
        <p14:creationId xmlns:p14="http://schemas.microsoft.com/office/powerpoint/2010/main" val="32610604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shows differences by both race and age including women 40+. The ratios for blacks are 121% higher than whites,</a:t>
            </a:r>
            <a:r>
              <a:rPr lang="en-US" b="1" baseline="0" dirty="0"/>
              <a:t> but t</a:t>
            </a:r>
            <a:r>
              <a:rPr lang="en-US" b="1" dirty="0"/>
              <a:t>he high ratios among women over 40 suggests that the problems with the pregnancy checkbox have not been completely resolved. There are simply too few deaths among Hispanic women 40+ to be reported here. </a:t>
            </a:r>
          </a:p>
        </p:txBody>
      </p:sp>
      <p:sp>
        <p:nvSpPr>
          <p:cNvPr id="4" name="Slide Number Placeholder 3"/>
          <p:cNvSpPr>
            <a:spLocks noGrp="1"/>
          </p:cNvSpPr>
          <p:nvPr>
            <p:ph type="sldNum" sz="quarter" idx="10"/>
          </p:nvPr>
        </p:nvSpPr>
        <p:spPr/>
        <p:txBody>
          <a:bodyPr/>
          <a:lstStyle/>
          <a:p>
            <a:fld id="{BCB31A9D-4616-4CF6-B884-347C406F7351}" type="slidenum">
              <a:rPr lang="en-US" smtClean="0"/>
              <a:t>92</a:t>
            </a:fld>
            <a:endParaRPr lang="en-US"/>
          </a:p>
        </p:txBody>
      </p:sp>
    </p:spTree>
    <p:extLst>
      <p:ext uri="{BB962C8B-B14F-4D97-AF65-F5344CB8AC3E}">
        <p14:creationId xmlns:p14="http://schemas.microsoft.com/office/powerpoint/2010/main" val="37552374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9 state study of underlying causes of maternal deaths finds some similarities (cardiovascular &amp; coronary problems is high in both cases) , but notable differences between causes of death by race/ethnicity. Cardiomyopathy, embolism and eclampsia accounted for 35% of the deaths of Black</a:t>
            </a:r>
            <a:r>
              <a:rPr lang="en-US" b="1" baseline="0" dirty="0"/>
              <a:t> mothers, but only 21% of the deaths to white mothers. Alternately, mental health conditions (which often include substance issues) were rarely the cause of death for Black mothers (1%) but cited in 11% of the deaths of white mothers.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93</a:t>
            </a:fld>
            <a:endParaRPr lang="en-US"/>
          </a:p>
        </p:txBody>
      </p:sp>
    </p:spTree>
    <p:extLst>
      <p:ext uri="{BB962C8B-B14F-4D97-AF65-F5344CB8AC3E}">
        <p14:creationId xmlns:p14="http://schemas.microsoft.com/office/powerpoint/2010/main" val="27351068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THREE NOTES: (1) The respective pregnancy related mortality ratios</a:t>
            </a:r>
            <a:r>
              <a:rPr lang="en-US" b="1" baseline="0" dirty="0"/>
              <a:t> for each group is listed next to each group. That’s important to keep in mind given the bars represent the </a:t>
            </a:r>
            <a:r>
              <a:rPr lang="en-US" b="1" i="1" u="sng" baseline="0" dirty="0"/>
              <a:t>proportions</a:t>
            </a:r>
            <a:r>
              <a:rPr lang="en-US" b="1" baseline="0" dirty="0"/>
              <a:t> within each of these groups and (2) The large proportions of cases listed in the “other” categories represent another failure of the U.S. system of measurement, with 35% overall, and 37% of the causes of deaths of white and Black women being classified as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This is an</a:t>
            </a:r>
            <a:r>
              <a:rPr lang="en-US" b="1" baseline="0" dirty="0"/>
              <a:t> alternate way to examine the variation in the causes of death. Looking across the race/ethnicity groups, one can see the higher proportions of deaths attributed to infection, for example, among Asian Pacific Islander and Hispanic mothers, while hemorrhage (severe bleeding) is a more common cause of death among American Indian/Alaskan native mothers and Asian PI mothers.  </a:t>
            </a:r>
            <a:endParaRPr lang="en-US" b="1" dirty="0"/>
          </a:p>
          <a:p>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94</a:t>
            </a:fld>
            <a:endParaRPr lang="en-US"/>
          </a:p>
        </p:txBody>
      </p:sp>
    </p:spTree>
    <p:extLst>
      <p:ext uri="{BB962C8B-B14F-4D97-AF65-F5344CB8AC3E}">
        <p14:creationId xmlns:p14="http://schemas.microsoft.com/office/powerpoint/2010/main" val="4802416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Just for context, here are the data from the UK &amp; Ireland Enquiries by race and of course what’s notable is the similarity between the ratios</a:t>
            </a:r>
            <a:r>
              <a:rPr lang="en-US" b="1" baseline="0" dirty="0"/>
              <a:t> by race in the two countries. Racial disparities are not exclusive to the U.S., but the rate for both Blacks and Whites are far lower in the UK.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95</a:t>
            </a:fld>
            <a:endParaRPr lang="en-US"/>
          </a:p>
        </p:txBody>
      </p:sp>
    </p:spTree>
    <p:extLst>
      <p:ext uri="{BB962C8B-B14F-4D97-AF65-F5344CB8AC3E}">
        <p14:creationId xmlns:p14="http://schemas.microsoft.com/office/powerpoint/2010/main" val="34607733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96</a:t>
            </a:fld>
            <a:endParaRPr lang="en-US"/>
          </a:p>
        </p:txBody>
      </p:sp>
    </p:spTree>
    <p:extLst>
      <p:ext uri="{BB962C8B-B14F-4D97-AF65-F5344CB8AC3E}">
        <p14:creationId xmlns:p14="http://schemas.microsoft.com/office/powerpoint/2010/main" val="33835842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97</a:t>
            </a:fld>
            <a:endParaRPr lang="en-US"/>
          </a:p>
        </p:txBody>
      </p:sp>
    </p:spTree>
    <p:extLst>
      <p:ext uri="{BB962C8B-B14F-4D97-AF65-F5344CB8AC3E}">
        <p14:creationId xmlns:p14="http://schemas.microsoft.com/office/powerpoint/2010/main" val="358458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Teen births</a:t>
            </a:r>
            <a:r>
              <a:rPr lang="en-US" b="1" baseline="0" dirty="0"/>
              <a:t> can be measured as a rate because all the cases in the numerator (births to 15-19 year olds) are included in the denominator (all females 15-19). </a:t>
            </a:r>
            <a:r>
              <a:rPr lang="en-US" b="1" dirty="0"/>
              <a:t> </a:t>
            </a:r>
          </a:p>
          <a:p>
            <a:endParaRPr lang="en-US" b="1" dirty="0"/>
          </a:p>
          <a:p>
            <a:r>
              <a:rPr lang="en-US" b="1" dirty="0"/>
              <a:t>Since</a:t>
            </a:r>
            <a:r>
              <a:rPr lang="en-US" b="1" baseline="0" dirty="0"/>
              <a:t> we use maternal deaths, which can occur during pregnancy, birth or postpartum as the numerator and live births as a denominator, we refer to a </a:t>
            </a:r>
            <a:r>
              <a:rPr lang="en-US" b="1" u="sng" baseline="0" dirty="0"/>
              <a:t>maternal mortality ratio. Why? </a:t>
            </a:r>
            <a:r>
              <a:rPr lang="en-US" b="1" u="none" baseline="0" dirty="0"/>
              <a:t>Because there will be cases of maternal deaths (i.e. early in pregnancy) that don’t involve live births.  For example, a Florida report found only 61% of all pregnancy related deaths involved a live birth.</a:t>
            </a:r>
            <a:endParaRPr lang="en-US" b="1" u="none" dirty="0"/>
          </a:p>
        </p:txBody>
      </p:sp>
      <p:sp>
        <p:nvSpPr>
          <p:cNvPr id="4" name="Slide Number Placeholder 3"/>
          <p:cNvSpPr>
            <a:spLocks noGrp="1"/>
          </p:cNvSpPr>
          <p:nvPr>
            <p:ph type="sldNum" sz="quarter" idx="10"/>
          </p:nvPr>
        </p:nvSpPr>
        <p:spPr/>
        <p:txBody>
          <a:bodyPr/>
          <a:lstStyle/>
          <a:p>
            <a:fld id="{BCB31A9D-4616-4CF6-B884-347C406F7351}" type="slidenum">
              <a:rPr lang="en-US" smtClean="0"/>
              <a:t>9</a:t>
            </a:fld>
            <a:endParaRPr lang="en-US"/>
          </a:p>
        </p:txBody>
      </p:sp>
    </p:spTree>
    <p:extLst>
      <p:ext uri="{BB962C8B-B14F-4D97-AF65-F5344CB8AC3E}">
        <p14:creationId xmlns:p14="http://schemas.microsoft.com/office/powerpoint/2010/main" val="14597329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noted above,</a:t>
            </a:r>
            <a:r>
              <a:rPr lang="en-US" b="1" baseline="0" dirty="0"/>
              <a:t> this distribution suggests that the focus on clinically based solutions is appropriate and necessary, but insufficient to address the full scope of problems associated with maternal mortality. An integrated approach encompassing clinical and public health approaches, hospital and community initiatives, as well as policy reforms will be the only way to sufficiently combat maternal mortality.</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98</a:t>
            </a:fld>
            <a:endParaRPr lang="en-US"/>
          </a:p>
        </p:txBody>
      </p:sp>
    </p:spTree>
    <p:extLst>
      <p:ext uri="{BB962C8B-B14F-4D97-AF65-F5344CB8AC3E}">
        <p14:creationId xmlns:p14="http://schemas.microsoft.com/office/powerpoint/2010/main" val="18709044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31A9D-4616-4CF6-B884-347C406F7351}" type="slidenum">
              <a:rPr lang="en-US" smtClean="0"/>
              <a:t>99</a:t>
            </a:fld>
            <a:endParaRPr lang="en-US"/>
          </a:p>
        </p:txBody>
      </p:sp>
    </p:spTree>
    <p:extLst>
      <p:ext uri="{BB962C8B-B14F-4D97-AF65-F5344CB8AC3E}">
        <p14:creationId xmlns:p14="http://schemas.microsoft.com/office/powerpoint/2010/main" val="23072157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presents the causes of death by the timing of death and the different patterns are apparent. The three leading causes in each case are labeled. During pregnancy, the less well defined causes account for almost half (46%) of all deaths, while on the day of delivery hemorrhage and embolism make up half of the cases. In the week after birth hemorrhage, hypertension and infection account for more</a:t>
            </a:r>
            <a:r>
              <a:rPr lang="en-US" b="1" baseline="0" dirty="0"/>
              <a:t> than half of the deaths, while between the first and 6</a:t>
            </a:r>
            <a:r>
              <a:rPr lang="en-US" b="1" baseline="30000" dirty="0"/>
              <a:t>th</a:t>
            </a:r>
            <a:r>
              <a:rPr lang="en-US" b="1" baseline="0" dirty="0"/>
              <a:t> week infection, hypertensive disorders and other cardiovascular conditions make up a majority of the cases. Between 6 weeks and a year after birth, the picture changes dramatically with 2 in 5 deaths attributed to weakened heart muscles (cardiomyopathy) while the less specific causes account for another third of deaths. </a:t>
            </a:r>
            <a:endParaRPr lang="en-US" b="1" dirty="0"/>
          </a:p>
          <a:p>
            <a:endParaRPr lang="en-US" dirty="0"/>
          </a:p>
        </p:txBody>
      </p:sp>
      <p:sp>
        <p:nvSpPr>
          <p:cNvPr id="4" name="Slide Number Placeholder 3"/>
          <p:cNvSpPr>
            <a:spLocks noGrp="1"/>
          </p:cNvSpPr>
          <p:nvPr>
            <p:ph type="sldNum" sz="quarter" idx="10"/>
          </p:nvPr>
        </p:nvSpPr>
        <p:spPr/>
        <p:txBody>
          <a:bodyPr/>
          <a:lstStyle/>
          <a:p>
            <a:fld id="{BCB31A9D-4616-4CF6-B884-347C406F7351}" type="slidenum">
              <a:rPr lang="en-US" smtClean="0"/>
              <a:t>101</a:t>
            </a:fld>
            <a:endParaRPr lang="en-US"/>
          </a:p>
        </p:txBody>
      </p:sp>
    </p:spTree>
    <p:extLst>
      <p:ext uri="{BB962C8B-B14F-4D97-AF65-F5344CB8AC3E}">
        <p14:creationId xmlns:p14="http://schemas.microsoft.com/office/powerpoint/2010/main" val="17485654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another way to approach the analysis of cause of death. Rather than rely on death records as in the previous figure, we can look at the results form a study based on reports from 9 maternal mortality review committees</a:t>
            </a:r>
            <a:r>
              <a:rPr lang="en-US" b="1" baseline="0" dirty="0"/>
              <a:t> (MMRCs). MMRCs review individual cases of maternal deaths, including the death record, but also other materials (e.g. prenatal records, hospital reports, media accounts). Their classifications try to focus on underlying causes of death. As you can see there are many overlaps with the official records, however, one of the primary differences is that unlike medical records these analyses include the category of mental health difficulties as an underlying cause and that becomes notable, particularly in the postpartum period.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102</a:t>
            </a:fld>
            <a:endParaRPr lang="en-US"/>
          </a:p>
        </p:txBody>
      </p:sp>
    </p:spTree>
    <p:extLst>
      <p:ext uri="{BB962C8B-B14F-4D97-AF65-F5344CB8AC3E}">
        <p14:creationId xmlns:p14="http://schemas.microsoft.com/office/powerpoint/2010/main" val="31542570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103</a:t>
            </a:fld>
            <a:endParaRPr lang="en-US"/>
          </a:p>
        </p:txBody>
      </p:sp>
    </p:spTree>
    <p:extLst>
      <p:ext uri="{BB962C8B-B14F-4D97-AF65-F5344CB8AC3E}">
        <p14:creationId xmlns:p14="http://schemas.microsoft.com/office/powerpoint/2010/main" val="3308608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31A9D-4616-4CF6-B884-347C406F7351}" type="slidenum">
              <a:rPr lang="en-US" smtClean="0"/>
              <a:t>104</a:t>
            </a:fld>
            <a:endParaRPr lang="en-US"/>
          </a:p>
        </p:txBody>
      </p:sp>
    </p:spTree>
    <p:extLst>
      <p:ext uri="{BB962C8B-B14F-4D97-AF65-F5344CB8AC3E}">
        <p14:creationId xmlns:p14="http://schemas.microsoft.com/office/powerpoint/2010/main" val="31072247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looking at death reports,</a:t>
            </a:r>
            <a:r>
              <a:rPr lang="en-US" b="1" baseline="0" dirty="0"/>
              <a:t> I noticed an interesting change in trend in overall death rates for women of reproductive age(see circled data). While overall death rates had gone down for most age groups, for women 15-44, the rates had leveled and even gone up. These aren’t maternal mortality data – these are overall death rates for women, so now we’re not dealing with 700 deaths a year, but more like 55,000 deaths of women. The sharpest rise was among women 25-34, so I explored those further.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31A9D-4616-4CF6-B884-347C406F73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2545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25-34 also happens to be the maternal age group with the largest proportion of births, almost</a:t>
            </a:r>
            <a:r>
              <a:rPr lang="en-US" b="1" baseline="0" dirty="0"/>
              <a:t> 2.2 million in 2020.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106</a:t>
            </a:fld>
            <a:endParaRPr lang="en-US"/>
          </a:p>
        </p:txBody>
      </p:sp>
    </p:spTree>
    <p:extLst>
      <p:ext uri="{BB962C8B-B14F-4D97-AF65-F5344CB8AC3E}">
        <p14:creationId xmlns:p14="http://schemas.microsoft.com/office/powerpoint/2010/main" val="42811747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are overall death rates for women 25-34 since 1999. For most groups,</a:t>
            </a:r>
            <a:r>
              <a:rPr lang="en-US" b="1" baseline="0" dirty="0"/>
              <a:t> </a:t>
            </a:r>
            <a:r>
              <a:rPr lang="en-US" b="1" dirty="0"/>
              <a:t>except American</a:t>
            </a:r>
            <a:r>
              <a:rPr lang="en-US" b="1" baseline="0" dirty="0"/>
              <a:t> Indian Alaskan Natives(AIAN), maternal death rates were relatively level for the first decade of the 21</a:t>
            </a:r>
            <a:r>
              <a:rPr lang="en-US" b="1" baseline="30000" dirty="0"/>
              <a:t>st</a:t>
            </a:r>
            <a:r>
              <a:rPr lang="en-US" b="1" baseline="0" dirty="0"/>
              <a:t> century. After 2010 and especially after 2013, the rates began to rise in all groups, particularly spiking among AIAN women. Only between 2017-18 did they begin to decline. Let’s focus more intently on 2010-2018.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107</a:t>
            </a:fld>
            <a:endParaRPr lang="en-US"/>
          </a:p>
        </p:txBody>
      </p:sp>
    </p:spTree>
    <p:extLst>
      <p:ext uri="{BB962C8B-B14F-4D97-AF65-F5344CB8AC3E}">
        <p14:creationId xmlns:p14="http://schemas.microsoft.com/office/powerpoint/2010/main" val="41616057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patterns are a</a:t>
            </a:r>
            <a:r>
              <a:rPr lang="en-US" b="1" baseline="0" dirty="0"/>
              <a:t> little clearer here with the percent increases for each group noted. The largest proportional growth was among non-Hispanic white women (31%) for by AIAN and Hispanic women. While non-Hispanic Black women had higher rates, their actual increase (12%) was notably lower. However, as the white rate began to decline 2017-18, the Black rate continued to slowly rise. </a:t>
            </a:r>
            <a:endParaRPr lang="en-US" b="1" dirty="0"/>
          </a:p>
        </p:txBody>
      </p:sp>
      <p:sp>
        <p:nvSpPr>
          <p:cNvPr id="4" name="Slide Number Placeholder 3"/>
          <p:cNvSpPr>
            <a:spLocks noGrp="1"/>
          </p:cNvSpPr>
          <p:nvPr>
            <p:ph type="sldNum" sz="quarter" idx="10"/>
          </p:nvPr>
        </p:nvSpPr>
        <p:spPr/>
        <p:txBody>
          <a:bodyPr/>
          <a:lstStyle/>
          <a:p>
            <a:fld id="{BCB31A9D-4616-4CF6-B884-347C406F7351}" type="slidenum">
              <a:rPr lang="en-US" smtClean="0"/>
              <a:t>108</a:t>
            </a:fld>
            <a:endParaRPr lang="en-US"/>
          </a:p>
        </p:txBody>
      </p:sp>
    </p:spTree>
    <p:extLst>
      <p:ext uri="{BB962C8B-B14F-4D97-AF65-F5344CB8AC3E}">
        <p14:creationId xmlns:p14="http://schemas.microsoft.com/office/powerpoint/2010/main" val="326128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340BE9-6BB3-4C4C-B35A-4331F3B0A5FC}"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2471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243470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419280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05000"/>
            <a:ext cx="10363200" cy="4038600"/>
          </a:xfrm>
        </p:spPr>
        <p:txBody>
          <a:bodyPr/>
          <a:lstStyle/>
          <a:p>
            <a:endParaRPr lang="en-US"/>
          </a:p>
        </p:txBody>
      </p:sp>
    </p:spTree>
    <p:extLst>
      <p:ext uri="{BB962C8B-B14F-4D97-AF65-F5344CB8AC3E}">
        <p14:creationId xmlns:p14="http://schemas.microsoft.com/office/powerpoint/2010/main" val="2619170480"/>
      </p:ext>
    </p:extLst>
  </p:cSld>
  <p:clrMapOvr>
    <a:masterClrMapping/>
  </p:clrMapOvr>
  <p:transition spd="slow">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5"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6" name="Group 5"/>
          <p:cNvGrpSpPr>
            <a:grpSpLocks noChangeAspect="1"/>
          </p:cNvGrpSpPr>
          <p:nvPr userDrawn="1"/>
        </p:nvGrpSpPr>
        <p:grpSpPr>
          <a:xfrm>
            <a:off x="7898661" y="6034584"/>
            <a:ext cx="3683739" cy="656373"/>
            <a:chOff x="620713" y="3287713"/>
            <a:chExt cx="9544639" cy="1700674"/>
          </a:xfrm>
        </p:grpSpPr>
        <p:pic>
          <p:nvPicPr>
            <p:cNvPr id="7"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16309961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68853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421328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22847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DA3D8-CB77-4108-86EF-8E1201DA167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56547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DA3D8-CB77-4108-86EF-8E1201DA1674}"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171667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DA3D8-CB77-4108-86EF-8E1201DA167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28778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00FF"/>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40BE9-6BB3-4C4C-B35A-4331F3B0A5FC}"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223235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DA3D8-CB77-4108-86EF-8E1201DA1674}"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403131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458986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824344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415305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4107694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149846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11205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803841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FDA3D8-CB77-4108-86EF-8E1201DA167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536009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FDA3D8-CB77-4108-86EF-8E1201DA1674}"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414492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340BE9-6BB3-4C4C-B35A-4331F3B0A5FC}"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265331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FDA3D8-CB77-4108-86EF-8E1201DA167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34458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DA3D8-CB77-4108-86EF-8E1201DA1674}"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233964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1298893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DA3D8-CB77-4108-86EF-8E1201DA167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4184393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709686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DA3D8-CB77-4108-86EF-8E1201DA167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776FA-20B2-47EB-AEBA-7F02D022C5EC}" type="slidenum">
              <a:rPr lang="en-US" smtClean="0"/>
              <a:t>‹#›</a:t>
            </a:fld>
            <a:endParaRPr lang="en-US"/>
          </a:p>
        </p:txBody>
      </p:sp>
    </p:spTree>
    <p:extLst>
      <p:ext uri="{BB962C8B-B14F-4D97-AF65-F5344CB8AC3E}">
        <p14:creationId xmlns:p14="http://schemas.microsoft.com/office/powerpoint/2010/main" val="3024285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05000"/>
            <a:ext cx="10363200" cy="4038600"/>
          </a:xfrm>
        </p:spPr>
        <p:txBody>
          <a:bodyPr/>
          <a:lstStyle/>
          <a:p>
            <a:endParaRPr lang="en-US"/>
          </a:p>
        </p:txBody>
      </p:sp>
    </p:spTree>
    <p:extLst>
      <p:ext uri="{BB962C8B-B14F-4D97-AF65-F5344CB8AC3E}">
        <p14:creationId xmlns:p14="http://schemas.microsoft.com/office/powerpoint/2010/main" val="1480920038"/>
      </p:ext>
    </p:extLst>
  </p:cSld>
  <p:clrMapOvr>
    <a:masterClrMapping/>
  </p:clrMapOvr>
  <p:transition spd="slow">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2B0A-DC22-4FB9-8263-8226283E8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D892AD-44A3-4549-9FDF-21D330564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D0948A-C819-4739-9073-170513512869}"/>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5" name="Footer Placeholder 4">
            <a:extLst>
              <a:ext uri="{FF2B5EF4-FFF2-40B4-BE49-F238E27FC236}">
                <a16:creationId xmlns:a16="http://schemas.microsoft.com/office/drawing/2014/main" id="{C170B36E-39FA-4AAF-9141-AF93E7D03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4B978-F78C-411B-9FAB-24C0C327CED5}"/>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364797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C2F3-AFDA-4223-A8AF-DCC2BF9E8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05334-9025-4B19-80D9-D97BD078F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35BF8-B28F-4FFB-9028-7B5C2409ED3F}"/>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5" name="Footer Placeholder 4">
            <a:extLst>
              <a:ext uri="{FF2B5EF4-FFF2-40B4-BE49-F238E27FC236}">
                <a16:creationId xmlns:a16="http://schemas.microsoft.com/office/drawing/2014/main" id="{221808BC-AF60-4848-BE0C-5DA2AA4A5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53464-ACDC-4F44-99BC-A68C218B49C2}"/>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4234146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75C2-C8D1-47C8-A278-38457406E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804D5-AC1F-446A-A3F1-9F1A05EAE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8F01-6382-40EA-AC7B-D48B024CAA72}"/>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5" name="Footer Placeholder 4">
            <a:extLst>
              <a:ext uri="{FF2B5EF4-FFF2-40B4-BE49-F238E27FC236}">
                <a16:creationId xmlns:a16="http://schemas.microsoft.com/office/drawing/2014/main" id="{6B65EB0B-41C7-4557-BB99-2B5982FBE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E517C-9431-4544-8547-F1B4B21ED1D2}"/>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55445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340BE9-6BB3-4C4C-B35A-4331F3B0A5FC}"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1855329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5151-67C1-42E2-941F-C048983E4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F0D47-36EB-4DF1-9C28-B0C814AC9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326E3-3F3A-455F-8ABB-02AC980D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E55F5-B183-47C1-8DE0-EDDC405A9D9C}"/>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6" name="Footer Placeholder 5">
            <a:extLst>
              <a:ext uri="{FF2B5EF4-FFF2-40B4-BE49-F238E27FC236}">
                <a16:creationId xmlns:a16="http://schemas.microsoft.com/office/drawing/2014/main" id="{5D2B4BA4-9EED-4DD4-964F-54CE0D37C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AE1E-A709-4581-82AA-2F4E2FD55563}"/>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643546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DD3A-EB9E-4D24-A1BF-47996441C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43F3C3-8E52-48F3-A9F4-3D615E0D4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5E4B4-8CF1-4EED-BFA3-C9C025D1BF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170BC-76E1-45DA-AD9E-4BF927B88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6B47C-5688-44F0-BBCA-983C04E63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A6EA9-4A67-4DFB-B142-B42AB0E2B9B6}"/>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8" name="Footer Placeholder 7">
            <a:extLst>
              <a:ext uri="{FF2B5EF4-FFF2-40B4-BE49-F238E27FC236}">
                <a16:creationId xmlns:a16="http://schemas.microsoft.com/office/drawing/2014/main" id="{A7BE61F4-D280-43E0-A634-B9EFF4BB3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A2CED-AE9E-42F6-972B-BE3A103851EE}"/>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1431365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B845-742C-46C9-A75B-AC9972CC5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10C7AB-F463-4295-A7C2-4AD7C5DEDA3E}"/>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4" name="Footer Placeholder 3">
            <a:extLst>
              <a:ext uri="{FF2B5EF4-FFF2-40B4-BE49-F238E27FC236}">
                <a16:creationId xmlns:a16="http://schemas.microsoft.com/office/drawing/2014/main" id="{AAC668EB-6AC4-4293-A4FB-432E59209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BFC28-C869-4AA8-A9A8-89AD79EB0414}"/>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553348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0BE74-E33D-4611-83FE-CE55D2C8DDA2}"/>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3" name="Footer Placeholder 2">
            <a:extLst>
              <a:ext uri="{FF2B5EF4-FFF2-40B4-BE49-F238E27FC236}">
                <a16:creationId xmlns:a16="http://schemas.microsoft.com/office/drawing/2014/main" id="{33771837-5AAC-4880-9EC8-6341CE8DBB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90CFEB-1D75-4101-87F8-0F119B70AB77}"/>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3995819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540B-8A12-4D4D-B51C-0ED047B09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43AF5-901E-40CF-A84F-444F4C754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64F291-5D78-48DA-82C4-B8E25A75A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5437F-1B42-487D-B1ED-F14EA2344E1E}"/>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6" name="Footer Placeholder 5">
            <a:extLst>
              <a:ext uri="{FF2B5EF4-FFF2-40B4-BE49-F238E27FC236}">
                <a16:creationId xmlns:a16="http://schemas.microsoft.com/office/drawing/2014/main" id="{3D7AF4E1-892F-4163-AB80-9A23966A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A6814-726A-4886-BDBB-91308AE15B84}"/>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828139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86E4-40A1-4A98-BD7D-B8E29DBB0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47704E-09E3-4AD3-ACA3-248AF31E5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C47697-E9A7-4483-A18B-774BBAC6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7A956-A0F0-43C9-833B-4FD15253172C}"/>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6" name="Footer Placeholder 5">
            <a:extLst>
              <a:ext uri="{FF2B5EF4-FFF2-40B4-BE49-F238E27FC236}">
                <a16:creationId xmlns:a16="http://schemas.microsoft.com/office/drawing/2014/main" id="{3C01E082-C923-48B5-B227-1BFC1031D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0DF1E-7A85-4BC6-A68D-95CECA7481B5}"/>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4189564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EF8-FEF9-444B-8192-64A699D7A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DF915B-7FBA-48FE-89F4-9AD437219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4D1C4-8953-4C72-9139-B0D7D9AB8755}"/>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5" name="Footer Placeholder 4">
            <a:extLst>
              <a:ext uri="{FF2B5EF4-FFF2-40B4-BE49-F238E27FC236}">
                <a16:creationId xmlns:a16="http://schemas.microsoft.com/office/drawing/2014/main" id="{AE37AE34-BB66-452B-AC54-554A0B117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088D6-A75B-489B-95D8-1C4576384F5D}"/>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459953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1B097-3880-4E08-9BAF-59B0CD69A5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33559-FCB1-43B0-84B1-061DC466F6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7B035-6D1B-4FB5-ACB7-E306B5D2E7D6}"/>
              </a:ext>
            </a:extLst>
          </p:cNvPr>
          <p:cNvSpPr>
            <a:spLocks noGrp="1"/>
          </p:cNvSpPr>
          <p:nvPr>
            <p:ph type="dt" sz="half" idx="10"/>
          </p:nvPr>
        </p:nvSpPr>
        <p:spPr/>
        <p:txBody>
          <a:bodyPr/>
          <a:lstStyle/>
          <a:p>
            <a:fld id="{B12FEB74-6921-4EB0-9A92-B40BDA085626}" type="datetimeFigureOut">
              <a:rPr lang="en-US" smtClean="0"/>
              <a:t>11/16/2022</a:t>
            </a:fld>
            <a:endParaRPr lang="en-US"/>
          </a:p>
        </p:txBody>
      </p:sp>
      <p:sp>
        <p:nvSpPr>
          <p:cNvPr id="5" name="Footer Placeholder 4">
            <a:extLst>
              <a:ext uri="{FF2B5EF4-FFF2-40B4-BE49-F238E27FC236}">
                <a16:creationId xmlns:a16="http://schemas.microsoft.com/office/drawing/2014/main" id="{5055E41B-6FE0-4842-B09F-4BFC6B058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F7E22-AE25-4FA8-BA50-5B2D5D23C21A}"/>
              </a:ext>
            </a:extLst>
          </p:cNvPr>
          <p:cNvSpPr>
            <a:spLocks noGrp="1"/>
          </p:cNvSpPr>
          <p:nvPr>
            <p:ph type="sldNum" sz="quarter" idx="12"/>
          </p:nvPr>
        </p:nvSpPr>
        <p:spPr/>
        <p:txBody>
          <a:bodyPr/>
          <a:lstStyle/>
          <a:p>
            <a:fld id="{C298C10B-58DF-4584-AE55-2B53CBDA1C8C}" type="slidenum">
              <a:rPr lang="en-US" smtClean="0"/>
              <a:t>‹#›</a:t>
            </a:fld>
            <a:endParaRPr lang="en-US"/>
          </a:p>
        </p:txBody>
      </p:sp>
    </p:spTree>
    <p:extLst>
      <p:ext uri="{BB962C8B-B14F-4D97-AF65-F5344CB8AC3E}">
        <p14:creationId xmlns:p14="http://schemas.microsoft.com/office/powerpoint/2010/main" val="20968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340BE9-6BB3-4C4C-B35A-4331F3B0A5FC}"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180827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340BE9-6BB3-4C4C-B35A-4331F3B0A5FC}"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282062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40BE9-6BB3-4C4C-B35A-4331F3B0A5FC}"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409815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40BE9-6BB3-4C4C-B35A-4331F3B0A5FC}"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120490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340BE9-6BB3-4C4C-B35A-4331F3B0A5FC}"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F8699-74D9-4378-998F-16F2E2C5058B}" type="slidenum">
              <a:rPr lang="en-US" smtClean="0"/>
              <a:t>‹#›</a:t>
            </a:fld>
            <a:endParaRPr lang="en-US"/>
          </a:p>
        </p:txBody>
      </p:sp>
    </p:spTree>
    <p:extLst>
      <p:ext uri="{BB962C8B-B14F-4D97-AF65-F5344CB8AC3E}">
        <p14:creationId xmlns:p14="http://schemas.microsoft.com/office/powerpoint/2010/main" val="337061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40BE9-6BB3-4C4C-B35A-4331F3B0A5FC}"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F8699-74D9-4378-998F-16F2E2C5058B}" type="slidenum">
              <a:rPr lang="en-US" smtClean="0"/>
              <a:t>‹#›</a:t>
            </a:fld>
            <a:endParaRPr lang="en-US"/>
          </a:p>
        </p:txBody>
      </p:sp>
    </p:spTree>
    <p:extLst>
      <p:ext uri="{BB962C8B-B14F-4D97-AF65-F5344CB8AC3E}">
        <p14:creationId xmlns:p14="http://schemas.microsoft.com/office/powerpoint/2010/main" val="1789033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A3D8-CB77-4108-86EF-8E1201DA1674}" type="datetimeFigureOut">
              <a:rPr lang="en-US" smtClean="0"/>
              <a:t>11/16/2022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776FA-20B2-47EB-AEBA-7F02D022C5EC}" type="slidenum">
              <a:rPr lang="en-US" smtClean="0"/>
              <a:t>‹#›</a:t>
            </a:fld>
            <a:endParaRPr lang="en-US"/>
          </a:p>
        </p:txBody>
      </p:sp>
    </p:spTree>
    <p:extLst>
      <p:ext uri="{BB962C8B-B14F-4D97-AF65-F5344CB8AC3E}">
        <p14:creationId xmlns:p14="http://schemas.microsoft.com/office/powerpoint/2010/main" val="164416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A3D8-CB77-4108-86EF-8E1201DA1674}"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776FA-20B2-47EB-AEBA-7F02D022C5EC}" type="slidenum">
              <a:rPr lang="en-US" smtClean="0"/>
              <a:t>‹#›</a:t>
            </a:fld>
            <a:endParaRPr lang="en-US"/>
          </a:p>
        </p:txBody>
      </p:sp>
    </p:spTree>
    <p:extLst>
      <p:ext uri="{BB962C8B-B14F-4D97-AF65-F5344CB8AC3E}">
        <p14:creationId xmlns:p14="http://schemas.microsoft.com/office/powerpoint/2010/main" val="1178818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D32539-6D8B-4437-B2F7-000682C45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42CD8-AA38-48BD-86D9-15EF6F2FA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48460-9DA5-4C06-B8BB-4CC3D058C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EB74-6921-4EB0-9A92-B40BDA085626}" type="datetimeFigureOut">
              <a:rPr lang="en-US" smtClean="0"/>
              <a:t>11/16/2022</a:t>
            </a:fld>
            <a:endParaRPr lang="en-US"/>
          </a:p>
        </p:txBody>
      </p:sp>
      <p:sp>
        <p:nvSpPr>
          <p:cNvPr id="5" name="Footer Placeholder 4">
            <a:extLst>
              <a:ext uri="{FF2B5EF4-FFF2-40B4-BE49-F238E27FC236}">
                <a16:creationId xmlns:a16="http://schemas.microsoft.com/office/drawing/2014/main" id="{E4BFE5DF-C770-466F-8804-240A9C0D15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3A91F-BB8A-4318-ABC0-2331C1E62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8C10B-58DF-4584-AE55-2B53CBDA1C8C}" type="slidenum">
              <a:rPr lang="en-US" smtClean="0"/>
              <a:t>‹#›</a:t>
            </a:fld>
            <a:endParaRPr lang="en-US"/>
          </a:p>
        </p:txBody>
      </p:sp>
    </p:spTree>
    <p:extLst>
      <p:ext uri="{BB962C8B-B14F-4D97-AF65-F5344CB8AC3E}">
        <p14:creationId xmlns:p14="http://schemas.microsoft.com/office/powerpoint/2010/main" val="624806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rthbythenumbe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6.xml"/><Relationship Id="rId1" Type="http://schemas.openxmlformats.org/officeDocument/2006/relationships/slideLayout" Target="../slideLayouts/slideLayout26.xml"/><Relationship Id="rId5" Type="http://schemas.openxmlformats.org/officeDocument/2006/relationships/image" Target="../media/image30.emf"/><Relationship Id="rId4" Type="http://schemas.openxmlformats.org/officeDocument/2006/relationships/image" Target="../media/image29.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8.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www.cdc.gov/reproductivehealth/maternal-mortality/erase-mm/index.html"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www.kff.org/medicaid/issue-brief/medicaid-postpartum-coverage-extension-tracker/"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27.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jpeg"/><Relationship Id="rId12" Type="http://schemas.openxmlformats.org/officeDocument/2006/relationships/image" Target="../media/image54.jpeg"/><Relationship Id="rId17" Type="http://schemas.openxmlformats.org/officeDocument/2006/relationships/image" Target="../media/image59.jpeg"/><Relationship Id="rId25" Type="http://schemas.openxmlformats.org/officeDocument/2006/relationships/image" Target="../media/image67.jpeg"/><Relationship Id="rId2" Type="http://schemas.openxmlformats.org/officeDocument/2006/relationships/image" Target="../media/image44.png"/><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43.xml"/><Relationship Id="rId6" Type="http://schemas.openxmlformats.org/officeDocument/2006/relationships/image" Target="../media/image48.jpeg"/><Relationship Id="rId11" Type="http://schemas.openxmlformats.org/officeDocument/2006/relationships/image" Target="../media/image53.jpeg"/><Relationship Id="rId24" Type="http://schemas.openxmlformats.org/officeDocument/2006/relationships/image" Target="../media/image66.jpeg"/><Relationship Id="rId5" Type="http://schemas.openxmlformats.org/officeDocument/2006/relationships/image" Target="../media/image47.jpeg"/><Relationship Id="rId15" Type="http://schemas.openxmlformats.org/officeDocument/2006/relationships/image" Target="../media/image57.jpeg"/><Relationship Id="rId23" Type="http://schemas.openxmlformats.org/officeDocument/2006/relationships/image" Target="../media/image65.jpeg"/><Relationship Id="rId10" Type="http://schemas.openxmlformats.org/officeDocument/2006/relationships/image" Target="../media/image52.jpeg"/><Relationship Id="rId19" Type="http://schemas.openxmlformats.org/officeDocument/2006/relationships/image" Target="../media/image61.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 Id="rId22" Type="http://schemas.openxmlformats.org/officeDocument/2006/relationships/image" Target="../media/image6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26.xml"/><Relationship Id="rId5" Type="http://schemas.openxmlformats.org/officeDocument/2006/relationships/image" Target="../media/image18.emf"/><Relationship Id="rId4" Type="http://schemas.openxmlformats.org/officeDocument/2006/relationships/image" Target="../media/image17.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www.pbs.org/wgbh/pages/frontline/post-mortem/things-to-know/death-certificates.html" TargetMode="External"/><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3.xml"/><Relationship Id="rId1" Type="http://schemas.openxmlformats.org/officeDocument/2006/relationships/slideLayout" Target="../slideLayouts/slideLayout36.xml"/><Relationship Id="rId4" Type="http://schemas.openxmlformats.org/officeDocument/2006/relationships/hyperlink" Target="http://www.birthbythenumbers.or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86.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218" y="152545"/>
            <a:ext cx="10206182" cy="2387600"/>
          </a:xfrm>
        </p:spPr>
        <p:txBody>
          <a:bodyPr>
            <a:normAutofit/>
          </a:bodyPr>
          <a:lstStyle/>
          <a:p>
            <a:r>
              <a:rPr lang="en-US" b="1" dirty="0">
                <a:solidFill>
                  <a:srgbClr val="0000FF"/>
                </a:solidFill>
                <a:latin typeface="+mn-lt"/>
              </a:rPr>
              <a:t>The Contemporary Challenge of Maternal Mortality in the U.S.</a:t>
            </a:r>
          </a:p>
        </p:txBody>
      </p:sp>
      <p:sp>
        <p:nvSpPr>
          <p:cNvPr id="3" name="Subtitle 2"/>
          <p:cNvSpPr>
            <a:spLocks noGrp="1"/>
          </p:cNvSpPr>
          <p:nvPr>
            <p:ph type="subTitle" idx="1"/>
          </p:nvPr>
        </p:nvSpPr>
        <p:spPr>
          <a:xfrm>
            <a:off x="1523999" y="3602037"/>
            <a:ext cx="9252155" cy="2503795"/>
          </a:xfrm>
        </p:spPr>
        <p:txBody>
          <a:bodyPr>
            <a:noAutofit/>
          </a:bodyPr>
          <a:lstStyle/>
          <a:p>
            <a:r>
              <a:rPr lang="en-US" sz="3600" b="1" dirty="0">
                <a:solidFill>
                  <a:srgbClr val="C00000"/>
                </a:solidFill>
              </a:rPr>
              <a:t>Gene Declercq, PhD</a:t>
            </a:r>
          </a:p>
          <a:p>
            <a:r>
              <a:rPr lang="en-US" sz="3600" b="1" dirty="0">
                <a:solidFill>
                  <a:srgbClr val="C00000"/>
                </a:solidFill>
              </a:rPr>
              <a:t>Boston University School of Public Health</a:t>
            </a:r>
          </a:p>
          <a:p>
            <a:r>
              <a:rPr lang="en-US" sz="3600" b="1" dirty="0">
                <a:solidFill>
                  <a:srgbClr val="C00000"/>
                </a:solidFill>
              </a:rPr>
              <a:t>November, 2022</a:t>
            </a:r>
          </a:p>
          <a:p>
            <a:endParaRPr lang="en-US" sz="3600" b="1" dirty="0">
              <a:solidFill>
                <a:srgbClr val="C00000"/>
              </a:solidFill>
            </a:endParaRPr>
          </a:p>
          <a:p>
            <a:r>
              <a:rPr lang="en-US" sz="3600" b="1" dirty="0">
                <a:solidFill>
                  <a:srgbClr val="C00000"/>
                </a:solidFill>
                <a:hlinkClick r:id="rId3"/>
              </a:rPr>
              <a:t>www.birthbythenumbers.org</a:t>
            </a:r>
            <a:endParaRPr lang="en-US" sz="3600" b="1" dirty="0">
              <a:solidFill>
                <a:srgbClr val="C00000"/>
              </a:solidFill>
            </a:endParaRPr>
          </a:p>
        </p:txBody>
      </p:sp>
    </p:spTree>
    <p:extLst>
      <p:ext uri="{BB962C8B-B14F-4D97-AF65-F5344CB8AC3E}">
        <p14:creationId xmlns:p14="http://schemas.microsoft.com/office/powerpoint/2010/main" val="38417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do we use maternal mortality ratios internationally?</a:t>
            </a:r>
          </a:p>
        </p:txBody>
      </p:sp>
      <p:sp>
        <p:nvSpPr>
          <p:cNvPr id="3" name="Content Placeholder 2"/>
          <p:cNvSpPr>
            <a:spLocks noGrp="1"/>
          </p:cNvSpPr>
          <p:nvPr>
            <p:ph idx="1"/>
          </p:nvPr>
        </p:nvSpPr>
        <p:spPr>
          <a:xfrm>
            <a:off x="669073" y="1825625"/>
            <a:ext cx="10684727" cy="4351338"/>
          </a:xfrm>
        </p:spPr>
        <p:txBody>
          <a:bodyPr>
            <a:normAutofit/>
          </a:bodyPr>
          <a:lstStyle/>
          <a:p>
            <a:endParaRPr lang="en-US" sz="3600" dirty="0"/>
          </a:p>
          <a:p>
            <a:endParaRPr lang="en-US" sz="3600" dirty="0"/>
          </a:p>
          <a:p>
            <a:pPr marL="0" indent="0" algn="ctr">
              <a:lnSpc>
                <a:spcPct val="100000"/>
              </a:lnSpc>
              <a:spcBef>
                <a:spcPts val="0"/>
              </a:spcBef>
              <a:buNone/>
            </a:pPr>
            <a:r>
              <a:rPr lang="en-US" sz="4400" i="1" dirty="0"/>
              <a:t>Because most countries don’t have clear measurement of the total number of pregnancies, but do have some </a:t>
            </a:r>
          </a:p>
          <a:p>
            <a:pPr marL="0" indent="0" algn="ctr">
              <a:lnSpc>
                <a:spcPct val="100000"/>
              </a:lnSpc>
              <a:spcBef>
                <a:spcPts val="0"/>
              </a:spcBef>
              <a:buNone/>
            </a:pPr>
            <a:r>
              <a:rPr lang="en-US" sz="4400" i="1" dirty="0"/>
              <a:t>record of total births. </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2351610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EE0D-5BF9-6CD2-78D4-AF88E63E17B3}"/>
              </a:ext>
            </a:extLst>
          </p:cNvPr>
          <p:cNvSpPr>
            <a:spLocks noGrp="1"/>
          </p:cNvSpPr>
          <p:nvPr>
            <p:ph type="title"/>
          </p:nvPr>
        </p:nvSpPr>
        <p:spPr>
          <a:xfrm>
            <a:off x="732182" y="166342"/>
            <a:ext cx="10515600" cy="1325563"/>
          </a:xfrm>
        </p:spPr>
        <p:txBody>
          <a:bodyPr>
            <a:normAutofit/>
          </a:bodyPr>
          <a:lstStyle/>
          <a:p>
            <a:r>
              <a:rPr lang="en-US" i="0" dirty="0">
                <a:solidFill>
                  <a:srgbClr val="000000"/>
                </a:solidFill>
                <a:effectLst/>
              </a:rPr>
              <a:t>Causes of pregnancy-related death in the United States: 2016-2018</a:t>
            </a:r>
            <a:endParaRPr lang="en-US" dirty="0"/>
          </a:p>
        </p:txBody>
      </p:sp>
      <p:graphicFrame>
        <p:nvGraphicFramePr>
          <p:cNvPr id="6" name="Content Placeholder 5">
            <a:extLst>
              <a:ext uri="{FF2B5EF4-FFF2-40B4-BE49-F238E27FC236}">
                <a16:creationId xmlns:a16="http://schemas.microsoft.com/office/drawing/2014/main" id="{D39C2C9B-4E94-376E-A3A7-2B5ACE2467BB}"/>
              </a:ext>
            </a:extLst>
          </p:cNvPr>
          <p:cNvGraphicFramePr>
            <a:graphicFrameLocks noGrp="1"/>
          </p:cNvGraphicFramePr>
          <p:nvPr>
            <p:ph idx="1"/>
            <p:extLst>
              <p:ext uri="{D42A27DB-BD31-4B8C-83A1-F6EECF244321}">
                <p14:modId xmlns:p14="http://schemas.microsoft.com/office/powerpoint/2010/main" val="3163068687"/>
              </p:ext>
            </p:extLst>
          </p:nvPr>
        </p:nvGraphicFramePr>
        <p:xfrm>
          <a:off x="732182" y="1237628"/>
          <a:ext cx="10515600" cy="508117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8CEA3F0-63D3-4DE6-9749-A74A9B871C66}"/>
              </a:ext>
            </a:extLst>
          </p:cNvPr>
          <p:cNvSpPr txBox="1"/>
          <p:nvPr/>
        </p:nvSpPr>
        <p:spPr>
          <a:xfrm>
            <a:off x="0" y="6119336"/>
            <a:ext cx="8212881" cy="738664"/>
          </a:xfrm>
          <a:prstGeom prst="rect">
            <a:avLst/>
          </a:prstGeom>
          <a:noFill/>
        </p:spPr>
        <p:txBody>
          <a:bodyPr wrap="square" rtlCol="0">
            <a:spAutoFit/>
          </a:bodyPr>
          <a:lstStyle/>
          <a:p>
            <a:r>
              <a:rPr lang="en-US" dirty="0"/>
              <a:t>Source: CDC Website. </a:t>
            </a:r>
            <a:r>
              <a:rPr lang="en-US" sz="1200" dirty="0"/>
              <a:t>https://www.cdc.gov/reproductivehealth/maternal-mortality/pregnancy-mortality-surveillance-system.htm#:~:text=The%20Pregnancy%20Mortality%20Surveillance%20System%20(PMSS)%20defines%20a%20pregnancy%2D,or%20aggravated%20by%20the%20pregnancy.e</a:t>
            </a:r>
          </a:p>
        </p:txBody>
      </p:sp>
      <p:sp>
        <p:nvSpPr>
          <p:cNvPr id="5" name="TextBox 4">
            <a:extLst>
              <a:ext uri="{FF2B5EF4-FFF2-40B4-BE49-F238E27FC236}">
                <a16:creationId xmlns:a16="http://schemas.microsoft.com/office/drawing/2014/main" id="{DB705367-B789-4B80-B55B-D28A0A706B4D}"/>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8511379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87378"/>
          </a:xfrm>
        </p:spPr>
        <p:txBody>
          <a:bodyPr>
            <a:normAutofit fontScale="90000"/>
          </a:bodyPr>
          <a:lstStyle/>
          <a:p>
            <a:r>
              <a:rPr lang="en-US" dirty="0"/>
              <a:t>Pregnancy-related deaths, by cause of death and </a:t>
            </a:r>
            <a:r>
              <a:rPr lang="en-US" dirty="0">
                <a:solidFill>
                  <a:srgbClr val="C00000"/>
                </a:solidFill>
              </a:rPr>
              <a:t>timing of death</a:t>
            </a:r>
            <a:r>
              <a:rPr lang="en-US" dirty="0"/>
              <a:t> relative to the end of pregnancy, 2011-15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1280124"/>
              </p:ext>
            </p:extLst>
          </p:nvPr>
        </p:nvGraphicFramePr>
        <p:xfrm>
          <a:off x="360947" y="1179095"/>
          <a:ext cx="11393906" cy="53707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9718" y="6534776"/>
            <a:ext cx="9838565" cy="369332"/>
          </a:xfrm>
          <a:prstGeom prst="rect">
            <a:avLst/>
          </a:prstGeom>
          <a:noFill/>
        </p:spPr>
        <p:txBody>
          <a:bodyPr wrap="square" rtlCol="0">
            <a:spAutoFit/>
          </a:bodyPr>
          <a:lstStyle/>
          <a:p>
            <a:r>
              <a:rPr lang="en-US" dirty="0"/>
              <a:t>Source: </a:t>
            </a:r>
            <a:r>
              <a:rPr lang="en-US" dirty="0" err="1"/>
              <a:t>PetersenE</a:t>
            </a:r>
            <a:r>
              <a:rPr lang="en-US" dirty="0"/>
              <a:t>.  </a:t>
            </a:r>
            <a:r>
              <a:rPr lang="en-US" i="1" dirty="0"/>
              <a:t>Vital Signs</a:t>
            </a:r>
            <a:r>
              <a:rPr lang="en-US" dirty="0"/>
              <a:t>: Pregnancy-Related Deaths, U.S., 2011–2015. </a:t>
            </a:r>
            <a:r>
              <a:rPr lang="en-US" i="1" dirty="0"/>
              <a:t>MMWR</a:t>
            </a:r>
            <a:r>
              <a:rPr lang="en-US" dirty="0"/>
              <a:t> 2019; 68:423-29</a:t>
            </a:r>
            <a:r>
              <a:rPr lang="en-US" b="1" dirty="0"/>
              <a:t>. </a:t>
            </a:r>
            <a:endParaRPr lang="en-US" dirty="0"/>
          </a:p>
        </p:txBody>
      </p:sp>
      <p:sp>
        <p:nvSpPr>
          <p:cNvPr id="8" name="TextBox 7"/>
          <p:cNvSpPr txBox="1"/>
          <p:nvPr/>
        </p:nvSpPr>
        <p:spPr>
          <a:xfrm>
            <a:off x="1723724" y="1779070"/>
            <a:ext cx="587020" cy="369332"/>
          </a:xfrm>
          <a:prstGeom prst="rect">
            <a:avLst/>
          </a:prstGeom>
          <a:noFill/>
        </p:spPr>
        <p:txBody>
          <a:bodyPr wrap="none" rtlCol="0">
            <a:spAutoFit/>
          </a:bodyPr>
          <a:lstStyle/>
          <a:p>
            <a:r>
              <a:rPr lang="en-US" b="1" dirty="0">
                <a:solidFill>
                  <a:schemeClr val="bg1"/>
                </a:solidFill>
              </a:rPr>
              <a:t>24%</a:t>
            </a:r>
          </a:p>
        </p:txBody>
      </p:sp>
      <p:sp>
        <p:nvSpPr>
          <p:cNvPr id="9" name="TextBox 8"/>
          <p:cNvSpPr txBox="1"/>
          <p:nvPr/>
        </p:nvSpPr>
        <p:spPr>
          <a:xfrm>
            <a:off x="3496376" y="3118789"/>
            <a:ext cx="587020" cy="369332"/>
          </a:xfrm>
          <a:prstGeom prst="rect">
            <a:avLst/>
          </a:prstGeom>
          <a:noFill/>
        </p:spPr>
        <p:txBody>
          <a:bodyPr wrap="none" rtlCol="0">
            <a:spAutoFit/>
          </a:bodyPr>
          <a:lstStyle/>
          <a:p>
            <a:r>
              <a:rPr lang="en-US" b="1" dirty="0">
                <a:solidFill>
                  <a:schemeClr val="bg1"/>
                </a:solidFill>
              </a:rPr>
              <a:t>24%</a:t>
            </a:r>
          </a:p>
        </p:txBody>
      </p:sp>
      <p:sp>
        <p:nvSpPr>
          <p:cNvPr id="10" name="TextBox 9"/>
          <p:cNvSpPr txBox="1"/>
          <p:nvPr/>
        </p:nvSpPr>
        <p:spPr>
          <a:xfrm>
            <a:off x="3496376" y="3979813"/>
            <a:ext cx="587020" cy="369332"/>
          </a:xfrm>
          <a:prstGeom prst="rect">
            <a:avLst/>
          </a:prstGeom>
          <a:noFill/>
        </p:spPr>
        <p:txBody>
          <a:bodyPr wrap="none" rtlCol="0">
            <a:spAutoFit/>
          </a:bodyPr>
          <a:lstStyle/>
          <a:p>
            <a:r>
              <a:rPr lang="en-US" b="1" dirty="0">
                <a:solidFill>
                  <a:schemeClr val="bg1"/>
                </a:solidFill>
              </a:rPr>
              <a:t>26%</a:t>
            </a:r>
          </a:p>
        </p:txBody>
      </p:sp>
      <p:sp>
        <p:nvSpPr>
          <p:cNvPr id="11" name="TextBox 10"/>
          <p:cNvSpPr txBox="1"/>
          <p:nvPr/>
        </p:nvSpPr>
        <p:spPr>
          <a:xfrm>
            <a:off x="1739644" y="3440926"/>
            <a:ext cx="587020" cy="369332"/>
          </a:xfrm>
          <a:prstGeom prst="rect">
            <a:avLst/>
          </a:prstGeom>
          <a:noFill/>
        </p:spPr>
        <p:txBody>
          <a:bodyPr wrap="none" rtlCol="0">
            <a:spAutoFit/>
          </a:bodyPr>
          <a:lstStyle/>
          <a:p>
            <a:r>
              <a:rPr lang="en-US" b="1" dirty="0"/>
              <a:t>12%</a:t>
            </a:r>
          </a:p>
        </p:txBody>
      </p:sp>
      <p:sp>
        <p:nvSpPr>
          <p:cNvPr id="12" name="TextBox 11"/>
          <p:cNvSpPr txBox="1"/>
          <p:nvPr/>
        </p:nvSpPr>
        <p:spPr>
          <a:xfrm>
            <a:off x="1734953" y="2487511"/>
            <a:ext cx="587020" cy="369332"/>
          </a:xfrm>
          <a:prstGeom prst="rect">
            <a:avLst/>
          </a:prstGeom>
          <a:noFill/>
        </p:spPr>
        <p:txBody>
          <a:bodyPr wrap="none" rtlCol="0">
            <a:spAutoFit/>
          </a:bodyPr>
          <a:lstStyle/>
          <a:p>
            <a:r>
              <a:rPr lang="en-US" b="1" dirty="0">
                <a:solidFill>
                  <a:schemeClr val="bg1"/>
                </a:solidFill>
              </a:rPr>
              <a:t>19%</a:t>
            </a:r>
          </a:p>
        </p:txBody>
      </p:sp>
      <p:sp>
        <p:nvSpPr>
          <p:cNvPr id="13" name="TextBox 12"/>
          <p:cNvSpPr txBox="1"/>
          <p:nvPr/>
        </p:nvSpPr>
        <p:spPr>
          <a:xfrm>
            <a:off x="3523647" y="1866939"/>
            <a:ext cx="587020" cy="369332"/>
          </a:xfrm>
          <a:prstGeom prst="rect">
            <a:avLst/>
          </a:prstGeom>
          <a:noFill/>
        </p:spPr>
        <p:txBody>
          <a:bodyPr wrap="none" rtlCol="0">
            <a:spAutoFit/>
          </a:bodyPr>
          <a:lstStyle/>
          <a:p>
            <a:r>
              <a:rPr lang="en-US" b="1" dirty="0">
                <a:solidFill>
                  <a:schemeClr val="bg1"/>
                </a:solidFill>
              </a:rPr>
              <a:t>14%</a:t>
            </a:r>
          </a:p>
        </p:txBody>
      </p:sp>
      <p:sp>
        <p:nvSpPr>
          <p:cNvPr id="14" name="TextBox 13"/>
          <p:cNvSpPr txBox="1"/>
          <p:nvPr/>
        </p:nvSpPr>
        <p:spPr>
          <a:xfrm>
            <a:off x="2638124" y="2693470"/>
            <a:ext cx="587020" cy="369332"/>
          </a:xfrm>
          <a:prstGeom prst="rect">
            <a:avLst/>
          </a:prstGeom>
          <a:noFill/>
        </p:spPr>
        <p:txBody>
          <a:bodyPr wrap="none" rtlCol="0">
            <a:spAutoFit/>
          </a:bodyPr>
          <a:lstStyle/>
          <a:p>
            <a:r>
              <a:rPr lang="en-US" b="1" dirty="0">
                <a:solidFill>
                  <a:schemeClr val="bg1"/>
                </a:solidFill>
              </a:rPr>
              <a:t>24%</a:t>
            </a:r>
          </a:p>
        </p:txBody>
      </p:sp>
      <p:sp>
        <p:nvSpPr>
          <p:cNvPr id="15" name="TextBox 14"/>
          <p:cNvSpPr txBox="1"/>
          <p:nvPr/>
        </p:nvSpPr>
        <p:spPr>
          <a:xfrm>
            <a:off x="5220902" y="2550644"/>
            <a:ext cx="587020" cy="369332"/>
          </a:xfrm>
          <a:prstGeom prst="rect">
            <a:avLst/>
          </a:prstGeom>
          <a:noFill/>
        </p:spPr>
        <p:txBody>
          <a:bodyPr wrap="none" rtlCol="0">
            <a:spAutoFit/>
          </a:bodyPr>
          <a:lstStyle/>
          <a:p>
            <a:r>
              <a:rPr lang="en-US" b="1" dirty="0">
                <a:solidFill>
                  <a:schemeClr val="bg1"/>
                </a:solidFill>
              </a:rPr>
              <a:t>18%</a:t>
            </a:r>
          </a:p>
        </p:txBody>
      </p:sp>
      <p:sp>
        <p:nvSpPr>
          <p:cNvPr id="16" name="TextBox 15"/>
          <p:cNvSpPr txBox="1"/>
          <p:nvPr/>
        </p:nvSpPr>
        <p:spPr>
          <a:xfrm>
            <a:off x="5220902" y="4027008"/>
            <a:ext cx="587020" cy="369332"/>
          </a:xfrm>
          <a:prstGeom prst="rect">
            <a:avLst/>
          </a:prstGeom>
          <a:noFill/>
        </p:spPr>
        <p:txBody>
          <a:bodyPr wrap="none" rtlCol="0">
            <a:spAutoFit/>
          </a:bodyPr>
          <a:lstStyle/>
          <a:p>
            <a:r>
              <a:rPr lang="en-US" b="1" dirty="0">
                <a:solidFill>
                  <a:schemeClr val="bg1"/>
                </a:solidFill>
              </a:rPr>
              <a:t>20%</a:t>
            </a:r>
          </a:p>
        </p:txBody>
      </p:sp>
      <p:sp>
        <p:nvSpPr>
          <p:cNvPr id="17" name="TextBox 16"/>
          <p:cNvSpPr txBox="1"/>
          <p:nvPr/>
        </p:nvSpPr>
        <p:spPr>
          <a:xfrm>
            <a:off x="6999230" y="1963736"/>
            <a:ext cx="587020" cy="369332"/>
          </a:xfrm>
          <a:prstGeom prst="rect">
            <a:avLst/>
          </a:prstGeom>
          <a:noFill/>
        </p:spPr>
        <p:txBody>
          <a:bodyPr wrap="none" rtlCol="0">
            <a:spAutoFit/>
          </a:bodyPr>
          <a:lstStyle/>
          <a:p>
            <a:r>
              <a:rPr lang="en-US" b="1" dirty="0">
                <a:solidFill>
                  <a:schemeClr val="bg1"/>
                </a:solidFill>
              </a:rPr>
              <a:t>19%</a:t>
            </a:r>
          </a:p>
        </p:txBody>
      </p:sp>
      <p:sp>
        <p:nvSpPr>
          <p:cNvPr id="18" name="TextBox 17"/>
          <p:cNvSpPr txBox="1"/>
          <p:nvPr/>
        </p:nvSpPr>
        <p:spPr>
          <a:xfrm>
            <a:off x="7038594" y="3870001"/>
            <a:ext cx="587020" cy="369332"/>
          </a:xfrm>
          <a:prstGeom prst="rect">
            <a:avLst/>
          </a:prstGeom>
          <a:noFill/>
        </p:spPr>
        <p:txBody>
          <a:bodyPr wrap="none" rtlCol="0">
            <a:spAutoFit/>
          </a:bodyPr>
          <a:lstStyle/>
          <a:p>
            <a:r>
              <a:rPr lang="en-US" b="1" dirty="0">
                <a:solidFill>
                  <a:schemeClr val="bg1"/>
                </a:solidFill>
              </a:rPr>
              <a:t>21%</a:t>
            </a:r>
          </a:p>
        </p:txBody>
      </p:sp>
      <p:sp>
        <p:nvSpPr>
          <p:cNvPr id="19" name="TextBox 18"/>
          <p:cNvSpPr txBox="1"/>
          <p:nvPr/>
        </p:nvSpPr>
        <p:spPr>
          <a:xfrm>
            <a:off x="5253108" y="3437537"/>
            <a:ext cx="587020" cy="369332"/>
          </a:xfrm>
          <a:prstGeom prst="rect">
            <a:avLst/>
          </a:prstGeom>
          <a:noFill/>
        </p:spPr>
        <p:txBody>
          <a:bodyPr wrap="none" rtlCol="0">
            <a:spAutoFit/>
          </a:bodyPr>
          <a:lstStyle/>
          <a:p>
            <a:r>
              <a:rPr lang="en-US" b="1" dirty="0">
                <a:solidFill>
                  <a:schemeClr val="bg1"/>
                </a:solidFill>
              </a:rPr>
              <a:t>16%</a:t>
            </a:r>
          </a:p>
        </p:txBody>
      </p:sp>
      <p:sp>
        <p:nvSpPr>
          <p:cNvPr id="20" name="TextBox 19"/>
          <p:cNvSpPr txBox="1"/>
          <p:nvPr/>
        </p:nvSpPr>
        <p:spPr>
          <a:xfrm>
            <a:off x="8862722" y="1518113"/>
            <a:ext cx="587020" cy="369332"/>
          </a:xfrm>
          <a:prstGeom prst="rect">
            <a:avLst/>
          </a:prstGeom>
          <a:noFill/>
        </p:spPr>
        <p:txBody>
          <a:bodyPr wrap="none" rtlCol="0">
            <a:spAutoFit/>
          </a:bodyPr>
          <a:lstStyle/>
          <a:p>
            <a:r>
              <a:rPr lang="en-US" b="1" dirty="0">
                <a:solidFill>
                  <a:schemeClr val="bg1"/>
                </a:solidFill>
              </a:rPr>
              <a:t>17%</a:t>
            </a:r>
          </a:p>
        </p:txBody>
      </p:sp>
      <p:sp>
        <p:nvSpPr>
          <p:cNvPr id="21" name="TextBox 20"/>
          <p:cNvSpPr txBox="1"/>
          <p:nvPr/>
        </p:nvSpPr>
        <p:spPr>
          <a:xfrm>
            <a:off x="8811312" y="2906635"/>
            <a:ext cx="587020" cy="369332"/>
          </a:xfrm>
          <a:prstGeom prst="rect">
            <a:avLst/>
          </a:prstGeom>
          <a:noFill/>
        </p:spPr>
        <p:txBody>
          <a:bodyPr wrap="none" rtlCol="0">
            <a:spAutoFit/>
          </a:bodyPr>
          <a:lstStyle/>
          <a:p>
            <a:r>
              <a:rPr lang="en-US" b="1" dirty="0">
                <a:solidFill>
                  <a:schemeClr val="bg1"/>
                </a:solidFill>
              </a:rPr>
              <a:t>41%</a:t>
            </a:r>
          </a:p>
        </p:txBody>
      </p:sp>
      <p:sp>
        <p:nvSpPr>
          <p:cNvPr id="23" name="TextBox 22"/>
          <p:cNvSpPr txBox="1"/>
          <p:nvPr/>
        </p:nvSpPr>
        <p:spPr>
          <a:xfrm>
            <a:off x="7041812" y="2797856"/>
            <a:ext cx="587020" cy="369332"/>
          </a:xfrm>
          <a:prstGeom prst="rect">
            <a:avLst/>
          </a:prstGeom>
          <a:noFill/>
        </p:spPr>
        <p:txBody>
          <a:bodyPr wrap="none" rtlCol="0">
            <a:spAutoFit/>
          </a:bodyPr>
          <a:lstStyle/>
          <a:p>
            <a:r>
              <a:rPr lang="en-US" b="1" dirty="0">
                <a:solidFill>
                  <a:schemeClr val="bg1"/>
                </a:solidFill>
              </a:rPr>
              <a:t>13%</a:t>
            </a:r>
          </a:p>
        </p:txBody>
      </p:sp>
      <p:sp>
        <p:nvSpPr>
          <p:cNvPr id="24" name="TextBox 23"/>
          <p:cNvSpPr txBox="1"/>
          <p:nvPr/>
        </p:nvSpPr>
        <p:spPr>
          <a:xfrm>
            <a:off x="8855643" y="1963736"/>
            <a:ext cx="587020" cy="369332"/>
          </a:xfrm>
          <a:prstGeom prst="rect">
            <a:avLst/>
          </a:prstGeom>
          <a:noFill/>
        </p:spPr>
        <p:txBody>
          <a:bodyPr wrap="none" rtlCol="0">
            <a:spAutoFit/>
          </a:bodyPr>
          <a:lstStyle/>
          <a:p>
            <a:r>
              <a:rPr lang="en-US" b="1" dirty="0">
                <a:solidFill>
                  <a:schemeClr val="bg1"/>
                </a:solidFill>
              </a:rPr>
              <a:t>15%</a:t>
            </a:r>
          </a:p>
        </p:txBody>
      </p:sp>
      <p:sp>
        <p:nvSpPr>
          <p:cNvPr id="25" name="TextBox 24"/>
          <p:cNvSpPr txBox="1"/>
          <p:nvPr/>
        </p:nvSpPr>
        <p:spPr>
          <a:xfrm>
            <a:off x="10599280" y="2070150"/>
            <a:ext cx="587020" cy="369332"/>
          </a:xfrm>
          <a:prstGeom prst="rect">
            <a:avLst/>
          </a:prstGeom>
          <a:noFill/>
        </p:spPr>
        <p:txBody>
          <a:bodyPr wrap="none" rtlCol="0">
            <a:spAutoFit/>
          </a:bodyPr>
          <a:lstStyle/>
          <a:p>
            <a:r>
              <a:rPr lang="en-US" b="1" dirty="0">
                <a:solidFill>
                  <a:schemeClr val="bg1"/>
                </a:solidFill>
              </a:rPr>
              <a:t>15%</a:t>
            </a:r>
          </a:p>
        </p:txBody>
      </p:sp>
      <p:sp>
        <p:nvSpPr>
          <p:cNvPr id="26" name="TextBox 25"/>
          <p:cNvSpPr txBox="1"/>
          <p:nvPr/>
        </p:nvSpPr>
        <p:spPr>
          <a:xfrm>
            <a:off x="10599280" y="3795147"/>
            <a:ext cx="587020" cy="369332"/>
          </a:xfrm>
          <a:prstGeom prst="rect">
            <a:avLst/>
          </a:prstGeom>
          <a:noFill/>
        </p:spPr>
        <p:txBody>
          <a:bodyPr wrap="none" rtlCol="0">
            <a:spAutoFit/>
          </a:bodyPr>
          <a:lstStyle/>
          <a:p>
            <a:r>
              <a:rPr lang="en-US" b="1" dirty="0">
                <a:solidFill>
                  <a:schemeClr val="bg1"/>
                </a:solidFill>
              </a:rPr>
              <a:t>12%</a:t>
            </a:r>
          </a:p>
        </p:txBody>
      </p:sp>
      <p:sp>
        <p:nvSpPr>
          <p:cNvPr id="27" name="TextBox 26"/>
          <p:cNvSpPr txBox="1"/>
          <p:nvPr/>
        </p:nvSpPr>
        <p:spPr>
          <a:xfrm>
            <a:off x="10601095" y="1621092"/>
            <a:ext cx="587020" cy="369332"/>
          </a:xfrm>
          <a:prstGeom prst="rect">
            <a:avLst/>
          </a:prstGeom>
          <a:noFill/>
        </p:spPr>
        <p:txBody>
          <a:bodyPr wrap="none" rtlCol="0">
            <a:spAutoFit/>
          </a:bodyPr>
          <a:lstStyle/>
          <a:p>
            <a:r>
              <a:rPr lang="en-US" b="1" dirty="0">
                <a:solidFill>
                  <a:schemeClr val="bg1"/>
                </a:solidFill>
              </a:rPr>
              <a:t>14%</a:t>
            </a:r>
          </a:p>
        </p:txBody>
      </p:sp>
      <p:sp>
        <p:nvSpPr>
          <p:cNvPr id="28" name="TextBox 27"/>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3" name="Oval 2">
            <a:extLst>
              <a:ext uri="{FF2B5EF4-FFF2-40B4-BE49-F238E27FC236}">
                <a16:creationId xmlns:a16="http://schemas.microsoft.com/office/drawing/2014/main" id="{1350B15F-0263-49B9-828B-2BED820C27DB}"/>
              </a:ext>
            </a:extLst>
          </p:cNvPr>
          <p:cNvSpPr/>
          <p:nvPr/>
        </p:nvSpPr>
        <p:spPr>
          <a:xfrm>
            <a:off x="1680482" y="1657458"/>
            <a:ext cx="641491" cy="6151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EF3A8D-E14E-43C0-8660-53369B51DEE2}"/>
              </a:ext>
            </a:extLst>
          </p:cNvPr>
          <p:cNvSpPr/>
          <p:nvPr/>
        </p:nvSpPr>
        <p:spPr>
          <a:xfrm>
            <a:off x="3423067" y="3864491"/>
            <a:ext cx="641491" cy="6151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FAB884F-E55A-4E43-9724-9879932ABA88}"/>
              </a:ext>
            </a:extLst>
          </p:cNvPr>
          <p:cNvSpPr/>
          <p:nvPr/>
        </p:nvSpPr>
        <p:spPr>
          <a:xfrm>
            <a:off x="5157197" y="3903521"/>
            <a:ext cx="641491" cy="6151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2E6AED1-B211-4363-B82B-0694866A0D28}"/>
              </a:ext>
            </a:extLst>
          </p:cNvPr>
          <p:cNvSpPr/>
          <p:nvPr/>
        </p:nvSpPr>
        <p:spPr>
          <a:xfrm>
            <a:off x="7003610" y="3773041"/>
            <a:ext cx="641491" cy="6151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AA85963-9B05-4AE8-A38E-70E25F07416D}"/>
              </a:ext>
            </a:extLst>
          </p:cNvPr>
          <p:cNvSpPr/>
          <p:nvPr/>
        </p:nvSpPr>
        <p:spPr>
          <a:xfrm>
            <a:off x="8784076" y="2773053"/>
            <a:ext cx="641491" cy="6151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81E2716-FB04-453B-8AE9-EE1874B35CC6}"/>
              </a:ext>
            </a:extLst>
          </p:cNvPr>
          <p:cNvSpPr/>
          <p:nvPr/>
        </p:nvSpPr>
        <p:spPr>
          <a:xfrm>
            <a:off x="10565543" y="1943792"/>
            <a:ext cx="641491" cy="6151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7168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47" y="109095"/>
            <a:ext cx="11733798" cy="1049655"/>
          </a:xfrm>
        </p:spPr>
        <p:txBody>
          <a:bodyPr>
            <a:noAutofit/>
          </a:bodyPr>
          <a:lstStyle/>
          <a:p>
            <a:pPr algn="ctr"/>
            <a:r>
              <a:rPr lang="en-US" sz="4000" b="1" dirty="0">
                <a:solidFill>
                  <a:srgbClr val="0000FF"/>
                </a:solidFill>
                <a:latin typeface="+mn-lt"/>
              </a:rPr>
              <a:t>Moving to a Public Health Approach </a:t>
            </a:r>
            <a:br>
              <a:rPr lang="en-US" sz="4000" b="1" dirty="0">
                <a:latin typeface="+mn-lt"/>
              </a:rPr>
            </a:br>
            <a:r>
              <a:rPr lang="en-US" sz="3200" b="1" i="1" dirty="0">
                <a:latin typeface="+mn-lt"/>
              </a:rPr>
              <a:t>Underlying Causes of Pregnancy-Related Deaths, by </a:t>
            </a:r>
            <a:r>
              <a:rPr lang="en-US" sz="3200" b="1" i="1" dirty="0">
                <a:solidFill>
                  <a:srgbClr val="C00000"/>
                </a:solidFill>
                <a:latin typeface="+mn-lt"/>
              </a:rPr>
              <a:t>Timing of Death</a:t>
            </a:r>
            <a:endParaRPr lang="en-US" sz="3200" dirty="0">
              <a:solidFill>
                <a:srgbClr val="C000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3496746"/>
              </p:ext>
            </p:extLst>
          </p:nvPr>
        </p:nvGraphicFramePr>
        <p:xfrm>
          <a:off x="588579" y="1261242"/>
          <a:ext cx="11056883" cy="51385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300547" y="2662666"/>
            <a:ext cx="439155" cy="47067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2400" b="1" dirty="0">
                <a:solidFill>
                  <a:prstClr val="black"/>
                </a:solidFill>
                <a:latin typeface="Calibri" panose="020F0502020204030204"/>
              </a:rPr>
              <a:t>%</a:t>
            </a:r>
          </a:p>
        </p:txBody>
      </p:sp>
      <p:sp>
        <p:nvSpPr>
          <p:cNvPr id="5" name="TextBox 4"/>
          <p:cNvSpPr txBox="1"/>
          <p:nvPr/>
        </p:nvSpPr>
        <p:spPr>
          <a:xfrm>
            <a:off x="1039719" y="6399838"/>
            <a:ext cx="7104509" cy="369332"/>
          </a:xfrm>
          <a:prstGeom prst="rect">
            <a:avLst/>
          </a:prstGeom>
          <a:noFill/>
        </p:spPr>
        <p:txBody>
          <a:bodyPr wrap="none" rtlCol="0">
            <a:spAutoFit/>
          </a:bodyPr>
          <a:lstStyle/>
          <a:p>
            <a:pPr defTabSz="457200"/>
            <a:r>
              <a:rPr lang="en-US" dirty="0">
                <a:solidFill>
                  <a:prstClr val="black"/>
                </a:solidFill>
                <a:latin typeface="Calibri" panose="020F0502020204030204"/>
              </a:rPr>
              <a:t>Source: CDC. 2018. </a:t>
            </a:r>
            <a:r>
              <a:rPr lang="en-US" i="1" dirty="0">
                <a:solidFill>
                  <a:prstClr val="black"/>
                </a:solidFill>
                <a:latin typeface="Calibri" panose="020F0502020204030204"/>
              </a:rPr>
              <a:t>Report from 9 Maternal Mortality Review Committees.</a:t>
            </a:r>
          </a:p>
        </p:txBody>
      </p:sp>
      <p:sp>
        <p:nvSpPr>
          <p:cNvPr id="3" name="Oval 2"/>
          <p:cNvSpPr/>
          <p:nvPr/>
        </p:nvSpPr>
        <p:spPr>
          <a:xfrm>
            <a:off x="3422857" y="2253696"/>
            <a:ext cx="841248" cy="707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8" name="Oval 7"/>
          <p:cNvSpPr/>
          <p:nvPr/>
        </p:nvSpPr>
        <p:spPr>
          <a:xfrm>
            <a:off x="6257135" y="2085355"/>
            <a:ext cx="841248" cy="707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9" name="Oval 8"/>
          <p:cNvSpPr/>
          <p:nvPr/>
        </p:nvSpPr>
        <p:spPr>
          <a:xfrm>
            <a:off x="9426627" y="1208750"/>
            <a:ext cx="658368" cy="55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0" name="Oval 9"/>
          <p:cNvSpPr/>
          <p:nvPr/>
        </p:nvSpPr>
        <p:spPr>
          <a:xfrm>
            <a:off x="8228629" y="2622097"/>
            <a:ext cx="658368" cy="55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1" name="TextBox 10"/>
          <p:cNvSpPr txBox="1"/>
          <p:nvPr/>
        </p:nvSpPr>
        <p:spPr>
          <a:xfrm>
            <a:off x="9580579" y="6519446"/>
            <a:ext cx="2611421" cy="338554"/>
          </a:xfrm>
          <a:prstGeom prst="rect">
            <a:avLst/>
          </a:prstGeom>
          <a:solidFill>
            <a:schemeClr val="bg1"/>
          </a:solidFill>
          <a:ln>
            <a:solidFill>
              <a:schemeClr val="tx1"/>
            </a:solidFill>
          </a:ln>
        </p:spPr>
        <p:txBody>
          <a:bodyPr wrap="none" rtlCol="0">
            <a:spAutoFit/>
          </a:bodyPr>
          <a:lstStyle/>
          <a:p>
            <a:pPr defTabSz="457200"/>
            <a:r>
              <a:rPr lang="en-US" sz="1600" dirty="0">
                <a:solidFill>
                  <a:prstClr val="black"/>
                </a:solidFill>
                <a:latin typeface="Calibri" panose="020F0502020204030204"/>
              </a:rPr>
              <a:t>www.birthbythenumbers.org</a:t>
            </a:r>
          </a:p>
        </p:txBody>
      </p:sp>
    </p:spTree>
    <p:extLst>
      <p:ext uri="{BB962C8B-B14F-4D97-AF65-F5344CB8AC3E}">
        <p14:creationId xmlns:p14="http://schemas.microsoft.com/office/powerpoint/2010/main" val="12803121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85" y="160589"/>
            <a:ext cx="10515600" cy="994443"/>
          </a:xfrm>
        </p:spPr>
        <p:txBody>
          <a:bodyPr>
            <a:normAutofit/>
          </a:bodyPr>
          <a:lstStyle/>
          <a:p>
            <a:r>
              <a:rPr lang="en-US" sz="6000" dirty="0"/>
              <a:t>Summary</a:t>
            </a:r>
          </a:p>
        </p:txBody>
      </p:sp>
      <p:sp>
        <p:nvSpPr>
          <p:cNvPr id="3" name="Content Placeholder 2"/>
          <p:cNvSpPr>
            <a:spLocks noGrp="1"/>
          </p:cNvSpPr>
          <p:nvPr>
            <p:ph idx="1"/>
          </p:nvPr>
        </p:nvSpPr>
        <p:spPr>
          <a:xfrm>
            <a:off x="308810" y="1022684"/>
            <a:ext cx="11530264" cy="5835316"/>
          </a:xfrm>
        </p:spPr>
        <p:txBody>
          <a:bodyPr>
            <a:noAutofit/>
          </a:bodyPr>
          <a:lstStyle/>
          <a:p>
            <a:r>
              <a:rPr lang="en-US" dirty="0"/>
              <a:t>If only a third of maternal deaths occur at the time of birth, solutions have to look beyond the birth hospitalization to improve outcomes. </a:t>
            </a:r>
          </a:p>
          <a:p>
            <a:endParaRPr lang="en-US" dirty="0"/>
          </a:p>
          <a:p>
            <a:r>
              <a:rPr lang="en-US" dirty="0"/>
              <a:t>We have made considerable strides in improving care at the time of birth. The recent increases have been largely among cardiovascular conditions, many of which only manifest after the birth.</a:t>
            </a:r>
          </a:p>
          <a:p>
            <a:endParaRPr lang="en-US" dirty="0"/>
          </a:p>
          <a:p>
            <a:r>
              <a:rPr lang="en-US" dirty="0"/>
              <a:t>There are clearly different patterns of causes of death by timing indicating a need for more nuanced approaches. </a:t>
            </a:r>
          </a:p>
          <a:p>
            <a:endParaRPr lang="en-US" dirty="0"/>
          </a:p>
          <a:p>
            <a:r>
              <a:rPr lang="en-US" dirty="0"/>
              <a:t>Research into the underlying causes of death suggests a need for a greater focus on maternal mental health, particularly in the postpartum period. </a:t>
            </a:r>
          </a:p>
        </p:txBody>
      </p:sp>
      <p:sp>
        <p:nvSpPr>
          <p:cNvPr id="4" name="TextBox 3"/>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3349536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26378"/>
          </a:xfrm>
        </p:spPr>
        <p:txBody>
          <a:bodyPr>
            <a:noAutofit/>
          </a:bodyPr>
          <a:lstStyle/>
          <a:p>
            <a:pPr algn="ctr"/>
            <a:r>
              <a:rPr lang="en-US" sz="6000" b="1" dirty="0">
                <a:solidFill>
                  <a:srgbClr val="0000FF"/>
                </a:solidFill>
                <a:latin typeface="+mn-lt"/>
              </a:rPr>
              <a:t>8. The Issue is Broader than Maternal Mortality</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953742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44543" cy="968829"/>
          </a:xfrm>
        </p:spPr>
        <p:txBody>
          <a:bodyPr>
            <a:noAutofit/>
          </a:bodyPr>
          <a:lstStyle/>
          <a:p>
            <a:r>
              <a:rPr lang="en-US" sz="4000" dirty="0">
                <a:solidFill>
                  <a:srgbClr val="0000FF"/>
                </a:solidFill>
              </a:rPr>
              <a:t>Not just about maternal mortality</a:t>
            </a:r>
          </a:p>
        </p:txBody>
      </p:sp>
      <p:pic>
        <p:nvPicPr>
          <p:cNvPr id="6" name="Picture 5"/>
          <p:cNvPicPr>
            <a:picLocks noChangeAspect="1"/>
          </p:cNvPicPr>
          <p:nvPr/>
        </p:nvPicPr>
        <p:blipFill>
          <a:blip r:embed="rId3"/>
          <a:stretch>
            <a:fillRect/>
          </a:stretch>
        </p:blipFill>
        <p:spPr>
          <a:xfrm>
            <a:off x="2133600" y="2857864"/>
            <a:ext cx="4300089" cy="3973961"/>
          </a:xfrm>
          <a:prstGeom prst="rect">
            <a:avLst/>
          </a:prstGeom>
          <a:ln w="34925">
            <a:solidFill>
              <a:srgbClr val="99CCFF"/>
            </a:solidFill>
          </a:ln>
        </p:spPr>
      </p:pic>
      <p:sp>
        <p:nvSpPr>
          <p:cNvPr id="7" name="TextBox 6"/>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pic>
        <p:nvPicPr>
          <p:cNvPr id="8" name="Picture 7">
            <a:extLst>
              <a:ext uri="{FF2B5EF4-FFF2-40B4-BE49-F238E27FC236}">
                <a16:creationId xmlns:a16="http://schemas.microsoft.com/office/drawing/2014/main" id="{2B61EF82-02E9-4704-B7D5-3DD343DF1F4E}"/>
              </a:ext>
            </a:extLst>
          </p:cNvPr>
          <p:cNvPicPr>
            <a:picLocks noChangeAspect="1"/>
          </p:cNvPicPr>
          <p:nvPr/>
        </p:nvPicPr>
        <p:blipFill>
          <a:blip r:embed="rId4"/>
          <a:stretch>
            <a:fillRect/>
          </a:stretch>
        </p:blipFill>
        <p:spPr>
          <a:xfrm>
            <a:off x="685800" y="673733"/>
            <a:ext cx="6576108" cy="2197383"/>
          </a:xfrm>
          <a:prstGeom prst="rect">
            <a:avLst/>
          </a:prstGeom>
        </p:spPr>
      </p:pic>
      <p:pic>
        <p:nvPicPr>
          <p:cNvPr id="11" name="Picture 10">
            <a:extLst>
              <a:ext uri="{FF2B5EF4-FFF2-40B4-BE49-F238E27FC236}">
                <a16:creationId xmlns:a16="http://schemas.microsoft.com/office/drawing/2014/main" id="{68736743-7BF5-471B-B9F1-5AF269E59922}"/>
              </a:ext>
            </a:extLst>
          </p:cNvPr>
          <p:cNvPicPr>
            <a:picLocks noChangeAspect="1"/>
          </p:cNvPicPr>
          <p:nvPr/>
        </p:nvPicPr>
        <p:blipFill>
          <a:blip r:embed="rId5"/>
          <a:stretch>
            <a:fillRect/>
          </a:stretch>
        </p:blipFill>
        <p:spPr>
          <a:xfrm>
            <a:off x="7881489" y="51715"/>
            <a:ext cx="4196259" cy="6255243"/>
          </a:xfrm>
          <a:prstGeom prst="rect">
            <a:avLst/>
          </a:prstGeom>
        </p:spPr>
      </p:pic>
      <p:sp>
        <p:nvSpPr>
          <p:cNvPr id="12" name="Oval 11">
            <a:extLst>
              <a:ext uri="{FF2B5EF4-FFF2-40B4-BE49-F238E27FC236}">
                <a16:creationId xmlns:a16="http://schemas.microsoft.com/office/drawing/2014/main" id="{A0C9DE07-04D2-4576-A5EE-DDC984E8BAFD}"/>
              </a:ext>
            </a:extLst>
          </p:cNvPr>
          <p:cNvSpPr/>
          <p:nvPr/>
        </p:nvSpPr>
        <p:spPr>
          <a:xfrm>
            <a:off x="10820400" y="3946981"/>
            <a:ext cx="1257348" cy="13870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1388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Births in U.S. by Maternal Age, 2020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2138898"/>
              </p:ext>
            </p:extLst>
          </p:nvPr>
        </p:nvGraphicFramePr>
        <p:xfrm>
          <a:off x="357553" y="1341120"/>
          <a:ext cx="11107615" cy="4907280"/>
        </p:xfrm>
        <a:graphic>
          <a:graphicData uri="http://schemas.openxmlformats.org/drawingml/2006/table">
            <a:tbl>
              <a:tblPr firstRow="1" bandRow="1">
                <a:tableStyleId>{5C22544A-7EE6-4342-B048-85BDC9FD1C3A}</a:tableStyleId>
              </a:tblPr>
              <a:tblGrid>
                <a:gridCol w="1492160">
                  <a:extLst>
                    <a:ext uri="{9D8B030D-6E8A-4147-A177-3AD203B41FA5}">
                      <a16:colId xmlns:a16="http://schemas.microsoft.com/office/drawing/2014/main" val="20000"/>
                    </a:ext>
                  </a:extLst>
                </a:gridCol>
                <a:gridCol w="5786329">
                  <a:extLst>
                    <a:ext uri="{9D8B030D-6E8A-4147-A177-3AD203B41FA5}">
                      <a16:colId xmlns:a16="http://schemas.microsoft.com/office/drawing/2014/main" val="20001"/>
                    </a:ext>
                  </a:extLst>
                </a:gridCol>
                <a:gridCol w="3829126">
                  <a:extLst>
                    <a:ext uri="{9D8B030D-6E8A-4147-A177-3AD203B41FA5}">
                      <a16:colId xmlns:a16="http://schemas.microsoft.com/office/drawing/2014/main" val="20002"/>
                    </a:ext>
                  </a:extLst>
                </a:gridCol>
              </a:tblGrid>
              <a:tr h="370840">
                <a:tc>
                  <a:txBody>
                    <a:bodyPr/>
                    <a:lstStyle/>
                    <a:p>
                      <a:pPr algn="ctr"/>
                      <a:r>
                        <a:rPr lang="en-US" sz="4000" dirty="0">
                          <a:solidFill>
                            <a:srgbClr val="0000CC"/>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CC"/>
                          </a:solidFill>
                        </a:rPr>
                        <a:t># Births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000" dirty="0">
                          <a:solidFill>
                            <a:srgbClr val="0000C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4000" dirty="0">
                          <a:solidFill>
                            <a:schemeClr val="tx1"/>
                          </a:solidFill>
                        </a:rPr>
                        <a:t>&lt;20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4000" b="0" i="0" u="none" strike="noStrike" dirty="0">
                          <a:solidFill>
                            <a:srgbClr val="000000"/>
                          </a:solidFill>
                          <a:effectLst/>
                          <a:latin typeface="+mn-lt"/>
                        </a:rPr>
                        <a:t>159,808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US" sz="4000" b="1" i="0" u="none" strike="noStrike" dirty="0">
                          <a:solidFill>
                            <a:srgbClr val="000000"/>
                          </a:solidFill>
                          <a:effectLst/>
                          <a:latin typeface="Calibri" panose="020F0502020204030204" pitchFamily="34" charset="0"/>
                        </a:rPr>
                        <a:t>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4000" dirty="0">
                          <a:solidFill>
                            <a:schemeClr val="tx1"/>
                          </a:solidFill>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4000" b="0" i="0" u="none" strike="noStrike" dirty="0">
                          <a:solidFill>
                            <a:srgbClr val="000000"/>
                          </a:solidFill>
                          <a:effectLst/>
                          <a:latin typeface="+mn-lt"/>
                        </a:rPr>
                        <a:t>665,595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4000" b="1" i="0" u="none" strike="noStrike" dirty="0">
                          <a:solidFill>
                            <a:srgbClr val="000000"/>
                          </a:solidFill>
                          <a:effectLst/>
                          <a:latin typeface="Calibri" panose="020F0502020204030204" pitchFamily="34" charset="0"/>
                        </a:rPr>
                        <a:t>18.4%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4000" b="1" dirty="0">
                          <a:solidFill>
                            <a:srgbClr val="C00000"/>
                          </a:solidFill>
                        </a:rPr>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4000" b="0" i="0" u="none" strike="noStrike" dirty="0">
                          <a:solidFill>
                            <a:srgbClr val="000000"/>
                          </a:solidFill>
                          <a:effectLst/>
                          <a:latin typeface="+mn-lt"/>
                        </a:rPr>
                        <a:t>1,024,402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4000" b="1" i="0" u="none" strike="noStrike" dirty="0">
                          <a:solidFill>
                            <a:srgbClr val="C00000"/>
                          </a:solidFill>
                          <a:effectLst/>
                          <a:latin typeface="Calibri" panose="020F0502020204030204" pitchFamily="34" charset="0"/>
                        </a:rPr>
                        <a:t>28.3%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4000" b="1" dirty="0">
                          <a:solidFill>
                            <a:srgbClr val="C00000"/>
                          </a:solidFill>
                        </a:rPr>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4000" b="0" i="0" u="none" strike="noStrike" dirty="0">
                          <a:solidFill>
                            <a:srgbClr val="000000"/>
                          </a:solidFill>
                          <a:effectLst/>
                          <a:latin typeface="+mn-lt"/>
                        </a:rPr>
                        <a:t>1,069,984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4000" b="1" i="0" u="none" strike="noStrike" dirty="0">
                          <a:solidFill>
                            <a:srgbClr val="C00000"/>
                          </a:solidFill>
                          <a:effectLst/>
                          <a:latin typeface="Calibri" panose="020F0502020204030204" pitchFamily="34" charset="0"/>
                        </a:rPr>
                        <a:t>29.6%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4637">
                <a:tc>
                  <a:txBody>
                    <a:bodyPr/>
                    <a:lstStyle/>
                    <a:p>
                      <a:r>
                        <a:rPr lang="en-US" sz="4000"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4000" b="0" i="0" u="none" strike="noStrike" dirty="0">
                          <a:solidFill>
                            <a:srgbClr val="000000"/>
                          </a:solidFill>
                          <a:effectLst/>
                          <a:latin typeface="+mn-lt"/>
                          <a:cs typeface="Calibri" panose="020F0502020204030204" pitchFamily="34" charset="0"/>
                        </a:rPr>
                        <a:t>693,858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US" sz="4000" b="1" i="0" u="none" strike="noStrike" dirty="0">
                          <a:solidFill>
                            <a:srgbClr val="000000"/>
                          </a:solidFill>
                          <a:effectLst/>
                          <a:latin typeface="Calibri" panose="020F0502020204030204" pitchFamily="34" charset="0"/>
                        </a:rPr>
                        <a:t>19.2%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40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4000" b="1" i="0" u="none" strike="noStrike" dirty="0">
                          <a:solidFill>
                            <a:srgbClr val="000000"/>
                          </a:solidFill>
                          <a:effectLst/>
                          <a:latin typeface="+mn-lt"/>
                          <a:cs typeface="Calibri" panose="020F0502020204030204" pitchFamily="34" charset="0"/>
                        </a:rPr>
                        <a:t>3,613,647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US" sz="4000" b="1" i="0" u="none" strike="noStrike" dirty="0">
                          <a:solidFill>
                            <a:srgbClr val="000000"/>
                          </a:solidFill>
                          <a:effectLst/>
                          <a:latin typeface="Calibri" panose="020F0502020204030204" pitchFamily="34" charset="0"/>
                        </a:rPr>
                        <a:t>100.0%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3" name="TextBox 2"/>
          <p:cNvSpPr txBox="1"/>
          <p:nvPr/>
        </p:nvSpPr>
        <p:spPr>
          <a:xfrm>
            <a:off x="88490" y="6488668"/>
            <a:ext cx="2138471" cy="369332"/>
          </a:xfrm>
          <a:prstGeom prst="rect">
            <a:avLst/>
          </a:prstGeom>
          <a:noFill/>
        </p:spPr>
        <p:txBody>
          <a:bodyPr wrap="none" rtlCol="0">
            <a:spAutoFit/>
          </a:bodyPr>
          <a:lstStyle/>
          <a:p>
            <a:r>
              <a:rPr lang="en-US" dirty="0"/>
              <a:t>Source: CDC Wonder</a:t>
            </a:r>
          </a:p>
        </p:txBody>
      </p:sp>
    </p:spTree>
    <p:extLst>
      <p:ext uri="{BB962C8B-B14F-4D97-AF65-F5344CB8AC3E}">
        <p14:creationId xmlns:p14="http://schemas.microsoft.com/office/powerpoint/2010/main" val="805243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 y="71198"/>
            <a:ext cx="11985172" cy="1621846"/>
          </a:xfrm>
        </p:spPr>
        <p:txBody>
          <a:bodyPr>
            <a:normAutofit fontScale="90000"/>
          </a:bodyPr>
          <a:lstStyle/>
          <a:p>
            <a:pPr algn="ctr"/>
            <a:r>
              <a:rPr lang="en-US" sz="4900" b="1" dirty="0">
                <a:solidFill>
                  <a:srgbClr val="0000FF"/>
                </a:solidFill>
                <a:latin typeface="+mn-lt"/>
              </a:rPr>
              <a:t>The Problem is Bigger than Maternal Mortality</a:t>
            </a:r>
            <a:br>
              <a:rPr lang="en-US" sz="4900" b="1" dirty="0">
                <a:latin typeface="+mn-lt"/>
              </a:rPr>
            </a:br>
            <a:r>
              <a:rPr lang="en-US" sz="4000" b="1" i="1" dirty="0">
                <a:latin typeface="+mn-lt"/>
              </a:rPr>
              <a:t>Overall Deaths rates (per 100K), Females </a:t>
            </a:r>
            <a:r>
              <a:rPr lang="en-US" sz="4000" b="1" i="1" dirty="0">
                <a:solidFill>
                  <a:srgbClr val="C00000"/>
                </a:solidFill>
                <a:latin typeface="+mn-lt"/>
              </a:rPr>
              <a:t>25-34</a:t>
            </a:r>
            <a:r>
              <a:rPr lang="en-US" sz="4000" b="1" i="1" dirty="0">
                <a:latin typeface="+mn-lt"/>
              </a:rPr>
              <a:t>, </a:t>
            </a:r>
            <a:br>
              <a:rPr lang="en-US" sz="4000" b="1" i="1" dirty="0">
                <a:latin typeface="+mn-lt"/>
              </a:rPr>
            </a:br>
            <a:r>
              <a:rPr lang="en-US" sz="4000" b="1" i="1" dirty="0">
                <a:latin typeface="+mn-lt"/>
              </a:rPr>
              <a:t>by Race/Ethnicity, 2000-2020</a:t>
            </a:r>
            <a:endParaRPr lang="en-US" sz="40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1686442"/>
              </p:ext>
            </p:extLst>
          </p:nvPr>
        </p:nvGraphicFramePr>
        <p:xfrm>
          <a:off x="480291" y="1534886"/>
          <a:ext cx="11277599" cy="49094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4445655" y="4356326"/>
            <a:ext cx="2201118" cy="410097"/>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Non-Hispanic White</a:t>
            </a:r>
          </a:p>
        </p:txBody>
      </p:sp>
      <p:sp>
        <p:nvSpPr>
          <p:cNvPr id="9" name="TextBox 1"/>
          <p:cNvSpPr txBox="1"/>
          <p:nvPr/>
        </p:nvSpPr>
        <p:spPr>
          <a:xfrm>
            <a:off x="11321643" y="4530818"/>
            <a:ext cx="554263" cy="358431"/>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10" name="TextBox 1"/>
          <p:cNvSpPr txBox="1"/>
          <p:nvPr/>
        </p:nvSpPr>
        <p:spPr>
          <a:xfrm>
            <a:off x="11019241" y="5113487"/>
            <a:ext cx="1262795" cy="351332"/>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00"/>
                </a:solidFill>
                <a:effectLst/>
                <a:uLnTx/>
                <a:uFillTx/>
                <a:latin typeface="Calibri" panose="020F0502020204030204"/>
                <a:ea typeface="+mn-ea"/>
                <a:cs typeface="+mn-cs"/>
              </a:rPr>
              <a:t>Hispanic</a:t>
            </a:r>
          </a:p>
        </p:txBody>
      </p:sp>
      <p:sp>
        <p:nvSpPr>
          <p:cNvPr id="11" name="TextBox 1"/>
          <p:cNvSpPr txBox="1"/>
          <p:nvPr/>
        </p:nvSpPr>
        <p:spPr>
          <a:xfrm>
            <a:off x="7727602" y="5633815"/>
            <a:ext cx="3871173" cy="407075"/>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Non-Hispanic Asian</a:t>
            </a:r>
          </a:p>
        </p:txBody>
      </p:sp>
      <p:cxnSp>
        <p:nvCxnSpPr>
          <p:cNvPr id="4" name="Straight Connector 3"/>
          <p:cNvCxnSpPr/>
          <p:nvPr/>
        </p:nvCxnSpPr>
        <p:spPr>
          <a:xfrm>
            <a:off x="7216189" y="1693044"/>
            <a:ext cx="29496" cy="44521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490" y="6488668"/>
            <a:ext cx="2138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CDC Wonder</a:t>
            </a:r>
          </a:p>
        </p:txBody>
      </p:sp>
      <p:sp>
        <p:nvSpPr>
          <p:cNvPr id="13" name="TextBox 1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4" name="TextBox 1"/>
          <p:cNvSpPr txBox="1"/>
          <p:nvPr/>
        </p:nvSpPr>
        <p:spPr>
          <a:xfrm>
            <a:off x="8915660" y="3419577"/>
            <a:ext cx="2005052" cy="432744"/>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Non-Hispanic Black</a:t>
            </a:r>
          </a:p>
        </p:txBody>
      </p:sp>
      <p:sp>
        <p:nvSpPr>
          <p:cNvPr id="15" name="TextBox 1"/>
          <p:cNvSpPr txBox="1"/>
          <p:nvPr/>
        </p:nvSpPr>
        <p:spPr>
          <a:xfrm>
            <a:off x="8314704" y="1605668"/>
            <a:ext cx="2696968" cy="463975"/>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Non-Hispanic AIAN</a:t>
            </a:r>
          </a:p>
        </p:txBody>
      </p:sp>
    </p:spTree>
    <p:extLst>
      <p:ext uri="{BB962C8B-B14F-4D97-AF65-F5344CB8AC3E}">
        <p14:creationId xmlns:p14="http://schemas.microsoft.com/office/powerpoint/2010/main" val="30747373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3" y="0"/>
            <a:ext cx="10109131" cy="1188357"/>
          </a:xfrm>
        </p:spPr>
        <p:txBody>
          <a:bodyPr>
            <a:normAutofit/>
          </a:bodyPr>
          <a:lstStyle/>
          <a:p>
            <a:pPr algn="ctr"/>
            <a:r>
              <a:rPr lang="en-US" sz="3600" b="1" dirty="0">
                <a:solidFill>
                  <a:srgbClr val="0000FF"/>
                </a:solidFill>
                <a:latin typeface="+mn-lt"/>
              </a:rPr>
              <a:t>The Problem is Bigger than Maternal Mortality</a:t>
            </a:r>
            <a:br>
              <a:rPr lang="en-US" sz="2400" b="1" dirty="0">
                <a:latin typeface="+mn-lt"/>
              </a:rPr>
            </a:br>
            <a:r>
              <a:rPr lang="en-US" sz="2800" b="1" i="1" dirty="0">
                <a:latin typeface="+mn-lt"/>
              </a:rPr>
              <a:t>Deaths rates (per 100K), Females </a:t>
            </a:r>
            <a:r>
              <a:rPr lang="en-US" sz="2800" b="1" i="1" dirty="0">
                <a:solidFill>
                  <a:srgbClr val="C00000"/>
                </a:solidFill>
                <a:latin typeface="+mn-lt"/>
              </a:rPr>
              <a:t>25-34</a:t>
            </a:r>
            <a:r>
              <a:rPr lang="en-US" sz="2800" b="1" i="1" dirty="0">
                <a:latin typeface="+mn-lt"/>
              </a:rPr>
              <a:t>, by Race/Ethnicity, 2010-20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4259"/>
              </p:ext>
            </p:extLst>
          </p:nvPr>
        </p:nvGraphicFramePr>
        <p:xfrm>
          <a:off x="535376" y="1137549"/>
          <a:ext cx="11315729" cy="48432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p:nvPr/>
        </p:nvSpPr>
        <p:spPr>
          <a:xfrm>
            <a:off x="7275822" y="4053858"/>
            <a:ext cx="554263" cy="358431"/>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6" name="TextBox 5"/>
          <p:cNvSpPr txBox="1"/>
          <p:nvPr/>
        </p:nvSpPr>
        <p:spPr>
          <a:xfrm>
            <a:off x="10790437" y="455271"/>
            <a:ext cx="1388760"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Calibri" panose="020F0502020204030204"/>
                <a:ea typeface="+mn-ea"/>
                <a:cs typeface="+mn-cs"/>
              </a:rPr>
              <a:t>% Increase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sng" strike="noStrike" kern="1200" cap="none" spc="0" normalizeH="0" baseline="0" noProof="0" dirty="0">
                <a:ln>
                  <a:noFill/>
                </a:ln>
                <a:solidFill>
                  <a:srgbClr val="FF0000"/>
                </a:solidFill>
                <a:effectLst/>
                <a:uLnTx/>
                <a:uFillTx/>
                <a:latin typeface="Calibri" panose="020F0502020204030204"/>
                <a:ea typeface="+mn-ea"/>
                <a:cs typeface="+mn-cs"/>
              </a:rPr>
              <a:t>2010-2020</a:t>
            </a:r>
          </a:p>
        </p:txBody>
      </p:sp>
      <p:sp>
        <p:nvSpPr>
          <p:cNvPr id="3" name="TextBox 2"/>
          <p:cNvSpPr txBox="1"/>
          <p:nvPr/>
        </p:nvSpPr>
        <p:spPr>
          <a:xfrm>
            <a:off x="9621961" y="5980835"/>
            <a:ext cx="2229144"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Source: NCHS.CDC Wonder Online Database</a:t>
            </a:r>
          </a:p>
        </p:txBody>
      </p:sp>
      <p:sp>
        <p:nvSpPr>
          <p:cNvPr id="8" name="TextBox 7"/>
          <p:cNvSpPr txBox="1"/>
          <p:nvPr/>
        </p:nvSpPr>
        <p:spPr>
          <a:xfrm rot="16200000">
            <a:off x="-1457926" y="3043908"/>
            <a:ext cx="35029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Death Rates (per 100,000)</a:t>
            </a:r>
          </a:p>
        </p:txBody>
      </p:sp>
      <p:sp>
        <p:nvSpPr>
          <p:cNvPr id="9" name="TextBox 8"/>
          <p:cNvSpPr txBox="1"/>
          <p:nvPr/>
        </p:nvSpPr>
        <p:spPr>
          <a:xfrm>
            <a:off x="4723019" y="6103946"/>
            <a:ext cx="4534455" cy="769441"/>
          </a:xfrm>
          <a:prstGeom prst="rect">
            <a:avLst/>
          </a:prstGeom>
          <a:noFill/>
          <a:ln w="57150">
            <a:solidFill>
              <a:srgbClr val="0066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6600"/>
                </a:solidFill>
                <a:effectLst/>
                <a:uLnTx/>
                <a:uFillTx/>
                <a:latin typeface="Calibri" panose="020F0502020204030204"/>
                <a:ea typeface="+mn-ea"/>
                <a:cs typeface="+mn-cs"/>
              </a:rPr>
              <a:t>All Female</a:t>
            </a:r>
            <a:r>
              <a:rPr kumimoji="0" lang="en-US" sz="2200" b="1" i="0" u="none" strike="noStrike" kern="1200" cap="none" spc="0" normalizeH="0" noProof="0" dirty="0">
                <a:ln>
                  <a:noFill/>
                </a:ln>
                <a:solidFill>
                  <a:srgbClr val="006600"/>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srgbClr val="006600"/>
                </a:solidFill>
                <a:effectLst/>
                <a:uLnTx/>
                <a:uFillTx/>
                <a:latin typeface="Calibri" panose="020F0502020204030204"/>
                <a:ea typeface="+mn-ea"/>
                <a:cs typeface="+mn-cs"/>
              </a:rPr>
              <a:t>Deaths 25-34</a:t>
            </a:r>
          </a:p>
          <a:p>
            <a:pPr marL="342900" marR="0" lvl="0" indent="-342900" algn="ctr" defTabSz="914400" rtl="0" eaLnBrk="1" fontAlgn="auto" latinLnBrk="0" hangingPunct="1">
              <a:lnSpc>
                <a:spcPct val="100000"/>
              </a:lnSpc>
              <a:spcBef>
                <a:spcPts val="0"/>
              </a:spcBef>
              <a:spcAft>
                <a:spcPts val="0"/>
              </a:spcAft>
              <a:buClrTx/>
              <a:buSzTx/>
              <a:buFontTx/>
              <a:buAutoNum type="arabicPlain" startAt="2010"/>
              <a:tabLst/>
              <a:defRPr/>
            </a:pPr>
            <a:r>
              <a:rPr lang="en-US" sz="2200" b="1" noProof="0" dirty="0">
                <a:solidFill>
                  <a:srgbClr val="006600"/>
                </a:solidFill>
                <a:latin typeface="Calibri" panose="020F0502020204030204"/>
              </a:rPr>
              <a:t> -- </a:t>
            </a:r>
            <a:r>
              <a:rPr kumimoji="0" lang="en-US" sz="2200" b="1" i="0" u="none" strike="noStrike" kern="1200" cap="none" spc="0" normalizeH="0" baseline="0" noProof="0" dirty="0">
                <a:ln>
                  <a:noFill/>
                </a:ln>
                <a:solidFill>
                  <a:srgbClr val="006600"/>
                </a:solidFill>
                <a:effectLst/>
                <a:uLnTx/>
                <a:uFillTx/>
                <a:latin typeface="Calibri" panose="020F0502020204030204"/>
                <a:ea typeface="+mn-ea"/>
                <a:cs typeface="+mn-cs"/>
              </a:rPr>
              <a:t>13,067;       2020</a:t>
            </a:r>
            <a:r>
              <a:rPr kumimoji="0" lang="en-US" sz="2200" b="1" i="0" u="none" strike="noStrike" kern="1200" cap="none" spc="0" normalizeH="0" noProof="0" dirty="0">
                <a:ln>
                  <a:noFill/>
                </a:ln>
                <a:solidFill>
                  <a:srgbClr val="006600"/>
                </a:solidFill>
                <a:effectLst/>
                <a:uLnTx/>
                <a:uFillTx/>
                <a:latin typeface="Calibri" panose="020F0502020204030204"/>
                <a:ea typeface="+mn-ea"/>
                <a:cs typeface="+mn-cs"/>
              </a:rPr>
              <a:t> – </a:t>
            </a:r>
            <a:r>
              <a:rPr kumimoji="0" lang="en-US" sz="2200" b="1" i="0" u="none" strike="noStrike" kern="1200" cap="none" spc="0" normalizeH="0" baseline="0" noProof="0" dirty="0">
                <a:ln>
                  <a:noFill/>
                </a:ln>
                <a:solidFill>
                  <a:srgbClr val="006600"/>
                </a:solidFill>
                <a:effectLst/>
                <a:uLnTx/>
                <a:uFillTx/>
                <a:latin typeface="Calibri" panose="020F0502020204030204"/>
                <a:ea typeface="+mn-ea"/>
                <a:cs typeface="+mn-cs"/>
              </a:rPr>
              <a:t>21,654</a:t>
            </a:r>
          </a:p>
        </p:txBody>
      </p:sp>
      <p:sp>
        <p:nvSpPr>
          <p:cNvPr id="5" name="TextBox 4"/>
          <p:cNvSpPr txBox="1"/>
          <p:nvPr/>
        </p:nvSpPr>
        <p:spPr>
          <a:xfrm>
            <a:off x="62714" y="6060790"/>
            <a:ext cx="4462196" cy="707886"/>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NOTE: Pregnancy related mortality rate increased by &lt;1% 2010-2018 </a:t>
            </a:r>
          </a:p>
        </p:txBody>
      </p:sp>
      <p:sp>
        <p:nvSpPr>
          <p:cNvPr id="10" name="TextBox 9"/>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1" name="TextBox 1"/>
          <p:cNvSpPr txBox="1"/>
          <p:nvPr/>
        </p:nvSpPr>
        <p:spPr>
          <a:xfrm>
            <a:off x="8455442" y="3065528"/>
            <a:ext cx="2048782" cy="49366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0000FF"/>
                </a:solidFill>
              </a:rPr>
              <a:t>Non-Hispanic Black</a:t>
            </a:r>
          </a:p>
        </p:txBody>
      </p:sp>
      <p:sp>
        <p:nvSpPr>
          <p:cNvPr id="12" name="TextBox 11"/>
          <p:cNvSpPr txBox="1"/>
          <p:nvPr/>
        </p:nvSpPr>
        <p:spPr>
          <a:xfrm>
            <a:off x="11378886" y="1195644"/>
            <a:ext cx="720069" cy="461665"/>
          </a:xfrm>
          <a:prstGeom prst="rect">
            <a:avLst/>
          </a:prstGeom>
          <a:noFill/>
        </p:spPr>
        <p:txBody>
          <a:bodyPr wrap="none" rtlCol="0">
            <a:spAutoFit/>
          </a:bodyPr>
          <a:lstStyle/>
          <a:p>
            <a:r>
              <a:rPr lang="en-US" sz="2400" b="1" dirty="0">
                <a:solidFill>
                  <a:schemeClr val="accent2">
                    <a:lumMod val="75000"/>
                  </a:schemeClr>
                </a:solidFill>
              </a:rPr>
              <a:t>72%</a:t>
            </a:r>
          </a:p>
        </p:txBody>
      </p:sp>
      <p:sp>
        <p:nvSpPr>
          <p:cNvPr id="13" name="TextBox 12"/>
          <p:cNvSpPr txBox="1"/>
          <p:nvPr/>
        </p:nvSpPr>
        <p:spPr>
          <a:xfrm>
            <a:off x="11312860" y="3661979"/>
            <a:ext cx="720069" cy="461665"/>
          </a:xfrm>
          <a:prstGeom prst="rect">
            <a:avLst/>
          </a:prstGeom>
          <a:noFill/>
        </p:spPr>
        <p:txBody>
          <a:bodyPr wrap="none" rtlCol="0">
            <a:spAutoFit/>
          </a:bodyPr>
          <a:lstStyle/>
          <a:p>
            <a:r>
              <a:rPr lang="en-US" sz="2400" b="1" dirty="0"/>
              <a:t>33%</a:t>
            </a:r>
          </a:p>
        </p:txBody>
      </p:sp>
      <p:sp>
        <p:nvSpPr>
          <p:cNvPr id="14" name="TextBox 13"/>
          <p:cNvSpPr txBox="1"/>
          <p:nvPr/>
        </p:nvSpPr>
        <p:spPr>
          <a:xfrm>
            <a:off x="11310266" y="4155278"/>
            <a:ext cx="720069" cy="461665"/>
          </a:xfrm>
          <a:prstGeom prst="rect">
            <a:avLst/>
          </a:prstGeom>
          <a:noFill/>
        </p:spPr>
        <p:txBody>
          <a:bodyPr wrap="none" rtlCol="0">
            <a:spAutoFit/>
          </a:bodyPr>
          <a:lstStyle/>
          <a:p>
            <a:r>
              <a:rPr lang="en-US" sz="2400" b="1" dirty="0">
                <a:solidFill>
                  <a:schemeClr val="accent6">
                    <a:lumMod val="50000"/>
                  </a:schemeClr>
                </a:solidFill>
              </a:rPr>
              <a:t>44%</a:t>
            </a:r>
          </a:p>
        </p:txBody>
      </p:sp>
      <p:sp>
        <p:nvSpPr>
          <p:cNvPr id="15" name="TextBox 14"/>
          <p:cNvSpPr txBox="1"/>
          <p:nvPr/>
        </p:nvSpPr>
        <p:spPr>
          <a:xfrm>
            <a:off x="11394228" y="4604997"/>
            <a:ext cx="659155" cy="461665"/>
          </a:xfrm>
          <a:prstGeom prst="rect">
            <a:avLst/>
          </a:prstGeom>
          <a:noFill/>
        </p:spPr>
        <p:txBody>
          <a:bodyPr wrap="none" rtlCol="0">
            <a:spAutoFit/>
          </a:bodyPr>
          <a:lstStyle/>
          <a:p>
            <a:r>
              <a:rPr lang="en-US" sz="2400" b="1" dirty="0">
                <a:solidFill>
                  <a:schemeClr val="accent2">
                    <a:lumMod val="50000"/>
                  </a:schemeClr>
                </a:solidFill>
              </a:rPr>
              <a:t>-6%</a:t>
            </a:r>
          </a:p>
        </p:txBody>
      </p:sp>
      <p:sp>
        <p:nvSpPr>
          <p:cNvPr id="16" name="TextBox 15"/>
          <p:cNvSpPr txBox="1"/>
          <p:nvPr/>
        </p:nvSpPr>
        <p:spPr>
          <a:xfrm>
            <a:off x="11310266" y="3429214"/>
            <a:ext cx="720069" cy="461665"/>
          </a:xfrm>
          <a:prstGeom prst="rect">
            <a:avLst/>
          </a:prstGeom>
          <a:noFill/>
        </p:spPr>
        <p:txBody>
          <a:bodyPr wrap="none" rtlCol="0">
            <a:spAutoFit/>
          </a:bodyPr>
          <a:lstStyle/>
          <a:p>
            <a:r>
              <a:rPr lang="en-US" sz="2400" b="1" dirty="0">
                <a:solidFill>
                  <a:srgbClr val="C00000"/>
                </a:solidFill>
              </a:rPr>
              <a:t>37%</a:t>
            </a:r>
          </a:p>
        </p:txBody>
      </p:sp>
      <p:sp>
        <p:nvSpPr>
          <p:cNvPr id="17" name="TextBox 16"/>
          <p:cNvSpPr txBox="1"/>
          <p:nvPr/>
        </p:nvSpPr>
        <p:spPr>
          <a:xfrm>
            <a:off x="11342932" y="3066182"/>
            <a:ext cx="720069" cy="461665"/>
          </a:xfrm>
          <a:prstGeom prst="rect">
            <a:avLst/>
          </a:prstGeom>
          <a:noFill/>
        </p:spPr>
        <p:txBody>
          <a:bodyPr wrap="none" rtlCol="0">
            <a:spAutoFit/>
          </a:bodyPr>
          <a:lstStyle/>
          <a:p>
            <a:r>
              <a:rPr lang="en-US" sz="2400" b="1" dirty="0">
                <a:solidFill>
                  <a:srgbClr val="0000FF"/>
                </a:solidFill>
              </a:rPr>
              <a:t>26%</a:t>
            </a:r>
          </a:p>
        </p:txBody>
      </p:sp>
    </p:spTree>
    <p:extLst>
      <p:ext uri="{BB962C8B-B14F-4D97-AF65-F5344CB8AC3E}">
        <p14:creationId xmlns:p14="http://schemas.microsoft.com/office/powerpoint/2010/main" val="18509211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40"/>
            <a:ext cx="10515600" cy="1325563"/>
          </a:xfrm>
        </p:spPr>
        <p:txBody>
          <a:bodyPr/>
          <a:lstStyle/>
          <a:p>
            <a:pPr algn="ctr"/>
            <a:r>
              <a:rPr lang="en-US" b="1" dirty="0">
                <a:solidFill>
                  <a:srgbClr val="0000FF"/>
                </a:solidFill>
                <a:latin typeface="+mn-lt"/>
              </a:rPr>
              <a:t>Ratio of Black/White Female Death Rates, Women 25-34, 2000-2020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3623142"/>
              </p:ext>
            </p:extLst>
          </p:nvPr>
        </p:nvGraphicFramePr>
        <p:xfrm>
          <a:off x="264869" y="1512803"/>
          <a:ext cx="11662262" cy="46630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69615" y="4683275"/>
            <a:ext cx="6822702" cy="954107"/>
          </a:xfrm>
          <a:prstGeom prst="rect">
            <a:avLst/>
          </a:prstGeom>
          <a:solidFill>
            <a:schemeClr val="bg1"/>
          </a:solidFill>
          <a:ln w="38100">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NHW Rate Increase 2000-2020: 	  </a:t>
            </a:r>
            <a:r>
              <a:rPr lang="en-US" sz="2800" b="1" dirty="0">
                <a:solidFill>
                  <a:srgbClr val="0000FF"/>
                </a:solidFill>
                <a:latin typeface="Calibri" panose="020F0502020204030204"/>
              </a:rPr>
              <a:t>60.6</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NHB Rate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Decrease</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 2000-2020: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-1.7%</a:t>
            </a:r>
          </a:p>
        </p:txBody>
      </p:sp>
      <p:sp>
        <p:nvSpPr>
          <p:cNvPr id="5" name="TextBox 4"/>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7" name="TextBox 6"/>
          <p:cNvSpPr txBox="1"/>
          <p:nvPr/>
        </p:nvSpPr>
        <p:spPr>
          <a:xfrm>
            <a:off x="88490" y="6488668"/>
            <a:ext cx="2138471" cy="369332"/>
          </a:xfrm>
          <a:prstGeom prst="rect">
            <a:avLst/>
          </a:prstGeom>
          <a:noFill/>
        </p:spPr>
        <p:txBody>
          <a:bodyPr wrap="none" rtlCol="0">
            <a:spAutoFit/>
          </a:bodyPr>
          <a:lstStyle/>
          <a:p>
            <a:r>
              <a:rPr lang="en-US" dirty="0"/>
              <a:t>Source: CDC Wonder</a:t>
            </a:r>
          </a:p>
        </p:txBody>
      </p:sp>
    </p:spTree>
    <p:extLst>
      <p:ext uri="{BB962C8B-B14F-4D97-AF65-F5344CB8AC3E}">
        <p14:creationId xmlns:p14="http://schemas.microsoft.com/office/powerpoint/2010/main" val="391820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01886" cy="5923133"/>
          </a:xfrm>
        </p:spPr>
        <p:txBody>
          <a:bodyPr>
            <a:normAutofit/>
          </a:bodyPr>
          <a:lstStyle/>
          <a:p>
            <a:r>
              <a:rPr lang="en-US" dirty="0"/>
              <a:t>The three widely used definitions of maternal mortality:</a:t>
            </a:r>
            <a:br>
              <a:rPr lang="en-US" dirty="0"/>
            </a:br>
            <a:br>
              <a:rPr lang="en-US" dirty="0"/>
            </a:br>
            <a:r>
              <a:rPr lang="en-US" dirty="0"/>
              <a:t>1. Pregnancy associated death</a:t>
            </a:r>
            <a:br>
              <a:rPr lang="en-US" dirty="0"/>
            </a:br>
            <a:br>
              <a:rPr lang="en-US" dirty="0"/>
            </a:br>
            <a:r>
              <a:rPr lang="en-US" dirty="0"/>
              <a:t>2. Pregnancy related death</a:t>
            </a:r>
            <a:br>
              <a:rPr lang="en-US" dirty="0"/>
            </a:br>
            <a:br>
              <a:rPr lang="en-US" dirty="0"/>
            </a:br>
            <a:r>
              <a:rPr lang="en-US" dirty="0"/>
              <a:t>3 Maternal mortality</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6543054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016" y="46139"/>
            <a:ext cx="8984956" cy="926062"/>
          </a:xfrm>
        </p:spPr>
        <p:txBody>
          <a:bodyPr>
            <a:normAutofit fontScale="90000"/>
          </a:bodyPr>
          <a:lstStyle/>
          <a:p>
            <a:pPr algn="ctr"/>
            <a:r>
              <a:rPr lang="en-US" sz="4000" b="1" dirty="0">
                <a:solidFill>
                  <a:srgbClr val="0000FF"/>
                </a:solidFill>
                <a:latin typeface="+mn-lt"/>
              </a:rPr>
              <a:t>Problem is Bigger than Maternal Mortality</a:t>
            </a:r>
            <a:br>
              <a:rPr lang="en-US" sz="1200" b="1" dirty="0">
                <a:solidFill>
                  <a:srgbClr val="0000FF"/>
                </a:solidFill>
                <a:latin typeface="+mn-lt"/>
              </a:rPr>
            </a:br>
            <a:br>
              <a:rPr lang="en-US" sz="1200" b="1" dirty="0">
                <a:latin typeface="+mn-lt"/>
              </a:rPr>
            </a:br>
            <a:r>
              <a:rPr lang="en-US" sz="3600" b="1" i="1" dirty="0">
                <a:latin typeface="+mn-lt"/>
              </a:rPr>
              <a:t>Top 10 Causes of Death for Women </a:t>
            </a:r>
            <a:r>
              <a:rPr lang="en-US" sz="3600" b="1" i="1" dirty="0">
                <a:solidFill>
                  <a:srgbClr val="C00000"/>
                </a:solidFill>
                <a:latin typeface="+mn-lt"/>
              </a:rPr>
              <a:t>25-34</a:t>
            </a:r>
            <a:r>
              <a:rPr lang="en-US" sz="3600" b="1" i="1" dirty="0">
                <a:latin typeface="+mn-lt"/>
              </a:rPr>
              <a:t> in 2020</a:t>
            </a:r>
          </a:p>
        </p:txBody>
      </p:sp>
      <p:graphicFrame>
        <p:nvGraphicFramePr>
          <p:cNvPr id="5" name="Table 4"/>
          <p:cNvGraphicFramePr>
            <a:graphicFrameLocks noGrp="1"/>
          </p:cNvGraphicFramePr>
          <p:nvPr>
            <p:extLst>
              <p:ext uri="{D42A27DB-BD31-4B8C-83A1-F6EECF244321}">
                <p14:modId xmlns:p14="http://schemas.microsoft.com/office/powerpoint/2010/main" val="431556600"/>
              </p:ext>
            </p:extLst>
          </p:nvPr>
        </p:nvGraphicFramePr>
        <p:xfrm>
          <a:off x="253217" y="1028899"/>
          <a:ext cx="11311826" cy="5165819"/>
        </p:xfrm>
        <a:graphic>
          <a:graphicData uri="http://schemas.openxmlformats.org/drawingml/2006/table">
            <a:tbl>
              <a:tblPr>
                <a:tableStyleId>{5C22544A-7EE6-4342-B048-85BDC9FD1C3A}</a:tableStyleId>
              </a:tblPr>
              <a:tblGrid>
                <a:gridCol w="4515864">
                  <a:extLst>
                    <a:ext uri="{9D8B030D-6E8A-4147-A177-3AD203B41FA5}">
                      <a16:colId xmlns:a16="http://schemas.microsoft.com/office/drawing/2014/main" val="814663688"/>
                    </a:ext>
                  </a:extLst>
                </a:gridCol>
                <a:gridCol w="1080152">
                  <a:extLst>
                    <a:ext uri="{9D8B030D-6E8A-4147-A177-3AD203B41FA5}">
                      <a16:colId xmlns:a16="http://schemas.microsoft.com/office/drawing/2014/main" val="2878933411"/>
                    </a:ext>
                  </a:extLst>
                </a:gridCol>
                <a:gridCol w="1080152">
                  <a:extLst>
                    <a:ext uri="{9D8B030D-6E8A-4147-A177-3AD203B41FA5}">
                      <a16:colId xmlns:a16="http://schemas.microsoft.com/office/drawing/2014/main" val="2927406896"/>
                    </a:ext>
                  </a:extLst>
                </a:gridCol>
                <a:gridCol w="1080152">
                  <a:extLst>
                    <a:ext uri="{9D8B030D-6E8A-4147-A177-3AD203B41FA5}">
                      <a16:colId xmlns:a16="http://schemas.microsoft.com/office/drawing/2014/main" val="3577462509"/>
                    </a:ext>
                  </a:extLst>
                </a:gridCol>
                <a:gridCol w="1777753">
                  <a:extLst>
                    <a:ext uri="{9D8B030D-6E8A-4147-A177-3AD203B41FA5}">
                      <a16:colId xmlns:a16="http://schemas.microsoft.com/office/drawing/2014/main" val="2752573921"/>
                    </a:ext>
                  </a:extLst>
                </a:gridCol>
                <a:gridCol w="1777753">
                  <a:extLst>
                    <a:ext uri="{9D8B030D-6E8A-4147-A177-3AD203B41FA5}">
                      <a16:colId xmlns:a16="http://schemas.microsoft.com/office/drawing/2014/main" val="3960973747"/>
                    </a:ext>
                  </a:extLst>
                </a:gridCol>
              </a:tblGrid>
              <a:tr h="522982">
                <a:tc>
                  <a:txBody>
                    <a:bodyPr/>
                    <a:lstStyle/>
                    <a:p>
                      <a:pPr algn="l" fontAlgn="b"/>
                      <a:endParaRPr lang="en-US" sz="1200" b="0" i="0" u="none" strike="noStrike" dirty="0">
                        <a:solidFill>
                          <a:srgbClr val="000000"/>
                        </a:solidFill>
                        <a:effectLst/>
                        <a:latin typeface="Calibri" panose="020F0502020204030204" pitchFamily="34" charset="0"/>
                      </a:endParaRP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800" b="1" u="none" strike="noStrike" dirty="0">
                          <a:effectLst/>
                        </a:rPr>
                        <a:t>2020 Total Deaths</a:t>
                      </a:r>
                      <a:endParaRPr lang="en-US" sz="1800" b="1" i="0" u="none" strike="noStrike" dirty="0">
                        <a:solidFill>
                          <a:srgbClr val="000000"/>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1" u="none" strike="noStrike" dirty="0">
                          <a:effectLst/>
                        </a:rPr>
                        <a:t>% of total</a:t>
                      </a:r>
                      <a:endParaRPr lang="en-US" sz="1800" b="1" i="0" u="none" strike="noStrike" dirty="0">
                        <a:solidFill>
                          <a:srgbClr val="000000"/>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1" u="none" strike="noStrike" dirty="0">
                          <a:effectLst/>
                        </a:rPr>
                        <a:t>Rate per 100 K</a:t>
                      </a:r>
                      <a:endParaRPr lang="en-US" sz="1800" b="1" i="0" u="none" strike="noStrike" dirty="0">
                        <a:solidFill>
                          <a:srgbClr val="000000"/>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1" u="none" strike="noStrike" dirty="0">
                          <a:effectLst/>
                        </a:rPr>
                        <a:t>% Change in rate 2010-2020</a:t>
                      </a:r>
                      <a:endParaRPr lang="en-US" sz="1800" b="1" i="0" u="none" strike="noStrike" dirty="0">
                        <a:solidFill>
                          <a:srgbClr val="000000"/>
                        </a:solidFill>
                        <a:effectLst/>
                        <a:latin typeface="Calibri" panose="020F0502020204030204" pitchFamily="34" charset="0"/>
                      </a:endParaRP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1" i="0" u="none" strike="noStrike" dirty="0">
                          <a:solidFill>
                            <a:srgbClr val="000000"/>
                          </a:solidFill>
                          <a:effectLst/>
                          <a:latin typeface="Calibri" panose="020F0502020204030204" pitchFamily="34" charset="0"/>
                        </a:rPr>
                        <a:t>Proportion of  2010-20 Increase</a:t>
                      </a: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35356473"/>
                  </a:ext>
                </a:extLst>
              </a:tr>
              <a:tr h="316911">
                <a:tc>
                  <a:txBody>
                    <a:bodyPr/>
                    <a:lstStyle/>
                    <a:p>
                      <a:pPr algn="l" fontAlgn="t"/>
                      <a:r>
                        <a:rPr lang="en-US" sz="2200" b="1" u="none" strike="noStrike" dirty="0">
                          <a:effectLst/>
                        </a:rPr>
                        <a:t>All causes </a:t>
                      </a:r>
                      <a:endParaRPr lang="en-US" sz="2200" b="1" i="0" u="none" strike="noStrike" dirty="0">
                        <a:solidFill>
                          <a:srgbClr val="000000"/>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2200" u="none" strike="noStrike" dirty="0">
                          <a:effectLst/>
                          <a:latin typeface="+mn-lt"/>
                        </a:rPr>
                        <a:t>21,654</a:t>
                      </a:r>
                      <a:endParaRPr lang="en-US" sz="2200" b="0" i="0" u="none" strike="noStrike" dirty="0">
                        <a:solidFill>
                          <a:srgbClr val="333333"/>
                        </a:solidFill>
                        <a:effectLst/>
                        <a:latin typeface="+mn-lt"/>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2200" u="none" strike="noStrike" dirty="0">
                          <a:effectLst/>
                          <a:latin typeface="+mn-lt"/>
                        </a:rPr>
                        <a:t>100.0</a:t>
                      </a:r>
                      <a:endParaRPr lang="en-US" sz="2200" b="0" i="0" u="none" strike="noStrike" dirty="0">
                        <a:solidFill>
                          <a:srgbClr val="333333"/>
                        </a:solidFill>
                        <a:effectLst/>
                        <a:latin typeface="+mn-lt"/>
                      </a:endParaRPr>
                    </a:p>
                  </a:txBody>
                  <a:tcPr marL="6926" marR="6233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2200" b="0" i="0" u="none" strike="noStrike" dirty="0">
                          <a:solidFill>
                            <a:srgbClr val="333333"/>
                          </a:solidFill>
                          <a:effectLst/>
                          <a:latin typeface="+mn-lt"/>
                        </a:rPr>
                        <a:t>84.9</a:t>
                      </a:r>
                    </a:p>
                  </a:txBody>
                  <a:tcPr marL="6926" marR="6233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200" b="1" u="none" strike="noStrike" dirty="0">
                          <a:solidFill>
                            <a:srgbClr val="006600"/>
                          </a:solidFill>
                          <a:effectLst/>
                          <a:latin typeface="+mn-lt"/>
                        </a:rPr>
                        <a:t>32.2%</a:t>
                      </a:r>
                      <a:endParaRPr lang="en-US" sz="2200" b="1" i="0" u="none" strike="noStrike" dirty="0">
                        <a:solidFill>
                          <a:srgbClr val="006600"/>
                        </a:solidFill>
                        <a:effectLst/>
                        <a:latin typeface="+mn-lt"/>
                      </a:endParaRP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b="1" i="0" u="none" strike="noStrike" dirty="0">
                          <a:solidFill>
                            <a:srgbClr val="006600"/>
                          </a:solidFill>
                          <a:effectLst/>
                          <a:latin typeface="+mn-lt"/>
                        </a:rPr>
                        <a:t>---</a:t>
                      </a: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250315"/>
                  </a:ext>
                </a:extLst>
              </a:tr>
              <a:tr h="316911">
                <a:tc>
                  <a:txBody>
                    <a:bodyPr/>
                    <a:lstStyle/>
                    <a:p>
                      <a:pPr algn="l" fontAlgn="t"/>
                      <a:r>
                        <a:rPr lang="en-US" sz="2200" b="1" u="none" strike="noStrike" dirty="0">
                          <a:effectLst/>
                        </a:rPr>
                        <a:t>Accidents (unintentional inj.) </a:t>
                      </a:r>
                      <a:endParaRPr lang="en-US" sz="2200" b="1" i="0" u="none" strike="noStrike" dirty="0">
                        <a:solidFill>
                          <a:srgbClr val="000000"/>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8,322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36.8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98.9%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400" b="0" i="0" u="none" strike="noStrike" dirty="0">
                          <a:solidFill>
                            <a:srgbClr val="000000"/>
                          </a:solidFill>
                          <a:effectLst/>
                          <a:latin typeface="Calibri" panose="020F0502020204030204" pitchFamily="34" charset="0"/>
                        </a:rPr>
                        <a:t>53.0%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62614565"/>
                  </a:ext>
                </a:extLst>
              </a:tr>
              <a:tr h="316911">
                <a:tc>
                  <a:txBody>
                    <a:bodyPr/>
                    <a:lstStyle/>
                    <a:p>
                      <a:pPr algn="l" fontAlgn="t"/>
                      <a:r>
                        <a:rPr lang="en-US" sz="2200" u="none" strike="noStrike" dirty="0">
                          <a:effectLst/>
                        </a:rPr>
                        <a:t>Malignant neoplasms</a:t>
                      </a:r>
                      <a:endParaRPr lang="en-US" sz="2200" b="0"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1,866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Calibri" panose="020F0502020204030204" pitchFamily="34" charset="0"/>
                        </a:rPr>
                        <a:t>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8858414"/>
                  </a:ext>
                </a:extLst>
              </a:tr>
              <a:tr h="316911">
                <a:tc>
                  <a:txBody>
                    <a:bodyPr/>
                    <a:lstStyle/>
                    <a:p>
                      <a:pPr algn="l" fontAlgn="t"/>
                      <a:r>
                        <a:rPr lang="en-US" sz="2200" b="1" u="none" strike="noStrike" dirty="0">
                          <a:effectLst/>
                        </a:rPr>
                        <a:t>Intentional self-harm (suicide) </a:t>
                      </a:r>
                      <a:endParaRPr lang="en-US" sz="2200" b="1"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1,572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30.2%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400" b="0" i="0" u="none" strike="noStrike" dirty="0">
                          <a:solidFill>
                            <a:srgbClr val="000000"/>
                          </a:solidFill>
                          <a:effectLst/>
                          <a:latin typeface="Calibri" panose="020F0502020204030204" pitchFamily="34" charset="0"/>
                        </a:rPr>
                        <a:t>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81549375"/>
                  </a:ext>
                </a:extLst>
              </a:tr>
              <a:tr h="316911">
                <a:tc>
                  <a:txBody>
                    <a:bodyPr/>
                    <a:lstStyle/>
                    <a:p>
                      <a:pPr algn="l" fontAlgn="t"/>
                      <a:r>
                        <a:rPr lang="en-US" sz="2200" u="none" strike="noStrike" dirty="0">
                          <a:effectLst/>
                        </a:rPr>
                        <a:t>Diseases of heart</a:t>
                      </a:r>
                      <a:endParaRPr lang="en-US" sz="2200" b="0"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1,323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18.4%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Calibri" panose="020F0502020204030204" pitchFamily="34"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120166"/>
                  </a:ext>
                </a:extLst>
              </a:tr>
              <a:tr h="390257">
                <a:tc>
                  <a:txBody>
                    <a:bodyPr/>
                    <a:lstStyle/>
                    <a:p>
                      <a:pPr algn="l" fontAlgn="t"/>
                      <a:r>
                        <a:rPr lang="en-US" sz="2200" b="0" u="none" strike="noStrike" dirty="0">
                          <a:effectLst/>
                        </a:rPr>
                        <a:t>Assault (homicide)</a:t>
                      </a:r>
                      <a:endParaRPr lang="en-US" sz="2200" b="0"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1,037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39.4%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Calibri" panose="020F0502020204030204" pitchFamily="34"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98528"/>
                  </a:ext>
                </a:extLst>
              </a:tr>
              <a:tr h="42414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a:solidFill>
                            <a:srgbClr val="000000"/>
                          </a:solidFill>
                          <a:effectLst/>
                          <a:latin typeface="Calibri" panose="020F0502020204030204" pitchFamily="34" charset="0"/>
                        </a:rPr>
                        <a:t>COVID-19</a:t>
                      </a: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788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400" b="0" i="0" u="none" strike="noStrike" dirty="0">
                          <a:solidFill>
                            <a:srgbClr val="000000"/>
                          </a:solidFill>
                          <a:effectLst/>
                          <a:latin typeface="Calibri" panose="020F0502020204030204" pitchFamily="34" charset="0"/>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68462857"/>
                  </a:ext>
                </a:extLst>
              </a:tr>
              <a:tr h="424148">
                <a:tc>
                  <a:txBody>
                    <a:bodyPr/>
                    <a:lstStyle/>
                    <a:p>
                      <a:pPr algn="l" fontAlgn="t"/>
                      <a:r>
                        <a:rPr lang="en-US" sz="2200" b="1" u="none" strike="noStrike" dirty="0">
                          <a:effectLst/>
                        </a:rPr>
                        <a:t>Chronic liver disease and cirrhosis </a:t>
                      </a:r>
                      <a:endParaRPr lang="en-US" sz="2200" b="0"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418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200.0%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400" b="0" i="0" u="none" strike="noStrike" dirty="0">
                          <a:solidFill>
                            <a:srgbClr val="000000"/>
                          </a:solidFill>
                          <a:effectLst/>
                          <a:latin typeface="Calibri" panose="020F0502020204030204" pitchFamily="34"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096014"/>
                  </a:ext>
                </a:extLst>
              </a:tr>
              <a:tr h="42414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200" b="1" u="none" strike="noStrike" dirty="0">
                          <a:effectLst/>
                        </a:rPr>
                        <a:t>Pregnancy, childbirth &amp; puerperium</a:t>
                      </a:r>
                      <a:endParaRPr lang="en-US" sz="2200" b="1" i="0" u="none" strike="noStrike" dirty="0">
                        <a:solidFill>
                          <a:srgbClr val="000000"/>
                        </a:solidFill>
                        <a:effectLst/>
                        <a:latin typeface="Calibri" panose="020F0502020204030204" pitchFamily="34" charset="0"/>
                      </a:endParaRP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532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sz="1800" b="0" i="0" u="none" strike="noStrike" dirty="0">
                          <a:solidFill>
                            <a:srgbClr val="000000"/>
                          </a:solidFill>
                          <a:effectLst/>
                          <a:latin typeface="Verdana" panose="020B060403050404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000" b="0" i="0" u="none" strike="noStrike" dirty="0">
                          <a:solidFill>
                            <a:srgbClr val="000000"/>
                          </a:solidFill>
                          <a:effectLst/>
                          <a:latin typeface="Calibri" panose="020F0502020204030204" pitchFamily="34" charset="0"/>
                        </a:rPr>
                        <a:t>44.4%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2400" b="0" i="0" u="none" strike="noStrike" dirty="0">
                          <a:solidFill>
                            <a:srgbClr val="000000"/>
                          </a:solidFill>
                          <a:effectLst/>
                          <a:latin typeface="Calibri" panose="020F0502020204030204" pitchFamily="34"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93529875"/>
                  </a:ext>
                </a:extLst>
              </a:tr>
              <a:tr h="316911">
                <a:tc>
                  <a:txBody>
                    <a:bodyPr/>
                    <a:lstStyle/>
                    <a:p>
                      <a:pPr algn="l" fontAlgn="t"/>
                      <a:r>
                        <a:rPr lang="en-US" sz="2200" u="none" strike="noStrike" dirty="0">
                          <a:effectLst/>
                        </a:rPr>
                        <a:t>Diabetes mellitus </a:t>
                      </a:r>
                      <a:endParaRPr lang="en-US" sz="2200" b="0"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000000"/>
                          </a:solidFill>
                          <a:effectLst/>
                          <a:latin typeface="Verdana" panose="020B0604030504040204" pitchFamily="34" charset="0"/>
                        </a:rPr>
                        <a:t>325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dirty="0">
                          <a:solidFill>
                            <a:srgbClr val="000000"/>
                          </a:solidFill>
                          <a:effectLst/>
                          <a:latin typeface="Verdana" panose="020B060403050404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53.8%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Calibri" panose="020F0502020204030204" pitchFamily="34"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908546"/>
                  </a:ext>
                </a:extLst>
              </a:tr>
              <a:tr h="316911">
                <a:tc>
                  <a:txBody>
                    <a:bodyPr/>
                    <a:lstStyle/>
                    <a:p>
                      <a:pPr algn="l" fontAlgn="t"/>
                      <a:r>
                        <a:rPr lang="en-US" sz="2200" u="none" strike="noStrike" dirty="0">
                          <a:effectLst/>
                        </a:rPr>
                        <a:t>Cerebrovascular diseases</a:t>
                      </a:r>
                      <a:endParaRPr lang="en-US" sz="2200" b="0" i="0" u="none" strike="noStrike" dirty="0">
                        <a:solidFill>
                          <a:srgbClr val="333333"/>
                        </a:solidFill>
                        <a:effectLst/>
                        <a:latin typeface="Calibri" panose="020F0502020204030204" pitchFamily="34" charset="0"/>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000000"/>
                          </a:solidFill>
                          <a:effectLst/>
                          <a:latin typeface="Verdana" panose="020B0604030504040204" pitchFamily="34" charset="0"/>
                        </a:rPr>
                        <a:t>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000000"/>
                          </a:solidFill>
                          <a:effectLst/>
                          <a:latin typeface="Verdana" panose="020B060403050404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effectLst/>
                          <a:latin typeface="Calibri" panose="020F0502020204030204" pitchFamily="34" charset="0"/>
                        </a:rPr>
                        <a:t>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Calibri" panose="020F0502020204030204" pitchFamily="34" charset="0"/>
                        </a:rPr>
                        <a:t>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004347"/>
                  </a:ext>
                </a:extLst>
              </a:tr>
              <a:tr h="316911">
                <a:tc>
                  <a:txBody>
                    <a:bodyPr/>
                    <a:lstStyle/>
                    <a:p>
                      <a:pPr algn="l" fontAlgn="b"/>
                      <a:r>
                        <a:rPr lang="en-US" sz="2200" u="none" strike="noStrike" dirty="0">
                          <a:effectLst/>
                        </a:rPr>
                        <a:t>All other causes  (residual)</a:t>
                      </a:r>
                      <a:endParaRPr lang="en-US" sz="2200" b="0" i="0" u="none" strike="noStrike" dirty="0">
                        <a:solidFill>
                          <a:srgbClr val="000000"/>
                        </a:solidFill>
                        <a:effectLst/>
                        <a:latin typeface="Calibri" panose="020F0502020204030204" pitchFamily="34" charset="0"/>
                      </a:endParaRPr>
                    </a:p>
                  </a:txBody>
                  <a:tcPr marL="6926" marR="6926" marT="69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2200" u="none" strike="noStrike" dirty="0">
                          <a:effectLst/>
                          <a:latin typeface="+mn-lt"/>
                        </a:rPr>
                        <a:t>4,837</a:t>
                      </a:r>
                      <a:endParaRPr lang="en-US" sz="2200" b="0" i="0" u="none" strike="noStrike" dirty="0">
                        <a:solidFill>
                          <a:srgbClr val="333333"/>
                        </a:solidFill>
                        <a:effectLst/>
                        <a:latin typeface="+mn-lt"/>
                      </a:endParaRPr>
                    </a:p>
                  </a:txBody>
                  <a:tcPr marL="6926" marR="692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2200" u="none" strike="noStrike" dirty="0">
                          <a:effectLst/>
                          <a:latin typeface="+mn-lt"/>
                        </a:rPr>
                        <a:t>22.3</a:t>
                      </a:r>
                      <a:endParaRPr lang="en-US" sz="2200" b="0" i="0" u="none" strike="noStrike" dirty="0">
                        <a:solidFill>
                          <a:srgbClr val="333333"/>
                        </a:solidFill>
                        <a:effectLst/>
                        <a:latin typeface="+mn-lt"/>
                      </a:endParaRPr>
                    </a:p>
                  </a:txBody>
                  <a:tcPr marL="6926" marR="6233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2400" u="none" strike="noStrike" dirty="0">
                          <a:effectLst/>
                          <a:latin typeface="+mn-lt"/>
                        </a:rPr>
                        <a:t>21.4</a:t>
                      </a:r>
                      <a:endParaRPr lang="en-US" sz="2400" b="0" i="0" u="none" strike="noStrike" dirty="0">
                        <a:solidFill>
                          <a:srgbClr val="333333"/>
                        </a:solidFill>
                        <a:effectLst/>
                        <a:latin typeface="+mn-lt"/>
                      </a:endParaRPr>
                    </a:p>
                  </a:txBody>
                  <a:tcPr marL="6926" marR="62336" marT="69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mn-lt"/>
                        </a:rPr>
                        <a:t>30.4%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effectLst/>
                          <a:latin typeface="+mn-lt"/>
                        </a:rPr>
                        <a:t>23.4%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008515"/>
                  </a:ext>
                </a:extLst>
              </a:tr>
            </a:tbl>
          </a:graphicData>
        </a:graphic>
      </p:graphicFrame>
      <p:sp>
        <p:nvSpPr>
          <p:cNvPr id="6" name="TextBox 5"/>
          <p:cNvSpPr txBox="1"/>
          <p:nvPr/>
        </p:nvSpPr>
        <p:spPr>
          <a:xfrm>
            <a:off x="0" y="6194718"/>
            <a:ext cx="11405419" cy="646331"/>
          </a:xfrm>
          <a:prstGeom prst="rect">
            <a:avLst/>
          </a:prstGeom>
          <a:noFill/>
        </p:spPr>
        <p:txBody>
          <a:bodyPr wrap="square" rtlCol="0">
            <a:spAutoFit/>
          </a:bodyPr>
          <a:lstStyle/>
          <a:p>
            <a:pPr lvl="0">
              <a:defRPr/>
            </a:pPr>
            <a:r>
              <a:rPr kumimoji="0" lang="en-US" b="0" i="0" u="none" strike="noStrike" kern="1200" cap="none" spc="0" normalizeH="0" baseline="0" noProof="0" dirty="0">
                <a:ln>
                  <a:noFill/>
                </a:ln>
                <a:solidFill>
                  <a:prstClr val="black"/>
                </a:solidFill>
                <a:effectLst/>
                <a:uLnTx/>
                <a:uFillTx/>
                <a:latin typeface="Calibri" panose="020F0502020204030204"/>
              </a:rPr>
              <a:t>Sources: CDC, NCHS</a:t>
            </a:r>
            <a:r>
              <a:rPr lang="en-US" dirty="0"/>
              <a:t>. Underlying Cause of Death 1999-2020 on CDC WONDER Detailed Mortality Database, released in 2022. Accessed at http://wonder.cdc.gov/ucd-icd10.html on Aug. 14, 2022</a:t>
            </a:r>
            <a:endParaRPr kumimoji="0" lang="en-US" b="0" i="0" u="none" strike="noStrike" kern="1200" cap="none" spc="0" normalizeH="0" baseline="0" noProof="0" dirty="0">
              <a:ln>
                <a:noFill/>
              </a:ln>
              <a:solidFill>
                <a:prstClr val="black"/>
              </a:solidFill>
              <a:effectLst/>
              <a:uLnTx/>
              <a:uFillTx/>
              <a:latin typeface="Calibri" panose="020F0502020204030204"/>
            </a:endParaRPr>
          </a:p>
        </p:txBody>
      </p:sp>
      <p:sp>
        <p:nvSpPr>
          <p:cNvPr id="9" name="Rectangle 8"/>
          <p:cNvSpPr/>
          <p:nvPr/>
        </p:nvSpPr>
        <p:spPr>
          <a:xfrm>
            <a:off x="8995935" y="1976214"/>
            <a:ext cx="2552074" cy="349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826500" y="4228070"/>
            <a:ext cx="2738543" cy="8785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95935" y="2708895"/>
            <a:ext cx="2552074" cy="349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2776978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Increases in Female Deaths (25-34) 2010-2020: 45% of the overall increase came from 1 cause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256118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4999512" y="2018805"/>
            <a:ext cx="2850078" cy="843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4999512" y="3996048"/>
            <a:ext cx="2850078" cy="792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99512" y="5126182"/>
            <a:ext cx="2850078" cy="395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70544" y="3471553"/>
            <a:ext cx="2108013" cy="461665"/>
          </a:xfrm>
          <a:prstGeom prst="rect">
            <a:avLst/>
          </a:prstGeom>
          <a:noFill/>
        </p:spPr>
        <p:txBody>
          <a:bodyPr wrap="none" rtlCol="0">
            <a:spAutoFit/>
          </a:bodyPr>
          <a:lstStyle/>
          <a:p>
            <a:r>
              <a:rPr lang="en-US" sz="2400" b="1" dirty="0"/>
              <a:t>Increase: 4,679</a:t>
            </a:r>
          </a:p>
        </p:txBody>
      </p:sp>
      <p:sp>
        <p:nvSpPr>
          <p:cNvPr id="15" name="TextBox 14"/>
          <p:cNvSpPr txBox="1"/>
          <p:nvPr/>
        </p:nvSpPr>
        <p:spPr>
          <a:xfrm>
            <a:off x="3429000" y="2440379"/>
            <a:ext cx="1042273" cy="461665"/>
          </a:xfrm>
          <a:prstGeom prst="rect">
            <a:avLst/>
          </a:prstGeom>
          <a:noFill/>
        </p:spPr>
        <p:txBody>
          <a:bodyPr wrap="none" rtlCol="0">
            <a:spAutoFit/>
          </a:bodyPr>
          <a:lstStyle/>
          <a:p>
            <a:r>
              <a:rPr lang="en-US" sz="2400" b="1" dirty="0"/>
              <a:t>13,067</a:t>
            </a:r>
          </a:p>
        </p:txBody>
      </p:sp>
      <p:sp>
        <p:nvSpPr>
          <p:cNvPr id="16" name="TextBox 15"/>
          <p:cNvSpPr txBox="1"/>
          <p:nvPr/>
        </p:nvSpPr>
        <p:spPr>
          <a:xfrm>
            <a:off x="8244840" y="1594792"/>
            <a:ext cx="1042273" cy="461665"/>
          </a:xfrm>
          <a:prstGeom prst="rect">
            <a:avLst/>
          </a:prstGeom>
          <a:noFill/>
        </p:spPr>
        <p:txBody>
          <a:bodyPr wrap="none" rtlCol="0">
            <a:spAutoFit/>
          </a:bodyPr>
          <a:lstStyle/>
          <a:p>
            <a:r>
              <a:rPr lang="en-US" sz="2400" b="1" dirty="0"/>
              <a:t>21,654</a:t>
            </a:r>
          </a:p>
        </p:txBody>
      </p:sp>
      <p:sp>
        <p:nvSpPr>
          <p:cNvPr id="11" name="TextBox 10"/>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2" name="TextBox 11"/>
          <p:cNvSpPr txBox="1"/>
          <p:nvPr/>
        </p:nvSpPr>
        <p:spPr>
          <a:xfrm>
            <a:off x="0" y="6113869"/>
            <a:ext cx="11405419" cy="646331"/>
          </a:xfrm>
          <a:prstGeom prst="rect">
            <a:avLst/>
          </a:prstGeom>
          <a:noFill/>
        </p:spPr>
        <p:txBody>
          <a:bodyPr wrap="square" rtlCol="0">
            <a:spAutoFit/>
          </a:bodyPr>
          <a:lstStyle/>
          <a:p>
            <a:pPr lvl="0">
              <a:defRPr/>
            </a:pPr>
            <a:r>
              <a:rPr kumimoji="0" lang="en-US" b="0" i="0" u="none" strike="noStrike" kern="1200" cap="none" spc="0" normalizeH="0" baseline="0" noProof="0" dirty="0">
                <a:ln>
                  <a:noFill/>
                </a:ln>
                <a:solidFill>
                  <a:prstClr val="black"/>
                </a:solidFill>
                <a:effectLst/>
                <a:uLnTx/>
                <a:uFillTx/>
                <a:latin typeface="Calibri" panose="020F0502020204030204"/>
              </a:rPr>
              <a:t>Sources: CDC, NCHS</a:t>
            </a:r>
            <a:r>
              <a:rPr lang="en-US" dirty="0"/>
              <a:t>. CDC WONDER Online Detailed Mortality Database, released in 2022. Accessed at http://wonder.cdc.gov/ucd-icd10.html on Aug 9, 2022.</a:t>
            </a:r>
            <a:endParaRPr kumimoji="0" lang="en-US"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112455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Drug Induced Deaths, by Race/Ethnicity, 2010 &amp;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54789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4049628" y="3201194"/>
            <a:ext cx="1120140" cy="800100"/>
          </a:xfrm>
          <a:prstGeom prst="rect">
            <a:avLst/>
          </a:prstGeom>
          <a:solidFill>
            <a:srgbClr val="C00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490%</a:t>
            </a:r>
          </a:p>
          <a:p>
            <a:pPr algn="ctr"/>
            <a:r>
              <a:rPr lang="en-US" sz="2000" b="1" dirty="0">
                <a:solidFill>
                  <a:schemeClr val="bg1"/>
                </a:solidFill>
              </a:rPr>
              <a:t>Increase</a:t>
            </a:r>
          </a:p>
        </p:txBody>
      </p:sp>
      <p:sp>
        <p:nvSpPr>
          <p:cNvPr id="8" name="TextBox 1"/>
          <p:cNvSpPr txBox="1"/>
          <p:nvPr/>
        </p:nvSpPr>
        <p:spPr>
          <a:xfrm>
            <a:off x="5880534" y="3601244"/>
            <a:ext cx="1120140" cy="800100"/>
          </a:xfrm>
          <a:prstGeom prst="rect">
            <a:avLst/>
          </a:prstGeom>
          <a:solidFill>
            <a:srgbClr val="C00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230%</a:t>
            </a:r>
          </a:p>
          <a:p>
            <a:pPr algn="ctr"/>
            <a:r>
              <a:rPr lang="en-US" sz="2000" b="1" dirty="0">
                <a:solidFill>
                  <a:schemeClr val="bg1"/>
                </a:solidFill>
              </a:rPr>
              <a:t>Increase</a:t>
            </a:r>
          </a:p>
        </p:txBody>
      </p:sp>
      <p:sp>
        <p:nvSpPr>
          <p:cNvPr id="9" name="TextBox 1"/>
          <p:cNvSpPr txBox="1"/>
          <p:nvPr/>
        </p:nvSpPr>
        <p:spPr>
          <a:xfrm>
            <a:off x="9532620" y="3601244"/>
            <a:ext cx="1120140" cy="800100"/>
          </a:xfrm>
          <a:prstGeom prst="rect">
            <a:avLst/>
          </a:prstGeom>
          <a:solidFill>
            <a:srgbClr val="C00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191%</a:t>
            </a:r>
          </a:p>
          <a:p>
            <a:pPr algn="ctr"/>
            <a:r>
              <a:rPr lang="en-US" sz="2000" b="1" dirty="0">
                <a:solidFill>
                  <a:schemeClr val="bg1"/>
                </a:solidFill>
              </a:rPr>
              <a:t>Increase</a:t>
            </a:r>
          </a:p>
        </p:txBody>
      </p:sp>
      <p:sp>
        <p:nvSpPr>
          <p:cNvPr id="10" name="TextBox 9"/>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3" name="Rectangle 2"/>
          <p:cNvSpPr/>
          <p:nvPr/>
        </p:nvSpPr>
        <p:spPr>
          <a:xfrm>
            <a:off x="176980" y="6176963"/>
            <a:ext cx="8711381" cy="646331"/>
          </a:xfrm>
          <a:prstGeom prst="rect">
            <a:avLst/>
          </a:prstGeom>
        </p:spPr>
        <p:txBody>
          <a:bodyPr wrap="square">
            <a:spAutoFit/>
          </a:bodyPr>
          <a:lstStyle/>
          <a:p>
            <a:pPr lvl="0">
              <a:defRPr/>
            </a:pPr>
            <a:r>
              <a:rPr lang="en-US" dirty="0">
                <a:solidFill>
                  <a:prstClr val="black"/>
                </a:solidFill>
              </a:rPr>
              <a:t>CDC, NCHS</a:t>
            </a:r>
            <a:r>
              <a:rPr lang="en-US" dirty="0"/>
              <a:t>. CDC WONDER Online Detailed Mortality Database, released in 2020. Accessed at </a:t>
            </a:r>
            <a:r>
              <a:rPr lang="en-US" b="0" i="0" dirty="0">
                <a:solidFill>
                  <a:srgbClr val="000000"/>
                </a:solidFill>
                <a:effectLst/>
              </a:rPr>
              <a:t>http://wonder.cdc.gov/ucd-icd10.html on Aug 12, 2022</a:t>
            </a:r>
            <a:endParaRPr lang="en-US" dirty="0">
              <a:solidFill>
                <a:prstClr val="black"/>
              </a:solidFill>
            </a:endParaRPr>
          </a:p>
        </p:txBody>
      </p:sp>
      <p:sp>
        <p:nvSpPr>
          <p:cNvPr id="11" name="TextBox 1"/>
          <p:cNvSpPr txBox="1"/>
          <p:nvPr/>
        </p:nvSpPr>
        <p:spPr>
          <a:xfrm>
            <a:off x="7711440" y="3813802"/>
            <a:ext cx="1120140" cy="800100"/>
          </a:xfrm>
          <a:prstGeom prst="rect">
            <a:avLst/>
          </a:prstGeom>
          <a:solidFill>
            <a:srgbClr val="C0000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247%</a:t>
            </a:r>
          </a:p>
          <a:p>
            <a:pPr algn="ctr"/>
            <a:r>
              <a:rPr lang="en-US" sz="2000" b="1" dirty="0">
                <a:solidFill>
                  <a:schemeClr val="bg1"/>
                </a:solidFill>
              </a:rPr>
              <a:t>Increase</a:t>
            </a:r>
          </a:p>
        </p:txBody>
      </p:sp>
    </p:spTree>
    <p:extLst>
      <p:ext uri="{BB962C8B-B14F-4D97-AF65-F5344CB8AC3E}">
        <p14:creationId xmlns:p14="http://schemas.microsoft.com/office/powerpoint/2010/main" val="33244695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24" y="115744"/>
            <a:ext cx="10515600" cy="953036"/>
          </a:xfrm>
        </p:spPr>
        <p:txBody>
          <a:bodyPr>
            <a:normAutofit/>
          </a:bodyPr>
          <a:lstStyle/>
          <a:p>
            <a:r>
              <a:rPr lang="en-US" sz="6000" dirty="0"/>
              <a:t>Summary</a:t>
            </a:r>
          </a:p>
        </p:txBody>
      </p:sp>
      <p:sp>
        <p:nvSpPr>
          <p:cNvPr id="3" name="Content Placeholder 2"/>
          <p:cNvSpPr>
            <a:spLocks noGrp="1"/>
          </p:cNvSpPr>
          <p:nvPr>
            <p:ph idx="1"/>
          </p:nvPr>
        </p:nvSpPr>
        <p:spPr>
          <a:xfrm>
            <a:off x="303809" y="946849"/>
            <a:ext cx="11607141" cy="5643955"/>
          </a:xfrm>
        </p:spPr>
        <p:txBody>
          <a:bodyPr>
            <a:normAutofit/>
          </a:bodyPr>
          <a:lstStyle/>
          <a:p>
            <a:r>
              <a:rPr lang="en-US" dirty="0"/>
              <a:t>Pick your idiom: tip of the iceberg or canary in the coal mine – the 800 maternal deaths are a warning about a much larger problem in the U.S. --  the rising death rate among women of reproductive age.</a:t>
            </a:r>
          </a:p>
          <a:p>
            <a:endParaRPr lang="en-US" dirty="0"/>
          </a:p>
          <a:p>
            <a:r>
              <a:rPr lang="en-US" dirty="0"/>
              <a:t>While the pregnancy related mortality rate has remained steady since 2010, the overall death rate for women 25-34 has increased  by 33%, though some of that is related to the 2019-2020 increase associated with COVID. </a:t>
            </a:r>
          </a:p>
          <a:p>
            <a:endParaRPr lang="en-US" dirty="0"/>
          </a:p>
          <a:p>
            <a:r>
              <a:rPr lang="en-US" dirty="0"/>
              <a:t>The death rate for non-Hispanic White women was rising 2010-2017 at a much faster rate than the rate among non-Hispanic black women.</a:t>
            </a:r>
          </a:p>
          <a:p>
            <a:endParaRPr lang="en-US" dirty="0"/>
          </a:p>
          <a:p>
            <a:r>
              <a:rPr lang="en-US" dirty="0"/>
              <a:t>The primary cause of these increases in deaths appears to be substance use. </a:t>
            </a:r>
          </a:p>
        </p:txBody>
      </p:sp>
      <p:sp>
        <p:nvSpPr>
          <p:cNvPr id="4" name="TextBox 3"/>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6975718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38875"/>
          </a:xfrm>
        </p:spPr>
        <p:txBody>
          <a:bodyPr>
            <a:noAutofit/>
          </a:bodyPr>
          <a:lstStyle/>
          <a:p>
            <a:pPr algn="ctr"/>
            <a:r>
              <a:rPr lang="en-US" sz="6000" b="1" dirty="0">
                <a:solidFill>
                  <a:srgbClr val="0000FF"/>
                </a:solidFill>
                <a:latin typeface="+mn-lt"/>
              </a:rPr>
              <a:t>9. The Way Forward</a:t>
            </a:r>
            <a:br>
              <a:rPr lang="en-US" sz="6000" b="1" dirty="0">
                <a:solidFill>
                  <a:srgbClr val="0000FF"/>
                </a:solidFill>
                <a:latin typeface="+mn-lt"/>
              </a:rPr>
            </a:br>
            <a:endParaRPr lang="en-US" sz="6000" dirty="0">
              <a:latin typeface="+mn-lt"/>
            </a:endParaRP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0910500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Preventability</a:t>
            </a:r>
          </a:p>
        </p:txBody>
      </p:sp>
      <p:sp>
        <p:nvSpPr>
          <p:cNvPr id="3" name="Content Placeholder 2"/>
          <p:cNvSpPr>
            <a:spLocks noGrp="1"/>
          </p:cNvSpPr>
          <p:nvPr>
            <p:ph idx="1"/>
          </p:nvPr>
        </p:nvSpPr>
        <p:spPr/>
        <p:txBody>
          <a:bodyPr/>
          <a:lstStyle/>
          <a:p>
            <a:r>
              <a:rPr lang="en-US" sz="3600" b="1" dirty="0"/>
              <a:t>Definition: </a:t>
            </a:r>
            <a:r>
              <a:rPr lang="en-US" sz="3600" dirty="0"/>
              <a:t>A death is considered preventable if the committee determines there was at least some chance of the death being averted by one or more reasonable changes to patient, family, provider, facility, system and/or community factors.</a:t>
            </a:r>
          </a:p>
        </p:txBody>
      </p:sp>
      <p:sp>
        <p:nvSpPr>
          <p:cNvPr id="4" name="TextBox 3"/>
          <p:cNvSpPr txBox="1"/>
          <p:nvPr/>
        </p:nvSpPr>
        <p:spPr>
          <a:xfrm>
            <a:off x="164592" y="6211669"/>
            <a:ext cx="8921417" cy="646331"/>
          </a:xfrm>
          <a:prstGeom prst="rect">
            <a:avLst/>
          </a:prstGeom>
          <a:noFill/>
        </p:spPr>
        <p:txBody>
          <a:bodyPr wrap="none" rtlCol="0">
            <a:spAutoFit/>
          </a:bodyPr>
          <a:lstStyle/>
          <a:p>
            <a:r>
              <a:rPr lang="en-US" dirty="0"/>
              <a:t>Source: Berg CJ, Harper MA, Atkinson SM, Bell EA, Brown HL, </a:t>
            </a:r>
            <a:r>
              <a:rPr lang="en-US" dirty="0" err="1"/>
              <a:t>HageML</a:t>
            </a:r>
            <a:r>
              <a:rPr lang="en-US" dirty="0"/>
              <a:t>, et al. Preventability of </a:t>
            </a:r>
          </a:p>
          <a:p>
            <a:r>
              <a:rPr lang="en-US" dirty="0"/>
              <a:t>pregnancy-related deaths: results of a state-wide review. ObstetGynecol2005;106:1228–34.</a:t>
            </a:r>
          </a:p>
        </p:txBody>
      </p:sp>
      <p:sp>
        <p:nvSpPr>
          <p:cNvPr id="5" name="TextBox 4">
            <a:extLst>
              <a:ext uri="{FF2B5EF4-FFF2-40B4-BE49-F238E27FC236}">
                <a16:creationId xmlns:a16="http://schemas.microsoft.com/office/drawing/2014/main" id="{3D57C897-83E6-4C15-9A4F-7410839B82C3}"/>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3917916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121285"/>
            <a:ext cx="10515600" cy="866111"/>
          </a:xfrm>
        </p:spPr>
        <p:txBody>
          <a:bodyPr/>
          <a:lstStyle/>
          <a:p>
            <a:r>
              <a:rPr lang="en-US" dirty="0"/>
              <a:t>States Funded Through ERASE MM</a:t>
            </a:r>
          </a:p>
        </p:txBody>
      </p:sp>
      <p:sp>
        <p:nvSpPr>
          <p:cNvPr id="5" name="TextBox 4"/>
          <p:cNvSpPr txBox="1"/>
          <p:nvPr/>
        </p:nvSpPr>
        <p:spPr>
          <a:xfrm>
            <a:off x="157316" y="6488668"/>
            <a:ext cx="8790163" cy="369332"/>
          </a:xfrm>
          <a:prstGeom prst="rect">
            <a:avLst/>
          </a:prstGeom>
          <a:noFill/>
        </p:spPr>
        <p:txBody>
          <a:bodyPr wrap="none" rtlCol="0">
            <a:spAutoFit/>
          </a:bodyPr>
          <a:lstStyle/>
          <a:p>
            <a:r>
              <a:rPr lang="en-US" dirty="0"/>
              <a:t>Source: </a:t>
            </a:r>
            <a:r>
              <a:rPr lang="en-US" dirty="0">
                <a:hlinkClick r:id="rId3"/>
              </a:rPr>
              <a:t>https://www.cdc.gov/reproductivehealth/maternal-mortality/erase-mm/index.html</a:t>
            </a:r>
            <a:endParaRPr lang="en-US" dirty="0"/>
          </a:p>
        </p:txBody>
      </p:sp>
      <p:sp>
        <p:nvSpPr>
          <p:cNvPr id="6" name="TextBox 5"/>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pic>
        <p:nvPicPr>
          <p:cNvPr id="1026" name="Picture 2" descr="Alaska, Arizona, California, Colorado, Connecticut, Delaware, Florida, Georgia, Illinois, Indiana, Iowa, Kansas, Louisiana, Maryland, Mississippi, Missouri, Montana, Nevada, New Hampshire, New Mexico, New Jersey, New York, North Carolina, Ohio, Pennsylvania, Tennessee, Texas, Utah (collaborating with Wyoming), Washington, and Wisconsin.">
            <a:extLst>
              <a:ext uri="{FF2B5EF4-FFF2-40B4-BE49-F238E27FC236}">
                <a16:creationId xmlns:a16="http://schemas.microsoft.com/office/drawing/2014/main" id="{77057263-A30D-42EE-8A94-B8F67BAC7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20" y="777168"/>
            <a:ext cx="10198686" cy="566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929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104321-4BB6-4594-B8C4-CF527D12BBA2}"/>
              </a:ext>
            </a:extLst>
          </p:cNvPr>
          <p:cNvSpPr/>
          <p:nvPr/>
        </p:nvSpPr>
        <p:spPr>
          <a:xfrm>
            <a:off x="5453449" y="5465344"/>
            <a:ext cx="6268994" cy="12557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B782A-9C98-4A87-8937-EA852B6A0F8D}"/>
              </a:ext>
            </a:extLst>
          </p:cNvPr>
          <p:cNvSpPr>
            <a:spLocks noGrp="1"/>
          </p:cNvSpPr>
          <p:nvPr>
            <p:ph type="title"/>
          </p:nvPr>
        </p:nvSpPr>
        <p:spPr/>
        <p:txBody>
          <a:bodyPr/>
          <a:lstStyle/>
          <a:p>
            <a:r>
              <a:rPr lang="en-US"/>
              <a:t>Maternal Mortality Review Committees (MMRCs) in 50 State and Local Jurisdictions</a:t>
            </a:r>
          </a:p>
        </p:txBody>
      </p:sp>
      <p:pic>
        <p:nvPicPr>
          <p:cNvPr id="5" name="Picture 4">
            <a:extLst>
              <a:ext uri="{FF2B5EF4-FFF2-40B4-BE49-F238E27FC236}">
                <a16:creationId xmlns:a16="http://schemas.microsoft.com/office/drawing/2014/main" id="{E2403BE2-26A1-4E46-B871-F030D9DB3F45}"/>
              </a:ext>
            </a:extLst>
          </p:cNvPr>
          <p:cNvPicPr>
            <a:picLocks noChangeAspect="1"/>
          </p:cNvPicPr>
          <p:nvPr/>
        </p:nvPicPr>
        <p:blipFill>
          <a:blip r:embed="rId3"/>
          <a:stretch>
            <a:fillRect/>
          </a:stretch>
        </p:blipFill>
        <p:spPr>
          <a:xfrm>
            <a:off x="1857895" y="1417639"/>
            <a:ext cx="8476209" cy="5165722"/>
          </a:xfrm>
          <a:prstGeom prst="rect">
            <a:avLst/>
          </a:prstGeom>
        </p:spPr>
      </p:pic>
    </p:spTree>
    <p:extLst>
      <p:ext uri="{BB962C8B-B14F-4D97-AF65-F5344CB8AC3E}">
        <p14:creationId xmlns:p14="http://schemas.microsoft.com/office/powerpoint/2010/main" val="910584987"/>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BAE9-D932-4FE3-8531-EAC8DA1BC8BE}"/>
              </a:ext>
            </a:extLst>
          </p:cNvPr>
          <p:cNvSpPr>
            <a:spLocks noGrp="1"/>
          </p:cNvSpPr>
          <p:nvPr>
            <p:ph type="title"/>
          </p:nvPr>
        </p:nvSpPr>
        <p:spPr>
          <a:xfrm>
            <a:off x="609599" y="440182"/>
            <a:ext cx="11394832" cy="752791"/>
          </a:xfrm>
        </p:spPr>
        <p:txBody>
          <a:bodyPr/>
          <a:lstStyle/>
          <a:p>
            <a:r>
              <a:rPr lang="en-US"/>
              <a:t>US Maternal Mortality Surveillance </a:t>
            </a:r>
          </a:p>
        </p:txBody>
      </p:sp>
      <p:graphicFrame>
        <p:nvGraphicFramePr>
          <p:cNvPr id="8" name="Content Placeholder 8">
            <a:extLst>
              <a:ext uri="{FF2B5EF4-FFF2-40B4-BE49-F238E27FC236}">
                <a16:creationId xmlns:a16="http://schemas.microsoft.com/office/drawing/2014/main" id="{2BC63D57-65BA-4B7C-9300-4DF2E6B07DA1}"/>
              </a:ext>
            </a:extLst>
          </p:cNvPr>
          <p:cNvGraphicFramePr>
            <a:graphicFrameLocks/>
          </p:cNvGraphicFramePr>
          <p:nvPr/>
        </p:nvGraphicFramePr>
        <p:xfrm>
          <a:off x="1839557" y="1345399"/>
          <a:ext cx="9742842" cy="648387"/>
        </p:xfrm>
        <a:graphic>
          <a:graphicData uri="http://schemas.openxmlformats.org/drawingml/2006/table">
            <a:tbl>
              <a:tblPr firstRow="1" bandRow="1"/>
              <a:tblGrid>
                <a:gridCol w="3275368">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3228974">
                  <a:extLst>
                    <a:ext uri="{9D8B030D-6E8A-4147-A177-3AD203B41FA5}">
                      <a16:colId xmlns:a16="http://schemas.microsoft.com/office/drawing/2014/main" val="3205053387"/>
                    </a:ext>
                  </a:extLst>
                </a:gridCol>
              </a:tblGrid>
              <a:tr h="648387">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400" b="0" i="0" dirty="0">
                          <a:solidFill>
                            <a:schemeClr val="bg2"/>
                          </a:solidFill>
                          <a:latin typeface="Work Sans Medium" charset="0"/>
                          <a:ea typeface="Work Sans Medium" charset="0"/>
                          <a:cs typeface="Work Sans Medium" charset="0"/>
                        </a:rPr>
                        <a:t>CDC – National Vital Statistics System (NVSS)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1955"/>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400" b="0" i="0">
                          <a:solidFill>
                            <a:schemeClr val="bg2"/>
                          </a:solidFill>
                          <a:latin typeface="Work Sans Medium" charset="0"/>
                          <a:ea typeface="Work Sans Medium" charset="0"/>
                          <a:cs typeface="Work Sans Medium" charset="0"/>
                        </a:rPr>
                        <a:t>CDC – Pregnancy Mortality Surveillance System (PMSS)</a:t>
                      </a:r>
                    </a:p>
                  </a:txBody>
                  <a:tcPr marL="68580" marR="68580"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1955"/>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0" i="0" dirty="0">
                          <a:solidFill>
                            <a:schemeClr val="bg2"/>
                          </a:solidFill>
                          <a:latin typeface="Work Sans Medium" charset="0"/>
                          <a:ea typeface="Work Sans Medium" charset="0"/>
                          <a:cs typeface="Work Sans Medium" charset="0"/>
                        </a:rPr>
                        <a:t>State and Local Maternal</a:t>
                      </a:r>
                      <a:r>
                        <a:rPr lang="en-US" sz="1400" b="0" i="0" baseline="0" dirty="0">
                          <a:solidFill>
                            <a:schemeClr val="bg2"/>
                          </a:solidFill>
                          <a:latin typeface="Work Sans Medium" charset="0"/>
                          <a:ea typeface="Work Sans Medium" charset="0"/>
                          <a:cs typeface="Work Sans Medium" charset="0"/>
                        </a:rPr>
                        <a:t> Mortality Review Committees </a:t>
                      </a:r>
                      <a:r>
                        <a:rPr lang="en-US" sz="1400" b="0" i="0" dirty="0">
                          <a:solidFill>
                            <a:schemeClr val="bg2"/>
                          </a:solidFill>
                          <a:latin typeface="Work Sans Medium" charset="0"/>
                          <a:ea typeface="Work Sans Medium" charset="0"/>
                          <a:cs typeface="Work Sans Medium" charset="0"/>
                        </a:rPr>
                        <a:t>(MMRCs)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1955"/>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142E2EEF-EA85-4B63-B7BE-47A2F7CF5BC6}"/>
              </a:ext>
            </a:extLst>
          </p:cNvPr>
          <p:cNvGraphicFramePr>
            <a:graphicFrameLocks noGrp="1"/>
          </p:cNvGraphicFramePr>
          <p:nvPr/>
        </p:nvGraphicFramePr>
        <p:xfrm>
          <a:off x="609597" y="1963370"/>
          <a:ext cx="10972802" cy="3905404"/>
        </p:xfrm>
        <a:graphic>
          <a:graphicData uri="http://schemas.openxmlformats.org/drawingml/2006/table">
            <a:tbl>
              <a:tblPr firstRow="1" bandRow="1"/>
              <a:tblGrid>
                <a:gridCol w="1231042">
                  <a:extLst>
                    <a:ext uri="{9D8B030D-6E8A-4147-A177-3AD203B41FA5}">
                      <a16:colId xmlns:a16="http://schemas.microsoft.com/office/drawing/2014/main" val="20000"/>
                    </a:ext>
                  </a:extLst>
                </a:gridCol>
                <a:gridCol w="3274625">
                  <a:extLst>
                    <a:ext uri="{9D8B030D-6E8A-4147-A177-3AD203B41FA5}">
                      <a16:colId xmlns:a16="http://schemas.microsoft.com/office/drawing/2014/main" val="20001"/>
                    </a:ext>
                  </a:extLst>
                </a:gridCol>
                <a:gridCol w="3237925">
                  <a:extLst>
                    <a:ext uri="{9D8B030D-6E8A-4147-A177-3AD203B41FA5}">
                      <a16:colId xmlns:a16="http://schemas.microsoft.com/office/drawing/2014/main" val="20002"/>
                    </a:ext>
                  </a:extLst>
                </a:gridCol>
                <a:gridCol w="3229210">
                  <a:extLst>
                    <a:ext uri="{9D8B030D-6E8A-4147-A177-3AD203B41FA5}">
                      <a16:colId xmlns:a16="http://schemas.microsoft.com/office/drawing/2014/main" val="20003"/>
                    </a:ext>
                  </a:extLst>
                </a:gridCol>
              </a:tblGrid>
              <a:tr h="766935">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300" b="0" i="0">
                          <a:solidFill>
                            <a:schemeClr val="bg2"/>
                          </a:solidFill>
                          <a:latin typeface="Work Sans Medium" charset="0"/>
                          <a:ea typeface="Work Sans Medium" charset="0"/>
                          <a:cs typeface="Work Sans Medium" charset="0"/>
                        </a:rPr>
                        <a:t>Data Source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546A"/>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300" b="0" i="0">
                          <a:solidFill>
                            <a:srgbClr val="341C54"/>
                          </a:solidFill>
                          <a:latin typeface="Work Sans Light" charset="0"/>
                          <a:ea typeface="Work Sans Light" charset="0"/>
                          <a:cs typeface="Work Sans Light" charset="0"/>
                        </a:rPr>
                        <a:t>Death</a:t>
                      </a:r>
                      <a:r>
                        <a:rPr lang="en-US" sz="1300" b="0" i="0" baseline="0">
                          <a:solidFill>
                            <a:srgbClr val="341C54"/>
                          </a:solidFill>
                          <a:latin typeface="Work Sans Light" charset="0"/>
                          <a:ea typeface="Work Sans Light" charset="0"/>
                          <a:cs typeface="Work Sans Light" charset="0"/>
                        </a:rPr>
                        <a:t> certificates</a:t>
                      </a:r>
                      <a:endParaRPr lang="en-US" sz="1300" b="0" i="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E9FF"/>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300" b="0" i="0">
                          <a:solidFill>
                            <a:srgbClr val="341C54"/>
                          </a:solidFill>
                          <a:latin typeface="Work Sans Light" charset="0"/>
                          <a:ea typeface="Work Sans Light" charset="0"/>
                          <a:cs typeface="Work Sans Light" charset="0"/>
                        </a:rPr>
                        <a:t>Death</a:t>
                      </a:r>
                      <a:r>
                        <a:rPr lang="en-US" sz="1300" b="0" i="0" baseline="0">
                          <a:solidFill>
                            <a:srgbClr val="341C54"/>
                          </a:solidFill>
                          <a:latin typeface="Work Sans Light" charset="0"/>
                          <a:ea typeface="Work Sans Light" charset="0"/>
                          <a:cs typeface="Work Sans Light" charset="0"/>
                        </a:rPr>
                        <a:t> certificates linked to fetal death and birth certificates</a:t>
                      </a:r>
                      <a:endParaRPr lang="en-US" sz="1300" b="0" i="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E9FF"/>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300" b="0" i="0">
                          <a:solidFill>
                            <a:srgbClr val="341C54"/>
                          </a:solidFill>
                          <a:latin typeface="Work Sans Light" charset="0"/>
                          <a:ea typeface="Work Sans Light" charset="0"/>
                          <a:cs typeface="Work Sans Light" charset="0"/>
                        </a:rPr>
                        <a:t>Death</a:t>
                      </a:r>
                      <a:r>
                        <a:rPr lang="en-US" sz="1300" b="0" i="0" baseline="0">
                          <a:solidFill>
                            <a:srgbClr val="341C54"/>
                          </a:solidFill>
                          <a:latin typeface="Work Sans Light" charset="0"/>
                          <a:ea typeface="Work Sans Light" charset="0"/>
                          <a:cs typeface="Work Sans Light" charset="0"/>
                        </a:rPr>
                        <a:t> certificates linked to fetal death and birth certificates, medical records, social service records, autopsy, informant interviews, etc.</a:t>
                      </a:r>
                      <a:endParaRPr lang="en-US" sz="1300" b="0" i="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E9FF"/>
                    </a:solidFill>
                  </a:tcPr>
                </a:tc>
                <a:extLst>
                  <a:ext uri="{0D108BD9-81ED-4DB2-BD59-A6C34878D82A}">
                    <a16:rowId xmlns:a16="http://schemas.microsoft.com/office/drawing/2014/main" val="10000"/>
                  </a:ext>
                </a:extLst>
              </a:tr>
              <a:tr h="288589">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chemeClr val="bg2"/>
                          </a:solidFill>
                          <a:latin typeface="Work Sans Medium" charset="0"/>
                          <a:ea typeface="Work Sans Medium" charset="0"/>
                          <a:cs typeface="Work Sans Medium" charset="0"/>
                        </a:rPr>
                        <a:t>Time Frame</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546A"/>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During pregnancy – 42 days</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During pregnancy – 365 days</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During pregnancy – 365 days</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extLst>
                  <a:ext uri="{0D108BD9-81ED-4DB2-BD59-A6C34878D82A}">
                    <a16:rowId xmlns:a16="http://schemas.microsoft.com/office/drawing/2014/main" val="10001"/>
                  </a:ext>
                </a:extLst>
              </a:tr>
              <a:tr h="419047">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chemeClr val="bg2"/>
                          </a:solidFill>
                          <a:latin typeface="Work Sans Medium" charset="0"/>
                          <a:ea typeface="Work Sans Medium" charset="0"/>
                          <a:cs typeface="Work Sans Medium" charset="0"/>
                        </a:rPr>
                        <a:t>Source</a:t>
                      </a:r>
                      <a:r>
                        <a:rPr lang="en-US" sz="1300" b="0" i="0" baseline="0">
                          <a:solidFill>
                            <a:schemeClr val="bg2"/>
                          </a:solidFill>
                          <a:latin typeface="Work Sans Medium" charset="0"/>
                          <a:ea typeface="Work Sans Medium" charset="0"/>
                          <a:cs typeface="Work Sans Medium" charset="0"/>
                        </a:rPr>
                        <a:t> of Classification</a:t>
                      </a:r>
                      <a:endParaRPr lang="en-US" sz="1300" b="0" i="0">
                        <a:solidFill>
                          <a:schemeClr val="bg2"/>
                        </a:solidFill>
                        <a:latin typeface="Work Sans Medium" charset="0"/>
                        <a:ea typeface="Work Sans Medium" charset="0"/>
                        <a:cs typeface="Work Sans Medium"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546A"/>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ICD-10 codes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9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Medical epidemiologists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9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Multidisciplinary</a:t>
                      </a:r>
                      <a:r>
                        <a:rPr lang="en-US" sz="1300" b="0" i="0" baseline="0">
                          <a:solidFill>
                            <a:srgbClr val="341C54"/>
                          </a:solidFill>
                          <a:latin typeface="Work Sans Light" charset="0"/>
                          <a:ea typeface="Work Sans Light" charset="0"/>
                          <a:cs typeface="Work Sans Light" charset="0"/>
                        </a:rPr>
                        <a:t> committees</a:t>
                      </a:r>
                      <a:endParaRPr lang="en-US" sz="1300" b="0" i="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9FF"/>
                    </a:solidFill>
                  </a:tcPr>
                </a:tc>
                <a:extLst>
                  <a:ext uri="{0D108BD9-81ED-4DB2-BD59-A6C34878D82A}">
                    <a16:rowId xmlns:a16="http://schemas.microsoft.com/office/drawing/2014/main" val="10002"/>
                  </a:ext>
                </a:extLst>
              </a:tr>
              <a:tr h="76693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chemeClr val="bg2"/>
                          </a:solidFill>
                          <a:latin typeface="Work Sans Medium" charset="0"/>
                          <a:ea typeface="Work Sans Medium" charset="0"/>
                          <a:cs typeface="Work Sans Medium" charset="0"/>
                        </a:rPr>
                        <a:t>Terms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546A"/>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Maternal death</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dirty="0">
                          <a:solidFill>
                            <a:srgbClr val="341C54"/>
                          </a:solidFill>
                          <a:latin typeface="Work Sans Light" charset="0"/>
                          <a:ea typeface="Work Sans Light" charset="0"/>
                          <a:cs typeface="Work Sans Light" charset="0"/>
                        </a:rPr>
                        <a:t>Pregnancy associated, </a:t>
                      </a:r>
                    </a:p>
                    <a:p>
                      <a:pPr algn="ctr"/>
                      <a:r>
                        <a:rPr lang="en-US" sz="1300" b="0" i="0" dirty="0">
                          <a:solidFill>
                            <a:srgbClr val="341C54"/>
                          </a:solidFill>
                          <a:latin typeface="Work Sans Light" charset="0"/>
                          <a:ea typeface="Work Sans Light" charset="0"/>
                          <a:cs typeface="Work Sans Light" charset="0"/>
                        </a:rPr>
                        <a:t>(Associated and) Pregnancy related, </a:t>
                      </a:r>
                    </a:p>
                    <a:p>
                      <a:pPr algn="ctr"/>
                      <a:r>
                        <a:rPr lang="en-US" sz="1300" b="0" i="0" dirty="0">
                          <a:solidFill>
                            <a:srgbClr val="341C54"/>
                          </a:solidFill>
                          <a:latin typeface="Work Sans Light" charset="0"/>
                          <a:ea typeface="Work Sans Light" charset="0"/>
                          <a:cs typeface="Work Sans Light" charset="0"/>
                        </a:rPr>
                        <a:t>(Associated but) Not pregnancy</a:t>
                      </a:r>
                      <a:r>
                        <a:rPr lang="en-US" sz="1300" b="0" i="0" baseline="0" dirty="0">
                          <a:solidFill>
                            <a:srgbClr val="341C54"/>
                          </a:solidFill>
                          <a:latin typeface="Work Sans Light" charset="0"/>
                          <a:ea typeface="Work Sans Light" charset="0"/>
                          <a:cs typeface="Work Sans Light" charset="0"/>
                        </a:rPr>
                        <a:t> related</a:t>
                      </a:r>
                      <a:endParaRPr lang="en-US" sz="1300" b="0" i="0" dirty="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algn="ctr"/>
                      <a:r>
                        <a:rPr lang="en-US" sz="1300" b="0" i="0">
                          <a:solidFill>
                            <a:srgbClr val="341C54"/>
                          </a:solidFill>
                          <a:latin typeface="Work Sans Light" charset="0"/>
                          <a:ea typeface="Work Sans Light" charset="0"/>
                          <a:cs typeface="Work Sans Light" charset="0"/>
                        </a:rPr>
                        <a:t>Pregnancy associated, </a:t>
                      </a:r>
                    </a:p>
                    <a:p>
                      <a:pPr algn="ctr"/>
                      <a:r>
                        <a:rPr lang="en-US" sz="1300" b="0" i="0">
                          <a:solidFill>
                            <a:srgbClr val="341C54"/>
                          </a:solidFill>
                          <a:latin typeface="Work Sans Light" charset="0"/>
                          <a:ea typeface="Work Sans Light" charset="0"/>
                          <a:cs typeface="Work Sans Light" charset="0"/>
                        </a:rPr>
                        <a:t>(Associated and) Pregnancy related, </a:t>
                      </a:r>
                    </a:p>
                    <a:p>
                      <a:pPr algn="ctr"/>
                      <a:r>
                        <a:rPr lang="en-US" sz="1300" b="0" i="0">
                          <a:solidFill>
                            <a:srgbClr val="341C54"/>
                          </a:solidFill>
                          <a:latin typeface="Work Sans Light" charset="0"/>
                          <a:ea typeface="Work Sans Light" charset="0"/>
                          <a:cs typeface="Work Sans Light" charset="0"/>
                        </a:rPr>
                        <a:t>(Associated but) Not pregnancy</a:t>
                      </a:r>
                      <a:r>
                        <a:rPr lang="en-US" sz="1300" b="0" i="0" baseline="0">
                          <a:solidFill>
                            <a:srgbClr val="341C54"/>
                          </a:solidFill>
                          <a:latin typeface="Work Sans Light" charset="0"/>
                          <a:ea typeface="Work Sans Light" charset="0"/>
                          <a:cs typeface="Work Sans Light" charset="0"/>
                        </a:rPr>
                        <a:t> related</a:t>
                      </a:r>
                      <a:endParaRPr lang="en-US" sz="1300" b="0" i="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extLst>
                  <a:ext uri="{0D108BD9-81ED-4DB2-BD59-A6C34878D82A}">
                    <a16:rowId xmlns:a16="http://schemas.microsoft.com/office/drawing/2014/main" val="10003"/>
                  </a:ext>
                </a:extLst>
              </a:tr>
              <a:tr h="592991">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chemeClr val="bg2"/>
                          </a:solidFill>
                          <a:latin typeface="Work Sans Light" charset="0"/>
                          <a:ea typeface="Work Sans Light" charset="0"/>
                          <a:cs typeface="Work Sans Light" charset="0"/>
                        </a:rPr>
                        <a:t>Measure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546A"/>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rgbClr val="341C54"/>
                          </a:solidFill>
                          <a:latin typeface="Work Sans Light" charset="0"/>
                          <a:ea typeface="Work Sans Light" charset="0"/>
                          <a:cs typeface="Work Sans Light" charset="0"/>
                        </a:rPr>
                        <a:t>Maternal Mortality Rate - # of Maternal Deaths per 100,000 live births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9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rgbClr val="341C54"/>
                          </a:solidFill>
                          <a:latin typeface="Work Sans Light" charset="0"/>
                          <a:ea typeface="Work Sans Light" charset="0"/>
                          <a:cs typeface="Work Sans Light" charset="0"/>
                        </a:rPr>
                        <a:t>Pregnancy Related Mortality Ratio - # of Pregnancy Related Deaths per 100,000 live births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9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rgbClr val="341C54"/>
                          </a:solidFill>
                          <a:latin typeface="Work Sans Light" charset="0"/>
                          <a:ea typeface="Work Sans Light" charset="0"/>
                          <a:cs typeface="Work Sans Light" charset="0"/>
                        </a:rPr>
                        <a:t>Pregnancy Related Mortality Ratio - # of Pregnancy Related Deaths per 100,000 live births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E9FF"/>
                    </a:solidFill>
                  </a:tcPr>
                </a:tc>
                <a:extLst>
                  <a:ext uri="{0D108BD9-81ED-4DB2-BD59-A6C34878D82A}">
                    <a16:rowId xmlns:a16="http://schemas.microsoft.com/office/drawing/2014/main" val="10004"/>
                  </a:ext>
                </a:extLst>
              </a:tr>
              <a:tr h="766935">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chemeClr val="bg2"/>
                          </a:solidFill>
                          <a:latin typeface="Work Sans Light" charset="0"/>
                          <a:ea typeface="Work Sans Light" charset="0"/>
                          <a:cs typeface="Work Sans Light" charset="0"/>
                        </a:rPr>
                        <a:t>Purpose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546A"/>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rgbClr val="341C54"/>
                          </a:solidFill>
                          <a:latin typeface="Work Sans Light" charset="0"/>
                          <a:ea typeface="Work Sans Light" charset="0"/>
                          <a:cs typeface="Work Sans Light" charset="0"/>
                        </a:rPr>
                        <a:t>Show national trends and provide</a:t>
                      </a:r>
                      <a:r>
                        <a:rPr lang="en-US" sz="1300" b="0" i="0" kern="1200" baseline="0">
                          <a:solidFill>
                            <a:srgbClr val="341C54"/>
                          </a:solidFill>
                          <a:latin typeface="Work Sans Light" charset="0"/>
                          <a:ea typeface="Work Sans Light" charset="0"/>
                          <a:cs typeface="Work Sans Light" charset="0"/>
                        </a:rPr>
                        <a:t> a basis for international comparison</a:t>
                      </a:r>
                      <a:endParaRPr lang="en-US" sz="1300" b="0" i="0" kern="1200">
                        <a:solidFill>
                          <a:srgbClr val="341C54"/>
                        </a:solidFill>
                        <a:latin typeface="Work Sans Light" charset="0"/>
                        <a:ea typeface="Work Sans Light" charset="0"/>
                        <a:cs typeface="Work Sans Light" charset="0"/>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a:solidFill>
                            <a:srgbClr val="341C54"/>
                          </a:solidFill>
                          <a:latin typeface="Work Sans Light" charset="0"/>
                          <a:ea typeface="Work Sans Light" charset="0"/>
                          <a:cs typeface="Work Sans Light" charset="0"/>
                        </a:rPr>
                        <a:t>Analyze clinical factors associated with deaths, publish information that may lead to prevention strategies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algn="ctr" defTabSz="914400" rtl="0" eaLnBrk="1" latinLnBrk="0" hangingPunct="1"/>
                      <a:r>
                        <a:rPr lang="en-US" sz="1300" b="0" i="0" kern="1200" dirty="0">
                          <a:solidFill>
                            <a:srgbClr val="341C54"/>
                          </a:solidFill>
                          <a:latin typeface="Work Sans Light" charset="0"/>
                          <a:ea typeface="Work Sans Light" charset="0"/>
                          <a:cs typeface="Work Sans Light" charset="0"/>
                        </a:rPr>
                        <a:t>Understand medical and non-medical contributors to deaths, prioritize interventions that effectively reduce maternal deaths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DAFF"/>
                    </a:solidFill>
                  </a:tcPr>
                </a:tc>
                <a:extLst>
                  <a:ext uri="{0D108BD9-81ED-4DB2-BD59-A6C34878D82A}">
                    <a16:rowId xmlns:a16="http://schemas.microsoft.com/office/drawing/2014/main" val="1776586959"/>
                  </a:ext>
                </a:extLst>
              </a:tr>
            </a:tbl>
          </a:graphicData>
        </a:graphic>
      </p:graphicFrame>
      <p:sp>
        <p:nvSpPr>
          <p:cNvPr id="10" name="TextBox 9">
            <a:extLst>
              <a:ext uri="{FF2B5EF4-FFF2-40B4-BE49-F238E27FC236}">
                <a16:creationId xmlns:a16="http://schemas.microsoft.com/office/drawing/2014/main" id="{A6B5B4FE-9F6C-4A80-90E9-72C111DD71EE}"/>
              </a:ext>
            </a:extLst>
          </p:cNvPr>
          <p:cNvSpPr txBox="1"/>
          <p:nvPr/>
        </p:nvSpPr>
        <p:spPr>
          <a:xfrm>
            <a:off x="609598" y="5950550"/>
            <a:ext cx="6987824" cy="707886"/>
          </a:xfrm>
          <a:prstGeom prst="rect">
            <a:avLst/>
          </a:prstGeom>
          <a:noFill/>
        </p:spPr>
        <p:txBody>
          <a:bodyPr wrap="square" rtlCol="0">
            <a:spAutoFit/>
          </a:bodyPr>
          <a:lstStyle/>
          <a:p>
            <a:pPr defTabSz="457200">
              <a:defRPr/>
            </a:pPr>
            <a:r>
              <a:rPr lang="en-US" sz="1000">
                <a:solidFill>
                  <a:schemeClr val="accent4">
                    <a:lumMod val="75000"/>
                  </a:schemeClr>
                </a:solidFill>
                <a:latin typeface="Calibri" panose="020F0502020204030204" pitchFamily="34" charset="0"/>
                <a:ea typeface="Work Sans Light" charset="0"/>
                <a:cs typeface="Calibri" panose="020F0502020204030204" pitchFamily="34" charset="0"/>
              </a:rPr>
              <a:t>Reviewed in: </a:t>
            </a:r>
          </a:p>
          <a:p>
            <a:pPr defTabSz="457200">
              <a:buFont typeface="Arial" panose="020B0604020202020204" pitchFamily="34" charset="0"/>
              <a:buChar char="•"/>
              <a:defRPr/>
            </a:pPr>
            <a:r>
              <a:rPr lang="en-US" sz="1000">
                <a:solidFill>
                  <a:schemeClr val="accent4">
                    <a:lumMod val="75000"/>
                  </a:schemeClr>
                </a:solidFill>
                <a:latin typeface="Calibri" panose="020F0502020204030204" pitchFamily="34" charset="0"/>
                <a:ea typeface="Work Sans Light" charset="0"/>
                <a:cs typeface="Calibri" panose="020F0502020204030204" pitchFamily="34" charset="0"/>
              </a:rPr>
              <a:t> Callaghan, William M. 2012. Overview of maternal mortality in the United States. Seminars in perinatology. 36; 1: 2-6.</a:t>
            </a:r>
          </a:p>
          <a:p>
            <a:pPr defTabSz="457200">
              <a:buFont typeface="Arial" panose="020B0604020202020204" pitchFamily="34" charset="0"/>
              <a:buChar char="•"/>
              <a:defRPr/>
            </a:pPr>
            <a:r>
              <a:rPr lang="en-US" sz="1000">
                <a:solidFill>
                  <a:schemeClr val="accent4">
                    <a:lumMod val="75000"/>
                  </a:schemeClr>
                </a:solidFill>
                <a:latin typeface="Calibri" panose="020F0502020204030204" pitchFamily="34" charset="0"/>
                <a:ea typeface="Work Sans Light" charset="0"/>
                <a:cs typeface="Calibri" panose="020F0502020204030204" pitchFamily="34" charset="0"/>
              </a:rPr>
              <a:t> </a:t>
            </a:r>
            <a:r>
              <a:rPr lang="en-US" sz="1000">
                <a:solidFill>
                  <a:schemeClr val="accent4">
                    <a:lumMod val="75000"/>
                  </a:schemeClr>
                </a:solidFill>
                <a:latin typeface="Calibri" panose="020F0502020204030204" pitchFamily="34" charset="0"/>
                <a:cs typeface="Calibri" panose="020F0502020204030204" pitchFamily="34" charset="0"/>
              </a:rPr>
              <a:t>St. Pierre A, Zaharatos J, Goodman D, Callaghan WM. Challenges and opportunities in identifying, reviewing, and preventing maternal deaths. </a:t>
            </a:r>
            <a:r>
              <a:rPr lang="en-US" sz="1000" i="1" err="1">
                <a:solidFill>
                  <a:schemeClr val="accent4">
                    <a:lumMod val="75000"/>
                  </a:schemeClr>
                </a:solidFill>
                <a:latin typeface="Calibri" panose="020F0502020204030204" pitchFamily="34" charset="0"/>
                <a:cs typeface="Calibri" panose="020F0502020204030204" pitchFamily="34" charset="0"/>
              </a:rPr>
              <a:t>Obstet</a:t>
            </a:r>
            <a:r>
              <a:rPr lang="en-US" sz="1000" i="1">
                <a:solidFill>
                  <a:schemeClr val="accent4">
                    <a:lumMod val="75000"/>
                  </a:schemeClr>
                </a:solidFill>
                <a:latin typeface="Calibri" panose="020F0502020204030204" pitchFamily="34" charset="0"/>
                <a:cs typeface="Calibri" panose="020F0502020204030204" pitchFamily="34" charset="0"/>
              </a:rPr>
              <a:t> Gynecol</a:t>
            </a:r>
            <a:r>
              <a:rPr lang="en-US" sz="1000">
                <a:solidFill>
                  <a:schemeClr val="accent4">
                    <a:lumMod val="75000"/>
                  </a:schemeClr>
                </a:solidFill>
                <a:latin typeface="Calibri" panose="020F0502020204030204" pitchFamily="34" charset="0"/>
                <a:cs typeface="Calibri" panose="020F0502020204030204" pitchFamily="34" charset="0"/>
              </a:rPr>
              <a:t>. 2018;131(1):138–142.</a:t>
            </a:r>
            <a:endParaRPr lang="en-US" sz="1000">
              <a:solidFill>
                <a:schemeClr val="accent4">
                  <a:lumMod val="75000"/>
                </a:schemeClr>
              </a:solidFill>
              <a:latin typeface="Calibri" panose="020F0502020204030204" pitchFamily="34" charset="0"/>
              <a:ea typeface="Work Sans Light" charset="0"/>
              <a:cs typeface="Calibri" panose="020F0502020204030204" pitchFamily="34" charset="0"/>
            </a:endParaRPr>
          </a:p>
        </p:txBody>
      </p:sp>
    </p:spTree>
    <p:extLst>
      <p:ext uri="{BB962C8B-B14F-4D97-AF65-F5344CB8AC3E}">
        <p14:creationId xmlns:p14="http://schemas.microsoft.com/office/powerpoint/2010/main" val="3732272048"/>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FA27-65B5-43B6-AAA0-A9F51781DB82}"/>
              </a:ext>
            </a:extLst>
          </p:cNvPr>
          <p:cNvSpPr>
            <a:spLocks noGrp="1"/>
          </p:cNvSpPr>
          <p:nvPr>
            <p:ph type="title"/>
          </p:nvPr>
        </p:nvSpPr>
        <p:spPr>
          <a:xfrm>
            <a:off x="838200" y="365125"/>
            <a:ext cx="10515600" cy="5487035"/>
          </a:xfrm>
        </p:spPr>
        <p:txBody>
          <a:bodyPr>
            <a:normAutofit/>
          </a:bodyPr>
          <a:lstStyle/>
          <a:p>
            <a:r>
              <a:rPr lang="en-US" sz="6000" dirty="0"/>
              <a:t>The Challenge of Keeping Women in the Health System:</a:t>
            </a:r>
            <a:br>
              <a:rPr lang="en-US" sz="6000" dirty="0"/>
            </a:br>
            <a:br>
              <a:rPr lang="en-US" sz="6000" dirty="0"/>
            </a:br>
            <a:r>
              <a:rPr lang="en-US" sz="6000" dirty="0"/>
              <a:t>Insurance Coverage</a:t>
            </a:r>
          </a:p>
        </p:txBody>
      </p:sp>
      <p:sp>
        <p:nvSpPr>
          <p:cNvPr id="4" name="TextBox 3">
            <a:extLst>
              <a:ext uri="{FF2B5EF4-FFF2-40B4-BE49-F238E27FC236}">
                <a16:creationId xmlns:a16="http://schemas.microsoft.com/office/drawing/2014/main" id="{D6806E94-1192-4A43-96D9-349629098013}"/>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64867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64"/>
            <a:ext cx="10515600" cy="830629"/>
          </a:xfrm>
        </p:spPr>
        <p:txBody>
          <a:bodyPr/>
          <a:lstStyle/>
          <a:p>
            <a:pPr algn="ctr"/>
            <a:r>
              <a:rPr lang="en-US" dirty="0"/>
              <a:t>Three </a:t>
            </a:r>
            <a:r>
              <a:rPr lang="en-US" b="1" dirty="0">
                <a:latin typeface="+mn-lt"/>
              </a:rPr>
              <a:t>Definitions (in the U.S.) </a:t>
            </a:r>
          </a:p>
        </p:txBody>
      </p:sp>
      <p:sp>
        <p:nvSpPr>
          <p:cNvPr id="3" name="Content Placeholder 2"/>
          <p:cNvSpPr>
            <a:spLocks noGrp="1"/>
          </p:cNvSpPr>
          <p:nvPr>
            <p:ph idx="1"/>
          </p:nvPr>
        </p:nvSpPr>
        <p:spPr>
          <a:xfrm>
            <a:off x="357553" y="961292"/>
            <a:ext cx="11283461" cy="5603631"/>
          </a:xfrm>
        </p:spPr>
        <p:txBody>
          <a:bodyPr>
            <a:normAutofit fontScale="92500" lnSpcReduction="10000"/>
          </a:bodyPr>
          <a:lstStyle/>
          <a:p>
            <a:r>
              <a:rPr lang="en-US" sz="3600" b="1" dirty="0">
                <a:solidFill>
                  <a:srgbClr val="C00000"/>
                </a:solidFill>
              </a:rPr>
              <a:t>Pregnancy Associated Death </a:t>
            </a:r>
            <a:r>
              <a:rPr lang="en-US" dirty="0"/>
              <a:t>– The death of a women while pregnant or </a:t>
            </a:r>
            <a:r>
              <a:rPr lang="en-US" b="1" i="1" dirty="0">
                <a:solidFill>
                  <a:srgbClr val="0000FF"/>
                </a:solidFill>
              </a:rPr>
              <a:t>within one year </a:t>
            </a:r>
            <a:r>
              <a:rPr lang="en-US" dirty="0"/>
              <a:t>of termination of pregnancy, </a:t>
            </a:r>
            <a:r>
              <a:rPr lang="en-US" b="1" i="1" dirty="0">
                <a:solidFill>
                  <a:srgbClr val="0000FF"/>
                </a:solidFill>
              </a:rPr>
              <a:t>irrespective of cause</a:t>
            </a:r>
            <a:r>
              <a:rPr lang="en-US" b="1" i="1" dirty="0"/>
              <a:t>. (WHO calls these “pregnancy related”). </a:t>
            </a:r>
            <a:r>
              <a:rPr lang="en-US" b="1" i="1" dirty="0">
                <a:solidFill>
                  <a:srgbClr val="006600"/>
                </a:solidFill>
              </a:rPr>
              <a:t>Starting point for analyses.</a:t>
            </a:r>
          </a:p>
          <a:p>
            <a:pPr marL="0" indent="0">
              <a:buNone/>
            </a:pPr>
            <a:r>
              <a:rPr lang="en-US" b="1" i="1" dirty="0">
                <a:solidFill>
                  <a:srgbClr val="006600"/>
                </a:solidFill>
              </a:rPr>
              <a:t> </a:t>
            </a:r>
          </a:p>
          <a:p>
            <a:r>
              <a:rPr lang="en-US" dirty="0"/>
              <a:t> </a:t>
            </a:r>
            <a:r>
              <a:rPr lang="en-US" sz="3600" b="1" dirty="0">
                <a:solidFill>
                  <a:srgbClr val="C00000"/>
                </a:solidFill>
              </a:rPr>
              <a:t>Maternal Mortality Ratio</a:t>
            </a:r>
            <a:r>
              <a:rPr lang="en-US" b="1" dirty="0"/>
              <a:t> </a:t>
            </a:r>
            <a:r>
              <a:rPr lang="en-US" dirty="0"/>
              <a:t>– the death of a woman </a:t>
            </a:r>
            <a:r>
              <a:rPr lang="en-US" b="1" i="1" dirty="0">
                <a:solidFill>
                  <a:srgbClr val="0000FF"/>
                </a:solidFill>
              </a:rPr>
              <a:t>while pregnant or within 42 days of termination of pregnancy</a:t>
            </a:r>
            <a:r>
              <a:rPr lang="en-US" dirty="0"/>
              <a:t>, irrespective of the duration and site of the pregnancy, from any cause </a:t>
            </a:r>
            <a:r>
              <a:rPr lang="en-US" b="1" i="1" dirty="0">
                <a:solidFill>
                  <a:srgbClr val="0000FF"/>
                </a:solidFill>
              </a:rPr>
              <a:t>related to or aggravated by the pregnancy</a:t>
            </a:r>
            <a:r>
              <a:rPr lang="en-US" dirty="0"/>
              <a:t> or its management but not from accidental or incidental causes. Typically reported as a ratio per 100,000 births. </a:t>
            </a:r>
            <a:r>
              <a:rPr lang="en-US" b="1" i="1" dirty="0">
                <a:solidFill>
                  <a:srgbClr val="006600"/>
                </a:solidFill>
              </a:rPr>
              <a:t>Used in international comparisons. </a:t>
            </a:r>
          </a:p>
          <a:p>
            <a:pPr marL="0" indent="0">
              <a:buNone/>
            </a:pPr>
            <a:r>
              <a:rPr lang="en-US" dirty="0"/>
              <a:t> </a:t>
            </a:r>
          </a:p>
          <a:p>
            <a:r>
              <a:rPr lang="en-US" sz="3600" b="1" dirty="0">
                <a:solidFill>
                  <a:srgbClr val="C00000"/>
                </a:solidFill>
              </a:rPr>
              <a:t>Pregnancy Related Death </a:t>
            </a:r>
            <a:r>
              <a:rPr lang="en-US" dirty="0"/>
              <a:t>– the death of a woman during pregnancy or </a:t>
            </a:r>
            <a:r>
              <a:rPr lang="en-US" b="1" i="1" dirty="0">
                <a:solidFill>
                  <a:srgbClr val="0000FF"/>
                </a:solidFill>
              </a:rPr>
              <a:t>within one year</a:t>
            </a:r>
            <a:r>
              <a:rPr lang="en-US" dirty="0"/>
              <a:t> of the end of pregnancy from a pregnancy complication, a chain of events initiated by pregnancy, or the aggravation of an unrelated condition by the physiologic effects of pregnancy. </a:t>
            </a:r>
            <a:r>
              <a:rPr lang="en-US" b="1" i="1" dirty="0">
                <a:solidFill>
                  <a:srgbClr val="006600"/>
                </a:solidFill>
              </a:rPr>
              <a:t>Used by CDC for U.S. trends. </a:t>
            </a:r>
            <a:endParaRPr lang="en-US" dirty="0"/>
          </a:p>
          <a:p>
            <a:pPr marL="0" indent="0">
              <a:buNone/>
            </a:pPr>
            <a:endParaRPr lang="en-US" dirty="0"/>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5580444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94735" y="1167905"/>
            <a:ext cx="9960078" cy="5480546"/>
          </a:xfrm>
          <a:prstGeom prst="rect">
            <a:avLst/>
          </a:prstGeom>
        </p:spPr>
      </p:pic>
      <p:sp>
        <p:nvSpPr>
          <p:cNvPr id="7" name="Oval 6"/>
          <p:cNvSpPr/>
          <p:nvPr/>
        </p:nvSpPr>
        <p:spPr>
          <a:xfrm>
            <a:off x="3366432" y="3193304"/>
            <a:ext cx="5561258" cy="21554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174403" y="5701240"/>
            <a:ext cx="2761959" cy="523220"/>
          </a:xfrm>
          <a:prstGeom prst="rect">
            <a:avLst/>
          </a:prstGeom>
          <a:noFill/>
        </p:spPr>
        <p:txBody>
          <a:bodyPr wrap="square" rtlCol="0">
            <a:spAutoFit/>
          </a:bodyPr>
          <a:lstStyle/>
          <a:p>
            <a:r>
              <a:rPr lang="en-US" sz="1400" dirty="0"/>
              <a:t>Source: </a:t>
            </a:r>
            <a:r>
              <a:rPr lang="en-US" sz="1400" dirty="0" err="1"/>
              <a:t>Daw</a:t>
            </a:r>
            <a:r>
              <a:rPr lang="en-US" sz="1400" dirty="0"/>
              <a:t> J. </a:t>
            </a:r>
            <a:r>
              <a:rPr lang="en-US" sz="1400" i="1" dirty="0"/>
              <a:t>Health Affairs</a:t>
            </a:r>
            <a:r>
              <a:rPr lang="en-US" sz="1400" dirty="0"/>
              <a:t> 2017; 36:598-606</a:t>
            </a:r>
          </a:p>
        </p:txBody>
      </p:sp>
      <p:sp>
        <p:nvSpPr>
          <p:cNvPr id="2" name="Title 1"/>
          <p:cNvSpPr>
            <a:spLocks noGrp="1"/>
          </p:cNvSpPr>
          <p:nvPr>
            <p:ph type="title"/>
          </p:nvPr>
        </p:nvSpPr>
        <p:spPr>
          <a:xfrm>
            <a:off x="1829294" y="187169"/>
            <a:ext cx="7886700" cy="927257"/>
          </a:xfrm>
        </p:spPr>
        <p:txBody>
          <a:bodyPr>
            <a:normAutofit fontScale="90000"/>
          </a:bodyPr>
          <a:lstStyle/>
          <a:p>
            <a:pPr algn="ctr"/>
            <a:r>
              <a:rPr lang="en-US" b="1" dirty="0">
                <a:solidFill>
                  <a:srgbClr val="0000FF"/>
                </a:solidFill>
                <a:latin typeface="+mn-lt"/>
              </a:rPr>
              <a:t>9. The Way Forward</a:t>
            </a:r>
            <a:br>
              <a:rPr lang="en-US" b="1" dirty="0">
                <a:solidFill>
                  <a:srgbClr val="0000FF"/>
                </a:solidFill>
                <a:latin typeface="+mn-lt"/>
              </a:rPr>
            </a:br>
            <a:r>
              <a:rPr lang="en-US" sz="3600" b="1" i="1" dirty="0">
                <a:latin typeface="+mn-lt"/>
              </a:rPr>
              <a:t>Keeping Women in the System</a:t>
            </a:r>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9117889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9988" y="91750"/>
            <a:ext cx="9078012" cy="1325563"/>
          </a:xfrm>
        </p:spPr>
        <p:txBody>
          <a:bodyPr>
            <a:normAutofit fontScale="90000"/>
          </a:bodyPr>
          <a:lstStyle/>
          <a:p>
            <a:pPr algn="ctr"/>
            <a:r>
              <a:rPr lang="en-US" sz="4000" b="1" dirty="0">
                <a:solidFill>
                  <a:srgbClr val="0000FF"/>
                </a:solidFill>
                <a:latin typeface="+mn-lt"/>
              </a:rPr>
              <a:t>Medicaid Eligibility for Parent vs Pregnant Women in Non-Expansion States</a:t>
            </a:r>
            <a:br>
              <a:rPr lang="en-US" sz="4000" b="1" dirty="0">
                <a:solidFill>
                  <a:srgbClr val="0000FF"/>
                </a:solidFill>
                <a:latin typeface="+mn-lt"/>
              </a:rPr>
            </a:br>
            <a:r>
              <a:rPr lang="en-US" sz="3600" b="1" i="1" dirty="0">
                <a:latin typeface="+mn-lt"/>
              </a:rPr>
              <a:t>Medicaid eligibility thresholds, 2022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8379270"/>
              </p:ext>
            </p:extLst>
          </p:nvPr>
        </p:nvGraphicFramePr>
        <p:xfrm>
          <a:off x="517357" y="1552574"/>
          <a:ext cx="11237495" cy="478726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1589988" y="3484881"/>
            <a:ext cx="9078012" cy="1015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198" y="6488668"/>
            <a:ext cx="8784264" cy="338554"/>
          </a:xfrm>
          <a:prstGeom prst="rect">
            <a:avLst/>
          </a:prstGeom>
          <a:noFill/>
        </p:spPr>
        <p:txBody>
          <a:bodyPr wrap="none" rtlCol="0">
            <a:spAutoFit/>
          </a:bodyPr>
          <a:lstStyle/>
          <a:p>
            <a:r>
              <a:rPr lang="en-US" sz="1600" dirty="0"/>
              <a:t>Source: </a:t>
            </a:r>
            <a:r>
              <a:rPr lang="en-US" sz="1600" dirty="0" err="1"/>
              <a:t>Ranji</a:t>
            </a:r>
            <a:r>
              <a:rPr lang="en-US" sz="1600" dirty="0"/>
              <a:t> et al. </a:t>
            </a:r>
            <a:r>
              <a:rPr lang="en-US" sz="1600" i="1" dirty="0"/>
              <a:t>Expanding Postpartum Medicaid Coverage</a:t>
            </a:r>
            <a:r>
              <a:rPr lang="en-US" sz="1600" dirty="0"/>
              <a:t>. Kaiser Family Foundation, March 9, 2021</a:t>
            </a:r>
          </a:p>
        </p:txBody>
      </p:sp>
      <p:sp>
        <p:nvSpPr>
          <p:cNvPr id="6" name="TextBox 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2774326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FF"/>
                </a:solidFill>
                <a:latin typeface="+mn-lt"/>
              </a:rPr>
              <a:t>Is expanding Medicaid eligibility out to 1 year postpartum the answer? </a:t>
            </a:r>
          </a:p>
        </p:txBody>
      </p:sp>
      <p:sp>
        <p:nvSpPr>
          <p:cNvPr id="3" name="Content Placeholder 2"/>
          <p:cNvSpPr>
            <a:spLocks noGrp="1"/>
          </p:cNvSpPr>
          <p:nvPr>
            <p:ph idx="1"/>
          </p:nvPr>
        </p:nvSpPr>
        <p:spPr/>
        <p:txBody>
          <a:bodyPr>
            <a:normAutofit/>
          </a:bodyPr>
          <a:lstStyle/>
          <a:p>
            <a:r>
              <a:rPr lang="en-US" sz="3200" dirty="0"/>
              <a:t>Sort of…</a:t>
            </a:r>
          </a:p>
          <a:p>
            <a:pPr marL="0" indent="0">
              <a:buNone/>
            </a:pPr>
            <a:endParaRPr lang="en-US" sz="3200" dirty="0"/>
          </a:p>
          <a:p>
            <a:r>
              <a:rPr lang="en-US" sz="3200" dirty="0"/>
              <a:t>Since a significant proportion (12%)of maternal deaths occur between 42-365 postpartum, keeping women, especially vulnerable women,  in the health care system makes sense. </a:t>
            </a:r>
          </a:p>
          <a:p>
            <a:pPr marL="0" indent="0">
              <a:buNone/>
            </a:pPr>
            <a:r>
              <a:rPr lang="en-US" sz="3200" dirty="0"/>
              <a:t> </a:t>
            </a:r>
          </a:p>
          <a:p>
            <a:r>
              <a:rPr lang="en-US" sz="3200" dirty="0"/>
              <a:t>There is also the matter of how women on Medicaid are treated when they are getting care. </a:t>
            </a:r>
          </a:p>
        </p:txBody>
      </p:sp>
      <p:sp>
        <p:nvSpPr>
          <p:cNvPr id="4" name="TextBox 3"/>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286597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81"/>
            <a:ext cx="11805920" cy="1137919"/>
          </a:xfrm>
        </p:spPr>
        <p:txBody>
          <a:bodyPr>
            <a:normAutofit fontScale="90000"/>
          </a:bodyPr>
          <a:lstStyle/>
          <a:p>
            <a:r>
              <a:rPr lang="en-US" dirty="0"/>
              <a:t>Survey Results (Adjusted Odds Ratios*) among women on Medicaid compared to private insurance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4756556"/>
              </p:ext>
            </p:extLst>
          </p:nvPr>
        </p:nvGraphicFramePr>
        <p:xfrm>
          <a:off x="848360" y="1317625"/>
          <a:ext cx="105156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flipH="1">
            <a:off x="5984240" y="1317625"/>
            <a:ext cx="20320" cy="38404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07920" y="6105128"/>
            <a:ext cx="184731" cy="369332"/>
          </a:xfrm>
          <a:prstGeom prst="rect">
            <a:avLst/>
          </a:prstGeom>
          <a:noFill/>
        </p:spPr>
        <p:txBody>
          <a:bodyPr wrap="none" rtlCol="0">
            <a:spAutoFit/>
          </a:bodyPr>
          <a:lstStyle/>
          <a:p>
            <a:endParaRPr lang="en-US" dirty="0"/>
          </a:p>
        </p:txBody>
      </p:sp>
      <p:sp>
        <p:nvSpPr>
          <p:cNvPr id="22" name="TextBox 21"/>
          <p:cNvSpPr txBox="1"/>
          <p:nvPr/>
        </p:nvSpPr>
        <p:spPr>
          <a:xfrm>
            <a:off x="92466" y="5495968"/>
            <a:ext cx="12000216" cy="646331"/>
          </a:xfrm>
          <a:prstGeom prst="rect">
            <a:avLst/>
          </a:prstGeom>
          <a:noFill/>
        </p:spPr>
        <p:txBody>
          <a:bodyPr wrap="square" rtlCol="0">
            <a:spAutoFit/>
          </a:bodyPr>
          <a:lstStyle/>
          <a:p>
            <a:r>
              <a:rPr lang="en-US" dirty="0"/>
              <a:t>* Adjusted for maternal age, prenatal provider, race/ethnicity, maternal education, US born, pregnancy complications, and agreement with statement “childbirth shouldn’t be interfered with unless medically necessary.” All ratios significant at p &lt; .05. </a:t>
            </a:r>
          </a:p>
        </p:txBody>
      </p:sp>
      <p:sp>
        <p:nvSpPr>
          <p:cNvPr id="23" name="TextBox 22"/>
          <p:cNvSpPr txBox="1"/>
          <p:nvPr/>
        </p:nvSpPr>
        <p:spPr>
          <a:xfrm>
            <a:off x="63384" y="6135906"/>
            <a:ext cx="12058379" cy="338554"/>
          </a:xfrm>
          <a:prstGeom prst="rect">
            <a:avLst/>
          </a:prstGeom>
          <a:noFill/>
        </p:spPr>
        <p:txBody>
          <a:bodyPr wrap="square" rtlCol="0">
            <a:spAutoFit/>
          </a:bodyPr>
          <a:lstStyle/>
          <a:p>
            <a:r>
              <a:rPr lang="en-US" sz="1600" dirty="0"/>
              <a:t>Source: Declercq, E. Women’s experience of agency &amp; respect in maternity care by type of insurance in Cal.. PLOS One. 2020; </a:t>
            </a:r>
            <a:r>
              <a:rPr lang="en-US" sz="1400" dirty="0"/>
              <a:t>15(7): e0235262</a:t>
            </a:r>
          </a:p>
        </p:txBody>
      </p:sp>
      <p:sp>
        <p:nvSpPr>
          <p:cNvPr id="8" name="TextBox 7"/>
          <p:cNvSpPr txBox="1"/>
          <p:nvPr/>
        </p:nvSpPr>
        <p:spPr>
          <a:xfrm>
            <a:off x="9580579" y="651745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2000849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37FF-3257-4402-A40F-9FAFAD2B0D36}"/>
              </a:ext>
            </a:extLst>
          </p:cNvPr>
          <p:cNvSpPr>
            <a:spLocks noGrp="1"/>
          </p:cNvSpPr>
          <p:nvPr>
            <p:ph type="title"/>
          </p:nvPr>
        </p:nvSpPr>
        <p:spPr>
          <a:xfrm>
            <a:off x="126609" y="125975"/>
            <a:ext cx="11718388" cy="872832"/>
          </a:xfrm>
        </p:spPr>
        <p:txBody>
          <a:bodyPr>
            <a:normAutofit fontScale="90000"/>
          </a:bodyPr>
          <a:lstStyle/>
          <a:p>
            <a:r>
              <a:rPr lang="en-US" dirty="0"/>
              <a:t>States Implementing 12 Month Extension of Pregnancy Eligibility (as of 11/10/22)</a:t>
            </a:r>
          </a:p>
        </p:txBody>
      </p:sp>
      <p:graphicFrame>
        <p:nvGraphicFramePr>
          <p:cNvPr id="4" name="Table 4">
            <a:extLst>
              <a:ext uri="{FF2B5EF4-FFF2-40B4-BE49-F238E27FC236}">
                <a16:creationId xmlns:a16="http://schemas.microsoft.com/office/drawing/2014/main" id="{65AADCD4-F5A8-495A-9459-4852AB99A537}"/>
              </a:ext>
            </a:extLst>
          </p:cNvPr>
          <p:cNvGraphicFramePr>
            <a:graphicFrameLocks noGrp="1"/>
          </p:cNvGraphicFramePr>
          <p:nvPr>
            <p:ph idx="1"/>
            <p:extLst>
              <p:ext uri="{D42A27DB-BD31-4B8C-83A1-F6EECF244321}">
                <p14:modId xmlns:p14="http://schemas.microsoft.com/office/powerpoint/2010/main" val="4125016784"/>
              </p:ext>
            </p:extLst>
          </p:nvPr>
        </p:nvGraphicFramePr>
        <p:xfrm>
          <a:off x="553793" y="1356925"/>
          <a:ext cx="3026536" cy="4157980"/>
        </p:xfrm>
        <a:graphic>
          <a:graphicData uri="http://schemas.openxmlformats.org/drawingml/2006/table">
            <a:tbl>
              <a:tblPr firstRow="1" bandRow="1">
                <a:tableStyleId>{5C22544A-7EE6-4342-B048-85BDC9FD1C3A}</a:tableStyleId>
              </a:tblPr>
              <a:tblGrid>
                <a:gridCol w="3026536">
                  <a:extLst>
                    <a:ext uri="{9D8B030D-6E8A-4147-A177-3AD203B41FA5}">
                      <a16:colId xmlns:a16="http://schemas.microsoft.com/office/drawing/2014/main" val="3338797374"/>
                    </a:ext>
                  </a:extLst>
                </a:gridCol>
              </a:tblGrid>
              <a:tr h="370840">
                <a:tc>
                  <a:txBody>
                    <a:bodyPr/>
                    <a:lstStyle/>
                    <a:p>
                      <a:endParaRPr lang="en-US" dirty="0"/>
                    </a:p>
                  </a:txBody>
                  <a:tcPr/>
                </a:tc>
                <a:extLst>
                  <a:ext uri="{0D108BD9-81ED-4DB2-BD59-A6C34878D82A}">
                    <a16:rowId xmlns:a16="http://schemas.microsoft.com/office/drawing/2014/main" val="745758347"/>
                  </a:ext>
                </a:extLst>
              </a:tr>
              <a:tr h="370840">
                <a:tc>
                  <a:txBody>
                    <a:bodyPr/>
                    <a:lstStyle/>
                    <a:p>
                      <a:r>
                        <a:rPr lang="en-US" sz="2400" dirty="0">
                          <a:latin typeface="+mn-lt"/>
                        </a:rPr>
                        <a:t>California</a:t>
                      </a:r>
                    </a:p>
                  </a:txBody>
                  <a:tcPr/>
                </a:tc>
                <a:extLst>
                  <a:ext uri="{0D108BD9-81ED-4DB2-BD59-A6C34878D82A}">
                    <a16:rowId xmlns:a16="http://schemas.microsoft.com/office/drawing/2014/main" val="460001372"/>
                  </a:ext>
                </a:extLst>
              </a:tr>
              <a:tr h="370840">
                <a:tc>
                  <a:txBody>
                    <a:bodyPr/>
                    <a:lstStyle/>
                    <a:p>
                      <a:r>
                        <a:rPr lang="en-US" sz="2400" dirty="0">
                          <a:latin typeface="+mn-lt"/>
                        </a:rPr>
                        <a:t>Connecticut</a:t>
                      </a:r>
                    </a:p>
                  </a:txBody>
                  <a:tcPr/>
                </a:tc>
                <a:extLst>
                  <a:ext uri="{0D108BD9-81ED-4DB2-BD59-A6C34878D82A}">
                    <a16:rowId xmlns:a16="http://schemas.microsoft.com/office/drawing/2014/main" val="567355053"/>
                  </a:ext>
                </a:extLst>
              </a:tr>
              <a:tr h="370840">
                <a:tc>
                  <a:txBody>
                    <a:bodyPr/>
                    <a:lstStyle/>
                    <a:p>
                      <a:pPr algn="l" fontAlgn="b"/>
                      <a:r>
                        <a:rPr lang="en-US" sz="2400" b="0" i="0" u="none" strike="noStrike" dirty="0">
                          <a:solidFill>
                            <a:srgbClr val="000000"/>
                          </a:solidFill>
                          <a:effectLst/>
                          <a:latin typeface="+mn-lt"/>
                        </a:rPr>
                        <a:t>District of Columbia</a:t>
                      </a:r>
                    </a:p>
                  </a:txBody>
                  <a:tcPr marL="9525" marR="9525" marT="9525" marB="0" anchor="b"/>
                </a:tc>
                <a:extLst>
                  <a:ext uri="{0D108BD9-81ED-4DB2-BD59-A6C34878D82A}">
                    <a16:rowId xmlns:a16="http://schemas.microsoft.com/office/drawing/2014/main" val="2002796603"/>
                  </a:ext>
                </a:extLst>
              </a:tr>
              <a:tr h="370840">
                <a:tc>
                  <a:txBody>
                    <a:bodyPr/>
                    <a:lstStyle/>
                    <a:p>
                      <a:pPr algn="l" fontAlgn="b"/>
                      <a:r>
                        <a:rPr lang="en-US" sz="2400" b="0" i="0" u="none" strike="noStrike" dirty="0">
                          <a:solidFill>
                            <a:srgbClr val="000000"/>
                          </a:solidFill>
                          <a:effectLst/>
                          <a:latin typeface="+mn-lt"/>
                        </a:rPr>
                        <a:t>Florida</a:t>
                      </a:r>
                    </a:p>
                  </a:txBody>
                  <a:tcPr marL="9525" marR="9525" marT="9525" marB="0" anchor="b"/>
                </a:tc>
                <a:extLst>
                  <a:ext uri="{0D108BD9-81ED-4DB2-BD59-A6C34878D82A}">
                    <a16:rowId xmlns:a16="http://schemas.microsoft.com/office/drawing/2014/main" val="1518345684"/>
                  </a:ext>
                </a:extLst>
              </a:tr>
              <a:tr h="370840">
                <a:tc>
                  <a:txBody>
                    <a:bodyPr/>
                    <a:lstStyle/>
                    <a:p>
                      <a:r>
                        <a:rPr lang="en-US" sz="2400" dirty="0">
                          <a:latin typeface="+mn-lt"/>
                        </a:rPr>
                        <a:t>Georgia</a:t>
                      </a:r>
                    </a:p>
                  </a:txBody>
                  <a:tcPr/>
                </a:tc>
                <a:extLst>
                  <a:ext uri="{0D108BD9-81ED-4DB2-BD59-A6C34878D82A}">
                    <a16:rowId xmlns:a16="http://schemas.microsoft.com/office/drawing/2014/main" val="621038277"/>
                  </a:ext>
                </a:extLst>
              </a:tr>
              <a:tr h="370840">
                <a:tc>
                  <a:txBody>
                    <a:bodyPr/>
                    <a:lstStyle/>
                    <a:p>
                      <a:r>
                        <a:rPr lang="en-US" sz="2400" dirty="0">
                          <a:latin typeface="+mn-lt"/>
                        </a:rPr>
                        <a:t>Hawaii</a:t>
                      </a:r>
                    </a:p>
                  </a:txBody>
                  <a:tcPr/>
                </a:tc>
                <a:extLst>
                  <a:ext uri="{0D108BD9-81ED-4DB2-BD59-A6C34878D82A}">
                    <a16:rowId xmlns:a16="http://schemas.microsoft.com/office/drawing/2014/main" val="1121897609"/>
                  </a:ext>
                </a:extLst>
              </a:tr>
              <a:tr h="370840">
                <a:tc>
                  <a:txBody>
                    <a:bodyPr/>
                    <a:lstStyle/>
                    <a:p>
                      <a:r>
                        <a:rPr lang="en-US" sz="2400" dirty="0">
                          <a:latin typeface="+mn-lt"/>
                        </a:rPr>
                        <a:t>Illinois</a:t>
                      </a:r>
                    </a:p>
                  </a:txBody>
                  <a:tcPr/>
                </a:tc>
                <a:extLst>
                  <a:ext uri="{0D108BD9-81ED-4DB2-BD59-A6C34878D82A}">
                    <a16:rowId xmlns:a16="http://schemas.microsoft.com/office/drawing/2014/main" val="2622481723"/>
                  </a:ext>
                </a:extLst>
              </a:tr>
              <a:tr h="370840">
                <a:tc>
                  <a:txBody>
                    <a:bodyPr/>
                    <a:lstStyle/>
                    <a:p>
                      <a:pPr algn="l" fontAlgn="b"/>
                      <a:r>
                        <a:rPr lang="en-US" sz="2400" b="0" i="0" u="none" strike="noStrike" dirty="0">
                          <a:solidFill>
                            <a:srgbClr val="000000"/>
                          </a:solidFill>
                          <a:effectLst/>
                          <a:latin typeface="+mn-lt"/>
                        </a:rPr>
                        <a:t>Indiana</a:t>
                      </a:r>
                    </a:p>
                  </a:txBody>
                  <a:tcPr marL="9525" marR="9525" marT="9525" marB="0" anchor="b"/>
                </a:tc>
                <a:extLst>
                  <a:ext uri="{0D108BD9-81ED-4DB2-BD59-A6C34878D82A}">
                    <a16:rowId xmlns:a16="http://schemas.microsoft.com/office/drawing/2014/main" val="2051048245"/>
                  </a:ext>
                </a:extLst>
              </a:tr>
              <a:tr h="370840">
                <a:tc>
                  <a:txBody>
                    <a:bodyPr/>
                    <a:lstStyle/>
                    <a:p>
                      <a:pPr algn="l" fontAlgn="b"/>
                      <a:r>
                        <a:rPr lang="en-US" sz="2400" b="0" i="0" u="none" strike="noStrike" dirty="0">
                          <a:solidFill>
                            <a:srgbClr val="000000"/>
                          </a:solidFill>
                          <a:effectLst/>
                          <a:latin typeface="+mn-lt"/>
                        </a:rPr>
                        <a:t>Kansas</a:t>
                      </a:r>
                    </a:p>
                  </a:txBody>
                  <a:tcPr marL="9525" marR="9525" marT="9525" marB="0" anchor="b"/>
                </a:tc>
                <a:extLst>
                  <a:ext uri="{0D108BD9-81ED-4DB2-BD59-A6C34878D82A}">
                    <a16:rowId xmlns:a16="http://schemas.microsoft.com/office/drawing/2014/main" val="74091221"/>
                  </a:ext>
                </a:extLst>
              </a:tr>
            </a:tbl>
          </a:graphicData>
        </a:graphic>
      </p:graphicFrame>
      <p:graphicFrame>
        <p:nvGraphicFramePr>
          <p:cNvPr id="5" name="Table 4">
            <a:extLst>
              <a:ext uri="{FF2B5EF4-FFF2-40B4-BE49-F238E27FC236}">
                <a16:creationId xmlns:a16="http://schemas.microsoft.com/office/drawing/2014/main" id="{419727BC-1823-4BB4-BFDC-243D1206D7C8}"/>
              </a:ext>
            </a:extLst>
          </p:cNvPr>
          <p:cNvGraphicFramePr>
            <a:graphicFrameLocks/>
          </p:cNvGraphicFramePr>
          <p:nvPr>
            <p:extLst>
              <p:ext uri="{D42A27DB-BD31-4B8C-83A1-F6EECF244321}">
                <p14:modId xmlns:p14="http://schemas.microsoft.com/office/powerpoint/2010/main" val="3271454041"/>
              </p:ext>
            </p:extLst>
          </p:nvPr>
        </p:nvGraphicFramePr>
        <p:xfrm>
          <a:off x="7700822" y="1356924"/>
          <a:ext cx="2901462" cy="4157979"/>
        </p:xfrm>
        <a:graphic>
          <a:graphicData uri="http://schemas.openxmlformats.org/drawingml/2006/table">
            <a:tbl>
              <a:tblPr firstRow="1" bandRow="1">
                <a:tableStyleId>{5C22544A-7EE6-4342-B048-85BDC9FD1C3A}</a:tableStyleId>
              </a:tblPr>
              <a:tblGrid>
                <a:gridCol w="2901462">
                  <a:extLst>
                    <a:ext uri="{9D8B030D-6E8A-4147-A177-3AD203B41FA5}">
                      <a16:colId xmlns:a16="http://schemas.microsoft.com/office/drawing/2014/main" val="3338797374"/>
                    </a:ext>
                  </a:extLst>
                </a:gridCol>
              </a:tblGrid>
              <a:tr h="411360">
                <a:tc>
                  <a:txBody>
                    <a:bodyPr/>
                    <a:lstStyle/>
                    <a:p>
                      <a:endParaRPr lang="en-US" dirty="0"/>
                    </a:p>
                  </a:txBody>
                  <a:tcPr/>
                </a:tc>
                <a:extLst>
                  <a:ext uri="{0D108BD9-81ED-4DB2-BD59-A6C34878D82A}">
                    <a16:rowId xmlns:a16="http://schemas.microsoft.com/office/drawing/2014/main" val="745758347"/>
                  </a:ext>
                </a:extLst>
              </a:tr>
              <a:tr h="416291">
                <a:tc>
                  <a:txBody>
                    <a:bodyPr/>
                    <a:lstStyle/>
                    <a:p>
                      <a:pPr algn="l" fontAlgn="b"/>
                      <a:r>
                        <a:rPr lang="en-US" sz="2400" b="0" i="0" u="none" strike="noStrike" dirty="0">
                          <a:solidFill>
                            <a:srgbClr val="000000"/>
                          </a:solidFill>
                          <a:effectLst/>
                          <a:latin typeface="+mn-lt"/>
                        </a:rPr>
                        <a:t>North Carolina</a:t>
                      </a:r>
                    </a:p>
                  </a:txBody>
                  <a:tcPr marL="9525" marR="9525" marT="9525" marB="0" anchor="b"/>
                </a:tc>
                <a:extLst>
                  <a:ext uri="{0D108BD9-81ED-4DB2-BD59-A6C34878D82A}">
                    <a16:rowId xmlns:a16="http://schemas.microsoft.com/office/drawing/2014/main" val="460001372"/>
                  </a:ext>
                </a:extLst>
              </a:tr>
              <a:tr h="416291">
                <a:tc>
                  <a:txBody>
                    <a:bodyPr/>
                    <a:lstStyle/>
                    <a:p>
                      <a:pPr algn="l" fontAlgn="b"/>
                      <a:r>
                        <a:rPr lang="en-US" sz="2400" b="0" i="0" u="none" strike="noStrike" dirty="0">
                          <a:solidFill>
                            <a:srgbClr val="000000"/>
                          </a:solidFill>
                          <a:effectLst/>
                          <a:latin typeface="+mn-lt"/>
                        </a:rPr>
                        <a:t>Ohio</a:t>
                      </a:r>
                    </a:p>
                  </a:txBody>
                  <a:tcPr marL="9525" marR="9525" marT="9525" marB="0" anchor="b"/>
                </a:tc>
                <a:extLst>
                  <a:ext uri="{0D108BD9-81ED-4DB2-BD59-A6C34878D82A}">
                    <a16:rowId xmlns:a16="http://schemas.microsoft.com/office/drawing/2014/main" val="567355053"/>
                  </a:ext>
                </a:extLst>
              </a:tr>
              <a:tr h="416291">
                <a:tc>
                  <a:txBody>
                    <a:bodyPr/>
                    <a:lstStyle/>
                    <a:p>
                      <a:pPr algn="l" fontAlgn="b"/>
                      <a:r>
                        <a:rPr lang="en-US" sz="2400" b="0" i="0" u="none" strike="noStrike" dirty="0">
                          <a:solidFill>
                            <a:srgbClr val="000000"/>
                          </a:solidFill>
                          <a:effectLst/>
                          <a:latin typeface="+mn-lt"/>
                        </a:rPr>
                        <a:t>Oregon</a:t>
                      </a:r>
                    </a:p>
                  </a:txBody>
                  <a:tcPr marL="9525" marR="9525" marT="9525" marB="0" anchor="b"/>
                </a:tc>
                <a:extLst>
                  <a:ext uri="{0D108BD9-81ED-4DB2-BD59-A6C34878D82A}">
                    <a16:rowId xmlns:a16="http://schemas.microsoft.com/office/drawing/2014/main" val="2002796603"/>
                  </a:ext>
                </a:extLst>
              </a:tr>
              <a:tr h="416291">
                <a:tc>
                  <a:txBody>
                    <a:bodyPr/>
                    <a:lstStyle/>
                    <a:p>
                      <a:pPr algn="l" fontAlgn="b"/>
                      <a:r>
                        <a:rPr lang="en-US" sz="2400" b="0" i="0" u="none" strike="noStrike" dirty="0">
                          <a:solidFill>
                            <a:srgbClr val="000000"/>
                          </a:solidFill>
                          <a:effectLst/>
                          <a:latin typeface="+mn-lt"/>
                        </a:rPr>
                        <a:t>Pennsylvania</a:t>
                      </a:r>
                    </a:p>
                  </a:txBody>
                  <a:tcPr marL="9525" marR="9525" marT="9525" marB="0" anchor="b"/>
                </a:tc>
                <a:extLst>
                  <a:ext uri="{0D108BD9-81ED-4DB2-BD59-A6C34878D82A}">
                    <a16:rowId xmlns:a16="http://schemas.microsoft.com/office/drawing/2014/main" val="1518345684"/>
                  </a:ext>
                </a:extLst>
              </a:tr>
              <a:tr h="416291">
                <a:tc>
                  <a:txBody>
                    <a:bodyPr/>
                    <a:lstStyle/>
                    <a:p>
                      <a:pPr algn="l" fontAlgn="b"/>
                      <a:r>
                        <a:rPr lang="en-US" sz="2400" b="0" i="0" u="none" strike="noStrike" dirty="0">
                          <a:solidFill>
                            <a:srgbClr val="000000"/>
                          </a:solidFill>
                          <a:effectLst/>
                          <a:latin typeface="+mn-lt"/>
                        </a:rPr>
                        <a:t>South Carolina</a:t>
                      </a:r>
                    </a:p>
                  </a:txBody>
                  <a:tcPr marL="9525" marR="9525" marT="9525" marB="0" anchor="b"/>
                </a:tc>
                <a:extLst>
                  <a:ext uri="{0D108BD9-81ED-4DB2-BD59-A6C34878D82A}">
                    <a16:rowId xmlns:a16="http://schemas.microsoft.com/office/drawing/2014/main" val="2622481723"/>
                  </a:ext>
                </a:extLst>
              </a:tr>
              <a:tr h="416291">
                <a:tc>
                  <a:txBody>
                    <a:bodyPr/>
                    <a:lstStyle/>
                    <a:p>
                      <a:pPr algn="l" fontAlgn="b"/>
                      <a:r>
                        <a:rPr lang="en-US" sz="2400" b="0" i="0" u="none" strike="noStrike" dirty="0">
                          <a:solidFill>
                            <a:srgbClr val="000000"/>
                          </a:solidFill>
                          <a:effectLst/>
                          <a:latin typeface="+mn-lt"/>
                        </a:rPr>
                        <a:t>Tennessee</a:t>
                      </a:r>
                    </a:p>
                  </a:txBody>
                  <a:tcPr marL="9525" marR="9525" marT="9525" marB="0" anchor="b"/>
                </a:tc>
                <a:extLst>
                  <a:ext uri="{0D108BD9-81ED-4DB2-BD59-A6C34878D82A}">
                    <a16:rowId xmlns:a16="http://schemas.microsoft.com/office/drawing/2014/main" val="405141395"/>
                  </a:ext>
                </a:extLst>
              </a:tr>
              <a:tr h="416291">
                <a:tc>
                  <a:txBody>
                    <a:bodyPr/>
                    <a:lstStyle/>
                    <a:p>
                      <a:pPr algn="l" fontAlgn="b"/>
                      <a:r>
                        <a:rPr lang="en-US" sz="2400" b="0" i="0" u="none" strike="noStrike" dirty="0">
                          <a:solidFill>
                            <a:srgbClr val="000000"/>
                          </a:solidFill>
                          <a:effectLst/>
                          <a:latin typeface="+mn-lt"/>
                        </a:rPr>
                        <a:t>Virginia</a:t>
                      </a:r>
                    </a:p>
                  </a:txBody>
                  <a:tcPr marL="9525" marR="9525" marT="9525" marB="0" anchor="b"/>
                </a:tc>
                <a:extLst>
                  <a:ext uri="{0D108BD9-81ED-4DB2-BD59-A6C34878D82A}">
                    <a16:rowId xmlns:a16="http://schemas.microsoft.com/office/drawing/2014/main" val="2558405560"/>
                  </a:ext>
                </a:extLst>
              </a:tr>
              <a:tr h="416291">
                <a:tc>
                  <a:txBody>
                    <a:bodyPr/>
                    <a:lstStyle/>
                    <a:p>
                      <a:pPr algn="l" fontAlgn="b"/>
                      <a:r>
                        <a:rPr lang="en-US" sz="2400" b="0" i="0" u="none" strike="noStrike" dirty="0">
                          <a:solidFill>
                            <a:srgbClr val="000000"/>
                          </a:solidFill>
                          <a:effectLst/>
                          <a:latin typeface="+mn-lt"/>
                        </a:rPr>
                        <a:t>Washington</a:t>
                      </a:r>
                    </a:p>
                  </a:txBody>
                  <a:tcPr marL="9525" marR="9525" marT="9525" marB="0" anchor="b"/>
                </a:tc>
                <a:extLst>
                  <a:ext uri="{0D108BD9-81ED-4DB2-BD59-A6C34878D82A}">
                    <a16:rowId xmlns:a16="http://schemas.microsoft.com/office/drawing/2014/main" val="149669148"/>
                  </a:ext>
                </a:extLst>
              </a:tr>
              <a:tr h="416291">
                <a:tc>
                  <a:txBody>
                    <a:bodyPr/>
                    <a:lstStyle/>
                    <a:p>
                      <a:pPr algn="l" fontAlgn="b"/>
                      <a:r>
                        <a:rPr lang="en-US" sz="2400" b="0" i="0" u="none" strike="noStrike" dirty="0">
                          <a:solidFill>
                            <a:srgbClr val="000000"/>
                          </a:solidFill>
                          <a:effectLst/>
                          <a:latin typeface="+mn-lt"/>
                        </a:rPr>
                        <a:t>West Virginia</a:t>
                      </a:r>
                    </a:p>
                  </a:txBody>
                  <a:tcPr marL="9525" marR="9525" marT="9525" marB="0" anchor="b"/>
                </a:tc>
                <a:extLst>
                  <a:ext uri="{0D108BD9-81ED-4DB2-BD59-A6C34878D82A}">
                    <a16:rowId xmlns:a16="http://schemas.microsoft.com/office/drawing/2014/main" val="3514478807"/>
                  </a:ext>
                </a:extLst>
              </a:tr>
            </a:tbl>
          </a:graphicData>
        </a:graphic>
      </p:graphicFrame>
      <p:sp>
        <p:nvSpPr>
          <p:cNvPr id="6" name="TextBox 5">
            <a:extLst>
              <a:ext uri="{FF2B5EF4-FFF2-40B4-BE49-F238E27FC236}">
                <a16:creationId xmlns:a16="http://schemas.microsoft.com/office/drawing/2014/main" id="{220CD7F0-CC6A-4611-A6D4-72002BBDB0F4}"/>
              </a:ext>
            </a:extLst>
          </p:cNvPr>
          <p:cNvSpPr txBox="1"/>
          <p:nvPr/>
        </p:nvSpPr>
        <p:spPr>
          <a:xfrm>
            <a:off x="126609" y="6488668"/>
            <a:ext cx="9644563" cy="369332"/>
          </a:xfrm>
          <a:prstGeom prst="rect">
            <a:avLst/>
          </a:prstGeom>
          <a:noFill/>
        </p:spPr>
        <p:txBody>
          <a:bodyPr wrap="none" rtlCol="0">
            <a:spAutoFit/>
          </a:bodyPr>
          <a:lstStyle/>
          <a:p>
            <a:r>
              <a:rPr lang="en-US" dirty="0"/>
              <a:t>Source: </a:t>
            </a:r>
            <a:r>
              <a:rPr lang="en-US" dirty="0">
                <a:hlinkClick r:id="rId2"/>
              </a:rPr>
              <a:t>https://www.kff.org/medicaid/issue-brief/medicaid-postpartum-coverage-extension-tracker/</a:t>
            </a:r>
            <a:r>
              <a:rPr lang="en-US" dirty="0"/>
              <a:t> </a:t>
            </a:r>
          </a:p>
        </p:txBody>
      </p:sp>
      <p:sp>
        <p:nvSpPr>
          <p:cNvPr id="7" name="TextBox 6">
            <a:extLst>
              <a:ext uri="{FF2B5EF4-FFF2-40B4-BE49-F238E27FC236}">
                <a16:creationId xmlns:a16="http://schemas.microsoft.com/office/drawing/2014/main" id="{E51961DC-2F05-4A5C-864A-811AD5724811}"/>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graphicFrame>
        <p:nvGraphicFramePr>
          <p:cNvPr id="8" name="Table 7">
            <a:extLst>
              <a:ext uri="{FF2B5EF4-FFF2-40B4-BE49-F238E27FC236}">
                <a16:creationId xmlns:a16="http://schemas.microsoft.com/office/drawing/2014/main" id="{1A2F6349-06C5-4CB4-9928-962CCA72FAB6}"/>
              </a:ext>
            </a:extLst>
          </p:cNvPr>
          <p:cNvGraphicFramePr>
            <a:graphicFrameLocks/>
          </p:cNvGraphicFramePr>
          <p:nvPr>
            <p:extLst>
              <p:ext uri="{D42A27DB-BD31-4B8C-83A1-F6EECF244321}">
                <p14:modId xmlns:p14="http://schemas.microsoft.com/office/powerpoint/2010/main" val="1594432107"/>
              </p:ext>
            </p:extLst>
          </p:nvPr>
        </p:nvGraphicFramePr>
        <p:xfrm>
          <a:off x="4327301" y="1356925"/>
          <a:ext cx="2806850" cy="4157979"/>
        </p:xfrm>
        <a:graphic>
          <a:graphicData uri="http://schemas.openxmlformats.org/drawingml/2006/table">
            <a:tbl>
              <a:tblPr firstRow="1" bandRow="1">
                <a:tableStyleId>{5C22544A-7EE6-4342-B048-85BDC9FD1C3A}</a:tableStyleId>
              </a:tblPr>
              <a:tblGrid>
                <a:gridCol w="2806850">
                  <a:extLst>
                    <a:ext uri="{9D8B030D-6E8A-4147-A177-3AD203B41FA5}">
                      <a16:colId xmlns:a16="http://schemas.microsoft.com/office/drawing/2014/main" val="3338797374"/>
                    </a:ext>
                  </a:extLst>
                </a:gridCol>
              </a:tblGrid>
              <a:tr h="411360">
                <a:tc>
                  <a:txBody>
                    <a:bodyPr/>
                    <a:lstStyle/>
                    <a:p>
                      <a:endParaRPr lang="en-US" dirty="0"/>
                    </a:p>
                  </a:txBody>
                  <a:tcPr/>
                </a:tc>
                <a:extLst>
                  <a:ext uri="{0D108BD9-81ED-4DB2-BD59-A6C34878D82A}">
                    <a16:rowId xmlns:a16="http://schemas.microsoft.com/office/drawing/2014/main" val="745758347"/>
                  </a:ext>
                </a:extLst>
              </a:tr>
              <a:tr h="416291">
                <a:tc>
                  <a:txBody>
                    <a:bodyPr/>
                    <a:lstStyle/>
                    <a:p>
                      <a:pPr algn="l" fontAlgn="b"/>
                      <a:r>
                        <a:rPr lang="en-US" sz="2400" b="0" i="0" u="none" strike="noStrike" dirty="0">
                          <a:solidFill>
                            <a:srgbClr val="000000"/>
                          </a:solidFill>
                          <a:effectLst/>
                          <a:latin typeface="+mn-lt"/>
                        </a:rPr>
                        <a:t>Kentucky</a:t>
                      </a:r>
                    </a:p>
                  </a:txBody>
                  <a:tcPr marL="9525" marR="9525" marT="9525" marB="0" anchor="b"/>
                </a:tc>
                <a:extLst>
                  <a:ext uri="{0D108BD9-81ED-4DB2-BD59-A6C34878D82A}">
                    <a16:rowId xmlns:a16="http://schemas.microsoft.com/office/drawing/2014/main" val="3726406186"/>
                  </a:ext>
                </a:extLst>
              </a:tr>
              <a:tr h="416291">
                <a:tc>
                  <a:txBody>
                    <a:bodyPr/>
                    <a:lstStyle/>
                    <a:p>
                      <a:pPr algn="l" fontAlgn="b"/>
                      <a:r>
                        <a:rPr lang="en-US" sz="2400" b="0" i="0" u="none" strike="noStrike" dirty="0">
                          <a:solidFill>
                            <a:srgbClr val="000000"/>
                          </a:solidFill>
                          <a:effectLst/>
                          <a:latin typeface="+mn-lt"/>
                        </a:rPr>
                        <a:t>Louisiana</a:t>
                      </a:r>
                    </a:p>
                  </a:txBody>
                  <a:tcPr marL="9525" marR="9525" marT="9525" marB="0" anchor="b"/>
                </a:tc>
                <a:extLst>
                  <a:ext uri="{0D108BD9-81ED-4DB2-BD59-A6C34878D82A}">
                    <a16:rowId xmlns:a16="http://schemas.microsoft.com/office/drawing/2014/main" val="460001372"/>
                  </a:ext>
                </a:extLst>
              </a:tr>
              <a:tr h="416291">
                <a:tc>
                  <a:txBody>
                    <a:bodyPr/>
                    <a:lstStyle/>
                    <a:p>
                      <a:pPr algn="l" fontAlgn="b"/>
                      <a:r>
                        <a:rPr lang="en-US" sz="2400" b="0" i="0" u="none" strike="noStrike" dirty="0">
                          <a:solidFill>
                            <a:srgbClr val="000000"/>
                          </a:solidFill>
                          <a:effectLst/>
                          <a:latin typeface="+mn-lt"/>
                        </a:rPr>
                        <a:t>Maine</a:t>
                      </a:r>
                    </a:p>
                  </a:txBody>
                  <a:tcPr marL="9525" marR="9525" marT="9525" marB="0" anchor="b"/>
                </a:tc>
                <a:extLst>
                  <a:ext uri="{0D108BD9-81ED-4DB2-BD59-A6C34878D82A}">
                    <a16:rowId xmlns:a16="http://schemas.microsoft.com/office/drawing/2014/main" val="567355053"/>
                  </a:ext>
                </a:extLst>
              </a:tr>
              <a:tr h="416291">
                <a:tc>
                  <a:txBody>
                    <a:bodyPr/>
                    <a:lstStyle/>
                    <a:p>
                      <a:pPr algn="l" fontAlgn="b"/>
                      <a:r>
                        <a:rPr lang="en-US" sz="2400" b="0" i="0" u="none" strike="noStrike" dirty="0">
                          <a:solidFill>
                            <a:srgbClr val="000000"/>
                          </a:solidFill>
                          <a:effectLst/>
                          <a:latin typeface="+mn-lt"/>
                        </a:rPr>
                        <a:t>Maryland</a:t>
                      </a:r>
                    </a:p>
                  </a:txBody>
                  <a:tcPr marL="9525" marR="9525" marT="9525" marB="0" anchor="b"/>
                </a:tc>
                <a:extLst>
                  <a:ext uri="{0D108BD9-81ED-4DB2-BD59-A6C34878D82A}">
                    <a16:rowId xmlns:a16="http://schemas.microsoft.com/office/drawing/2014/main" val="2002796603"/>
                  </a:ext>
                </a:extLst>
              </a:tr>
              <a:tr h="416291">
                <a:tc>
                  <a:txBody>
                    <a:bodyPr/>
                    <a:lstStyle/>
                    <a:p>
                      <a:pPr algn="l" fontAlgn="b"/>
                      <a:r>
                        <a:rPr lang="en-US" sz="2400" b="0" i="0" u="none" strike="noStrike" dirty="0">
                          <a:solidFill>
                            <a:srgbClr val="000000"/>
                          </a:solidFill>
                          <a:effectLst/>
                          <a:latin typeface="+mn-lt"/>
                        </a:rPr>
                        <a:t>Massachusetts</a:t>
                      </a:r>
                    </a:p>
                  </a:txBody>
                  <a:tcPr marL="9525" marR="9525" marT="9525" marB="0" anchor="b"/>
                </a:tc>
                <a:extLst>
                  <a:ext uri="{0D108BD9-81ED-4DB2-BD59-A6C34878D82A}">
                    <a16:rowId xmlns:a16="http://schemas.microsoft.com/office/drawing/2014/main" val="1518345684"/>
                  </a:ext>
                </a:extLst>
              </a:tr>
              <a:tr h="416291">
                <a:tc>
                  <a:txBody>
                    <a:bodyPr/>
                    <a:lstStyle/>
                    <a:p>
                      <a:pPr algn="l" fontAlgn="b"/>
                      <a:r>
                        <a:rPr lang="en-US" sz="2400" b="0" i="0" u="none" strike="noStrike" dirty="0">
                          <a:solidFill>
                            <a:srgbClr val="000000"/>
                          </a:solidFill>
                          <a:effectLst/>
                          <a:latin typeface="+mn-lt"/>
                        </a:rPr>
                        <a:t>Michigan</a:t>
                      </a:r>
                    </a:p>
                  </a:txBody>
                  <a:tcPr marL="9525" marR="9525" marT="9525" marB="0" anchor="b"/>
                </a:tc>
                <a:extLst>
                  <a:ext uri="{0D108BD9-81ED-4DB2-BD59-A6C34878D82A}">
                    <a16:rowId xmlns:a16="http://schemas.microsoft.com/office/drawing/2014/main" val="2622481723"/>
                  </a:ext>
                </a:extLst>
              </a:tr>
              <a:tr h="416291">
                <a:tc>
                  <a:txBody>
                    <a:bodyPr/>
                    <a:lstStyle/>
                    <a:p>
                      <a:pPr algn="l" fontAlgn="b"/>
                      <a:r>
                        <a:rPr lang="en-US" sz="2400" b="0" i="0" u="none" strike="noStrike" dirty="0">
                          <a:solidFill>
                            <a:srgbClr val="000000"/>
                          </a:solidFill>
                          <a:effectLst/>
                          <a:latin typeface="+mn-lt"/>
                        </a:rPr>
                        <a:t>Minnesota</a:t>
                      </a:r>
                    </a:p>
                  </a:txBody>
                  <a:tcPr marL="9525" marR="9525" marT="9525" marB="0" anchor="b"/>
                </a:tc>
                <a:extLst>
                  <a:ext uri="{0D108BD9-81ED-4DB2-BD59-A6C34878D82A}">
                    <a16:rowId xmlns:a16="http://schemas.microsoft.com/office/drawing/2014/main" val="4021745494"/>
                  </a:ext>
                </a:extLst>
              </a:tr>
              <a:tr h="416291">
                <a:tc>
                  <a:txBody>
                    <a:bodyPr/>
                    <a:lstStyle/>
                    <a:p>
                      <a:pPr algn="l" fontAlgn="b"/>
                      <a:r>
                        <a:rPr lang="en-US" sz="2400" b="0" i="0" u="none" strike="noStrike" dirty="0">
                          <a:solidFill>
                            <a:srgbClr val="000000"/>
                          </a:solidFill>
                          <a:effectLst/>
                          <a:latin typeface="+mn-lt"/>
                        </a:rPr>
                        <a:t>New Jersey</a:t>
                      </a:r>
                    </a:p>
                  </a:txBody>
                  <a:tcPr marL="9525" marR="9525" marT="9525" marB="0" anchor="b"/>
                </a:tc>
                <a:extLst>
                  <a:ext uri="{0D108BD9-81ED-4DB2-BD59-A6C34878D82A}">
                    <a16:rowId xmlns:a16="http://schemas.microsoft.com/office/drawing/2014/main" val="2873516031"/>
                  </a:ext>
                </a:extLst>
              </a:tr>
              <a:tr h="416291">
                <a:tc>
                  <a:txBody>
                    <a:bodyPr/>
                    <a:lstStyle/>
                    <a:p>
                      <a:pPr algn="l" fontAlgn="b"/>
                      <a:r>
                        <a:rPr lang="en-US" sz="2400" b="0" i="0" u="none" strike="noStrike" dirty="0">
                          <a:solidFill>
                            <a:srgbClr val="000000"/>
                          </a:solidFill>
                          <a:effectLst/>
                          <a:latin typeface="+mn-lt"/>
                        </a:rPr>
                        <a:t>New Mexico</a:t>
                      </a:r>
                    </a:p>
                  </a:txBody>
                  <a:tcPr marL="9525" marR="9525" marT="9525" marB="0" anchor="b"/>
                </a:tc>
                <a:extLst>
                  <a:ext uri="{0D108BD9-81ED-4DB2-BD59-A6C34878D82A}">
                    <a16:rowId xmlns:a16="http://schemas.microsoft.com/office/drawing/2014/main" val="4233232897"/>
                  </a:ext>
                </a:extLst>
              </a:tr>
            </a:tbl>
          </a:graphicData>
        </a:graphic>
      </p:graphicFrame>
    </p:spTree>
    <p:extLst>
      <p:ext uri="{BB962C8B-B14F-4D97-AF65-F5344CB8AC3E}">
        <p14:creationId xmlns:p14="http://schemas.microsoft.com/office/powerpoint/2010/main" val="23861849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52" y="245470"/>
            <a:ext cx="7886700" cy="459080"/>
          </a:xfrm>
        </p:spPr>
        <p:txBody>
          <a:bodyPr>
            <a:normAutofit fontScale="90000"/>
          </a:bodyPr>
          <a:lstStyle/>
          <a:p>
            <a:pPr algn="ctr"/>
            <a:r>
              <a:rPr lang="en-US" sz="4050" b="1" i="1" dirty="0">
                <a:solidFill>
                  <a:srgbClr val="0000FF"/>
                </a:solidFill>
                <a:latin typeface="+mn-lt"/>
              </a:rPr>
              <a:t>Four Policy Recommendations</a:t>
            </a:r>
          </a:p>
        </p:txBody>
      </p:sp>
      <p:sp>
        <p:nvSpPr>
          <p:cNvPr id="3" name="Content Placeholder 2"/>
          <p:cNvSpPr>
            <a:spLocks noGrp="1"/>
          </p:cNvSpPr>
          <p:nvPr>
            <p:ph idx="1"/>
          </p:nvPr>
        </p:nvSpPr>
        <p:spPr>
          <a:xfrm>
            <a:off x="422787" y="882852"/>
            <a:ext cx="11326761" cy="5442534"/>
          </a:xfrm>
        </p:spPr>
        <p:txBody>
          <a:bodyPr>
            <a:noAutofit/>
          </a:bodyPr>
          <a:lstStyle/>
          <a:p>
            <a:pPr marL="0" indent="0">
              <a:buNone/>
            </a:pPr>
            <a:r>
              <a:rPr lang="en-US" b="1" i="1" dirty="0">
                <a:solidFill>
                  <a:srgbClr val="0000FF"/>
                </a:solidFill>
              </a:rPr>
              <a:t>1. Use Maternal Mortality Review Committees to </a:t>
            </a:r>
            <a:r>
              <a:rPr lang="en-US" b="1" i="1" dirty="0">
                <a:solidFill>
                  <a:srgbClr val="C00000"/>
                </a:solidFill>
              </a:rPr>
              <a:t>explore pregnancy associated deaths</a:t>
            </a:r>
            <a:r>
              <a:rPr lang="en-US" b="1" i="1" dirty="0">
                <a:solidFill>
                  <a:srgbClr val="0000FF"/>
                </a:solidFill>
              </a:rPr>
              <a:t> for causes and possible bases for prevention;</a:t>
            </a:r>
          </a:p>
          <a:p>
            <a:pPr marL="0" indent="0">
              <a:buNone/>
            </a:pPr>
            <a:br>
              <a:rPr lang="en-US" b="1" i="1" dirty="0">
                <a:solidFill>
                  <a:srgbClr val="0000FF"/>
                </a:solidFill>
              </a:rPr>
            </a:br>
            <a:r>
              <a:rPr lang="en-US" b="1" i="1" dirty="0">
                <a:solidFill>
                  <a:srgbClr val="0000FF"/>
                </a:solidFill>
              </a:rPr>
              <a:t>2. Use linked datasets to examine women’s health </a:t>
            </a:r>
            <a:r>
              <a:rPr lang="en-US" b="1" i="1" dirty="0">
                <a:solidFill>
                  <a:srgbClr val="C00000"/>
                </a:solidFill>
              </a:rPr>
              <a:t>through the lifecourse </a:t>
            </a:r>
            <a:r>
              <a:rPr lang="en-US" b="1" i="1" dirty="0">
                <a:solidFill>
                  <a:srgbClr val="0000FF"/>
                </a:solidFill>
              </a:rPr>
              <a:t>and identify critical moments (e.g. pregnancy?) where intervention might matter; </a:t>
            </a:r>
          </a:p>
          <a:p>
            <a:pPr marL="0" indent="0">
              <a:buNone/>
            </a:pPr>
            <a:br>
              <a:rPr lang="en-US" b="1" i="1" dirty="0">
                <a:solidFill>
                  <a:srgbClr val="0000FF"/>
                </a:solidFill>
              </a:rPr>
            </a:br>
            <a:r>
              <a:rPr lang="en-US" b="1" i="1" dirty="0">
                <a:solidFill>
                  <a:srgbClr val="0000FF"/>
                </a:solidFill>
              </a:rPr>
              <a:t>3. </a:t>
            </a:r>
            <a:r>
              <a:rPr lang="en-US" b="1" i="1" dirty="0">
                <a:solidFill>
                  <a:srgbClr val="C00000"/>
                </a:solidFill>
              </a:rPr>
              <a:t>Fund a systematic process for listening to women </a:t>
            </a:r>
            <a:r>
              <a:rPr lang="en-US" b="1" i="1" dirty="0">
                <a:solidFill>
                  <a:srgbClr val="0000FF"/>
                </a:solidFill>
              </a:rPr>
              <a:t>tell us about their lives and experiences </a:t>
            </a:r>
            <a:r>
              <a:rPr lang="en-US" b="1" i="1" dirty="0">
                <a:solidFill>
                  <a:srgbClr val="C00000"/>
                </a:solidFill>
              </a:rPr>
              <a:t>in pregnancy and beyond</a:t>
            </a:r>
            <a:r>
              <a:rPr lang="en-US" b="1" i="1" dirty="0">
                <a:solidFill>
                  <a:srgbClr val="0000FF"/>
                </a:solidFill>
              </a:rPr>
              <a:t> to craft sustainable solutions that are meaningful to them.</a:t>
            </a:r>
          </a:p>
          <a:p>
            <a:pPr marL="0" indent="0">
              <a:buNone/>
            </a:pPr>
            <a:endParaRPr lang="en-US" b="1" i="1" dirty="0">
              <a:solidFill>
                <a:srgbClr val="0000FF"/>
              </a:solidFill>
            </a:endParaRPr>
          </a:p>
          <a:p>
            <a:pPr marL="0" indent="0">
              <a:buNone/>
            </a:pPr>
            <a:r>
              <a:rPr lang="en-US" b="1" i="1" dirty="0">
                <a:solidFill>
                  <a:srgbClr val="0000FF"/>
                </a:solidFill>
              </a:rPr>
              <a:t>4. Craft policies that keep </a:t>
            </a:r>
            <a:r>
              <a:rPr lang="en-US" b="1" i="1" dirty="0">
                <a:solidFill>
                  <a:srgbClr val="C00000"/>
                </a:solidFill>
              </a:rPr>
              <a:t>women of all ages </a:t>
            </a:r>
            <a:r>
              <a:rPr lang="en-US" b="1" i="1" dirty="0">
                <a:solidFill>
                  <a:srgbClr val="0000FF"/>
                </a:solidFill>
              </a:rPr>
              <a:t>within the health and social system to prevent problems that lead to pregnancy associated deaths. </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0534407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marchformoms.org/wp-content/uploads/2019/04/3f4c957b-fbc6-4758-ae26-4666bd3f6f7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741" y="-19946"/>
            <a:ext cx="5315259" cy="68779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r>
              <a:rPr lang="en-US" dirty="0"/>
              <a:t>www.birthbythenumbers.org</a:t>
            </a:r>
          </a:p>
        </p:txBody>
      </p:sp>
      <p:pic>
        <p:nvPicPr>
          <p:cNvPr id="1026" name="Picture 2" descr="BMHW fly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946"/>
            <a:ext cx="3231715" cy="3231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BEC | National Birth Equity Collabo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83" y="3436659"/>
            <a:ext cx="57150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149368431.v2.pressablecdn.com/wp-content/uploads/AIM-Logo-RG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4426" y="5332876"/>
            <a:ext cx="2428773" cy="12921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givelively.org/nonprofits/60e49411-a18c-4c0e-9671-0cdc8a3da06d/campaigns/every-mother-counts-during-covid-19/logos/every-mother-counts-during-covid-19_processed_09a7f3e1c6103202aaa8fcda01b67c8ceb9c7a656be845b12b5ceb77092ceb0b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4881" y="172011"/>
            <a:ext cx="3178692" cy="31522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Quality Maternal and Newborn Car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3150" y="4493027"/>
            <a:ext cx="2676654" cy="6863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maz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45" y="4553892"/>
            <a:ext cx="1882683" cy="10702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o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3904" y="4482554"/>
            <a:ext cx="2124075"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dwife.org/2019img/ACNM_logo_onwhite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38" y="6059461"/>
            <a:ext cx="4178212" cy="7985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MCH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363" y="5635781"/>
            <a:ext cx="1928775" cy="50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593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birthbythenumbers.org/wp-content/uploads/2019/03/image001-15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575" y="1572252"/>
            <a:ext cx="1600732" cy="16007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irthbythenumbers.org/wp-content/uploads/2016/02/photo-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033" y="-27053"/>
            <a:ext cx="1614811" cy="161481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birthbythenumbers.org/wp-content/uploads/2016/02/LucyCoxChapman_photo-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342" y="-1424"/>
            <a:ext cx="1592205" cy="15922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birthbythenumbers.org/wp-content/uploads/2018/01/SED-Headshot-Jan-18-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537" y="10660"/>
            <a:ext cx="1614811" cy="161481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birthbythenumbers.org/wp-content/uploads/2016/02/IMG_1230-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39" y="1542481"/>
            <a:ext cx="1614811" cy="161481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birthbythenumbers.org/wp-content/uploads/2013/10/091Garver_DM-150x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986" y="1506439"/>
            <a:ext cx="1644397" cy="164439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birthbythenumbers.org/wp-content/uploads/2014/09/Gebel_Christina_DSC_0409-150x1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797" y="1563916"/>
            <a:ext cx="1660889" cy="158692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birthbythenumbers.org/wp-content/uploads/2013/10/Sarah-Hodin-150x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1395" y="3132377"/>
            <a:ext cx="1626829" cy="1626829"/>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birthbythenumbers.org/wp-content/uploads/2014/12/IMG_0696-2-e1418245589987-150x1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3989" y="23553"/>
            <a:ext cx="1614002" cy="1614002"/>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www.birthbythenumbers.org/wp-content/uploads/2013/10/1465389_10101985762867124_1921346801_n-150x15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4346" y="3165108"/>
            <a:ext cx="1600732" cy="1600732"/>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http://www.birthbythenumbers.org/wp-content/uploads/2013/10/IMG_1835-150x15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2305" y="1585117"/>
            <a:ext cx="1547547" cy="1547547"/>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http://www.birthbythenumbers.org/wp-content/uploads/2016/02/184448_10100118971816350_702871631_n-2-150x15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42662" y="32336"/>
            <a:ext cx="1614811" cy="1614811"/>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http://www.birthbythenumbers.org/wp-content/uploads/2017/07/Veronica-e1501261281177-150x1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8832" y="3132377"/>
            <a:ext cx="1626829" cy="1626829"/>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http://www.birthbythenumbers.org/wp-content/uploads/2019/03/IMG_9357-2-150x1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68051" y="3129455"/>
            <a:ext cx="1636386" cy="16363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304" y="4735836"/>
            <a:ext cx="7704642" cy="830997"/>
          </a:xfrm>
          <a:prstGeom prst="rect">
            <a:avLst/>
          </a:prstGeom>
          <a:solidFill>
            <a:srgbClr val="C0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www.birthbythenumbers.org</a:t>
            </a:r>
          </a:p>
        </p:txBody>
      </p:sp>
      <p:sp>
        <p:nvSpPr>
          <p:cNvPr id="21" name="Rectangle 20"/>
          <p:cNvSpPr/>
          <p:nvPr/>
        </p:nvSpPr>
        <p:spPr>
          <a:xfrm>
            <a:off x="5168378" y="6396335"/>
            <a:ext cx="6979731" cy="461665"/>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FACEBOOK</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www.facebook.com/BirthByTheNumbers</a:t>
            </a:r>
          </a:p>
        </p:txBody>
      </p:sp>
      <p:sp>
        <p:nvSpPr>
          <p:cNvPr id="22" name="Rectangle 21"/>
          <p:cNvSpPr/>
          <p:nvPr/>
        </p:nvSpPr>
        <p:spPr>
          <a:xfrm>
            <a:off x="964734" y="6396335"/>
            <a:ext cx="3332002" cy="461665"/>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Twitter: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@BirthNumbers</a:t>
            </a:r>
          </a:p>
        </p:txBody>
      </p:sp>
      <p:sp>
        <p:nvSpPr>
          <p:cNvPr id="23" name="Rectangle 22"/>
          <p:cNvSpPr/>
          <p:nvPr/>
        </p:nvSpPr>
        <p:spPr>
          <a:xfrm>
            <a:off x="3743465" y="5775033"/>
            <a:ext cx="4703019" cy="461665"/>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Email: </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birthbynumbers@gmail.com</a:t>
            </a:r>
          </a:p>
        </p:txBody>
      </p:sp>
      <p:sp>
        <p:nvSpPr>
          <p:cNvPr id="25" name="TextBox 24"/>
          <p:cNvSpPr txBox="1"/>
          <p:nvPr/>
        </p:nvSpPr>
        <p:spPr>
          <a:xfrm>
            <a:off x="7158" y="2761583"/>
            <a:ext cx="755400"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Jordy</a:t>
            </a:r>
          </a:p>
        </p:txBody>
      </p:sp>
      <p:sp>
        <p:nvSpPr>
          <p:cNvPr id="26" name="TextBox 25"/>
          <p:cNvSpPr txBox="1"/>
          <p:nvPr/>
        </p:nvSpPr>
        <p:spPr>
          <a:xfrm>
            <a:off x="8286594" y="1218054"/>
            <a:ext cx="83022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Staige</a:t>
            </a:r>
          </a:p>
        </p:txBody>
      </p:sp>
      <p:sp>
        <p:nvSpPr>
          <p:cNvPr id="27" name="TextBox 26"/>
          <p:cNvSpPr txBox="1"/>
          <p:nvPr/>
        </p:nvSpPr>
        <p:spPr>
          <a:xfrm>
            <a:off x="6018340" y="1187037"/>
            <a:ext cx="660758"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Lucy</a:t>
            </a:r>
          </a:p>
        </p:txBody>
      </p:sp>
      <p:sp>
        <p:nvSpPr>
          <p:cNvPr id="28" name="TextBox 27"/>
          <p:cNvSpPr txBox="1"/>
          <p:nvPr/>
        </p:nvSpPr>
        <p:spPr>
          <a:xfrm>
            <a:off x="4576027" y="1184096"/>
            <a:ext cx="796565"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Corey</a:t>
            </a:r>
          </a:p>
        </p:txBody>
      </p:sp>
      <p:sp>
        <p:nvSpPr>
          <p:cNvPr id="29" name="TextBox 28"/>
          <p:cNvSpPr txBox="1"/>
          <p:nvPr/>
        </p:nvSpPr>
        <p:spPr>
          <a:xfrm>
            <a:off x="5732408" y="2769385"/>
            <a:ext cx="725135"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Ruby</a:t>
            </a:r>
          </a:p>
        </p:txBody>
      </p:sp>
      <p:sp>
        <p:nvSpPr>
          <p:cNvPr id="30" name="TextBox 29"/>
          <p:cNvSpPr txBox="1"/>
          <p:nvPr/>
        </p:nvSpPr>
        <p:spPr>
          <a:xfrm>
            <a:off x="2630735" y="4351917"/>
            <a:ext cx="90601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Allison</a:t>
            </a:r>
          </a:p>
        </p:txBody>
      </p:sp>
      <p:sp>
        <p:nvSpPr>
          <p:cNvPr id="31" name="TextBox 30"/>
          <p:cNvSpPr txBox="1"/>
          <p:nvPr/>
        </p:nvSpPr>
        <p:spPr>
          <a:xfrm>
            <a:off x="4094809" y="4342346"/>
            <a:ext cx="783356"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Sarah</a:t>
            </a:r>
          </a:p>
        </p:txBody>
      </p:sp>
      <p:sp>
        <p:nvSpPr>
          <p:cNvPr id="32" name="TextBox 31"/>
          <p:cNvSpPr txBox="1"/>
          <p:nvPr/>
        </p:nvSpPr>
        <p:spPr>
          <a:xfrm>
            <a:off x="3780031" y="2764997"/>
            <a:ext cx="1127553"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Christina</a:t>
            </a:r>
          </a:p>
        </p:txBody>
      </p:sp>
      <p:sp>
        <p:nvSpPr>
          <p:cNvPr id="33" name="TextBox 32"/>
          <p:cNvSpPr txBox="1"/>
          <p:nvPr/>
        </p:nvSpPr>
        <p:spPr>
          <a:xfrm>
            <a:off x="2550096" y="2738901"/>
            <a:ext cx="68897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Kylia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5412984" y="4343721"/>
            <a:ext cx="111267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Veronica</a:t>
            </a:r>
          </a:p>
        </p:txBody>
      </p:sp>
      <p:sp>
        <p:nvSpPr>
          <p:cNvPr id="35" name="TextBox 34"/>
          <p:cNvSpPr txBox="1"/>
          <p:nvPr/>
        </p:nvSpPr>
        <p:spPr>
          <a:xfrm>
            <a:off x="6965995" y="1583512"/>
            <a:ext cx="1035348"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Brittany</a:t>
            </a:r>
          </a:p>
        </p:txBody>
      </p:sp>
      <p:sp>
        <p:nvSpPr>
          <p:cNvPr id="36" name="TextBox 35"/>
          <p:cNvSpPr txBox="1"/>
          <p:nvPr/>
        </p:nvSpPr>
        <p:spPr>
          <a:xfrm>
            <a:off x="11369026" y="1184096"/>
            <a:ext cx="899733"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Jessica</a:t>
            </a:r>
          </a:p>
        </p:txBody>
      </p:sp>
      <p:sp>
        <p:nvSpPr>
          <p:cNvPr id="37" name="TextBox 36"/>
          <p:cNvSpPr txBox="1"/>
          <p:nvPr/>
        </p:nvSpPr>
        <p:spPr>
          <a:xfrm>
            <a:off x="7511356" y="4363302"/>
            <a:ext cx="57413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Kali</a:t>
            </a:r>
          </a:p>
        </p:txBody>
      </p:sp>
      <p:sp>
        <p:nvSpPr>
          <p:cNvPr id="40" name="TextBox 39"/>
          <p:cNvSpPr txBox="1"/>
          <p:nvPr/>
        </p:nvSpPr>
        <p:spPr>
          <a:xfrm>
            <a:off x="9472064" y="1218197"/>
            <a:ext cx="1130438"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Sheridan</a:t>
            </a: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3502" y="3165107"/>
            <a:ext cx="2821191" cy="1586920"/>
          </a:xfrm>
          <a:prstGeom prst="rect">
            <a:avLst/>
          </a:prstGeom>
        </p:spPr>
      </p:pic>
      <p:sp>
        <p:nvSpPr>
          <p:cNvPr id="41" name="TextBox 40"/>
          <p:cNvSpPr txBox="1"/>
          <p:nvPr/>
        </p:nvSpPr>
        <p:spPr>
          <a:xfrm>
            <a:off x="1154423" y="4321363"/>
            <a:ext cx="79573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Ebere</a:t>
            </a:r>
          </a:p>
        </p:txBody>
      </p:sp>
      <p:pic>
        <p:nvPicPr>
          <p:cNvPr id="5" name="81A26BB4-BFEE-4A2A-9A7A-9A9841B831AC" descr="822096EC-D137-4941-83D6-069249DAC4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73185" y="10660"/>
            <a:ext cx="2092717" cy="156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http://www.birthbythenumbers.org/wp-content/uploads/2018/01/20170317_160554-150x15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9051" y="-1424"/>
            <a:ext cx="1571045" cy="157104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209396" y="1110970"/>
            <a:ext cx="55335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Lee</a:t>
            </a:r>
          </a:p>
        </p:txBody>
      </p:sp>
      <p:sp>
        <p:nvSpPr>
          <p:cNvPr id="45" name="TextBox 44"/>
          <p:cNvSpPr txBox="1"/>
          <p:nvPr/>
        </p:nvSpPr>
        <p:spPr>
          <a:xfrm>
            <a:off x="3536752" y="11775"/>
            <a:ext cx="77566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Maya</a:t>
            </a: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734917" y="1611199"/>
            <a:ext cx="1484076" cy="1484076"/>
          </a:xfrm>
          <a:prstGeom prst="rect">
            <a:avLst/>
          </a:prstGeom>
        </p:spPr>
      </p:pic>
      <p:sp>
        <p:nvSpPr>
          <p:cNvPr id="46" name="TextBox 45"/>
          <p:cNvSpPr txBox="1"/>
          <p:nvPr/>
        </p:nvSpPr>
        <p:spPr>
          <a:xfrm>
            <a:off x="11174989" y="2687858"/>
            <a:ext cx="1044004"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Annette</a:t>
            </a:r>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921" y="-28156"/>
            <a:ext cx="1140979" cy="1597777"/>
          </a:xfrm>
          <a:prstGeom prst="rect">
            <a:avLst/>
          </a:prstGeom>
        </p:spPr>
      </p:pic>
      <p:sp>
        <p:nvSpPr>
          <p:cNvPr id="49" name="TextBox 48"/>
          <p:cNvSpPr txBox="1"/>
          <p:nvPr/>
        </p:nvSpPr>
        <p:spPr>
          <a:xfrm>
            <a:off x="226333" y="1163806"/>
            <a:ext cx="64152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Sam</a:t>
            </a:r>
          </a:p>
        </p:txBody>
      </p:sp>
      <p:pic>
        <p:nvPicPr>
          <p:cNvPr id="8" name="Pictur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31062" y="1606833"/>
            <a:ext cx="1144158" cy="1525544"/>
          </a:xfrm>
          <a:prstGeom prst="rect">
            <a:avLst/>
          </a:prstGeom>
        </p:spPr>
      </p:pic>
      <p:sp>
        <p:nvSpPr>
          <p:cNvPr id="52" name="TextBox 51"/>
          <p:cNvSpPr txBox="1"/>
          <p:nvPr/>
        </p:nvSpPr>
        <p:spPr>
          <a:xfrm>
            <a:off x="8073478" y="2695165"/>
            <a:ext cx="1005403"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Isabelle</a:t>
            </a:r>
          </a:p>
        </p:txBody>
      </p:sp>
      <p:pic>
        <p:nvPicPr>
          <p:cNvPr id="48" name="Picture 20" descr="http://www.birthbythenumbers.org/wp-content/uploads/2016/02/20120930_114948-150x150.jpg">
            <a:extLst>
              <a:ext uri="{FF2B5EF4-FFF2-40B4-BE49-F238E27FC236}">
                <a16:creationId xmlns:a16="http://schemas.microsoft.com/office/drawing/2014/main" id="{8DCFEE2D-A063-63BA-3112-030A9BBB636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178107" y="1630365"/>
            <a:ext cx="1503184" cy="150318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2CBBBE6-D8F9-0F77-936B-1653D94144C8}"/>
              </a:ext>
            </a:extLst>
          </p:cNvPr>
          <p:cNvSpPr txBox="1"/>
          <p:nvPr/>
        </p:nvSpPr>
        <p:spPr>
          <a:xfrm>
            <a:off x="9805958" y="2707830"/>
            <a:ext cx="83670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Katie</a:t>
            </a:r>
          </a:p>
        </p:txBody>
      </p:sp>
      <p:pic>
        <p:nvPicPr>
          <p:cNvPr id="1026" name="Picture 2">
            <a:extLst>
              <a:ext uri="{FF2B5EF4-FFF2-40B4-BE49-F238E27FC236}">
                <a16:creationId xmlns:a16="http://schemas.microsoft.com/office/drawing/2014/main" id="{33DAC08A-595D-079C-788A-966198BA1B4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85487" y="3077426"/>
            <a:ext cx="1681841" cy="168184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5D8F243-39CA-30AD-7D29-EE59F641420D}"/>
              </a:ext>
            </a:extLst>
          </p:cNvPr>
          <p:cNvSpPr txBox="1"/>
          <p:nvPr/>
        </p:nvSpPr>
        <p:spPr>
          <a:xfrm>
            <a:off x="8204184" y="4365730"/>
            <a:ext cx="885948"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Maura</a:t>
            </a:r>
          </a:p>
        </p:txBody>
      </p:sp>
      <p:pic>
        <p:nvPicPr>
          <p:cNvPr id="1028" name="Picture 4">
            <a:extLst>
              <a:ext uri="{FF2B5EF4-FFF2-40B4-BE49-F238E27FC236}">
                <a16:creationId xmlns:a16="http://schemas.microsoft.com/office/drawing/2014/main" id="{EFDD1ABD-2118-6CC4-99B6-383272BC6CD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394045" y="3084929"/>
            <a:ext cx="1626710" cy="162671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CC51AD34-C6E7-518C-CA79-2306905C8F19}"/>
              </a:ext>
            </a:extLst>
          </p:cNvPr>
          <p:cNvSpPr txBox="1"/>
          <p:nvPr/>
        </p:nvSpPr>
        <p:spPr>
          <a:xfrm>
            <a:off x="9496433" y="4347008"/>
            <a:ext cx="696024"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Nairi</a:t>
            </a:r>
          </a:p>
        </p:txBody>
      </p:sp>
      <p:pic>
        <p:nvPicPr>
          <p:cNvPr id="1030" name="Picture 6">
            <a:extLst>
              <a:ext uri="{FF2B5EF4-FFF2-40B4-BE49-F238E27FC236}">
                <a16:creationId xmlns:a16="http://schemas.microsoft.com/office/drawing/2014/main" id="{6FDE7F5A-9AF5-AD0E-C9A7-67082E460D5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744558" y="3064582"/>
            <a:ext cx="1596142" cy="160955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818E686A-16F9-2661-B645-B2952C8F39A7}"/>
              </a:ext>
            </a:extLst>
          </p:cNvPr>
          <p:cNvSpPr txBox="1"/>
          <p:nvPr/>
        </p:nvSpPr>
        <p:spPr>
          <a:xfrm>
            <a:off x="11020755" y="4358640"/>
            <a:ext cx="825805"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Gene</a:t>
            </a:r>
          </a:p>
        </p:txBody>
      </p:sp>
    </p:spTree>
    <p:extLst>
      <p:ext uri="{BB962C8B-B14F-4D97-AF65-F5344CB8AC3E}">
        <p14:creationId xmlns:p14="http://schemas.microsoft.com/office/powerpoint/2010/main" val="324872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108183" y="301160"/>
            <a:ext cx="7027102" cy="6526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005114" y="407185"/>
            <a:ext cx="20605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Associated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10" name="TextBox 9"/>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1" name="TextBox 10"/>
          <p:cNvSpPr txBox="1"/>
          <p:nvPr/>
        </p:nvSpPr>
        <p:spPr>
          <a:xfrm>
            <a:off x="8926793" y="325677"/>
            <a:ext cx="2922829" cy="3108543"/>
          </a:xfrm>
          <a:prstGeom prst="rect">
            <a:avLst/>
          </a:prstGeom>
          <a:noFill/>
          <a:ln w="38100">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Pregnancy Associated Mortality: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 Deaths women of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reprod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pregnancy to 1 year ppm</a:t>
            </a:r>
          </a:p>
        </p:txBody>
      </p:sp>
    </p:spTree>
    <p:extLst>
      <p:ext uri="{BB962C8B-B14F-4D97-AF65-F5344CB8AC3E}">
        <p14:creationId xmlns:p14="http://schemas.microsoft.com/office/powerpoint/2010/main" val="19011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68850" y="2141979"/>
            <a:ext cx="4609031" cy="4079563"/>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005114" y="2612100"/>
            <a:ext cx="17849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Related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7" name="Oval 6"/>
          <p:cNvSpPr/>
          <p:nvPr/>
        </p:nvSpPr>
        <p:spPr>
          <a:xfrm>
            <a:off x="1108183" y="301160"/>
            <a:ext cx="7027102" cy="6526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005114" y="407185"/>
            <a:ext cx="20605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Associated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10" name="TextBox 9"/>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1" name="TextBox 10"/>
          <p:cNvSpPr txBox="1"/>
          <p:nvPr/>
        </p:nvSpPr>
        <p:spPr>
          <a:xfrm>
            <a:off x="9294314" y="325677"/>
            <a:ext cx="2555308" cy="4401205"/>
          </a:xfrm>
          <a:prstGeom prst="rect">
            <a:avLst/>
          </a:prstGeom>
          <a:no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Pregnancy Related Mortality: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 Deaths women of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reprod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pregnancy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1 year ppm </a:t>
            </a:r>
            <a:r>
              <a:rPr kumimoji="0" lang="en-US" sz="28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Related to the pregnancy</a:t>
            </a:r>
          </a:p>
        </p:txBody>
      </p:sp>
    </p:spTree>
    <p:extLst>
      <p:ext uri="{BB962C8B-B14F-4D97-AF65-F5344CB8AC3E}">
        <p14:creationId xmlns:p14="http://schemas.microsoft.com/office/powerpoint/2010/main" val="336909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19652" y="4351735"/>
            <a:ext cx="2004164" cy="129018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Maternal Mortality (42 days)</a:t>
            </a:r>
          </a:p>
        </p:txBody>
      </p:sp>
      <p:sp>
        <p:nvSpPr>
          <p:cNvPr id="5" name="Oval 4"/>
          <p:cNvSpPr/>
          <p:nvPr/>
        </p:nvSpPr>
        <p:spPr>
          <a:xfrm>
            <a:off x="2268850" y="2141979"/>
            <a:ext cx="4609031" cy="4079563"/>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005114" y="2612100"/>
            <a:ext cx="17849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Related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7" name="Oval 6"/>
          <p:cNvSpPr/>
          <p:nvPr/>
        </p:nvSpPr>
        <p:spPr>
          <a:xfrm>
            <a:off x="1108183" y="301160"/>
            <a:ext cx="7027102" cy="6526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005114" y="407185"/>
            <a:ext cx="20605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Associated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9" name="TextBox 8"/>
          <p:cNvSpPr txBox="1"/>
          <p:nvPr/>
        </p:nvSpPr>
        <p:spPr>
          <a:xfrm>
            <a:off x="8936277" y="325677"/>
            <a:ext cx="2913345" cy="3108543"/>
          </a:xfrm>
          <a:prstGeom prst="rect">
            <a:avLst/>
          </a:prstGeom>
          <a:noFill/>
          <a:ln w="3810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Maternal</a:t>
            </a:r>
            <a:r>
              <a:rPr kumimoji="0" lang="en-US" sz="2800" b="1" i="0" u="none" strike="noStrike" kern="1200" cap="none" spc="0" normalizeH="0" noProof="0" dirty="0">
                <a:ln>
                  <a:noFill/>
                </a:ln>
                <a:solidFill>
                  <a:srgbClr val="C00000"/>
                </a:solidFill>
                <a:effectLst/>
                <a:uLnTx/>
                <a:uFillTx/>
                <a:latin typeface="Calibri" panose="020F0502020204030204"/>
                <a:ea typeface="+mn-ea"/>
                <a:cs typeface="+mn-cs"/>
              </a:rPr>
              <a:t> Mortality: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 Deaths women of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reprod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pregnancy to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42 days ppm Related to the pregnancy</a:t>
            </a:r>
          </a:p>
        </p:txBody>
      </p:sp>
      <p:sp>
        <p:nvSpPr>
          <p:cNvPr id="10" name="TextBox 9"/>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05500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19652" y="4351735"/>
            <a:ext cx="2004164" cy="129018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Maternal Mortality (42 days)</a:t>
            </a:r>
          </a:p>
        </p:txBody>
      </p:sp>
      <p:sp>
        <p:nvSpPr>
          <p:cNvPr id="5" name="Oval 4"/>
          <p:cNvSpPr/>
          <p:nvPr/>
        </p:nvSpPr>
        <p:spPr>
          <a:xfrm>
            <a:off x="2268850" y="2141979"/>
            <a:ext cx="4609031" cy="4079563"/>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005114" y="2612100"/>
            <a:ext cx="17849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Related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7" name="Oval 6"/>
          <p:cNvSpPr/>
          <p:nvPr/>
        </p:nvSpPr>
        <p:spPr>
          <a:xfrm>
            <a:off x="1108183" y="301160"/>
            <a:ext cx="7027102" cy="652606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005114" y="407185"/>
            <a:ext cx="20605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Pregnancy Associated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year)</a:t>
            </a:r>
          </a:p>
        </p:txBody>
      </p:sp>
      <p:sp>
        <p:nvSpPr>
          <p:cNvPr id="10" name="TextBox 9"/>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1" name="TextBox 10"/>
          <p:cNvSpPr txBox="1"/>
          <p:nvPr/>
        </p:nvSpPr>
        <p:spPr>
          <a:xfrm>
            <a:off x="8334531" y="541743"/>
            <a:ext cx="3462728" cy="1569660"/>
          </a:xfrm>
          <a:prstGeom prst="rect">
            <a:avLst/>
          </a:prstGeom>
          <a:noFill/>
          <a:ln w="381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Pregnancy Associated Mortality: </a:t>
            </a:r>
            <a:r>
              <a:rPr lang="en-US" sz="2400" noProof="0" dirty="0">
                <a:solidFill>
                  <a:prstClr val="black"/>
                </a:solidFill>
                <a:latin typeface="Calibri" panose="020F0502020204030204"/>
              </a:rPr>
              <a:t>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eaths during pregnancy and up to </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1 year postpartum </a:t>
            </a:r>
          </a:p>
        </p:txBody>
      </p:sp>
      <p:sp>
        <p:nvSpPr>
          <p:cNvPr id="12" name="TextBox 11"/>
          <p:cNvSpPr txBox="1"/>
          <p:nvPr/>
        </p:nvSpPr>
        <p:spPr>
          <a:xfrm>
            <a:off x="8334531" y="2458224"/>
            <a:ext cx="3462728" cy="1938992"/>
          </a:xfrm>
          <a:prstGeom prst="rect">
            <a:avLst/>
          </a:prstGeom>
          <a:noFill/>
          <a:ln w="38100">
            <a:solidFill>
              <a:schemeClr val="accent4">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Pregnancy Related Mortality: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Deaths during pregnancy and up to </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1 year postpartum </a:t>
            </a: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&amp; related to the pregnancy</a:t>
            </a:r>
          </a:p>
        </p:txBody>
      </p:sp>
      <p:sp>
        <p:nvSpPr>
          <p:cNvPr id="13" name="TextBox 12"/>
          <p:cNvSpPr txBox="1"/>
          <p:nvPr/>
        </p:nvSpPr>
        <p:spPr>
          <a:xfrm>
            <a:off x="8334531" y="4549676"/>
            <a:ext cx="3462728" cy="1938992"/>
          </a:xfrm>
          <a:prstGeom prst="rect">
            <a:avLst/>
          </a:prstGeom>
          <a:no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Maternal Mortality: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Deaths during pregnancy and up to </a:t>
            </a:r>
            <a:r>
              <a:rPr kumimoji="0" lang="en-US" sz="2400" b="0" i="0" u="none" strike="noStrike" kern="1200" cap="none" spc="0" normalizeH="0" baseline="0" noProof="0" dirty="0">
                <a:ln>
                  <a:noFill/>
                </a:ln>
                <a:solidFill>
                  <a:srgbClr val="0000FF"/>
                </a:solidFill>
                <a:effectLst/>
                <a:uLnTx/>
                <a:uFillTx/>
                <a:latin typeface="Calibri" panose="020F0502020204030204"/>
                <a:ea typeface="+mn-ea"/>
                <a:cs typeface="+mn-cs"/>
              </a:rPr>
              <a:t>42 days postpartum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&amp; related to the pregnancy</a:t>
            </a:r>
          </a:p>
        </p:txBody>
      </p:sp>
    </p:spTree>
    <p:extLst>
      <p:ext uri="{BB962C8B-B14F-4D97-AF65-F5344CB8AC3E}">
        <p14:creationId xmlns:p14="http://schemas.microsoft.com/office/powerpoint/2010/main" val="309091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Timeline of Maternal Mortality Definitions</a:t>
            </a:r>
          </a:p>
        </p:txBody>
      </p:sp>
      <p:cxnSp>
        <p:nvCxnSpPr>
          <p:cNvPr id="6" name="Straight Connector 5"/>
          <p:cNvCxnSpPr/>
          <p:nvPr/>
        </p:nvCxnSpPr>
        <p:spPr>
          <a:xfrm>
            <a:off x="997709" y="3999718"/>
            <a:ext cx="10836876" cy="2471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97709" y="3418950"/>
            <a:ext cx="12356" cy="60548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19622" y="3430711"/>
            <a:ext cx="12356" cy="60548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56838" y="3389099"/>
            <a:ext cx="12356" cy="60548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26909" y="3410899"/>
            <a:ext cx="12356" cy="60548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822229" y="3424088"/>
            <a:ext cx="12356" cy="60548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90033" y="3365931"/>
            <a:ext cx="1511696" cy="461665"/>
          </a:xfrm>
          <a:prstGeom prst="rect">
            <a:avLst/>
          </a:prstGeom>
          <a:no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Pregnancy</a:t>
            </a:r>
          </a:p>
        </p:txBody>
      </p:sp>
      <p:sp>
        <p:nvSpPr>
          <p:cNvPr id="16" name="TextBox 15"/>
          <p:cNvSpPr txBox="1"/>
          <p:nvPr/>
        </p:nvSpPr>
        <p:spPr>
          <a:xfrm>
            <a:off x="4202270" y="2660339"/>
            <a:ext cx="814647" cy="461665"/>
          </a:xfrm>
          <a:prstGeom prst="rect">
            <a:avLst/>
          </a:prstGeom>
          <a:no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Birth</a:t>
            </a:r>
          </a:p>
        </p:txBody>
      </p:sp>
      <p:sp>
        <p:nvSpPr>
          <p:cNvPr id="17" name="TextBox 16"/>
          <p:cNvSpPr txBox="1"/>
          <p:nvPr/>
        </p:nvSpPr>
        <p:spPr>
          <a:xfrm>
            <a:off x="8023648" y="3365930"/>
            <a:ext cx="2999988" cy="461665"/>
          </a:xfrm>
          <a:prstGeom prst="rect">
            <a:avLst/>
          </a:prstGeom>
          <a:no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42 days PPM to 1 year</a:t>
            </a:r>
          </a:p>
        </p:txBody>
      </p:sp>
      <p:sp>
        <p:nvSpPr>
          <p:cNvPr id="18" name="TextBox 17"/>
          <p:cNvSpPr txBox="1"/>
          <p:nvPr/>
        </p:nvSpPr>
        <p:spPr>
          <a:xfrm>
            <a:off x="5051562" y="1424223"/>
            <a:ext cx="980012" cy="1200329"/>
          </a:xfrm>
          <a:prstGeom prst="rect">
            <a:avLst/>
          </a:prstGeom>
          <a:noFill/>
          <a:ln w="127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after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Birth</a:t>
            </a:r>
          </a:p>
        </p:txBody>
      </p:sp>
      <p:sp>
        <p:nvSpPr>
          <p:cNvPr id="19" name="TextBox 18"/>
          <p:cNvSpPr txBox="1"/>
          <p:nvPr/>
        </p:nvSpPr>
        <p:spPr>
          <a:xfrm>
            <a:off x="5821600" y="3036647"/>
            <a:ext cx="1212704" cy="830997"/>
          </a:xfrm>
          <a:prstGeom prst="rect">
            <a:avLst/>
          </a:prstGeom>
          <a:no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42 days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rPr>
              <a:t>PPM</a:t>
            </a:r>
          </a:p>
        </p:txBody>
      </p:sp>
      <p:sp>
        <p:nvSpPr>
          <p:cNvPr id="20" name="TextBox 19"/>
          <p:cNvSpPr txBox="1"/>
          <p:nvPr/>
        </p:nvSpPr>
        <p:spPr>
          <a:xfrm>
            <a:off x="6339947" y="6048471"/>
            <a:ext cx="54946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PPM – postpartum –period after the birth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ight Brace 20"/>
          <p:cNvSpPr/>
          <p:nvPr/>
        </p:nvSpPr>
        <p:spPr>
          <a:xfrm rot="5400000">
            <a:off x="3566191" y="1461615"/>
            <a:ext cx="1097302" cy="623427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1602314" y="4086759"/>
            <a:ext cx="53727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WHO Definition of Maternal Death</a:t>
            </a:r>
          </a:p>
        </p:txBody>
      </p:sp>
      <p:cxnSp>
        <p:nvCxnSpPr>
          <p:cNvPr id="24" name="Straight Arrow Connector 23"/>
          <p:cNvCxnSpPr>
            <a:stCxn id="16" idx="2"/>
          </p:cNvCxnSpPr>
          <p:nvPr/>
        </p:nvCxnSpPr>
        <p:spPr>
          <a:xfrm>
            <a:off x="4609594" y="3122004"/>
            <a:ext cx="559727" cy="8725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a:endCxn id="27" idx="1"/>
          </p:cNvCxnSpPr>
          <p:nvPr/>
        </p:nvCxnSpPr>
        <p:spPr>
          <a:xfrm flipH="1">
            <a:off x="5471106" y="2624552"/>
            <a:ext cx="70462" cy="500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rot="16200000">
            <a:off x="5317425" y="3047367"/>
            <a:ext cx="273613" cy="429929"/>
          </a:xfrm>
          <a:prstGeom prst="rightBrace">
            <a:avLst>
              <a:gd name="adj1" fmla="val 8333"/>
              <a:gd name="adj2" fmla="val 5392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 name="Straight Connector 2"/>
          <p:cNvCxnSpPr/>
          <p:nvPr/>
        </p:nvCxnSpPr>
        <p:spPr>
          <a:xfrm>
            <a:off x="7726539" y="4702002"/>
            <a:ext cx="1058068" cy="33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26539" y="5202761"/>
            <a:ext cx="1058068" cy="3307"/>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90092" y="4443216"/>
            <a:ext cx="33874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WHO Maternal Mortality</a:t>
            </a:r>
          </a:p>
        </p:txBody>
      </p:sp>
      <p:sp>
        <p:nvSpPr>
          <p:cNvPr id="28" name="TextBox 27"/>
          <p:cNvSpPr txBox="1"/>
          <p:nvPr/>
        </p:nvSpPr>
        <p:spPr>
          <a:xfrm>
            <a:off x="8784607" y="4953456"/>
            <a:ext cx="31436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CDC Pregnancy Related</a:t>
            </a:r>
          </a:p>
        </p:txBody>
      </p:sp>
      <p:cxnSp>
        <p:nvCxnSpPr>
          <p:cNvPr id="29" name="Straight Connector 28"/>
          <p:cNvCxnSpPr/>
          <p:nvPr/>
        </p:nvCxnSpPr>
        <p:spPr>
          <a:xfrm>
            <a:off x="7726539" y="5659961"/>
            <a:ext cx="1058068" cy="330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784607" y="5429128"/>
            <a:ext cx="2955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Pregnancy Associated</a:t>
            </a:r>
          </a:p>
        </p:txBody>
      </p:sp>
      <p:cxnSp>
        <p:nvCxnSpPr>
          <p:cNvPr id="31" name="Straight Connector 30"/>
          <p:cNvCxnSpPr/>
          <p:nvPr/>
        </p:nvCxnSpPr>
        <p:spPr>
          <a:xfrm>
            <a:off x="1023512" y="4149975"/>
            <a:ext cx="10811073" cy="4657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63508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20972"/>
          </a:xfrm>
        </p:spPr>
        <p:txBody>
          <a:bodyPr>
            <a:noAutofit/>
          </a:bodyPr>
          <a:lstStyle/>
          <a:p>
            <a:r>
              <a:rPr lang="en-US" sz="6000" dirty="0">
                <a:solidFill>
                  <a:srgbClr val="0000FF"/>
                </a:solidFill>
              </a:rPr>
              <a:t>2. The Historical Trend in U.S. Maternal Mortality</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47301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163"/>
          </a:xfrm>
        </p:spPr>
        <p:txBody>
          <a:bodyPr>
            <a:normAutofit/>
          </a:bodyPr>
          <a:lstStyle/>
          <a:p>
            <a:r>
              <a:rPr lang="en-US" sz="4800" dirty="0">
                <a:solidFill>
                  <a:srgbClr val="0000FF"/>
                </a:solidFill>
              </a:rPr>
              <a:t>Declaring Premature Victory</a:t>
            </a:r>
          </a:p>
        </p:txBody>
      </p:sp>
      <p:sp>
        <p:nvSpPr>
          <p:cNvPr id="3" name="Content Placeholder 2"/>
          <p:cNvSpPr>
            <a:spLocks noGrp="1"/>
          </p:cNvSpPr>
          <p:nvPr>
            <p:ph idx="1"/>
          </p:nvPr>
        </p:nvSpPr>
        <p:spPr>
          <a:xfrm>
            <a:off x="558140" y="1401288"/>
            <a:ext cx="10795660" cy="4775675"/>
          </a:xfrm>
        </p:spPr>
        <p:txBody>
          <a:bodyPr>
            <a:normAutofit lnSpcReduction="10000"/>
          </a:bodyPr>
          <a:lstStyle/>
          <a:p>
            <a:pPr marL="0" indent="0">
              <a:buNone/>
            </a:pPr>
            <a:r>
              <a:rPr lang="en-US" sz="3600" i="1" dirty="0"/>
              <a:t>“</a:t>
            </a:r>
            <a:r>
              <a:rPr lang="en-US" sz="3900" i="1" dirty="0"/>
              <a:t>An examination of the rates for the different states indicates areas in which further improvement can be expected, but it is clear that maternal mortality is no longer a nationwide problem……Childbearing has been made quite safe.”</a:t>
            </a:r>
          </a:p>
          <a:p>
            <a:endParaRPr lang="en-US" sz="3600" i="1" dirty="0"/>
          </a:p>
          <a:p>
            <a:r>
              <a:rPr lang="en-US" sz="3200" dirty="0"/>
              <a:t>Maternal Deaths One in a Thousand. </a:t>
            </a:r>
            <a:r>
              <a:rPr lang="en-US" sz="3200" i="1" dirty="0"/>
              <a:t>JAMA, 1950; 144: 1096-7.</a:t>
            </a:r>
          </a:p>
          <a:p>
            <a:pPr marL="0" indent="0">
              <a:buNone/>
            </a:pPr>
            <a:r>
              <a:rPr lang="en-US" sz="3200" i="1" dirty="0"/>
              <a:t> </a:t>
            </a:r>
          </a:p>
          <a:p>
            <a:r>
              <a:rPr lang="en-US" sz="3200" i="1" dirty="0"/>
              <a:t> At the time the maternal mortality rate was 100 per 100,000</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90318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64" y="102367"/>
            <a:ext cx="10515600" cy="980199"/>
          </a:xfrm>
        </p:spPr>
        <p:txBody>
          <a:bodyPr>
            <a:normAutofit/>
          </a:bodyPr>
          <a:lstStyle/>
          <a:p>
            <a:pPr algn="ctr"/>
            <a:r>
              <a:rPr lang="en-US" sz="5400" b="1" dirty="0">
                <a:latin typeface="+mn-lt"/>
              </a:rPr>
              <a:t>Outline of the Presentation</a:t>
            </a:r>
          </a:p>
        </p:txBody>
      </p:sp>
      <p:sp>
        <p:nvSpPr>
          <p:cNvPr id="3" name="Content Placeholder 2"/>
          <p:cNvSpPr>
            <a:spLocks noGrp="1"/>
          </p:cNvSpPr>
          <p:nvPr>
            <p:ph idx="1"/>
          </p:nvPr>
        </p:nvSpPr>
        <p:spPr>
          <a:xfrm>
            <a:off x="441433" y="1082566"/>
            <a:ext cx="11340663" cy="5549461"/>
          </a:xfrm>
        </p:spPr>
        <p:txBody>
          <a:bodyPr>
            <a:normAutofit/>
          </a:bodyPr>
          <a:lstStyle/>
          <a:p>
            <a:pPr marL="514350" indent="-514350">
              <a:buAutoNum type="arabicPeriod"/>
            </a:pPr>
            <a:r>
              <a:rPr lang="en-US" b="1" dirty="0">
                <a:solidFill>
                  <a:srgbClr val="0000FF"/>
                </a:solidFill>
              </a:rPr>
              <a:t>Clarifying Definitions</a:t>
            </a:r>
          </a:p>
          <a:p>
            <a:pPr marL="514350" indent="-514350">
              <a:buAutoNum type="arabicPeriod"/>
            </a:pPr>
            <a:r>
              <a:rPr lang="en-US" b="1" dirty="0">
                <a:solidFill>
                  <a:srgbClr val="0000FF"/>
                </a:solidFill>
              </a:rPr>
              <a:t>Historical Context</a:t>
            </a:r>
          </a:p>
          <a:p>
            <a:pPr marL="514350" indent="-514350">
              <a:buAutoNum type="arabicPeriod"/>
            </a:pPr>
            <a:r>
              <a:rPr lang="en-US" b="1" dirty="0">
                <a:solidFill>
                  <a:srgbClr val="0000FF"/>
                </a:solidFill>
              </a:rPr>
              <a:t>The Strange Case of the Pregnancy Checkbox</a:t>
            </a:r>
          </a:p>
          <a:p>
            <a:pPr marL="514350" indent="-514350">
              <a:buFont typeface="Arial" panose="020B0604020202020204" pitchFamily="34" charset="0"/>
              <a:buAutoNum type="arabicPeriod"/>
            </a:pPr>
            <a:r>
              <a:rPr lang="en-US" b="1" dirty="0">
                <a:solidFill>
                  <a:srgbClr val="0000FF"/>
                </a:solidFill>
              </a:rPr>
              <a:t>The Pregnancy Mortality Surveillance System</a:t>
            </a:r>
          </a:p>
          <a:p>
            <a:pPr marL="514350" indent="-514350">
              <a:buFont typeface="Arial" panose="020B0604020202020204" pitchFamily="34" charset="0"/>
              <a:buAutoNum type="arabicPeriod"/>
            </a:pPr>
            <a:r>
              <a:rPr lang="en-US" b="1" dirty="0">
                <a:solidFill>
                  <a:srgbClr val="0000FF"/>
                </a:solidFill>
              </a:rPr>
              <a:t>Comparing the U.S. to the Rest of the World</a:t>
            </a:r>
          </a:p>
          <a:p>
            <a:pPr marL="514350" indent="-514350">
              <a:buFont typeface="Arial" panose="020B0604020202020204" pitchFamily="34" charset="0"/>
              <a:buAutoNum type="arabicPeriod"/>
            </a:pPr>
            <a:r>
              <a:rPr lang="en-US" b="1" dirty="0">
                <a:solidFill>
                  <a:srgbClr val="0000FF"/>
                </a:solidFill>
              </a:rPr>
              <a:t>The Persistence of Racial Disparities</a:t>
            </a:r>
          </a:p>
          <a:p>
            <a:pPr marL="0" indent="0">
              <a:buNone/>
            </a:pPr>
            <a:r>
              <a:rPr lang="en-US" b="1" dirty="0">
                <a:solidFill>
                  <a:srgbClr val="0000FF"/>
                </a:solidFill>
              </a:rPr>
              <a:t>7. Timing and Maternal Mortality a Public Health Problem</a:t>
            </a:r>
          </a:p>
          <a:p>
            <a:pPr marL="0" indent="0">
              <a:buNone/>
            </a:pPr>
            <a:r>
              <a:rPr lang="en-US" b="1" dirty="0">
                <a:solidFill>
                  <a:srgbClr val="0000FF"/>
                </a:solidFill>
              </a:rPr>
              <a:t>8. The Issue is Broader than Maternal Mortality</a:t>
            </a:r>
          </a:p>
          <a:p>
            <a:pPr marL="0" indent="0">
              <a:buNone/>
            </a:pPr>
            <a:r>
              <a:rPr lang="en-US" b="1" dirty="0">
                <a:solidFill>
                  <a:srgbClr val="0000FF"/>
                </a:solidFill>
              </a:rPr>
              <a:t>9. The Way Forward</a:t>
            </a:r>
            <a:endParaRPr lang="en-US" dirty="0"/>
          </a:p>
          <a:p>
            <a:pPr marL="514350" indent="-514350">
              <a:buAutoNum type="arabicPeriod"/>
            </a:pPr>
            <a:endParaRPr lang="en-US" dirty="0"/>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58800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42" y="0"/>
            <a:ext cx="10515600" cy="1325563"/>
          </a:xfrm>
        </p:spPr>
        <p:txBody>
          <a:bodyPr/>
          <a:lstStyle/>
          <a:p>
            <a:pPr algn="ctr"/>
            <a:r>
              <a:rPr lang="en-US" b="1" dirty="0">
                <a:latin typeface="+mn-lt"/>
              </a:rPr>
              <a:t>U.S. Maternal Mortality (per 100,000 births), 1915-2020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1777408"/>
              </p:ext>
            </p:extLst>
          </p:nvPr>
        </p:nvGraphicFramePr>
        <p:xfrm>
          <a:off x="804958" y="1267246"/>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0525" y="5534561"/>
            <a:ext cx="11910949" cy="954107"/>
          </a:xfrm>
          <a:prstGeom prst="rect">
            <a:avLst/>
          </a:prstGeom>
          <a:noFill/>
        </p:spPr>
        <p:txBody>
          <a:bodyPr wrap="square" rtlCol="0">
            <a:spAutoFit/>
          </a:bodyPr>
          <a:lstStyle/>
          <a:p>
            <a:r>
              <a:rPr lang="en-US" sz="1400" dirty="0"/>
              <a:t>Sources:  NCHS. Maternal Mortality and Related Concepts. Vital &amp; Health Statistics. Series 33; #3. &amp; annual data reports. 1915-1960 data from NCHS. </a:t>
            </a:r>
            <a:r>
              <a:rPr lang="en-US" sz="1400" i="1" dirty="0"/>
              <a:t>Vital Statistics Rates In The  United States 1940-1960</a:t>
            </a:r>
            <a:r>
              <a:rPr lang="en-US" sz="1400" b="1" dirty="0"/>
              <a:t>. </a:t>
            </a:r>
            <a:r>
              <a:rPr lang="en-US" sz="1400" dirty="0"/>
              <a:t>NOTE: Shifts in measurement (e.g. not all states were part of registration system prior to 1933) accounts for some of the variation over time. 2007-2016 based on 2 year estimates of the pregnancy related mortality rate: Petersen E. </a:t>
            </a:r>
            <a:r>
              <a:rPr lang="en-US" sz="1400" i="1" dirty="0"/>
              <a:t>MMWR</a:t>
            </a:r>
            <a:r>
              <a:rPr lang="en-US" sz="1400" dirty="0"/>
              <a:t>.9/6/19; 2017: </a:t>
            </a:r>
            <a:r>
              <a:rPr lang="en-US" sz="1400" dirty="0" err="1"/>
              <a:t>Rossen</a:t>
            </a:r>
            <a:r>
              <a:rPr lang="en-US" sz="1400" dirty="0"/>
              <a:t>. </a:t>
            </a:r>
            <a:r>
              <a:rPr lang="en-US" sz="1400" i="1" dirty="0"/>
              <a:t>Impact of Pregnancy Checkbox, U.S. 1999-2017</a:t>
            </a:r>
            <a:r>
              <a:rPr lang="en-US" sz="1400" dirty="0"/>
              <a:t>.NCHS.VitalHlthStat.3(44);2020.; 2018: U.S. Hoyert DL Health E-</a:t>
            </a:r>
            <a:r>
              <a:rPr lang="en-US" sz="1400" dirty="0" err="1"/>
              <a:t>Stat.Hyattsville</a:t>
            </a:r>
            <a:r>
              <a:rPr lang="en-US" sz="1400" dirty="0"/>
              <a:t>, MD: NCHS. 2/2022. </a:t>
            </a:r>
            <a:endParaRPr lang="en-US" dirty="0"/>
          </a:p>
        </p:txBody>
      </p:sp>
      <p:cxnSp>
        <p:nvCxnSpPr>
          <p:cNvPr id="4" name="Straight Connector 3"/>
          <p:cNvCxnSpPr>
            <a:cxnSpLocks/>
          </p:cNvCxnSpPr>
          <p:nvPr/>
        </p:nvCxnSpPr>
        <p:spPr>
          <a:xfrm flipV="1">
            <a:off x="3069204" y="1267246"/>
            <a:ext cx="0" cy="388254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6672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416" y="0"/>
            <a:ext cx="10515600" cy="886265"/>
          </a:xfrm>
        </p:spPr>
        <p:txBody>
          <a:bodyPr/>
          <a:lstStyle/>
          <a:p>
            <a:r>
              <a:rPr lang="en-US" dirty="0">
                <a:solidFill>
                  <a:srgbClr val="0000FF"/>
                </a:solidFill>
              </a:rPr>
              <a:t>Year State was Added to the Death Registry</a:t>
            </a:r>
          </a:p>
        </p:txBody>
      </p:sp>
      <p:pic>
        <p:nvPicPr>
          <p:cNvPr id="5" name="Picture 4"/>
          <p:cNvPicPr>
            <a:picLocks noChangeAspect="1"/>
          </p:cNvPicPr>
          <p:nvPr/>
        </p:nvPicPr>
        <p:blipFill>
          <a:blip r:embed="rId3"/>
          <a:stretch>
            <a:fillRect/>
          </a:stretch>
        </p:blipFill>
        <p:spPr>
          <a:xfrm>
            <a:off x="601021" y="799294"/>
            <a:ext cx="10568995" cy="6058706"/>
          </a:xfrm>
          <a:prstGeom prst="rect">
            <a:avLst/>
          </a:prstGeom>
        </p:spPr>
      </p:pic>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10353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479477" y="0"/>
            <a:ext cx="11006890" cy="1295400"/>
          </a:xfrm>
        </p:spPr>
        <p:txBody>
          <a:bodyPr>
            <a:normAutofit/>
          </a:bodyPr>
          <a:lstStyle/>
          <a:p>
            <a:pPr algn="ctr"/>
            <a:r>
              <a:rPr lang="en-US" altLang="en-US" sz="4000" b="1" dirty="0">
                <a:latin typeface="+mn-lt"/>
              </a:rPr>
              <a:t>Number of U.S. Hospital Beds and Maternal Mortality, 1918-1950</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3517995342"/>
              </p:ext>
            </p:extLst>
          </p:nvPr>
        </p:nvGraphicFramePr>
        <p:xfrm>
          <a:off x="479477" y="1295401"/>
          <a:ext cx="11195967" cy="52594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263354" y="3740437"/>
            <a:ext cx="1485663" cy="369332"/>
          </a:xfrm>
          <a:prstGeom prst="rect">
            <a:avLst/>
          </a:prstGeom>
          <a:noFill/>
        </p:spPr>
        <p:txBody>
          <a:bodyPr wrap="none" rtlCol="0">
            <a:spAutoFit/>
          </a:bodyPr>
          <a:lstStyle/>
          <a:p>
            <a:r>
              <a:rPr lang="en-US" b="1" dirty="0">
                <a:solidFill>
                  <a:schemeClr val="accent5">
                    <a:lumMod val="75000"/>
                  </a:schemeClr>
                </a:solidFill>
              </a:rPr>
              <a:t>Hospital Beds</a:t>
            </a:r>
          </a:p>
        </p:txBody>
      </p:sp>
      <p:sp>
        <p:nvSpPr>
          <p:cNvPr id="6" name="TextBox 5"/>
          <p:cNvSpPr txBox="1"/>
          <p:nvPr/>
        </p:nvSpPr>
        <p:spPr>
          <a:xfrm>
            <a:off x="0" y="6554804"/>
            <a:ext cx="9223102" cy="307777"/>
          </a:xfrm>
          <a:prstGeom prst="rect">
            <a:avLst/>
          </a:prstGeom>
          <a:noFill/>
        </p:spPr>
        <p:txBody>
          <a:bodyPr wrap="none" rtlCol="0">
            <a:spAutoFit/>
          </a:bodyPr>
          <a:lstStyle/>
          <a:p>
            <a:r>
              <a:rPr lang="en-US" sz="1400" dirty="0"/>
              <a:t>Sources: Hospital beds- Statistical Abstract &amp; JAMA: Maternal mortality - NCHS. </a:t>
            </a:r>
            <a:r>
              <a:rPr lang="en-US" sz="1400" i="1" dirty="0"/>
              <a:t>Vital Statistics Rates In The  </a:t>
            </a:r>
            <a:r>
              <a:rPr lang="en-US" sz="1400" i="1" dirty="0" err="1"/>
              <a:t>U..S</a:t>
            </a:r>
            <a:r>
              <a:rPr lang="en-US" sz="1400" i="1" dirty="0"/>
              <a:t>.  1940-1960</a:t>
            </a:r>
            <a:r>
              <a:rPr lang="en-US" sz="1400" b="1" dirty="0"/>
              <a:t>.</a:t>
            </a:r>
            <a:r>
              <a:rPr lang="en-US" sz="1400" dirty="0"/>
              <a:t> </a:t>
            </a:r>
          </a:p>
        </p:txBody>
      </p:sp>
      <p:sp>
        <p:nvSpPr>
          <p:cNvPr id="7" name="TextBox 6">
            <a:extLst>
              <a:ext uri="{FF2B5EF4-FFF2-40B4-BE49-F238E27FC236}">
                <a16:creationId xmlns:a16="http://schemas.microsoft.com/office/drawing/2014/main" id="{31BB7C6A-274D-4C49-A9FE-0802FEE0B3EE}"/>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782790551"/>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1"/>
            <a:ext cx="10515600" cy="1325563"/>
          </a:xfrm>
        </p:spPr>
        <p:txBody>
          <a:bodyPr/>
          <a:lstStyle/>
          <a:p>
            <a:pPr algn="ctr"/>
            <a:r>
              <a:rPr lang="en-US" b="1" dirty="0">
                <a:latin typeface="+mn-lt"/>
              </a:rPr>
              <a:t>U.S. Maternal Mortality </a:t>
            </a:r>
            <a:r>
              <a:rPr lang="en-US" sz="3200" b="1" dirty="0">
                <a:latin typeface="+mn-lt"/>
              </a:rPr>
              <a:t>(per 100,000 live births), </a:t>
            </a:r>
            <a:r>
              <a:rPr lang="en-US" b="1" dirty="0">
                <a:latin typeface="+mn-lt"/>
              </a:rPr>
              <a:t>1951-2007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4622936"/>
              </p:ext>
            </p:extLst>
          </p:nvPr>
        </p:nvGraphicFramePr>
        <p:xfrm>
          <a:off x="838200" y="1389744"/>
          <a:ext cx="10515600" cy="50696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47063" y="2258261"/>
            <a:ext cx="3856825" cy="954107"/>
          </a:xfrm>
          <a:prstGeom prst="rect">
            <a:avLst/>
          </a:prstGeom>
          <a:solidFill>
            <a:schemeClr val="bg1"/>
          </a:solidFill>
          <a:ln>
            <a:solidFill>
              <a:srgbClr val="0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1951-1982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89% decline (75.0 to 7.9)</a:t>
            </a:r>
          </a:p>
        </p:txBody>
      </p:sp>
      <p:sp>
        <p:nvSpPr>
          <p:cNvPr id="5" name="Oval 4"/>
          <p:cNvSpPr/>
          <p:nvPr/>
        </p:nvSpPr>
        <p:spPr>
          <a:xfrm rot="1914787">
            <a:off x="-101210" y="2812402"/>
            <a:ext cx="6928127" cy="1598011"/>
          </a:xfrm>
          <a:prstGeom prst="ellipse">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38200" y="6274749"/>
            <a:ext cx="440203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NCHS. Deaths: Final Data. Annual Reports. </a:t>
            </a:r>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5243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032"/>
            <a:ext cx="10515600" cy="1325563"/>
          </a:xfrm>
        </p:spPr>
        <p:txBody>
          <a:bodyPr/>
          <a:lstStyle/>
          <a:p>
            <a:pPr algn="ctr"/>
            <a:r>
              <a:rPr lang="en-US" b="1" dirty="0">
                <a:latin typeface="+mn-lt"/>
              </a:rPr>
              <a:t>U.S. Maternal Mortality </a:t>
            </a:r>
            <a:r>
              <a:rPr lang="en-US" sz="3200" b="1" dirty="0">
                <a:latin typeface="+mn-lt"/>
              </a:rPr>
              <a:t>(per 100,000 live births), </a:t>
            </a:r>
            <a:r>
              <a:rPr lang="en-US" b="1" dirty="0">
                <a:latin typeface="+mn-lt"/>
              </a:rPr>
              <a:t>1951-2007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0961156"/>
              </p:ext>
            </p:extLst>
          </p:nvPr>
        </p:nvGraphicFramePr>
        <p:xfrm>
          <a:off x="838200" y="1359877"/>
          <a:ext cx="10515600" cy="5099538"/>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6695406" y="5084248"/>
            <a:ext cx="2942492" cy="586154"/>
          </a:xfrm>
          <a:prstGeom prst="ellipse">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380175" y="2239127"/>
            <a:ext cx="3076933" cy="1384995"/>
          </a:xfrm>
          <a:prstGeom prst="rect">
            <a:avLst/>
          </a:prstGeom>
          <a:solidFill>
            <a:schemeClr val="bg1"/>
          </a:solidFill>
          <a:ln>
            <a:solidFill>
              <a:srgbClr val="0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1982-1998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Basically no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7.9 to 7.1</a:t>
            </a:r>
          </a:p>
        </p:txBody>
      </p:sp>
      <p:sp>
        <p:nvSpPr>
          <p:cNvPr id="8" name="TextBox 7"/>
          <p:cNvSpPr txBox="1"/>
          <p:nvPr/>
        </p:nvSpPr>
        <p:spPr>
          <a:xfrm>
            <a:off x="838200" y="6274749"/>
            <a:ext cx="440203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NCHS. Deaths: Final Data. Annual Reports. </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76617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05" y="0"/>
            <a:ext cx="10515600" cy="1325563"/>
          </a:xfrm>
        </p:spPr>
        <p:txBody>
          <a:bodyPr/>
          <a:lstStyle/>
          <a:p>
            <a:pPr algn="ctr"/>
            <a:r>
              <a:rPr lang="en-US" b="1" dirty="0">
                <a:latin typeface="+mn-lt"/>
              </a:rPr>
              <a:t>U.S. Maternal Mortality </a:t>
            </a:r>
            <a:r>
              <a:rPr lang="en-US" sz="3200" b="1" dirty="0">
                <a:latin typeface="+mn-lt"/>
              </a:rPr>
              <a:t>(per 100,000 live births), </a:t>
            </a:r>
            <a:r>
              <a:rPr lang="en-US" b="1" dirty="0">
                <a:latin typeface="+mn-lt"/>
              </a:rPr>
              <a:t>1951-2007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0826675"/>
              </p:ext>
            </p:extLst>
          </p:nvPr>
        </p:nvGraphicFramePr>
        <p:xfrm>
          <a:off x="838200" y="1325563"/>
          <a:ext cx="10515600" cy="5133852"/>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rot="21421003">
            <a:off x="9680652" y="4723906"/>
            <a:ext cx="1633258" cy="584136"/>
          </a:xfrm>
          <a:prstGeom prst="ellipse">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4923606" y="2701100"/>
            <a:ext cx="4021102" cy="954107"/>
          </a:xfrm>
          <a:prstGeom prst="rect">
            <a:avLst/>
          </a:prstGeom>
          <a:solidFill>
            <a:schemeClr val="bg1"/>
          </a:solidFill>
          <a:ln>
            <a:solidFill>
              <a:srgbClr val="0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1997-2007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78% increase (7.1 to 12.7)</a:t>
            </a:r>
          </a:p>
        </p:txBody>
      </p:sp>
      <p:sp>
        <p:nvSpPr>
          <p:cNvPr id="8" name="TextBox 7"/>
          <p:cNvSpPr txBox="1"/>
          <p:nvPr/>
        </p:nvSpPr>
        <p:spPr>
          <a:xfrm>
            <a:off x="838200" y="6274749"/>
            <a:ext cx="440203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NCHS. Deaths: Final Data. Annual Reports. </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31850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155" y="0"/>
            <a:ext cx="10515600" cy="1325563"/>
          </a:xfrm>
        </p:spPr>
        <p:txBody>
          <a:bodyPr>
            <a:normAutofit/>
          </a:bodyPr>
          <a:lstStyle/>
          <a:p>
            <a:r>
              <a:rPr lang="en-US" dirty="0"/>
              <a:t>U.S. Maternal Mortality Ratio </a:t>
            </a:r>
            <a:r>
              <a:rPr lang="en-US" sz="3200" dirty="0"/>
              <a:t>(per 100,000 live births)</a:t>
            </a:r>
            <a:r>
              <a:rPr lang="en-US" dirty="0"/>
              <a:t> , 1951-2007</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697914059"/>
              </p:ext>
            </p:extLst>
          </p:nvPr>
        </p:nvGraphicFramePr>
        <p:xfrm>
          <a:off x="575187" y="1325564"/>
          <a:ext cx="11105536" cy="5163726"/>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8637638" y="4644224"/>
            <a:ext cx="2979175" cy="11798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479844" y="1887208"/>
            <a:ext cx="7254936" cy="1077218"/>
          </a:xfrm>
          <a:prstGeom prst="rect">
            <a:avLst/>
          </a:prstGeom>
          <a:solidFill>
            <a:schemeClr val="bg1"/>
          </a:solidFill>
          <a:ln>
            <a:solidFill>
              <a:srgbClr val="0000FF"/>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0000FF"/>
                </a:solidFill>
                <a:latin typeface="Calibri" panose="020F0502020204030204"/>
              </a:rPr>
              <a:t>Why did reporting of an </a:t>
            </a:r>
            <a:r>
              <a:rPr kumimoji="0" lang="en-US" sz="3200" b="1" i="1" u="none" strike="noStrike" kern="1200" cap="none" spc="0" normalizeH="0" baseline="0" noProof="0" dirty="0">
                <a:ln>
                  <a:noFill/>
                </a:ln>
                <a:solidFill>
                  <a:srgbClr val="0000FF"/>
                </a:solidFill>
                <a:effectLst/>
                <a:uLnTx/>
                <a:uFillTx/>
                <a:latin typeface="Calibri" panose="020F0502020204030204"/>
                <a:ea typeface="+mn-ea"/>
                <a:cs typeface="+mn-cs"/>
              </a:rPr>
              <a:t>official maternal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Calibri" panose="020F0502020204030204"/>
                <a:ea typeface="+mn-ea"/>
                <a:cs typeface="+mn-cs"/>
              </a:rPr>
              <a:t>mortality ratio for U.S. stop in 2007?</a:t>
            </a:r>
          </a:p>
        </p:txBody>
      </p:sp>
      <p:sp>
        <p:nvSpPr>
          <p:cNvPr id="7" name="TextBox 6"/>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8" name="TextBox 7">
            <a:extLst>
              <a:ext uri="{FF2B5EF4-FFF2-40B4-BE49-F238E27FC236}">
                <a16:creationId xmlns:a16="http://schemas.microsoft.com/office/drawing/2014/main" id="{A961B39D-9637-4FAF-A139-B0DCFA3B51E6}"/>
              </a:ext>
            </a:extLst>
          </p:cNvPr>
          <p:cNvSpPr txBox="1"/>
          <p:nvPr/>
        </p:nvSpPr>
        <p:spPr>
          <a:xfrm>
            <a:off x="77805" y="6519446"/>
            <a:ext cx="440203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NCHS. Deaths: Final Data. Annual Reports. </a:t>
            </a:r>
          </a:p>
        </p:txBody>
      </p:sp>
    </p:spTree>
    <p:extLst>
      <p:ext uri="{BB962C8B-B14F-4D97-AF65-F5344CB8AC3E}">
        <p14:creationId xmlns:p14="http://schemas.microsoft.com/office/powerpoint/2010/main" val="277840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521080"/>
            <a:ext cx="12192000" cy="6336920"/>
          </a:xfrm>
          <a:prstGeom prst="rect">
            <a:avLst/>
          </a:prstGeom>
        </p:spPr>
      </p:pic>
      <p:sp>
        <p:nvSpPr>
          <p:cNvPr id="7" name="Title 1"/>
          <p:cNvSpPr txBox="1">
            <a:spLocks/>
          </p:cNvSpPr>
          <p:nvPr/>
        </p:nvSpPr>
        <p:spPr>
          <a:xfrm>
            <a:off x="117231" y="105509"/>
            <a:ext cx="12074769" cy="493581"/>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800">
                <a:solidFill>
                  <a:srgbClr val="0000FF"/>
                </a:solidFill>
              </a:rPr>
              <a:t>Last reporting (2007)of a maternal mortality rate by NCHS</a:t>
            </a:r>
            <a:endParaRPr lang="en-US" sz="3800" dirty="0">
              <a:solidFill>
                <a:srgbClr val="0000FF"/>
              </a:solidFill>
            </a:endParaRPr>
          </a:p>
        </p:txBody>
      </p:sp>
      <p:sp>
        <p:nvSpPr>
          <p:cNvPr id="8" name="Rectangle 7"/>
          <p:cNvSpPr/>
          <p:nvPr/>
        </p:nvSpPr>
        <p:spPr>
          <a:xfrm>
            <a:off x="8544141" y="2446140"/>
            <a:ext cx="40005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9" name="Rectangle 8"/>
          <p:cNvSpPr/>
          <p:nvPr/>
        </p:nvSpPr>
        <p:spPr>
          <a:xfrm>
            <a:off x="10684702" y="2446139"/>
            <a:ext cx="1400014"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E944FBE8-EB30-40A3-B4F3-883E89B43AB9}"/>
              </a:ext>
            </a:extLst>
          </p:cNvPr>
          <p:cNvSpPr/>
          <p:nvPr/>
        </p:nvSpPr>
        <p:spPr>
          <a:xfrm>
            <a:off x="9134764" y="2446139"/>
            <a:ext cx="338531" cy="3385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39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27" y="634379"/>
            <a:ext cx="11010737" cy="5324633"/>
          </a:xfrm>
        </p:spPr>
        <p:txBody>
          <a:bodyPr>
            <a:normAutofit fontScale="90000"/>
          </a:bodyPr>
          <a:lstStyle/>
          <a:p>
            <a:r>
              <a:rPr lang="en-US" sz="6600" i="1" dirty="0">
                <a:solidFill>
                  <a:srgbClr val="0000FF"/>
                </a:solidFill>
              </a:rPr>
              <a:t>How did the U.S. get to the point where they stopped publishing a maternal mortality rate? </a:t>
            </a:r>
            <a:br>
              <a:rPr lang="en-US" sz="6600" i="1" dirty="0">
                <a:solidFill>
                  <a:srgbClr val="0000FF"/>
                </a:solidFill>
              </a:rPr>
            </a:br>
            <a:br>
              <a:rPr lang="en-US" sz="6600" i="1" dirty="0">
                <a:solidFill>
                  <a:srgbClr val="0000FF"/>
                </a:solidFill>
              </a:rPr>
            </a:br>
            <a:r>
              <a:rPr lang="en-US" sz="6600" i="1" dirty="0">
                <a:solidFill>
                  <a:srgbClr val="C00000"/>
                </a:solidFill>
              </a:rPr>
              <a:t>Efforts to avoid poor case ascertainment led to over-ascertainment</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592183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32" y="365124"/>
            <a:ext cx="10734368" cy="6281481"/>
          </a:xfrm>
        </p:spPr>
        <p:txBody>
          <a:bodyPr>
            <a:noAutofit/>
          </a:bodyPr>
          <a:lstStyle/>
          <a:p>
            <a:r>
              <a:rPr lang="en-US" sz="6000" dirty="0">
                <a:solidFill>
                  <a:srgbClr val="0000FF"/>
                </a:solidFill>
              </a:rPr>
              <a:t>3. The Case of the Pregnancy Checkbox</a:t>
            </a:r>
            <a:br>
              <a:rPr lang="en-US" sz="6000" dirty="0">
                <a:solidFill>
                  <a:srgbClr val="0000FF"/>
                </a:solidFill>
              </a:rPr>
            </a:br>
            <a:br>
              <a:rPr lang="en-US" sz="6000" dirty="0">
                <a:solidFill>
                  <a:srgbClr val="0000FF"/>
                </a:solidFill>
              </a:rPr>
            </a:br>
            <a:r>
              <a:rPr lang="en-US" sz="3600" b="0" i="1" dirty="0"/>
              <a:t>“This difficulty [in measuring maternal mortality] would be solved easily if universal birth and stillbirth registration was practiced and if death certificates required a statement as to the association of the puerperal state.”</a:t>
            </a:r>
            <a:br>
              <a:rPr lang="en-US" sz="3600" b="0" i="1" dirty="0"/>
            </a:br>
            <a:br>
              <a:rPr lang="en-US" sz="3600" b="0" i="1" dirty="0"/>
            </a:br>
            <a:endParaRPr lang="en-US" sz="3600" b="0" i="1" dirty="0"/>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35494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78323"/>
          </a:xfrm>
        </p:spPr>
        <p:txBody>
          <a:bodyPr>
            <a:normAutofit/>
          </a:bodyPr>
          <a:lstStyle/>
          <a:p>
            <a:pPr algn="ctr"/>
            <a:r>
              <a:rPr lang="en-US" sz="6600" b="1" dirty="0">
                <a:solidFill>
                  <a:srgbClr val="0000FF"/>
                </a:solidFill>
                <a:latin typeface="+mn-lt"/>
              </a:rPr>
              <a:t>1. Definitions – the multiple measures of maternal death</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695476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32" y="365124"/>
            <a:ext cx="10734368" cy="6281481"/>
          </a:xfrm>
        </p:spPr>
        <p:txBody>
          <a:bodyPr>
            <a:noAutofit/>
          </a:bodyPr>
          <a:lstStyle/>
          <a:p>
            <a:r>
              <a:rPr lang="en-US" sz="6000" dirty="0">
                <a:solidFill>
                  <a:srgbClr val="0000FF"/>
                </a:solidFill>
              </a:rPr>
              <a:t>3. The Case of the Pregnancy Checkbox</a:t>
            </a:r>
            <a:br>
              <a:rPr lang="en-US" sz="6000" dirty="0">
                <a:solidFill>
                  <a:srgbClr val="0000FF"/>
                </a:solidFill>
              </a:rPr>
            </a:br>
            <a:br>
              <a:rPr lang="en-US" sz="6000" dirty="0">
                <a:solidFill>
                  <a:srgbClr val="0000FF"/>
                </a:solidFill>
              </a:rPr>
            </a:br>
            <a:r>
              <a:rPr lang="en-US" sz="3600" b="0" i="1" dirty="0"/>
              <a:t>“This difficulty [in measuring maternal mortality] would be solved easily if universal birth and stillbirth registration was practiced and if death certificates required a statement as to the association of the puerperal state.”</a:t>
            </a:r>
            <a:br>
              <a:rPr lang="en-US" sz="3600" b="0" i="1" dirty="0"/>
            </a:br>
            <a:br>
              <a:rPr lang="en-US" sz="3600" b="0" i="1" dirty="0"/>
            </a:br>
            <a:r>
              <a:rPr lang="en-US" sz="3600" b="0" i="1" dirty="0">
                <a:solidFill>
                  <a:srgbClr val="C00000"/>
                </a:solidFill>
              </a:rPr>
              <a:t>Committee on Maternal Welfare. Maternal Mortality in Philadelphia 1931-1933 (1934)</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166768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0"/>
            <a:ext cx="10515600" cy="1325563"/>
          </a:xfrm>
        </p:spPr>
        <p:txBody>
          <a:bodyPr/>
          <a:lstStyle/>
          <a:p>
            <a:r>
              <a:rPr lang="en-US" dirty="0">
                <a:solidFill>
                  <a:srgbClr val="0000FF"/>
                </a:solidFill>
              </a:rPr>
              <a:t>Quick note on the federal reporting system of births and deaths. </a:t>
            </a:r>
          </a:p>
        </p:txBody>
      </p:sp>
      <p:sp>
        <p:nvSpPr>
          <p:cNvPr id="3" name="Content Placeholder 2"/>
          <p:cNvSpPr>
            <a:spLocks noGrp="1"/>
          </p:cNvSpPr>
          <p:nvPr>
            <p:ph idx="1"/>
          </p:nvPr>
        </p:nvSpPr>
        <p:spPr>
          <a:xfrm>
            <a:off x="209550" y="1325563"/>
            <a:ext cx="11753850" cy="5399087"/>
          </a:xfrm>
        </p:spPr>
        <p:txBody>
          <a:bodyPr>
            <a:normAutofit lnSpcReduction="10000"/>
          </a:bodyPr>
          <a:lstStyle/>
          <a:p>
            <a:r>
              <a:rPr lang="en-US" dirty="0"/>
              <a:t>There is no centralized “national” reporting system in the U.S.</a:t>
            </a:r>
          </a:p>
          <a:p>
            <a:endParaRPr lang="en-US" dirty="0"/>
          </a:p>
          <a:p>
            <a:r>
              <a:rPr lang="en-US" dirty="0"/>
              <a:t>Birth and death data is collected at the local level, compiled at the state level, and then selected items are sent to the National Vital Statistics System (NVSS). </a:t>
            </a:r>
          </a:p>
          <a:p>
            <a:endParaRPr lang="en-US" dirty="0"/>
          </a:p>
          <a:p>
            <a:r>
              <a:rPr lang="en-US" dirty="0"/>
              <a:t>The states and the NVSS periodically negotiate an agreement (seen in the </a:t>
            </a:r>
            <a:r>
              <a:rPr lang="en-US" i="1" dirty="0"/>
              <a:t>U.S. Standard Certificate of Death) </a:t>
            </a:r>
            <a:r>
              <a:rPr lang="en-US" dirty="0"/>
              <a:t>on the specific items from state data collection used in the national file. These revisions were last made in 1975,1989, and 2003. </a:t>
            </a:r>
          </a:p>
          <a:p>
            <a:endParaRPr lang="en-US" dirty="0"/>
          </a:p>
          <a:p>
            <a:r>
              <a:rPr lang="en-US" dirty="0"/>
              <a:t>The failure to officially report U.S. maternal deaths from 2008-18 was a direct result of the 2003 revisions that attempted to improve reporting. </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613489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0778"/>
            <a:ext cx="12102500" cy="8296507"/>
          </a:xfrm>
          <a:prstGeom prst="rect">
            <a:avLst/>
          </a:prstGeom>
        </p:spPr>
      </p:pic>
      <p:sp>
        <p:nvSpPr>
          <p:cNvPr id="5" name="TextBox 4"/>
          <p:cNvSpPr txBox="1"/>
          <p:nvPr/>
        </p:nvSpPr>
        <p:spPr>
          <a:xfrm>
            <a:off x="3248099" y="1283836"/>
            <a:ext cx="453810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Am J </a:t>
            </a:r>
            <a:r>
              <a:rPr kumimoji="0" lang="en-US" sz="2400" b="0" i="1" u="none" strike="noStrike" kern="1200" cap="none" spc="0" normalizeH="0" baseline="0" noProof="0" dirty="0" err="1">
                <a:ln>
                  <a:noFill/>
                </a:ln>
                <a:solidFill>
                  <a:srgbClr val="000000"/>
                </a:solidFill>
                <a:effectLst/>
                <a:uLnTx/>
                <a:uFillTx/>
                <a:latin typeface="Calibri" panose="020F0502020204030204"/>
                <a:ea typeface="+mn-ea"/>
                <a:cs typeface="+mn-cs"/>
              </a:rPr>
              <a:t>Prev</a:t>
            </a: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 Med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2000;19(1S):35-39. </a:t>
            </a:r>
          </a:p>
        </p:txBody>
      </p:sp>
      <p:cxnSp>
        <p:nvCxnSpPr>
          <p:cNvPr id="7" name="Straight Connector 6"/>
          <p:cNvCxnSpPr/>
          <p:nvPr/>
        </p:nvCxnSpPr>
        <p:spPr>
          <a:xfrm flipV="1">
            <a:off x="1632319" y="5387616"/>
            <a:ext cx="9819983" cy="18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32319" y="5642517"/>
            <a:ext cx="3162705" cy="223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835376" y="1352127"/>
            <a:ext cx="2356624" cy="3539430"/>
          </a:xfrm>
          <a:prstGeom prst="rect">
            <a:avLst/>
          </a:prstGeom>
          <a:solidFill>
            <a:schemeClr val="bg1"/>
          </a:solidFill>
          <a:ln w="38100">
            <a:solidFill>
              <a:schemeClr val="accent4">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Calibri" panose="020F0502020204030204"/>
                <a:ea typeface="+mn-ea"/>
                <a:cs typeface="+mn-cs"/>
              </a:rPr>
              <a:t>16 States already had a checkbox as far back as 1991-1992, but with different wording </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15914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0749569"/>
              </p:ext>
            </p:extLst>
          </p:nvPr>
        </p:nvGraphicFramePr>
        <p:xfrm>
          <a:off x="0" y="1"/>
          <a:ext cx="9901013" cy="6825298"/>
        </p:xfrm>
        <a:graphic>
          <a:graphicData uri="http://schemas.openxmlformats.org/drawingml/2006/table">
            <a:tbl>
              <a:tblPr firstRow="1" bandRow="1">
                <a:tableStyleId>{5C22544A-7EE6-4342-B048-85BDC9FD1C3A}</a:tableStyleId>
              </a:tblPr>
              <a:tblGrid>
                <a:gridCol w="1216030">
                  <a:extLst>
                    <a:ext uri="{9D8B030D-6E8A-4147-A177-3AD203B41FA5}">
                      <a16:colId xmlns:a16="http://schemas.microsoft.com/office/drawing/2014/main" val="4079163123"/>
                    </a:ext>
                  </a:extLst>
                </a:gridCol>
                <a:gridCol w="8684983">
                  <a:extLst>
                    <a:ext uri="{9D8B030D-6E8A-4147-A177-3AD203B41FA5}">
                      <a16:colId xmlns:a16="http://schemas.microsoft.com/office/drawing/2014/main" val="2637256127"/>
                    </a:ext>
                  </a:extLst>
                </a:gridCol>
              </a:tblGrid>
              <a:tr h="380382">
                <a:tc>
                  <a:txBody>
                    <a:bodyPr/>
                    <a:lstStyle/>
                    <a:p>
                      <a:r>
                        <a:rPr lang="en-US" dirty="0"/>
                        <a:t>State</a:t>
                      </a:r>
                    </a:p>
                  </a:txBody>
                  <a:tcPr>
                    <a:lnB w="12700" cap="flat" cmpd="sng" algn="ctr">
                      <a:solidFill>
                        <a:schemeClr val="tx1"/>
                      </a:solidFill>
                      <a:prstDash val="solid"/>
                      <a:round/>
                      <a:headEnd type="none" w="med" len="med"/>
                      <a:tailEnd type="none" w="med" len="med"/>
                    </a:lnB>
                  </a:tcPr>
                </a:tc>
                <a:tc>
                  <a:txBody>
                    <a:bodyPr/>
                    <a:lstStyle/>
                    <a:p>
                      <a:r>
                        <a:rPr lang="en-US" dirty="0"/>
                        <a:t>Wording</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892240"/>
                  </a:ext>
                </a:extLst>
              </a:tr>
              <a:tr h="380382">
                <a:tc>
                  <a:txBody>
                    <a:bodyPr/>
                    <a:lstStyle/>
                    <a:p>
                      <a:r>
                        <a:rPr lang="en-US" b="1" dirty="0"/>
                        <a:t>Alabama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mn-lt"/>
                        </a:rPr>
                        <a:t>Was there a pregnancy in last 42 days? (Specify Yes, No, or dk.)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5974883"/>
                  </a:ext>
                </a:extLst>
              </a:tr>
              <a:tr h="375172">
                <a:tc>
                  <a:txBody>
                    <a:bodyPr/>
                    <a:lstStyle/>
                    <a:p>
                      <a:r>
                        <a:rPr lang="en-US" b="1" dirty="0"/>
                        <a:t>California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mn-lt"/>
                        </a:rPr>
                        <a:t>If female, pregnant in last year? □ Yes □ No □ UNK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925856"/>
                  </a:ext>
                </a:extLst>
              </a:tr>
              <a:tr h="375172">
                <a:tc>
                  <a:txBody>
                    <a:bodyPr/>
                    <a:lstStyle/>
                    <a:p>
                      <a:r>
                        <a:rPr lang="en-US" b="1" dirty="0"/>
                        <a:t>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latin typeface="+mn-lt"/>
                        </a:rPr>
                        <a:t>If female, was there a pregnancy in the past 3 months?      Yes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903767"/>
                  </a:ext>
                </a:extLst>
              </a:tr>
              <a:tr h="479881">
                <a:tc>
                  <a:txBody>
                    <a:bodyPr/>
                    <a:lstStyle/>
                    <a:p>
                      <a:pPr algn="l" fontAlgn="t"/>
                      <a:r>
                        <a:rPr lang="en-US" sz="1400" b="1" i="0" u="none" strike="noStrike" dirty="0">
                          <a:solidFill>
                            <a:srgbClr val="000000"/>
                          </a:solidFill>
                          <a:effectLst/>
                          <a:latin typeface="Arial" panose="020B0604020202020204" pitchFamily="34" charset="0"/>
                        </a:rPr>
                        <a:t>Idaho</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aged   0–54: □ not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win past yr □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at time of death □ not pregnant, but </a:t>
                      </a:r>
                      <a:r>
                        <a:rPr lang="en-US" sz="1600" b="0" i="0" u="none" strike="noStrike" dirty="0" err="1">
                          <a:solidFill>
                            <a:srgbClr val="000000"/>
                          </a:solidFill>
                          <a:effectLst/>
                          <a:latin typeface="+mn-lt"/>
                        </a:rPr>
                        <a:t>preg</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within 42 days of death □ not pregnant but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43 days to 1 yr before death □ unknown if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w/in the past yr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910390"/>
                  </a:ext>
                </a:extLst>
              </a:tr>
              <a:tr h="272539">
                <a:tc>
                  <a:txBody>
                    <a:bodyPr/>
                    <a:lstStyle/>
                    <a:p>
                      <a:pPr algn="l" fontAlgn="t"/>
                      <a:r>
                        <a:rPr lang="en-US" sz="1400" b="1" i="0" u="none" strike="noStrike" dirty="0">
                          <a:solidFill>
                            <a:srgbClr val="000000"/>
                          </a:solidFill>
                          <a:effectLst/>
                          <a:latin typeface="Arial" panose="020B0604020202020204" pitchFamily="34" charset="0"/>
                        </a:rPr>
                        <a:t>Illinois</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there a pregnancy in past three months?  Yes □  No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7853631"/>
                  </a:ext>
                </a:extLst>
              </a:tr>
              <a:tr h="307526">
                <a:tc>
                  <a:txBody>
                    <a:bodyPr/>
                    <a:lstStyle/>
                    <a:p>
                      <a:pPr algn="l" fontAlgn="t"/>
                      <a:r>
                        <a:rPr lang="en-US" sz="1400" b="1" i="0" u="none" strike="noStrike" dirty="0">
                          <a:solidFill>
                            <a:srgbClr val="000000"/>
                          </a:solidFill>
                          <a:effectLst/>
                          <a:latin typeface="Arial" panose="020B0604020202020204" pitchFamily="34" charset="0"/>
                        </a:rPr>
                        <a:t>Indiana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Was decedent pregnant or 90 days postpartum? (Yes or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217506"/>
                  </a:ext>
                </a:extLst>
              </a:tr>
              <a:tr h="291149">
                <a:tc>
                  <a:txBody>
                    <a:bodyPr/>
                    <a:lstStyle/>
                    <a:p>
                      <a:pPr algn="l" fontAlgn="t"/>
                      <a:r>
                        <a:rPr lang="en-US" sz="1400" b="1" i="0" u="none" strike="noStrike" dirty="0">
                          <a:solidFill>
                            <a:srgbClr val="000000"/>
                          </a:solidFill>
                          <a:effectLst/>
                          <a:latin typeface="Arial" panose="020B0604020202020204" pitchFamily="34" charset="0"/>
                        </a:rPr>
                        <a:t>Iowa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there a pregnancy in the past 12 months? (Specify yes or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903"/>
                  </a:ext>
                </a:extLst>
              </a:tr>
              <a:tr h="258210">
                <a:tc>
                  <a:txBody>
                    <a:bodyPr/>
                    <a:lstStyle/>
                    <a:p>
                      <a:pPr algn="l" fontAlgn="t"/>
                      <a:r>
                        <a:rPr lang="en-US" sz="1400" b="1" i="0" u="none" strike="noStrike" dirty="0">
                          <a:solidFill>
                            <a:srgbClr val="000000"/>
                          </a:solidFill>
                          <a:effectLst/>
                          <a:latin typeface="Arial" panose="020B0604020202020204" pitchFamily="34" charset="0"/>
                        </a:rPr>
                        <a:t>Kentucky</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there a pregnancy in the past 12 months?  □ Yes  □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562969"/>
                  </a:ext>
                </a:extLst>
              </a:tr>
              <a:tr h="243024">
                <a:tc>
                  <a:txBody>
                    <a:bodyPr/>
                    <a:lstStyle/>
                    <a:p>
                      <a:pPr algn="l" fontAlgn="t"/>
                      <a:r>
                        <a:rPr lang="en-US" sz="1400" b="1" i="0" u="none" strike="noStrike" dirty="0">
                          <a:solidFill>
                            <a:srgbClr val="000000"/>
                          </a:solidFill>
                          <a:effectLst/>
                          <a:latin typeface="Arial" panose="020B0604020202020204" pitchFamily="34" charset="0"/>
                        </a:rPr>
                        <a:t>Louisiana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deceased was female 10–49, was she pregnant in the last 90 days?        □ Yes  □ No  □ </a:t>
                      </a:r>
                      <a:r>
                        <a:rPr lang="en-US" sz="1600" b="0" i="0" u="none" strike="noStrike" dirty="0" err="1">
                          <a:solidFill>
                            <a:srgbClr val="000000"/>
                          </a:solidFill>
                          <a:effectLst/>
                          <a:latin typeface="+mn-lt"/>
                        </a:rPr>
                        <a:t>Unk</a:t>
                      </a:r>
                      <a:endParaRPr lang="en-US" sz="1600" b="0" i="0" u="none" strike="noStrike" dirty="0">
                        <a:solidFill>
                          <a:srgbClr val="000000"/>
                        </a:solidFill>
                        <a:effectLst/>
                        <a:latin typeface="+mn-lt"/>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707353"/>
                  </a:ext>
                </a:extLst>
              </a:tr>
              <a:tr h="479881">
                <a:tc>
                  <a:txBody>
                    <a:bodyPr/>
                    <a:lstStyle/>
                    <a:p>
                      <a:pPr algn="l" fontAlgn="t"/>
                      <a:r>
                        <a:rPr lang="en-US" sz="1400" b="1" i="0" u="none" strike="noStrike" dirty="0">
                          <a:solidFill>
                            <a:srgbClr val="000000"/>
                          </a:solidFill>
                          <a:effectLst/>
                          <a:latin typeface="Arial" panose="020B0604020202020204" pitchFamily="34" charset="0"/>
                        </a:rPr>
                        <a:t>Maryland</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decedent pregnant in the past 12 months? □ Yes □ No □ Unknown Separate field  on dates of death and delivery support capability to compute the other categories in the standard.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6225790"/>
                  </a:ext>
                </a:extLst>
              </a:tr>
              <a:tr h="285193">
                <a:tc>
                  <a:txBody>
                    <a:bodyPr/>
                    <a:lstStyle/>
                    <a:p>
                      <a:pPr algn="l" fontAlgn="t"/>
                      <a:r>
                        <a:rPr lang="en-US" sz="1400" b="1" i="0" u="none" strike="noStrike" dirty="0">
                          <a:solidFill>
                            <a:srgbClr val="000000"/>
                          </a:solidFill>
                          <a:effectLst/>
                          <a:latin typeface="Arial" panose="020B0604020202020204" pitchFamily="34" charset="0"/>
                        </a:rPr>
                        <a:t>Minnesota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Was female pregnant: At death?      yes       no        In last 12 months?       yes       no       unknown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5646515"/>
                  </a:ext>
                </a:extLst>
              </a:tr>
              <a:tr h="254582">
                <a:tc>
                  <a:txBody>
                    <a:bodyPr/>
                    <a:lstStyle/>
                    <a:p>
                      <a:pPr algn="l" fontAlgn="t"/>
                      <a:r>
                        <a:rPr lang="en-US" sz="1400" b="1" i="0" u="none" strike="noStrike" dirty="0">
                          <a:solidFill>
                            <a:srgbClr val="000000"/>
                          </a:solidFill>
                          <a:effectLst/>
                          <a:latin typeface="Arial" panose="020B0604020202020204" pitchFamily="34" charset="0"/>
                        </a:rPr>
                        <a:t>Mississippi</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Had decedent been pregnant within 90 days prior to death? □ Yes  □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4702501"/>
                  </a:ext>
                </a:extLst>
              </a:tr>
              <a:tr h="281379">
                <a:tc>
                  <a:txBody>
                    <a:bodyPr/>
                    <a:lstStyle/>
                    <a:p>
                      <a:pPr algn="l" fontAlgn="t"/>
                      <a:r>
                        <a:rPr lang="en-US" sz="1400" b="1" i="0" u="none" strike="noStrike" dirty="0">
                          <a:solidFill>
                            <a:srgbClr val="000000"/>
                          </a:solidFill>
                          <a:effectLst/>
                          <a:latin typeface="Arial" panose="020B0604020202020204" pitchFamily="34" charset="0"/>
                        </a:rPr>
                        <a:t>Missouri</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deceased was female 10–49, was she pregnant in the last 90 days?</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 Yes □ No  □ Un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846499"/>
                  </a:ext>
                </a:extLst>
              </a:tr>
              <a:tr h="479881">
                <a:tc>
                  <a:txBody>
                    <a:bodyPr/>
                    <a:lstStyle/>
                    <a:p>
                      <a:pPr algn="l" fontAlgn="t"/>
                      <a:r>
                        <a:rPr lang="en-US" sz="1400" b="1" i="0" u="none" strike="noStrike" dirty="0">
                          <a:solidFill>
                            <a:srgbClr val="000000"/>
                          </a:solidFill>
                          <a:effectLst/>
                          <a:latin typeface="Arial" panose="020B0604020202020204" pitchFamily="34" charset="0"/>
                        </a:rPr>
                        <a:t>Montana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 not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within past year  □ not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but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within</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42 days of death  □ not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but pregnant 43 days to 1 year before death  □ pregnant at time of death  □ unknown if </a:t>
                      </a:r>
                      <a:r>
                        <a:rPr lang="en-US" sz="1600" b="0" i="0" u="none" strike="noStrike" dirty="0" err="1">
                          <a:solidFill>
                            <a:srgbClr val="000000"/>
                          </a:solidFill>
                          <a:effectLst/>
                          <a:latin typeface="+mn-lt"/>
                        </a:rPr>
                        <a:t>preg</a:t>
                      </a:r>
                      <a:r>
                        <a:rPr lang="en-US" sz="1600" b="0" i="0" u="none" strike="noStrike" dirty="0">
                          <a:solidFill>
                            <a:srgbClr val="000000"/>
                          </a:solidFill>
                          <a:effectLst/>
                          <a:latin typeface="+mn-lt"/>
                        </a:rPr>
                        <a:t> within past year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227166"/>
                  </a:ext>
                </a:extLst>
              </a:tr>
              <a:tr h="243024">
                <a:tc>
                  <a:txBody>
                    <a:bodyPr/>
                    <a:lstStyle/>
                    <a:p>
                      <a:pPr algn="l" fontAlgn="t"/>
                      <a:r>
                        <a:rPr lang="en-US" sz="1400" b="1" i="0" u="none" strike="noStrike" dirty="0">
                          <a:solidFill>
                            <a:srgbClr val="000000"/>
                          </a:solidFill>
                          <a:effectLst/>
                          <a:latin typeface="Arial" panose="020B0604020202020204" pitchFamily="34" charset="0"/>
                        </a:rPr>
                        <a:t>New Jersey</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she pregnant at death, or any time 90 days prior to death</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 Yes □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944380"/>
                  </a:ext>
                </a:extLst>
              </a:tr>
              <a:tr h="243024">
                <a:tc>
                  <a:txBody>
                    <a:bodyPr/>
                    <a:lstStyle/>
                    <a:p>
                      <a:pPr algn="l" fontAlgn="t"/>
                      <a:r>
                        <a:rPr lang="en-US" sz="1400" b="1" i="0" u="none" strike="noStrike" dirty="0">
                          <a:solidFill>
                            <a:srgbClr val="000000"/>
                          </a:solidFill>
                          <a:effectLst/>
                          <a:latin typeface="Arial" panose="020B0604020202020204" pitchFamily="34" charset="0"/>
                        </a:rPr>
                        <a:t>New Mexico</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Was decedent pregnant within last 6 weeks?  □ Yes  □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6352175"/>
                  </a:ext>
                </a:extLst>
              </a:tr>
              <a:tr h="243024">
                <a:tc>
                  <a:txBody>
                    <a:bodyPr/>
                    <a:lstStyle/>
                    <a:p>
                      <a:pPr algn="l" fontAlgn="t"/>
                      <a:r>
                        <a:rPr lang="en-US" sz="1400" b="1" i="0" u="none" strike="noStrike" dirty="0">
                          <a:solidFill>
                            <a:srgbClr val="000000"/>
                          </a:solidFill>
                          <a:effectLst/>
                          <a:latin typeface="Arial" panose="020B0604020202020204" pitchFamily="34" charset="0"/>
                        </a:rPr>
                        <a:t>North Dakota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Was deceased pregnant within 18 months of death?  □ Yes  □ 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350402"/>
                  </a:ext>
                </a:extLst>
              </a:tr>
              <a:tr h="243601">
                <a:tc>
                  <a:txBody>
                    <a:bodyPr/>
                    <a:lstStyle/>
                    <a:p>
                      <a:pPr algn="l" fontAlgn="t"/>
                      <a:r>
                        <a:rPr lang="en-US" sz="1400" b="1" i="0" u="none" strike="noStrike" dirty="0">
                          <a:solidFill>
                            <a:srgbClr val="000000"/>
                          </a:solidFill>
                          <a:effectLst/>
                          <a:latin typeface="Arial" panose="020B0604020202020204" pitchFamily="34" charset="0"/>
                        </a:rPr>
                        <a:t>Nebraska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there a pregnancy in the past 3 months?  Yes □  No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978033"/>
                  </a:ext>
                </a:extLst>
              </a:tr>
              <a:tr h="243024">
                <a:tc>
                  <a:txBody>
                    <a:bodyPr/>
                    <a:lstStyle/>
                    <a:p>
                      <a:pPr algn="l" fontAlgn="t"/>
                      <a:r>
                        <a:rPr lang="en-US" sz="1400" b="1" i="0" u="none" strike="noStrike" dirty="0">
                          <a:solidFill>
                            <a:srgbClr val="000000"/>
                          </a:solidFill>
                          <a:effectLst/>
                          <a:latin typeface="Arial" panose="020B0604020202020204" pitchFamily="34" charset="0"/>
                        </a:rPr>
                        <a:t>Texas</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Was decedent pregnant</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at time of death  □ yes  □ no  □ UNK within last 12 MO  □ yes  □ no  □ UN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675064"/>
                  </a:ext>
                </a:extLst>
              </a:tr>
              <a:tr h="380382">
                <a:tc>
                  <a:txBody>
                    <a:bodyPr/>
                    <a:lstStyle/>
                    <a:p>
                      <a:pPr algn="l" fontAlgn="t"/>
                      <a:r>
                        <a:rPr lang="en-US" sz="1400" b="1" i="0" u="none" strike="noStrike" dirty="0">
                          <a:solidFill>
                            <a:srgbClr val="000000"/>
                          </a:solidFill>
                          <a:effectLst/>
                          <a:latin typeface="Arial" panose="020B0604020202020204" pitchFamily="34" charset="0"/>
                        </a:rPr>
                        <a:t>Virginia</a:t>
                      </a:r>
                    </a:p>
                  </a:txBody>
                  <a:tcPr marL="952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t"/>
                      <a:r>
                        <a:rPr lang="en-US" sz="1600" b="0" i="0" u="none" strike="noStrike" dirty="0">
                          <a:solidFill>
                            <a:srgbClr val="000000"/>
                          </a:solidFill>
                          <a:effectLst/>
                          <a:latin typeface="+mn-lt"/>
                        </a:rPr>
                        <a:t>If female, was there a pregnancy in past 3 months?  Yes □  No □</a:t>
                      </a:r>
                      <a:r>
                        <a:rPr lang="en-US" sz="1600" b="0" i="0" u="none" strike="noStrike" baseline="0" dirty="0">
                          <a:solidFill>
                            <a:srgbClr val="000000"/>
                          </a:solidFill>
                          <a:effectLst/>
                          <a:latin typeface="+mn-lt"/>
                        </a:rPr>
                        <a:t>     </a:t>
                      </a:r>
                      <a:r>
                        <a:rPr lang="en-US" sz="1600" b="0" i="0" u="none" strike="noStrike" dirty="0">
                          <a:solidFill>
                            <a:srgbClr val="000000"/>
                          </a:solidFill>
                          <a:effectLst/>
                          <a:latin typeface="+mn-lt"/>
                        </a:rPr>
                        <a:t>Unknown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685305"/>
                  </a:ext>
                </a:extLst>
              </a:tr>
            </a:tbl>
          </a:graphicData>
        </a:graphic>
      </p:graphicFrame>
      <p:sp>
        <p:nvSpPr>
          <p:cNvPr id="6" name="Title 1"/>
          <p:cNvSpPr txBox="1">
            <a:spLocks/>
          </p:cNvSpPr>
          <p:nvPr/>
        </p:nvSpPr>
        <p:spPr>
          <a:xfrm>
            <a:off x="7471953" y="0"/>
            <a:ext cx="4720047" cy="1325563"/>
          </a:xfrm>
          <a:prstGeom prst="rect">
            <a:avLst/>
          </a:prstGeom>
          <a:solidFill>
            <a:schemeClr val="bg1"/>
          </a:solidFill>
          <a:ln w="57150">
            <a:solidFill>
              <a:srgbClr val="0000FF"/>
            </a:solidFill>
          </a:ln>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a:t>Wording of “Pregnancy Checkbox” in states prior to 2003</a:t>
            </a:r>
          </a:p>
        </p:txBody>
      </p:sp>
      <p:sp>
        <p:nvSpPr>
          <p:cNvPr id="7" name="TextBox 6"/>
          <p:cNvSpPr txBox="1"/>
          <p:nvPr/>
        </p:nvSpPr>
        <p:spPr>
          <a:xfrm>
            <a:off x="9908496" y="1325563"/>
            <a:ext cx="2283504" cy="3816429"/>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Time periods used: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42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6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3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90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12 </a:t>
            </a:r>
            <a:r>
              <a:rPr kumimoji="0" lang="en-US" sz="2800" b="1" i="0" u="none" strike="noStrike" kern="1200" cap="none" spc="0" normalizeH="0" baseline="0" noProof="0" dirty="0" err="1">
                <a:ln>
                  <a:noFill/>
                </a:ln>
                <a:solidFill>
                  <a:srgbClr val="0000FF"/>
                </a:solidFill>
                <a:effectLst/>
                <a:uLnTx/>
                <a:uFillTx/>
                <a:latin typeface="Calibri" panose="020F0502020204030204"/>
                <a:ea typeface="+mn-ea"/>
                <a:cs typeface="+mn-cs"/>
              </a:rPr>
              <a:t>mos</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901013" y="5141992"/>
            <a:ext cx="2283504" cy="1200329"/>
          </a:xfrm>
          <a:prstGeom prst="rect">
            <a:avLst/>
          </a:prstGeom>
          <a:noFill/>
        </p:spPr>
        <p:txBody>
          <a:bodyPr wrap="square" rtlCol="0">
            <a:spAutoFit/>
          </a:bodyPr>
          <a:lstStyle/>
          <a:p>
            <a:r>
              <a:rPr lang="en-US" dirty="0"/>
              <a:t>Source: </a:t>
            </a:r>
            <a:r>
              <a:rPr lang="en-US" dirty="0" err="1"/>
              <a:t>Hoyert</a:t>
            </a:r>
            <a:r>
              <a:rPr lang="en-US" dirty="0"/>
              <a:t> DL, </a:t>
            </a:r>
            <a:r>
              <a:rPr lang="en-US" i="1" dirty="0"/>
              <a:t>NVSR</a:t>
            </a:r>
            <a:r>
              <a:rPr lang="en-US" dirty="0"/>
              <a:t>; </a:t>
            </a:r>
            <a:r>
              <a:rPr lang="en-US" dirty="0" err="1"/>
              <a:t>vol</a:t>
            </a:r>
            <a:r>
              <a:rPr lang="en-US" dirty="0"/>
              <a:t> 69 no 1. Hyattsville, MD: NCHS. 2020. </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478560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763" y="0"/>
            <a:ext cx="4341551" cy="6858000"/>
          </a:xfrm>
          <a:prstGeom prst="rect">
            <a:avLst/>
          </a:prstGeom>
        </p:spPr>
      </p:pic>
      <p:sp>
        <p:nvSpPr>
          <p:cNvPr id="5" name="Rectangle 4"/>
          <p:cNvSpPr/>
          <p:nvPr/>
        </p:nvSpPr>
        <p:spPr>
          <a:xfrm>
            <a:off x="1535724" y="3622431"/>
            <a:ext cx="1441938" cy="6213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4"/>
          <a:stretch>
            <a:fillRect/>
          </a:stretch>
        </p:blipFill>
        <p:spPr>
          <a:xfrm>
            <a:off x="4612648" y="1195754"/>
            <a:ext cx="7502902" cy="3598984"/>
          </a:xfrm>
          <a:prstGeom prst="rect">
            <a:avLst/>
          </a:prstGeom>
        </p:spPr>
      </p:pic>
      <p:sp>
        <p:nvSpPr>
          <p:cNvPr id="8" name="Rectangle 7"/>
          <p:cNvSpPr/>
          <p:nvPr/>
        </p:nvSpPr>
        <p:spPr>
          <a:xfrm>
            <a:off x="4612647" y="3540370"/>
            <a:ext cx="6758737" cy="433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5379948" y="118536"/>
            <a:ext cx="5968301"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Revised (2003) U.S. Standard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Certificate of Death </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120128829"/>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58461"/>
          </a:xfrm>
        </p:spPr>
        <p:txBody>
          <a:bodyPr>
            <a:noAutofit/>
          </a:bodyPr>
          <a:lstStyle/>
          <a:p>
            <a:pPr algn="ctr"/>
            <a:r>
              <a:rPr lang="en-US" sz="4000" b="1" dirty="0">
                <a:solidFill>
                  <a:srgbClr val="0000A9"/>
                </a:solidFill>
                <a:latin typeface="+mn-lt"/>
              </a:rPr>
              <a:t>To improve case identification:</a:t>
            </a:r>
            <a:br>
              <a:rPr lang="en-US" sz="4000" b="1" dirty="0">
                <a:solidFill>
                  <a:srgbClr val="0000A9"/>
                </a:solidFill>
                <a:latin typeface="+mn-lt"/>
              </a:rPr>
            </a:br>
            <a:br>
              <a:rPr lang="en-US" sz="4000" b="1" dirty="0">
                <a:solidFill>
                  <a:srgbClr val="0000A9"/>
                </a:solidFill>
                <a:latin typeface="+mn-lt"/>
              </a:rPr>
            </a:br>
            <a:r>
              <a:rPr lang="en-US" sz="4000" b="1" i="1" dirty="0">
                <a:latin typeface="+mn-lt"/>
              </a:rPr>
              <a:t>U.S. Standard Pregnancy Question, 2003 (sort of)</a:t>
            </a:r>
          </a:p>
        </p:txBody>
      </p:sp>
      <p:sp>
        <p:nvSpPr>
          <p:cNvPr id="3" name="Content Placeholder 2"/>
          <p:cNvSpPr>
            <a:spLocks noGrp="1"/>
          </p:cNvSpPr>
          <p:nvPr>
            <p:ph idx="1"/>
          </p:nvPr>
        </p:nvSpPr>
        <p:spPr>
          <a:xfrm>
            <a:off x="222738" y="1758461"/>
            <a:ext cx="8510955" cy="4809109"/>
          </a:xfrm>
          <a:ln>
            <a:solidFill>
              <a:srgbClr val="000000"/>
            </a:solidFill>
          </a:ln>
        </p:spPr>
        <p:txBody>
          <a:bodyPr>
            <a:normAutofit/>
          </a:bodyPr>
          <a:lstStyle/>
          <a:p>
            <a:pPr marL="0" indent="0">
              <a:buNone/>
            </a:pPr>
            <a:r>
              <a:rPr lang="en-US" dirty="0"/>
              <a:t>Checkbox format:</a:t>
            </a:r>
          </a:p>
          <a:p>
            <a:pPr marL="0" indent="0">
              <a:buNone/>
            </a:pPr>
            <a:endParaRPr lang="en-US" dirty="0"/>
          </a:p>
          <a:p>
            <a:pPr marL="0" indent="0">
              <a:buNone/>
            </a:pPr>
            <a:r>
              <a:rPr lang="en-US" dirty="0"/>
              <a:t>IF FEMALE:</a:t>
            </a:r>
          </a:p>
          <a:p>
            <a:pPr>
              <a:buFont typeface="Wingdings" charset="2"/>
              <a:buChar char="q"/>
            </a:pPr>
            <a:r>
              <a:rPr lang="en-US" dirty="0"/>
              <a:t>Not pregnant within past year</a:t>
            </a:r>
          </a:p>
          <a:p>
            <a:pPr>
              <a:buFont typeface="Wingdings" charset="2"/>
              <a:buChar char="q"/>
            </a:pPr>
            <a:r>
              <a:rPr lang="en-US" dirty="0"/>
              <a:t>Pregnant at time of death</a:t>
            </a:r>
          </a:p>
          <a:p>
            <a:pPr>
              <a:buFont typeface="Wingdings" charset="2"/>
              <a:buChar char="q"/>
            </a:pPr>
            <a:r>
              <a:rPr lang="en-US" dirty="0"/>
              <a:t>Not pregnant, but pregnant within 42 days of death</a:t>
            </a:r>
          </a:p>
          <a:p>
            <a:pPr>
              <a:buFont typeface="Wingdings" charset="2"/>
              <a:buChar char="q"/>
            </a:pPr>
            <a:r>
              <a:rPr lang="en-US" dirty="0"/>
              <a:t>Not pregnant, but pregnant 43 days to 1 year before death</a:t>
            </a:r>
          </a:p>
          <a:p>
            <a:pPr>
              <a:buFont typeface="Wingdings" charset="2"/>
              <a:buChar char="q"/>
            </a:pPr>
            <a:r>
              <a:rPr lang="en-US" dirty="0"/>
              <a:t>Unknown if pregnant within the past year</a:t>
            </a:r>
          </a:p>
        </p:txBody>
      </p:sp>
      <p:sp>
        <p:nvSpPr>
          <p:cNvPr id="5" name="TextBox 4"/>
          <p:cNvSpPr txBox="1"/>
          <p:nvPr/>
        </p:nvSpPr>
        <p:spPr>
          <a:xfrm>
            <a:off x="8733693" y="1758461"/>
            <a:ext cx="327073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0000"/>
                </a:solidFill>
                <a:effectLst/>
                <a:uLnTx/>
                <a:uFillTx/>
                <a:latin typeface="Calibri" panose="020F0502020204030204"/>
                <a:ea typeface="+mn-ea"/>
                <a:cs typeface="+mn-cs"/>
              </a:rPr>
              <a:t>Meant to solve 2 problems: </a:t>
            </a:r>
          </a:p>
          <a:p>
            <a:pPr marL="514350" marR="0" lvl="0" indent="-514350" algn="l" defTabSz="914400" rtl="0" eaLnBrk="1" fontAlgn="auto" latinLnBrk="0" hangingPunct="1">
              <a:lnSpc>
                <a:spcPct val="100000"/>
              </a:lnSpc>
              <a:spcBef>
                <a:spcPts val="0"/>
              </a:spcBef>
              <a:spcAft>
                <a:spcPts val="0"/>
              </a:spcAft>
              <a:buClrTx/>
              <a:buSzTx/>
              <a:buFontTx/>
              <a:buAutoNum type="arabicParenBoth"/>
              <a:tabLst/>
              <a:defRPr/>
            </a:pPr>
            <a:r>
              <a:rPr kumimoji="0" lang="en-US" sz="2800" b="1" i="1" u="none" strike="noStrike" kern="1200" cap="none" spc="0" normalizeH="0" baseline="0" noProof="0" dirty="0">
                <a:ln>
                  <a:noFill/>
                </a:ln>
                <a:solidFill>
                  <a:srgbClr val="C00000"/>
                </a:solidFill>
                <a:effectLst/>
                <a:uLnTx/>
                <a:uFillTx/>
                <a:latin typeface="Calibri" panose="020F0502020204030204"/>
                <a:ea typeface="+mn-ea"/>
                <a:cs typeface="+mn-cs"/>
              </a:rPr>
              <a:t>Most states had no such question; and</a:t>
            </a:r>
          </a:p>
          <a:p>
            <a:pPr marL="514350" marR="0" lvl="0" indent="-514350" algn="l" defTabSz="914400" rtl="0" eaLnBrk="1" fontAlgn="auto" latinLnBrk="0" hangingPunct="1">
              <a:lnSpc>
                <a:spcPct val="100000"/>
              </a:lnSpc>
              <a:spcBef>
                <a:spcPts val="0"/>
              </a:spcBef>
              <a:spcAft>
                <a:spcPts val="0"/>
              </a:spcAft>
              <a:buClrTx/>
              <a:buSzTx/>
              <a:buFontTx/>
              <a:buAutoNum type="arabicParenBoth"/>
              <a:tabLst/>
              <a:defRPr/>
            </a:pPr>
            <a:r>
              <a:rPr kumimoji="0" lang="en-US" sz="2800" b="1" i="1" u="none" strike="noStrike" kern="1200" cap="none" spc="0" normalizeH="0" baseline="0" noProof="0" dirty="0">
                <a:ln>
                  <a:noFill/>
                </a:ln>
                <a:solidFill>
                  <a:srgbClr val="C00000"/>
                </a:solidFill>
                <a:effectLst/>
                <a:uLnTx/>
                <a:uFillTx/>
                <a:latin typeface="Calibri" panose="020F0502020204030204"/>
                <a:ea typeface="+mn-ea"/>
                <a:cs typeface="+mn-cs"/>
              </a:rPr>
              <a:t> Different questions used in different states that did ask about pregnancy status.</a:t>
            </a:r>
          </a:p>
        </p:txBody>
      </p:sp>
      <p:sp>
        <p:nvSpPr>
          <p:cNvPr id="6" name="TextBox 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833038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528" y="35974"/>
            <a:ext cx="6841136" cy="1638152"/>
          </a:xfrm>
        </p:spPr>
        <p:txBody>
          <a:bodyPr>
            <a:noAutofit/>
          </a:bodyPr>
          <a:lstStyle/>
          <a:p>
            <a:pPr algn="ctr"/>
            <a:r>
              <a:rPr lang="en-US" sz="4000" b="1" dirty="0">
                <a:solidFill>
                  <a:srgbClr val="0000FF"/>
                </a:solidFill>
                <a:latin typeface="+mn-lt"/>
              </a:rPr>
              <a:t>Delays in Adoption of the U.S. Standard Pregnancy Question among States  </a:t>
            </a:r>
          </a:p>
        </p:txBody>
      </p:sp>
      <p:sp>
        <p:nvSpPr>
          <p:cNvPr id="3" name="Content Placeholder 2"/>
          <p:cNvSpPr>
            <a:spLocks noGrp="1"/>
          </p:cNvSpPr>
          <p:nvPr>
            <p:ph idx="1"/>
          </p:nvPr>
        </p:nvSpPr>
        <p:spPr>
          <a:xfrm>
            <a:off x="4507573" y="6253579"/>
            <a:ext cx="4857172" cy="569378"/>
          </a:xfrm>
        </p:spPr>
        <p:txBody>
          <a:bodyPr>
            <a:noAutofit/>
          </a:bodyPr>
          <a:lstStyle/>
          <a:p>
            <a:pPr marL="0" indent="0">
              <a:lnSpc>
                <a:spcPct val="80000"/>
              </a:lnSpc>
              <a:buNone/>
            </a:pPr>
            <a:r>
              <a:rPr lang="en-US" sz="2600" dirty="0">
                <a:solidFill>
                  <a:srgbClr val="0000FF"/>
                </a:solidFill>
              </a:rPr>
              <a:t>*</a:t>
            </a:r>
            <a:r>
              <a:rPr lang="en-US" sz="2600" dirty="0"/>
              <a:t> </a:t>
            </a:r>
            <a:r>
              <a:rPr lang="en-US" sz="2000" dirty="0"/>
              <a:t>Note:  Some states adopted change in the middle of the calendar year.  </a:t>
            </a:r>
          </a:p>
        </p:txBody>
      </p:sp>
      <p:graphicFrame>
        <p:nvGraphicFramePr>
          <p:cNvPr id="4" name="Table 3"/>
          <p:cNvGraphicFramePr>
            <a:graphicFrameLocks noGrp="1"/>
          </p:cNvGraphicFramePr>
          <p:nvPr/>
        </p:nvGraphicFramePr>
        <p:xfrm>
          <a:off x="123585" y="26356"/>
          <a:ext cx="4275439" cy="6797040"/>
        </p:xfrm>
        <a:graphic>
          <a:graphicData uri="http://schemas.openxmlformats.org/drawingml/2006/table">
            <a:tbl>
              <a:tblPr firstRow="1" bandRow="1">
                <a:tableStyleId>{5C22544A-7EE6-4342-B048-85BDC9FD1C3A}</a:tableStyleId>
              </a:tblPr>
              <a:tblGrid>
                <a:gridCol w="930197">
                  <a:extLst>
                    <a:ext uri="{9D8B030D-6E8A-4147-A177-3AD203B41FA5}">
                      <a16:colId xmlns:a16="http://schemas.microsoft.com/office/drawing/2014/main" val="20000"/>
                    </a:ext>
                  </a:extLst>
                </a:gridCol>
                <a:gridCol w="1826326">
                  <a:extLst>
                    <a:ext uri="{9D8B030D-6E8A-4147-A177-3AD203B41FA5}">
                      <a16:colId xmlns:a16="http://schemas.microsoft.com/office/drawing/2014/main" val="20001"/>
                    </a:ext>
                  </a:extLst>
                </a:gridCol>
                <a:gridCol w="1518916">
                  <a:extLst>
                    <a:ext uri="{9D8B030D-6E8A-4147-A177-3AD203B41FA5}">
                      <a16:colId xmlns:a16="http://schemas.microsoft.com/office/drawing/2014/main" val="20002"/>
                    </a:ext>
                  </a:extLst>
                </a:gridCol>
              </a:tblGrid>
              <a:tr h="3501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FF"/>
                          </a:solidFill>
                        </a:rPr>
                        <a:t>New Adopters*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FF"/>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0157">
                <a:tc>
                  <a:txBody>
                    <a:bodyPr/>
                    <a:lstStyle/>
                    <a:p>
                      <a:r>
                        <a:rPr lang="en-US" sz="2000" b="1" dirty="0"/>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0157">
                <a:tc>
                  <a:txBody>
                    <a:bodyPr/>
                    <a:lstStyle/>
                    <a:p>
                      <a:r>
                        <a:rPr lang="en-US" sz="2000" b="1" dirty="0"/>
                        <a:t>2004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0157">
                <a:tc>
                  <a:txBody>
                    <a:bodyPr/>
                    <a:lstStyle/>
                    <a:p>
                      <a:r>
                        <a:rPr lang="en-US" sz="2000" b="1" dirty="0"/>
                        <a:t>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0157">
                <a:tc>
                  <a:txBody>
                    <a:bodyPr/>
                    <a:lstStyle/>
                    <a:p>
                      <a:r>
                        <a:rPr lang="en-US" sz="2000" b="1" dirty="0"/>
                        <a:t>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157">
                <a:tc>
                  <a:txBody>
                    <a:bodyPr/>
                    <a:lstStyle/>
                    <a:p>
                      <a:r>
                        <a:rPr lang="en-US" sz="2000" b="1" dirty="0"/>
                        <a:t>2007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157">
                <a:tc>
                  <a:txBody>
                    <a:bodyPr/>
                    <a:lstStyle/>
                    <a:p>
                      <a:r>
                        <a:rPr lang="en-US" sz="2000" b="1" dirty="0"/>
                        <a:t>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0157">
                <a:tc>
                  <a:txBody>
                    <a:bodyPr/>
                    <a:lstStyle/>
                    <a:p>
                      <a:r>
                        <a:rPr lang="en-US" sz="2000" b="1" dirty="0"/>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0157">
                <a:tc>
                  <a:txBody>
                    <a:bodyPr/>
                    <a:lstStyle/>
                    <a:p>
                      <a:r>
                        <a:rPr lang="en-US" sz="2000" b="1" dirty="0"/>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0157">
                <a:tc>
                  <a:txBody>
                    <a:bodyPr/>
                    <a:lstStyle/>
                    <a:p>
                      <a:r>
                        <a:rPr lang="en-US" sz="2000" b="1"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0157">
                <a:tc>
                  <a:txBody>
                    <a:bodyPr/>
                    <a:lstStyle/>
                    <a:p>
                      <a:r>
                        <a:rPr lang="en-US" sz="2000" b="1"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a:solidFill>
                            <a:srgbClr val="000000"/>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50157">
                <a:tc>
                  <a:txBody>
                    <a:bodyPr/>
                    <a:lstStyle/>
                    <a:p>
                      <a:r>
                        <a:rPr lang="en-US" sz="2000" b="1"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50157">
                <a:tc>
                  <a:txBody>
                    <a:bodyPr/>
                    <a:lstStyle/>
                    <a:p>
                      <a:r>
                        <a:rPr lang="en-US" sz="2000" b="1" dirty="0"/>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a:solidFill>
                            <a:srgbClr val="000000"/>
                          </a:solidFill>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50157">
                <a:tc>
                  <a:txBody>
                    <a:bodyPr/>
                    <a:lstStyle/>
                    <a:p>
                      <a:r>
                        <a:rPr lang="en-US" sz="2000" b="1"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50157">
                <a:tc>
                  <a:txBody>
                    <a:bodyPr/>
                    <a:lstStyle/>
                    <a:p>
                      <a:r>
                        <a:rPr lang="en-US" sz="2000" b="1"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50157">
                <a:tc>
                  <a:txBody>
                    <a:bodyPr/>
                    <a:lstStyle/>
                    <a:p>
                      <a:r>
                        <a:rPr lang="en-US" sz="2000" b="1"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200"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6" name="Oval 5"/>
          <p:cNvSpPr/>
          <p:nvPr/>
        </p:nvSpPr>
        <p:spPr>
          <a:xfrm>
            <a:off x="3778380" y="2152650"/>
            <a:ext cx="831720" cy="4046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336868611"/>
              </p:ext>
            </p:extLst>
          </p:nvPr>
        </p:nvGraphicFramePr>
        <p:xfrm>
          <a:off x="5949727" y="1590139"/>
          <a:ext cx="5109207" cy="4663440"/>
        </p:xfrm>
        <a:graphic>
          <a:graphicData uri="http://schemas.openxmlformats.org/drawingml/2006/table">
            <a:tbl>
              <a:tblPr firstRow="1" bandRow="1">
                <a:tableStyleId>{5C22544A-7EE6-4342-B048-85BDC9FD1C3A}</a:tableStyleId>
              </a:tblPr>
              <a:tblGrid>
                <a:gridCol w="2326054">
                  <a:extLst>
                    <a:ext uri="{9D8B030D-6E8A-4147-A177-3AD203B41FA5}">
                      <a16:colId xmlns:a16="http://schemas.microsoft.com/office/drawing/2014/main" val="20000"/>
                    </a:ext>
                  </a:extLst>
                </a:gridCol>
                <a:gridCol w="2783153">
                  <a:extLst>
                    <a:ext uri="{9D8B030D-6E8A-4147-A177-3AD203B41FA5}">
                      <a16:colId xmlns:a16="http://schemas.microsoft.com/office/drawing/2014/main" val="20001"/>
                    </a:ext>
                  </a:extLst>
                </a:gridCol>
              </a:tblGrid>
              <a:tr h="370840">
                <a:tc>
                  <a:txBody>
                    <a:bodyPr/>
                    <a:lstStyle/>
                    <a:p>
                      <a:r>
                        <a:rPr lang="en-US" sz="2800" dirty="0">
                          <a:solidFill>
                            <a:schemeClr val="tx1"/>
                          </a:solidFill>
                        </a:rPr>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Year Adopted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583559"/>
                  </a:ext>
                </a:extLst>
              </a:tr>
              <a:tr h="370840">
                <a:tc>
                  <a:txBody>
                    <a:bodyPr/>
                    <a:lstStyle/>
                    <a:p>
                      <a:r>
                        <a:rPr lang="en-US" sz="2800" dirty="0">
                          <a:solidFill>
                            <a:schemeClr val="tx1"/>
                          </a:solidFill>
                        </a:rPr>
                        <a:t>CA, ID, MT, 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643236"/>
                  </a:ext>
                </a:extLst>
              </a:tr>
              <a:tr h="370840">
                <a:tc>
                  <a:txBody>
                    <a:bodyPr/>
                    <a:lstStyle/>
                    <a:p>
                      <a:r>
                        <a:rPr lang="en-US" sz="2800" dirty="0">
                          <a:solidFill>
                            <a:schemeClr val="tx1"/>
                          </a:solidFill>
                        </a:rPr>
                        <a:t>New Jersey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2800" dirty="0">
                          <a:solidFill>
                            <a:schemeClr val="tx1"/>
                          </a:solidFill>
                        </a:rPr>
                        <a:t>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2800" dirty="0">
                          <a:solidFill>
                            <a:schemeClr val="tx1"/>
                          </a:solidFill>
                        </a:rPr>
                        <a:t>Texas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2800" b="0" dirty="0">
                          <a:solidFill>
                            <a:schemeClr val="tx1"/>
                          </a:solidFill>
                        </a:rPr>
                        <a:t>Ohio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2007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2800" b="0" dirty="0">
                          <a:solidFill>
                            <a:schemeClr val="tx1"/>
                          </a:solidFill>
                        </a:rPr>
                        <a:t>Massachusetts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9/2014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2800" b="0" dirty="0">
                          <a:solidFill>
                            <a:schemeClr val="tx1"/>
                          </a:solidFill>
                        </a:rPr>
                        <a:t>Alabama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644638"/>
                  </a:ext>
                </a:extLst>
              </a:tr>
              <a:tr h="259443">
                <a:tc>
                  <a:txBody>
                    <a:bodyPr/>
                    <a:lstStyle/>
                    <a:p>
                      <a:r>
                        <a:rPr lang="en-US" sz="2800" b="1" dirty="0">
                          <a:solidFill>
                            <a:schemeClr val="tx1"/>
                          </a:solidFill>
                        </a:rPr>
                        <a:t>W. 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205401"/>
                  </a:ext>
                </a:extLst>
              </a:tr>
            </a:tbl>
          </a:graphicData>
        </a:graphic>
      </p:graphicFrame>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88929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
            <a:ext cx="8980714" cy="8157509"/>
          </a:xfrm>
          <a:prstGeom prst="rect">
            <a:avLst/>
          </a:prstGeom>
        </p:spPr>
      </p:pic>
      <p:sp>
        <p:nvSpPr>
          <p:cNvPr id="5" name="TextBox 4"/>
          <p:cNvSpPr txBox="1"/>
          <p:nvPr/>
        </p:nvSpPr>
        <p:spPr>
          <a:xfrm>
            <a:off x="8980714" y="4149827"/>
            <a:ext cx="3211286" cy="1754326"/>
          </a:xfrm>
          <a:prstGeom prst="rect">
            <a:avLst/>
          </a:prstGeom>
          <a:noFill/>
        </p:spPr>
        <p:txBody>
          <a:bodyPr wrap="square" rtlCol="0">
            <a:spAutoFit/>
          </a:bodyPr>
          <a:lstStyle/>
          <a:p>
            <a:r>
              <a:rPr lang="en-US" dirty="0"/>
              <a:t>Source: Ventura SJ. The U.S. National Vital Statistics System: Transitioning into the 21st century, 1990–2017. National Center for Health Statistics. Vital Health Stat 1(62). 2018. </a:t>
            </a:r>
          </a:p>
        </p:txBody>
      </p:sp>
      <p:sp>
        <p:nvSpPr>
          <p:cNvPr id="6" name="TextBox 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968862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115910"/>
            <a:ext cx="11311944" cy="1533548"/>
          </a:xfrm>
        </p:spPr>
        <p:txBody>
          <a:bodyPr/>
          <a:lstStyle/>
          <a:p>
            <a:r>
              <a:rPr lang="en-US" sz="4000" b="1" dirty="0">
                <a:latin typeface="Calibri" panose="020F0502020204030204" pitchFamily="34" charset="0"/>
              </a:rPr>
              <a:t>Maternal Mortality Rates </a:t>
            </a:r>
            <a:r>
              <a:rPr lang="en-US" sz="3200" b="1" dirty="0">
                <a:latin typeface="Calibri" panose="020F0502020204030204" pitchFamily="34" charset="0"/>
              </a:rPr>
              <a:t>(per 100,000) </a:t>
            </a:r>
            <a:r>
              <a:rPr lang="en-US" sz="4000" b="1" dirty="0">
                <a:latin typeface="Calibri" panose="020F0502020204030204" pitchFamily="34" charset="0"/>
              </a:rPr>
              <a:t>in States </a:t>
            </a:r>
            <a:br>
              <a:rPr lang="en-US" sz="4000" b="1" dirty="0">
                <a:latin typeface="Calibri" panose="020F0502020204030204" pitchFamily="34" charset="0"/>
              </a:rPr>
            </a:br>
            <a:r>
              <a:rPr lang="en-US" sz="4000" b="1" dirty="0">
                <a:latin typeface="Calibri" panose="020F0502020204030204" pitchFamily="34" charset="0"/>
              </a:rPr>
              <a:t>with &amp; without a checkbox, 1996-2003</a:t>
            </a:r>
          </a:p>
        </p:txBody>
      </p:sp>
      <p:graphicFrame>
        <p:nvGraphicFramePr>
          <p:cNvPr id="6" name="Chart Placeholder 5"/>
          <p:cNvGraphicFramePr>
            <a:graphicFrameLocks noGrp="1"/>
          </p:cNvGraphicFramePr>
          <p:nvPr>
            <p:ph type="chart" idx="1"/>
          </p:nvPr>
        </p:nvGraphicFramePr>
        <p:xfrm>
          <a:off x="1006441" y="1225339"/>
          <a:ext cx="10173623" cy="41391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1690" y="5364480"/>
            <a:ext cx="12449882" cy="1077218"/>
          </a:xfrm>
          <a:prstGeom prst="rect">
            <a:avLst/>
          </a:prstGeom>
          <a:noFill/>
        </p:spPr>
        <p:txBody>
          <a:bodyPr wrap="none" rtlCol="0">
            <a:spAutoFit/>
          </a:bodyPr>
          <a:lstStyle/>
          <a:p>
            <a:pPr algn="ctr"/>
            <a:r>
              <a:rPr lang="en-US" sz="3100" b="1" i="1" dirty="0">
                <a:solidFill>
                  <a:srgbClr val="C00000"/>
                </a:solidFill>
              </a:rPr>
              <a:t>So adopting the checkbox will solve the problem of under ascertainment</a:t>
            </a:r>
          </a:p>
          <a:p>
            <a:pPr algn="ctr"/>
            <a:r>
              <a:rPr lang="en-US" sz="3100" b="1" i="1" dirty="0">
                <a:solidFill>
                  <a:srgbClr val="C00000"/>
                </a:solidFill>
              </a:rPr>
              <a:t> &amp; we can report a more accurate national rate after 2003?  </a:t>
            </a:r>
          </a:p>
        </p:txBody>
      </p:sp>
      <p:sp>
        <p:nvSpPr>
          <p:cNvPr id="8" name="TextBox 7"/>
          <p:cNvSpPr txBox="1"/>
          <p:nvPr/>
        </p:nvSpPr>
        <p:spPr>
          <a:xfrm>
            <a:off x="0" y="6551112"/>
            <a:ext cx="10175631" cy="369332"/>
          </a:xfrm>
          <a:prstGeom prst="rect">
            <a:avLst/>
          </a:prstGeom>
          <a:noFill/>
        </p:spPr>
        <p:txBody>
          <a:bodyPr wrap="square" rtlCol="0">
            <a:spAutoFit/>
          </a:bodyPr>
          <a:lstStyle/>
          <a:p>
            <a:r>
              <a:rPr lang="en-US" sz="1400" dirty="0">
                <a:solidFill>
                  <a:srgbClr val="000000"/>
                </a:solidFill>
              </a:rPr>
              <a:t>Source: </a:t>
            </a:r>
            <a:r>
              <a:rPr lang="en-US" sz="1400" dirty="0" err="1">
                <a:solidFill>
                  <a:srgbClr val="000000"/>
                </a:solidFill>
              </a:rPr>
              <a:t>Hoyert</a:t>
            </a:r>
            <a:r>
              <a:rPr lang="en-US" sz="1400" dirty="0">
                <a:solidFill>
                  <a:srgbClr val="000000"/>
                </a:solidFill>
              </a:rPr>
              <a:t> DL. </a:t>
            </a:r>
            <a:r>
              <a:rPr lang="en-US" sz="1400" i="1" dirty="0">
                <a:solidFill>
                  <a:srgbClr val="000000"/>
                </a:solidFill>
              </a:rPr>
              <a:t>Maternal mortality and related concepts</a:t>
            </a:r>
            <a:r>
              <a:rPr lang="en-US" sz="1400" dirty="0">
                <a:solidFill>
                  <a:srgbClr val="000000"/>
                </a:solidFill>
              </a:rPr>
              <a:t>. National Center for Health Statistics. Vital Health Stat 3(33). 2007</a:t>
            </a:r>
            <a:r>
              <a:rPr lang="en-US" dirty="0"/>
              <a:t>. </a:t>
            </a:r>
          </a:p>
        </p:txBody>
      </p:sp>
      <p:sp>
        <p:nvSpPr>
          <p:cNvPr id="3" name="Oval 2"/>
          <p:cNvSpPr/>
          <p:nvPr/>
        </p:nvSpPr>
        <p:spPr>
          <a:xfrm>
            <a:off x="1979407" y="2926080"/>
            <a:ext cx="408791" cy="33348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26258" y="2759336"/>
            <a:ext cx="408791" cy="33348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7637" y="2384162"/>
            <a:ext cx="571191" cy="37472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71416" y="2425400"/>
            <a:ext cx="505610" cy="33348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431332" y="1917239"/>
            <a:ext cx="408791" cy="29050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595024466"/>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5138" y="0"/>
            <a:ext cx="11465169" cy="3198207"/>
          </a:xfrm>
          <a:prstGeom prst="rect">
            <a:avLst/>
          </a:prstGeom>
        </p:spPr>
      </p:pic>
      <p:pic>
        <p:nvPicPr>
          <p:cNvPr id="7" name="Picture 6"/>
          <p:cNvPicPr>
            <a:picLocks noChangeAspect="1"/>
          </p:cNvPicPr>
          <p:nvPr/>
        </p:nvPicPr>
        <p:blipFill>
          <a:blip r:embed="rId4"/>
          <a:stretch>
            <a:fillRect/>
          </a:stretch>
        </p:blipFill>
        <p:spPr>
          <a:xfrm>
            <a:off x="2248821" y="3395997"/>
            <a:ext cx="7717801" cy="3020221"/>
          </a:xfrm>
          <a:prstGeom prst="rect">
            <a:avLst/>
          </a:prstGeom>
          <a:ln w="22225">
            <a:solidFill>
              <a:schemeClr val="tx1"/>
            </a:solidFill>
          </a:ln>
        </p:spPr>
      </p:pic>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02919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9965788" cy="6035675"/>
          </a:xfrm>
        </p:spPr>
        <p:txBody>
          <a:bodyPr>
            <a:normAutofit/>
          </a:bodyPr>
          <a:lstStyle/>
          <a:p>
            <a:pPr algn="l"/>
            <a:r>
              <a:rPr lang="en-US" dirty="0"/>
              <a:t>First a quick side trip into the terms rate and ratio. If you don’t find that discussion enthralling, you: </a:t>
            </a:r>
            <a:br>
              <a:rPr lang="en-US" dirty="0"/>
            </a:br>
            <a:br>
              <a:rPr lang="en-US" dirty="0"/>
            </a:br>
            <a:r>
              <a:rPr lang="en-US" dirty="0"/>
              <a:t>(a) are a normal human being; and </a:t>
            </a:r>
            <a:br>
              <a:rPr lang="en-US" dirty="0"/>
            </a:br>
            <a:br>
              <a:rPr lang="en-US" dirty="0"/>
            </a:br>
            <a:r>
              <a:rPr lang="en-US" dirty="0"/>
              <a:t>(b)  can skip to slide  11 and wonder what you missed. </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30096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154110"/>
            <a:ext cx="11418276" cy="995507"/>
          </a:xfrm>
        </p:spPr>
        <p:txBody>
          <a:bodyPr/>
          <a:lstStyle/>
          <a:p>
            <a:r>
              <a:rPr lang="en-US" b="1" dirty="0">
                <a:solidFill>
                  <a:srgbClr val="0000FF"/>
                </a:solidFill>
                <a:latin typeface="+mn-lt"/>
              </a:rPr>
              <a:t>Correcting for Impact of Adding Pregnancy Box</a:t>
            </a:r>
          </a:p>
        </p:txBody>
      </p:sp>
      <p:pic>
        <p:nvPicPr>
          <p:cNvPr id="4" name="Picture 3"/>
          <p:cNvPicPr>
            <a:picLocks noChangeAspect="1"/>
          </p:cNvPicPr>
          <p:nvPr/>
        </p:nvPicPr>
        <p:blipFill>
          <a:blip r:embed="rId3"/>
          <a:stretch>
            <a:fillRect/>
          </a:stretch>
        </p:blipFill>
        <p:spPr>
          <a:xfrm>
            <a:off x="360514" y="1123264"/>
            <a:ext cx="11495065" cy="3798277"/>
          </a:xfrm>
          <a:prstGeom prst="rect">
            <a:avLst/>
          </a:prstGeom>
        </p:spPr>
      </p:pic>
      <p:sp>
        <p:nvSpPr>
          <p:cNvPr id="3" name="TextBox 2"/>
          <p:cNvSpPr txBox="1"/>
          <p:nvPr/>
        </p:nvSpPr>
        <p:spPr>
          <a:xfrm>
            <a:off x="360514" y="5084844"/>
            <a:ext cx="11724202" cy="1077218"/>
          </a:xfrm>
          <a:prstGeom prst="rect">
            <a:avLst/>
          </a:prstGeom>
          <a:noFill/>
        </p:spPr>
        <p:txBody>
          <a:bodyPr wrap="square" rtlCol="0">
            <a:spAutoFit/>
          </a:bodyPr>
          <a:lstStyle/>
          <a:p>
            <a:r>
              <a:rPr lang="en-US" sz="3200" b="1" i="1" dirty="0"/>
              <a:t>Also did tests involving 1 year and 3 year periods with little change </a:t>
            </a:r>
          </a:p>
          <a:p>
            <a:endParaRPr lang="en-US" sz="3200" b="1" i="1" dirty="0">
              <a:solidFill>
                <a:srgbClr val="C00000"/>
              </a:solidFill>
            </a:endParaRP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43376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7158188"/>
              </p:ext>
            </p:extLst>
          </p:nvPr>
        </p:nvGraphicFramePr>
        <p:xfrm>
          <a:off x="1807030" y="858725"/>
          <a:ext cx="7666266" cy="38102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062" y="5917368"/>
            <a:ext cx="12027876" cy="738664"/>
          </a:xfrm>
          <a:prstGeom prst="rect">
            <a:avLst/>
          </a:prstGeom>
          <a:noFill/>
        </p:spPr>
        <p:txBody>
          <a:bodyPr wrap="square" rtlCol="0">
            <a:spAutoFit/>
          </a:bodyPr>
          <a:lstStyle/>
          <a:p>
            <a:pPr defTabSz="457200"/>
            <a:r>
              <a:rPr lang="en-US" sz="1400" dirty="0"/>
              <a:t>Note:  Includes 24 states that did not have a pregnancy question on their unrevised death certificate and which adopted the U.S. standard question upon revision:  Arkansas, Arizona, Connecticut, Delaware, Georgia, Idaho, Kansas, Maine, Michigan, Montana, New Hampshire, Nevada, Ohio, Oklahoma, Oregon, Pennsylvania, Rhode Island, South Carolina, South Dakota, Tennessee, Utah, Vermont, Washington, and Wyoming.   </a:t>
            </a:r>
          </a:p>
        </p:txBody>
      </p:sp>
      <p:sp>
        <p:nvSpPr>
          <p:cNvPr id="6" name="Title 1"/>
          <p:cNvSpPr txBox="1">
            <a:spLocks/>
          </p:cNvSpPr>
          <p:nvPr/>
        </p:nvSpPr>
        <p:spPr>
          <a:xfrm>
            <a:off x="82062" y="0"/>
            <a:ext cx="12027876" cy="10316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00FF"/>
                </a:solidFill>
                <a:latin typeface="+mn-lt"/>
              </a:rPr>
              <a:t>States that had no question &amp; added the checkbox</a:t>
            </a:r>
          </a:p>
        </p:txBody>
      </p:sp>
      <p:sp>
        <p:nvSpPr>
          <p:cNvPr id="7" name="TextBox 6"/>
          <p:cNvSpPr txBox="1"/>
          <p:nvPr/>
        </p:nvSpPr>
        <p:spPr>
          <a:xfrm>
            <a:off x="159087" y="4668858"/>
            <a:ext cx="11873825" cy="1200329"/>
          </a:xfrm>
          <a:prstGeom prst="rect">
            <a:avLst/>
          </a:prstGeom>
          <a:solidFill>
            <a:schemeClr val="bg2"/>
          </a:solidFill>
        </p:spPr>
        <p:txBody>
          <a:bodyPr wrap="square" rtlCol="0">
            <a:spAutoFit/>
          </a:bodyPr>
          <a:lstStyle/>
          <a:p>
            <a:r>
              <a:rPr lang="en-US" sz="3600" b="1" i="1" dirty="0">
                <a:solidFill>
                  <a:srgbClr val="C00000"/>
                </a:solidFill>
              </a:rPr>
              <a:t>Impact of adding the pregnancy checkbox was to approximately double a state’s maternal mortality ratio</a:t>
            </a:r>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9" name="TextBox 8"/>
          <p:cNvSpPr txBox="1"/>
          <p:nvPr/>
        </p:nvSpPr>
        <p:spPr>
          <a:xfrm>
            <a:off x="5444345" y="3120556"/>
            <a:ext cx="5028171" cy="707886"/>
          </a:xfrm>
          <a:prstGeom prst="rect">
            <a:avLst/>
          </a:prstGeom>
          <a:solidFill>
            <a:schemeClr val="bg2"/>
          </a:solidFill>
          <a:ln>
            <a:solidFill>
              <a:schemeClr val="accent6">
                <a:lumMod val="50000"/>
              </a:schemeClr>
            </a:solidFill>
          </a:ln>
        </p:spPr>
        <p:txBody>
          <a:bodyPr wrap="none" rtlCol="0">
            <a:spAutoFit/>
          </a:bodyPr>
          <a:lstStyle/>
          <a:p>
            <a:r>
              <a:rPr lang="en-US" sz="4000" b="1" dirty="0">
                <a:solidFill>
                  <a:srgbClr val="006600"/>
                </a:solidFill>
              </a:rPr>
              <a:t>Correction Factor: 1.93</a:t>
            </a:r>
          </a:p>
        </p:txBody>
      </p:sp>
    </p:spTree>
    <p:extLst>
      <p:ext uri="{BB962C8B-B14F-4D97-AF65-F5344CB8AC3E}">
        <p14:creationId xmlns:p14="http://schemas.microsoft.com/office/powerpoint/2010/main" val="697762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386" y="91857"/>
            <a:ext cx="10515600" cy="706930"/>
          </a:xfrm>
        </p:spPr>
        <p:txBody>
          <a:bodyPr/>
          <a:lstStyle/>
          <a:p>
            <a:r>
              <a:rPr lang="en-US" dirty="0">
                <a:solidFill>
                  <a:srgbClr val="0000FF"/>
                </a:solidFill>
              </a:rPr>
              <a:t>NVSS analyses of the checkbox</a:t>
            </a:r>
          </a:p>
        </p:txBody>
      </p:sp>
      <p:pic>
        <p:nvPicPr>
          <p:cNvPr id="4" name="Picture 3"/>
          <p:cNvPicPr>
            <a:picLocks noChangeAspect="1"/>
          </p:cNvPicPr>
          <p:nvPr/>
        </p:nvPicPr>
        <p:blipFill>
          <a:blip r:embed="rId3"/>
          <a:stretch>
            <a:fillRect/>
          </a:stretch>
        </p:blipFill>
        <p:spPr>
          <a:xfrm>
            <a:off x="65964" y="1909974"/>
            <a:ext cx="5252270" cy="3474229"/>
          </a:xfrm>
          <a:prstGeom prst="rect">
            <a:avLst/>
          </a:prstGeom>
        </p:spPr>
      </p:pic>
      <p:pic>
        <p:nvPicPr>
          <p:cNvPr id="5" name="Picture 4"/>
          <p:cNvPicPr>
            <a:picLocks noChangeAspect="1"/>
          </p:cNvPicPr>
          <p:nvPr/>
        </p:nvPicPr>
        <p:blipFill>
          <a:blip r:embed="rId4"/>
          <a:stretch>
            <a:fillRect/>
          </a:stretch>
        </p:blipFill>
        <p:spPr>
          <a:xfrm>
            <a:off x="4952071" y="851338"/>
            <a:ext cx="7054768" cy="2743200"/>
          </a:xfrm>
          <a:prstGeom prst="rect">
            <a:avLst/>
          </a:prstGeom>
        </p:spPr>
      </p:pic>
      <p:pic>
        <p:nvPicPr>
          <p:cNvPr id="6" name="Picture 5"/>
          <p:cNvPicPr>
            <a:picLocks noChangeAspect="1"/>
          </p:cNvPicPr>
          <p:nvPr/>
        </p:nvPicPr>
        <p:blipFill>
          <a:blip r:embed="rId5"/>
          <a:stretch>
            <a:fillRect/>
          </a:stretch>
        </p:blipFill>
        <p:spPr>
          <a:xfrm>
            <a:off x="5318234" y="4656428"/>
            <a:ext cx="6873766" cy="2337462"/>
          </a:xfrm>
          <a:prstGeom prst="rect">
            <a:avLst/>
          </a:prstGeom>
        </p:spPr>
      </p:pic>
      <p:sp>
        <p:nvSpPr>
          <p:cNvPr id="7" name="TextBox 6"/>
          <p:cNvSpPr txBox="1"/>
          <p:nvPr/>
        </p:nvSpPr>
        <p:spPr>
          <a:xfrm>
            <a:off x="0" y="6519446"/>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329247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29997"/>
            <a:ext cx="10515600" cy="967284"/>
          </a:xfrm>
        </p:spPr>
        <p:txBody>
          <a:bodyPr>
            <a:normAutofit/>
          </a:bodyPr>
          <a:lstStyle/>
          <a:p>
            <a:pPr algn="ctr"/>
            <a:r>
              <a:rPr lang="en-US" sz="6000" b="1" dirty="0">
                <a:latin typeface="+mn-lt"/>
              </a:rPr>
              <a:t>Statistical Analysis </a:t>
            </a:r>
            <a:endParaRPr lang="en-US" sz="6000" dirty="0">
              <a:latin typeface="+mn-lt"/>
            </a:endParaRPr>
          </a:p>
        </p:txBody>
      </p:sp>
      <p:sp>
        <p:nvSpPr>
          <p:cNvPr id="3" name="Content Placeholder 2"/>
          <p:cNvSpPr>
            <a:spLocks noGrp="1"/>
          </p:cNvSpPr>
          <p:nvPr>
            <p:ph idx="1"/>
          </p:nvPr>
        </p:nvSpPr>
        <p:spPr>
          <a:xfrm>
            <a:off x="637376" y="1407614"/>
            <a:ext cx="10734368" cy="4983950"/>
          </a:xfrm>
        </p:spPr>
        <p:txBody>
          <a:bodyPr>
            <a:noAutofit/>
          </a:bodyPr>
          <a:lstStyle/>
          <a:p>
            <a:r>
              <a:rPr lang="en-US" sz="3200" b="1" i="1" dirty="0">
                <a:solidFill>
                  <a:srgbClr val="0000FF"/>
                </a:solidFill>
              </a:rPr>
              <a:t>Objective 1: Quantify the impact of the staggered implementation of the pregnancy checkbox on Maternal Mortality Rates (</a:t>
            </a:r>
            <a:r>
              <a:rPr lang="en-US" sz="3200" b="1" i="1" dirty="0" err="1">
                <a:solidFill>
                  <a:srgbClr val="0000FF"/>
                </a:solidFill>
              </a:rPr>
              <a:t>MMRs</a:t>
            </a:r>
            <a:r>
              <a:rPr lang="en-US" sz="3200" b="1" i="1" dirty="0">
                <a:solidFill>
                  <a:srgbClr val="0000FF"/>
                </a:solidFill>
              </a:rPr>
              <a:t>)</a:t>
            </a:r>
          </a:p>
          <a:p>
            <a:endParaRPr lang="en-US" sz="3200" b="1" i="1" dirty="0">
              <a:solidFill>
                <a:srgbClr val="0000FF"/>
              </a:solidFill>
            </a:endParaRPr>
          </a:p>
          <a:p>
            <a:r>
              <a:rPr lang="en-US" sz="3200" b="1" i="1" dirty="0">
                <a:solidFill>
                  <a:srgbClr val="0000FF"/>
                </a:solidFill>
              </a:rPr>
              <a:t>Objective 2: Estimate trends in MMRs from 1999 through 2017, accounting for the checkbox </a:t>
            </a:r>
          </a:p>
          <a:p>
            <a:endParaRPr lang="en-US" sz="3200" b="1" i="1" dirty="0">
              <a:solidFill>
                <a:srgbClr val="0000FF"/>
              </a:solidFill>
            </a:endParaRPr>
          </a:p>
          <a:p>
            <a:r>
              <a:rPr lang="en-US" sz="3200" b="1" i="1" dirty="0">
                <a:solidFill>
                  <a:srgbClr val="0000FF"/>
                </a:solidFill>
              </a:rPr>
              <a:t>Objective 3: Examine the impact of potential misclassification of pregnancy status on the death certificate on MMR trends from 1999 through 2017 </a:t>
            </a:r>
            <a:endParaRPr lang="en-US" sz="3200" i="1" dirty="0">
              <a:solidFill>
                <a:srgbClr val="0000FF"/>
              </a:solidFill>
            </a:endParaRP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921535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13" y="46434"/>
            <a:ext cx="10515600" cy="724688"/>
          </a:xfrm>
        </p:spPr>
        <p:txBody>
          <a:bodyPr/>
          <a:lstStyle/>
          <a:p>
            <a:r>
              <a:rPr lang="en-US" b="1" dirty="0">
                <a:latin typeface="+mn-lt"/>
              </a:rPr>
              <a:t>NCHS Analysis of the Impact of Checkbox</a:t>
            </a:r>
          </a:p>
        </p:txBody>
      </p:sp>
      <p:pic>
        <p:nvPicPr>
          <p:cNvPr id="4" name="Picture 3"/>
          <p:cNvPicPr>
            <a:picLocks noChangeAspect="1"/>
          </p:cNvPicPr>
          <p:nvPr/>
        </p:nvPicPr>
        <p:blipFill>
          <a:blip r:embed="rId3"/>
          <a:stretch>
            <a:fillRect/>
          </a:stretch>
        </p:blipFill>
        <p:spPr>
          <a:xfrm>
            <a:off x="1317522" y="617338"/>
            <a:ext cx="9173497" cy="5559625"/>
          </a:xfrm>
          <a:prstGeom prst="rect">
            <a:avLst/>
          </a:prstGeom>
        </p:spPr>
      </p:pic>
      <p:sp>
        <p:nvSpPr>
          <p:cNvPr id="5" name="TextBox 4"/>
          <p:cNvSpPr txBox="1"/>
          <p:nvPr/>
        </p:nvSpPr>
        <p:spPr>
          <a:xfrm>
            <a:off x="73742" y="6182137"/>
            <a:ext cx="11808541" cy="369332"/>
          </a:xfrm>
          <a:prstGeom prst="rect">
            <a:avLst/>
          </a:prstGeom>
          <a:noFill/>
        </p:spPr>
        <p:txBody>
          <a:bodyPr wrap="square" rtlCol="0">
            <a:spAutoFit/>
          </a:bodyPr>
          <a:lstStyle/>
          <a:p>
            <a:r>
              <a:rPr lang="en-US" dirty="0"/>
              <a:t>Source: </a:t>
            </a:r>
            <a:r>
              <a:rPr lang="en-US" dirty="0" err="1"/>
              <a:t>Rossen</a:t>
            </a:r>
            <a:r>
              <a:rPr lang="en-US" dirty="0"/>
              <a:t> LM, </a:t>
            </a:r>
            <a:r>
              <a:rPr lang="en-US" dirty="0" err="1"/>
              <a:t>etal</a:t>
            </a:r>
            <a:r>
              <a:rPr lang="en-US" dirty="0"/>
              <a:t>. </a:t>
            </a:r>
            <a:r>
              <a:rPr lang="en-US" i="1" dirty="0"/>
              <a:t>The impact of the pregnancy checkbox, 1999–2017</a:t>
            </a:r>
            <a:r>
              <a:rPr lang="en-US" dirty="0"/>
              <a:t>. NCHS. Vital Health Stat 3(44). 2020.  </a:t>
            </a:r>
          </a:p>
        </p:txBody>
      </p:sp>
      <p:cxnSp>
        <p:nvCxnSpPr>
          <p:cNvPr id="6" name="Straight Connector 5"/>
          <p:cNvCxnSpPr/>
          <p:nvPr/>
        </p:nvCxnSpPr>
        <p:spPr>
          <a:xfrm flipV="1">
            <a:off x="6253655" y="1145628"/>
            <a:ext cx="10511" cy="45194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46250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2961" y="6211669"/>
            <a:ext cx="5617938" cy="646331"/>
          </a:xfrm>
          <a:prstGeom prst="rect">
            <a:avLst/>
          </a:prstGeom>
          <a:noFill/>
        </p:spPr>
        <p:txBody>
          <a:bodyPr wrap="square" rtlCol="0">
            <a:spAutoFit/>
          </a:bodyPr>
          <a:lstStyle/>
          <a:p>
            <a:r>
              <a:rPr lang="en-US" dirty="0"/>
              <a:t>Source: </a:t>
            </a:r>
            <a:r>
              <a:rPr lang="en-US" dirty="0" err="1"/>
              <a:t>Rossen</a:t>
            </a:r>
            <a:r>
              <a:rPr lang="en-US" dirty="0"/>
              <a:t> LM, </a:t>
            </a:r>
            <a:r>
              <a:rPr lang="en-US" dirty="0" err="1"/>
              <a:t>etal</a:t>
            </a:r>
            <a:r>
              <a:rPr lang="en-US" dirty="0"/>
              <a:t>. </a:t>
            </a:r>
            <a:r>
              <a:rPr lang="en-US" i="1" dirty="0"/>
              <a:t>The impact of the pregnancy checkbox, 1999–2017</a:t>
            </a:r>
            <a:r>
              <a:rPr lang="en-US" dirty="0"/>
              <a:t>. NCHS. Vital Health Stat 3(44). 2020.  </a:t>
            </a:r>
          </a:p>
        </p:txBody>
      </p:sp>
      <p:pic>
        <p:nvPicPr>
          <p:cNvPr id="7" name="Picture 6"/>
          <p:cNvPicPr>
            <a:picLocks noChangeAspect="1"/>
          </p:cNvPicPr>
          <p:nvPr/>
        </p:nvPicPr>
        <p:blipFill>
          <a:blip r:embed="rId3"/>
          <a:stretch>
            <a:fillRect/>
          </a:stretch>
        </p:blipFill>
        <p:spPr>
          <a:xfrm>
            <a:off x="109902" y="0"/>
            <a:ext cx="6003059" cy="6737131"/>
          </a:xfrm>
          <a:prstGeom prst="rect">
            <a:avLst/>
          </a:prstGeom>
        </p:spPr>
      </p:pic>
      <p:pic>
        <p:nvPicPr>
          <p:cNvPr id="8" name="Picture 7"/>
          <p:cNvPicPr>
            <a:picLocks noChangeAspect="1"/>
          </p:cNvPicPr>
          <p:nvPr/>
        </p:nvPicPr>
        <p:blipFill>
          <a:blip r:embed="rId4"/>
          <a:stretch>
            <a:fillRect/>
          </a:stretch>
        </p:blipFill>
        <p:spPr>
          <a:xfrm>
            <a:off x="6054202" y="1844697"/>
            <a:ext cx="5735457" cy="4448404"/>
          </a:xfrm>
          <a:prstGeom prst="rect">
            <a:avLst/>
          </a:prstGeom>
        </p:spPr>
      </p:pic>
      <p:sp>
        <p:nvSpPr>
          <p:cNvPr id="11" name="Title 1"/>
          <p:cNvSpPr txBox="1">
            <a:spLocks/>
          </p:cNvSpPr>
          <p:nvPr/>
        </p:nvSpPr>
        <p:spPr>
          <a:xfrm>
            <a:off x="5687848" y="0"/>
            <a:ext cx="6526925" cy="1926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solidFill>
                  <a:srgbClr val="0000FF"/>
                </a:solidFill>
                <a:latin typeface="+mn-lt"/>
              </a:rPr>
              <a:t>Average % change in maternal mortality rates associated with the pregnancy checkbox implementation, </a:t>
            </a:r>
            <a:r>
              <a:rPr lang="en-US" sz="3200" b="1" i="1" u="sng" dirty="0">
                <a:solidFill>
                  <a:srgbClr val="0000FF"/>
                </a:solidFill>
                <a:latin typeface="+mn-lt"/>
              </a:rPr>
              <a:t>by state of occurrence: U. S., 2003–17</a:t>
            </a:r>
            <a:endParaRPr lang="en-US" sz="3200" i="1" u="sng" dirty="0">
              <a:solidFill>
                <a:srgbClr val="0000FF"/>
              </a:solidFill>
              <a:latin typeface="+mn-lt"/>
            </a:endParaRPr>
          </a:p>
        </p:txBody>
      </p:sp>
      <p:sp>
        <p:nvSpPr>
          <p:cNvPr id="6" name="TextBox 5"/>
          <p:cNvSpPr txBox="1"/>
          <p:nvPr/>
        </p:nvSpPr>
        <p:spPr>
          <a:xfrm>
            <a:off x="1617321" y="6519446"/>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85684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480" y="161927"/>
            <a:ext cx="10515600" cy="1325563"/>
          </a:xfrm>
        </p:spPr>
        <p:txBody>
          <a:bodyPr/>
          <a:lstStyle/>
          <a:p>
            <a:pPr algn="ctr"/>
            <a:r>
              <a:rPr lang="en-US" b="1" dirty="0">
                <a:latin typeface="+mn-lt"/>
              </a:rPr>
              <a:t>Observed and predicted maternal mortality ratios: United States, 1999–2017 </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8980089"/>
              </p:ext>
            </p:extLst>
          </p:nvPr>
        </p:nvGraphicFramePr>
        <p:xfrm>
          <a:off x="507549" y="1436419"/>
          <a:ext cx="11003280" cy="48929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6009189" y="3687017"/>
            <a:ext cx="3390900" cy="39179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006600"/>
                </a:solidFill>
              </a:rPr>
              <a:t>Maternal Mortality Ratio</a:t>
            </a:r>
          </a:p>
        </p:txBody>
      </p:sp>
      <p:sp>
        <p:nvSpPr>
          <p:cNvPr id="8" name="TextBox 1"/>
          <p:cNvSpPr txBox="1"/>
          <p:nvPr/>
        </p:nvSpPr>
        <p:spPr>
          <a:xfrm>
            <a:off x="7737905" y="4644665"/>
            <a:ext cx="3258820" cy="43719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rPr>
              <a:t>Without Checkbox</a:t>
            </a:r>
          </a:p>
        </p:txBody>
      </p:sp>
      <p:sp>
        <p:nvSpPr>
          <p:cNvPr id="9" name="TextBox 8"/>
          <p:cNvSpPr txBox="1"/>
          <p:nvPr/>
        </p:nvSpPr>
        <p:spPr>
          <a:xfrm>
            <a:off x="273009" y="6110782"/>
            <a:ext cx="11808541" cy="369332"/>
          </a:xfrm>
          <a:prstGeom prst="rect">
            <a:avLst/>
          </a:prstGeom>
          <a:noFill/>
        </p:spPr>
        <p:txBody>
          <a:bodyPr wrap="square" rtlCol="0">
            <a:spAutoFit/>
          </a:bodyPr>
          <a:lstStyle/>
          <a:p>
            <a:r>
              <a:rPr lang="en-US" dirty="0"/>
              <a:t>Source: </a:t>
            </a:r>
            <a:r>
              <a:rPr lang="en-US" dirty="0" err="1"/>
              <a:t>Rossen</a:t>
            </a:r>
            <a:r>
              <a:rPr lang="en-US" dirty="0"/>
              <a:t> LM, </a:t>
            </a:r>
            <a:r>
              <a:rPr lang="en-US" dirty="0" err="1"/>
              <a:t>etal</a:t>
            </a:r>
            <a:r>
              <a:rPr lang="en-US" dirty="0"/>
              <a:t>. </a:t>
            </a:r>
            <a:r>
              <a:rPr lang="en-US" i="1" dirty="0"/>
              <a:t>The impact of the pregnancy checkbox, 1999–2017</a:t>
            </a:r>
            <a:r>
              <a:rPr lang="en-US" dirty="0"/>
              <a:t>. NCHS. Vital Health Stat 3(44). 2020.  </a:t>
            </a:r>
          </a:p>
        </p:txBody>
      </p:sp>
      <p:graphicFrame>
        <p:nvGraphicFramePr>
          <p:cNvPr id="4" name="Table 3"/>
          <p:cNvGraphicFramePr>
            <a:graphicFrameLocks noGrp="1"/>
          </p:cNvGraphicFramePr>
          <p:nvPr>
            <p:extLst>
              <p:ext uri="{D42A27DB-BD31-4B8C-83A1-F6EECF244321}">
                <p14:modId xmlns:p14="http://schemas.microsoft.com/office/powerpoint/2010/main" val="3956368048"/>
              </p:ext>
            </p:extLst>
          </p:nvPr>
        </p:nvGraphicFramePr>
        <p:xfrm>
          <a:off x="3203370" y="5344714"/>
          <a:ext cx="8592820" cy="706120"/>
        </p:xfrm>
        <a:graphic>
          <a:graphicData uri="http://schemas.openxmlformats.org/drawingml/2006/table">
            <a:tbl>
              <a:tblPr firstRow="1" bandRow="1">
                <a:tableStyleId>{5C22544A-7EE6-4342-B048-85BDC9FD1C3A}</a:tableStyleId>
              </a:tblPr>
              <a:tblGrid>
                <a:gridCol w="572770">
                  <a:extLst>
                    <a:ext uri="{9D8B030D-6E8A-4147-A177-3AD203B41FA5}">
                      <a16:colId xmlns:a16="http://schemas.microsoft.com/office/drawing/2014/main" val="1919551594"/>
                    </a:ext>
                  </a:extLst>
                </a:gridCol>
                <a:gridCol w="572770">
                  <a:extLst>
                    <a:ext uri="{9D8B030D-6E8A-4147-A177-3AD203B41FA5}">
                      <a16:colId xmlns:a16="http://schemas.microsoft.com/office/drawing/2014/main" val="2000554715"/>
                    </a:ext>
                  </a:extLst>
                </a:gridCol>
                <a:gridCol w="572770">
                  <a:extLst>
                    <a:ext uri="{9D8B030D-6E8A-4147-A177-3AD203B41FA5}">
                      <a16:colId xmlns:a16="http://schemas.microsoft.com/office/drawing/2014/main" val="2324774941"/>
                    </a:ext>
                  </a:extLst>
                </a:gridCol>
                <a:gridCol w="572770">
                  <a:extLst>
                    <a:ext uri="{9D8B030D-6E8A-4147-A177-3AD203B41FA5}">
                      <a16:colId xmlns:a16="http://schemas.microsoft.com/office/drawing/2014/main" val="4102817792"/>
                    </a:ext>
                  </a:extLst>
                </a:gridCol>
                <a:gridCol w="572770">
                  <a:extLst>
                    <a:ext uri="{9D8B030D-6E8A-4147-A177-3AD203B41FA5}">
                      <a16:colId xmlns:a16="http://schemas.microsoft.com/office/drawing/2014/main" val="1894352572"/>
                    </a:ext>
                  </a:extLst>
                </a:gridCol>
                <a:gridCol w="572770">
                  <a:extLst>
                    <a:ext uri="{9D8B030D-6E8A-4147-A177-3AD203B41FA5}">
                      <a16:colId xmlns:a16="http://schemas.microsoft.com/office/drawing/2014/main" val="3174654794"/>
                    </a:ext>
                  </a:extLst>
                </a:gridCol>
                <a:gridCol w="572770">
                  <a:extLst>
                    <a:ext uri="{9D8B030D-6E8A-4147-A177-3AD203B41FA5}">
                      <a16:colId xmlns:a16="http://schemas.microsoft.com/office/drawing/2014/main" val="3701141917"/>
                    </a:ext>
                  </a:extLst>
                </a:gridCol>
                <a:gridCol w="573405">
                  <a:extLst>
                    <a:ext uri="{9D8B030D-6E8A-4147-A177-3AD203B41FA5}">
                      <a16:colId xmlns:a16="http://schemas.microsoft.com/office/drawing/2014/main" val="3782278506"/>
                    </a:ext>
                  </a:extLst>
                </a:gridCol>
                <a:gridCol w="572770">
                  <a:extLst>
                    <a:ext uri="{9D8B030D-6E8A-4147-A177-3AD203B41FA5}">
                      <a16:colId xmlns:a16="http://schemas.microsoft.com/office/drawing/2014/main" val="815048210"/>
                    </a:ext>
                  </a:extLst>
                </a:gridCol>
                <a:gridCol w="572770">
                  <a:extLst>
                    <a:ext uri="{9D8B030D-6E8A-4147-A177-3AD203B41FA5}">
                      <a16:colId xmlns:a16="http://schemas.microsoft.com/office/drawing/2014/main" val="2889408922"/>
                    </a:ext>
                  </a:extLst>
                </a:gridCol>
                <a:gridCol w="572770">
                  <a:extLst>
                    <a:ext uri="{9D8B030D-6E8A-4147-A177-3AD203B41FA5}">
                      <a16:colId xmlns:a16="http://schemas.microsoft.com/office/drawing/2014/main" val="2006053104"/>
                    </a:ext>
                  </a:extLst>
                </a:gridCol>
                <a:gridCol w="572770">
                  <a:extLst>
                    <a:ext uri="{9D8B030D-6E8A-4147-A177-3AD203B41FA5}">
                      <a16:colId xmlns:a16="http://schemas.microsoft.com/office/drawing/2014/main" val="3753176768"/>
                    </a:ext>
                  </a:extLst>
                </a:gridCol>
                <a:gridCol w="572770">
                  <a:extLst>
                    <a:ext uri="{9D8B030D-6E8A-4147-A177-3AD203B41FA5}">
                      <a16:colId xmlns:a16="http://schemas.microsoft.com/office/drawing/2014/main" val="1474911414"/>
                    </a:ext>
                  </a:extLst>
                </a:gridCol>
                <a:gridCol w="572770">
                  <a:extLst>
                    <a:ext uri="{9D8B030D-6E8A-4147-A177-3AD203B41FA5}">
                      <a16:colId xmlns:a16="http://schemas.microsoft.com/office/drawing/2014/main" val="2806778694"/>
                    </a:ext>
                  </a:extLst>
                </a:gridCol>
                <a:gridCol w="573405">
                  <a:extLst>
                    <a:ext uri="{9D8B030D-6E8A-4147-A177-3AD203B41FA5}">
                      <a16:colId xmlns:a16="http://schemas.microsoft.com/office/drawing/2014/main" val="937959451"/>
                    </a:ext>
                  </a:extLst>
                </a:gridCol>
              </a:tblGrid>
              <a:tr h="353060">
                <a:tc>
                  <a:txBody>
                    <a:bodyPr/>
                    <a:lstStyle/>
                    <a:p>
                      <a:pPr marL="0" marR="0" algn="ctr">
                        <a:lnSpc>
                          <a:spcPct val="107000"/>
                        </a:lnSpc>
                        <a:spcBef>
                          <a:spcPts val="0"/>
                        </a:spcBef>
                        <a:spcAft>
                          <a:spcPts val="800"/>
                        </a:spcAft>
                      </a:pPr>
                      <a:r>
                        <a:rPr lang="en-US" sz="1600" b="1" dirty="0">
                          <a:solidFill>
                            <a:schemeClr val="tx1"/>
                          </a:solidFill>
                          <a:effectLst/>
                        </a:rPr>
                        <a:t>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11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18</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22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24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31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31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35</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37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41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42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47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49</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50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600" b="1" dirty="0">
                          <a:solidFill>
                            <a:schemeClr val="tx1"/>
                          </a:solidFill>
                          <a:effectLst/>
                        </a:rPr>
                        <a:t>51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77676353"/>
                  </a:ext>
                </a:extLst>
              </a:tr>
              <a:tr h="353060">
                <a:tc>
                  <a:txBody>
                    <a:bodyPr/>
                    <a:lstStyle/>
                    <a:p>
                      <a:pPr marL="0" marR="0" algn="ctr">
                        <a:lnSpc>
                          <a:spcPct val="107000"/>
                        </a:lnSpc>
                        <a:spcBef>
                          <a:spcPts val="0"/>
                        </a:spcBef>
                        <a:spcAft>
                          <a:spcPts val="800"/>
                        </a:spcAft>
                      </a:pPr>
                      <a:r>
                        <a:rPr lang="en-US" sz="1400" b="1" dirty="0">
                          <a:solidFill>
                            <a:schemeClr val="tx1"/>
                          </a:solidFill>
                          <a:effectLst/>
                        </a:rPr>
                        <a:t>2003</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2004</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2005</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2006</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2007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2008</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2009</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2011</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2012</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2013</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2014</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2015</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2016</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b="1" dirty="0">
                          <a:solidFill>
                            <a:schemeClr val="tx1"/>
                          </a:solidFill>
                          <a:effectLst/>
                        </a:rPr>
                        <a:t>2017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515445"/>
                  </a:ext>
                </a:extLst>
              </a:tr>
            </a:tbl>
          </a:graphicData>
        </a:graphic>
      </p:graphicFrame>
      <p:sp>
        <p:nvSpPr>
          <p:cNvPr id="5" name="TextBox 4"/>
          <p:cNvSpPr txBox="1"/>
          <p:nvPr/>
        </p:nvSpPr>
        <p:spPr>
          <a:xfrm>
            <a:off x="951783" y="5344714"/>
            <a:ext cx="2251587" cy="369332"/>
          </a:xfrm>
          <a:prstGeom prst="rect">
            <a:avLst/>
          </a:prstGeom>
          <a:solidFill>
            <a:schemeClr val="bg1">
              <a:lumMod val="85000"/>
            </a:schemeClr>
          </a:solidFill>
          <a:ln>
            <a:solidFill>
              <a:schemeClr val="tx1"/>
            </a:solidFill>
          </a:ln>
        </p:spPr>
        <p:txBody>
          <a:bodyPr wrap="square" rtlCol="0">
            <a:spAutoFit/>
          </a:bodyPr>
          <a:lstStyle/>
          <a:p>
            <a:r>
              <a:rPr lang="en-US" b="1" dirty="0"/>
              <a:t>States with Checkbox</a:t>
            </a:r>
          </a:p>
        </p:txBody>
      </p:sp>
      <p:sp>
        <p:nvSpPr>
          <p:cNvPr id="10" name="TextBox 9"/>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3" name="TextBox 2">
            <a:extLst>
              <a:ext uri="{FF2B5EF4-FFF2-40B4-BE49-F238E27FC236}">
                <a16:creationId xmlns:a16="http://schemas.microsoft.com/office/drawing/2014/main" id="{7D570810-B95B-DA88-8D1C-3D534B362908}"/>
              </a:ext>
            </a:extLst>
          </p:cNvPr>
          <p:cNvSpPr txBox="1"/>
          <p:nvPr/>
        </p:nvSpPr>
        <p:spPr>
          <a:xfrm rot="16200000">
            <a:off x="-941937" y="3198168"/>
            <a:ext cx="2470805" cy="461665"/>
          </a:xfrm>
          <a:prstGeom prst="rect">
            <a:avLst/>
          </a:prstGeom>
          <a:noFill/>
        </p:spPr>
        <p:txBody>
          <a:bodyPr wrap="none" rtlCol="0">
            <a:spAutoFit/>
          </a:bodyPr>
          <a:lstStyle/>
          <a:p>
            <a:r>
              <a:rPr lang="en-US" sz="2400" dirty="0"/>
              <a:t>Per 100,000 births</a:t>
            </a:r>
          </a:p>
        </p:txBody>
      </p:sp>
    </p:spTree>
    <p:extLst>
      <p:ext uri="{BB962C8B-B14F-4D97-AF65-F5344CB8AC3E}">
        <p14:creationId xmlns:p14="http://schemas.microsoft.com/office/powerpoint/2010/main" val="3418513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a:bodyPr>
          <a:lstStyle/>
          <a:p>
            <a:r>
              <a:rPr lang="en-US" sz="3600" dirty="0"/>
              <a:t>Ratio of pregnancy associated deaths assigned using the checkbox item to maternal deaths assigned without using the checkbox item for maternal deaths: Selected states, 2015–2016</a:t>
            </a:r>
          </a:p>
        </p:txBody>
      </p:sp>
      <p:sp>
        <p:nvSpPr>
          <p:cNvPr id="3" name="TextBox 2"/>
          <p:cNvSpPr txBox="1"/>
          <p:nvPr/>
        </p:nvSpPr>
        <p:spPr>
          <a:xfrm>
            <a:off x="107979" y="6334780"/>
            <a:ext cx="8141286" cy="523220"/>
          </a:xfrm>
          <a:prstGeom prst="rect">
            <a:avLst/>
          </a:prstGeom>
          <a:noFill/>
        </p:spPr>
        <p:txBody>
          <a:bodyPr wrap="square" rtlCol="0">
            <a:spAutoFit/>
          </a:bodyPr>
          <a:lstStyle/>
          <a:p>
            <a:r>
              <a:rPr lang="en-US" sz="1400" dirty="0"/>
              <a:t>Source: </a:t>
            </a:r>
            <a:r>
              <a:rPr lang="en-US" sz="1400" dirty="0" err="1"/>
              <a:t>Hoyert</a:t>
            </a:r>
            <a:r>
              <a:rPr lang="en-US" sz="1400" dirty="0"/>
              <a:t> </a:t>
            </a:r>
            <a:r>
              <a:rPr lang="en-US" sz="1400" dirty="0" err="1"/>
              <a:t>Dlet</a:t>
            </a:r>
            <a:r>
              <a:rPr lang="en-US" sz="1400" dirty="0"/>
              <a:t> al. Evaluation of the pregnancy status checkbox on identification of maternal deaths. Nat’l Vital Stat Rep; V 69 # 1. Hyattsville, MD: NCHS. 2020. </a:t>
            </a:r>
          </a:p>
        </p:txBody>
      </p:sp>
      <p:graphicFrame>
        <p:nvGraphicFramePr>
          <p:cNvPr id="4" name="Table 3"/>
          <p:cNvGraphicFramePr>
            <a:graphicFrameLocks noGrp="1"/>
          </p:cNvGraphicFramePr>
          <p:nvPr>
            <p:extLst>
              <p:ext uri="{D42A27DB-BD31-4B8C-83A1-F6EECF244321}">
                <p14:modId xmlns:p14="http://schemas.microsoft.com/office/powerpoint/2010/main" val="2911924054"/>
              </p:ext>
            </p:extLst>
          </p:nvPr>
        </p:nvGraphicFramePr>
        <p:xfrm>
          <a:off x="1516744" y="1614435"/>
          <a:ext cx="9158512" cy="4541520"/>
        </p:xfrm>
        <a:graphic>
          <a:graphicData uri="http://schemas.openxmlformats.org/drawingml/2006/table">
            <a:tbl>
              <a:tblPr firstRow="1" bandRow="1">
                <a:tableStyleId>{5C22544A-7EE6-4342-B048-85BDC9FD1C3A}</a:tableStyleId>
              </a:tblPr>
              <a:tblGrid>
                <a:gridCol w="2670628">
                  <a:extLst>
                    <a:ext uri="{9D8B030D-6E8A-4147-A177-3AD203B41FA5}">
                      <a16:colId xmlns:a16="http://schemas.microsoft.com/office/drawing/2014/main" val="1883606989"/>
                    </a:ext>
                  </a:extLst>
                </a:gridCol>
                <a:gridCol w="1908628">
                  <a:extLst>
                    <a:ext uri="{9D8B030D-6E8A-4147-A177-3AD203B41FA5}">
                      <a16:colId xmlns:a16="http://schemas.microsoft.com/office/drawing/2014/main" val="1737765673"/>
                    </a:ext>
                  </a:extLst>
                </a:gridCol>
                <a:gridCol w="2956072">
                  <a:extLst>
                    <a:ext uri="{9D8B030D-6E8A-4147-A177-3AD203B41FA5}">
                      <a16:colId xmlns:a16="http://schemas.microsoft.com/office/drawing/2014/main" val="1366095197"/>
                    </a:ext>
                  </a:extLst>
                </a:gridCol>
                <a:gridCol w="1623184">
                  <a:extLst>
                    <a:ext uri="{9D8B030D-6E8A-4147-A177-3AD203B41FA5}">
                      <a16:colId xmlns:a16="http://schemas.microsoft.com/office/drawing/2014/main" val="2399284048"/>
                    </a:ext>
                  </a:extLst>
                </a:gridCol>
              </a:tblGrid>
              <a:tr h="370840">
                <a:tc>
                  <a:txBody>
                    <a:bodyPr/>
                    <a:lstStyle/>
                    <a:p>
                      <a:endParaRPr lang="en-US" dirty="0"/>
                    </a:p>
                  </a:txBody>
                  <a:tcPr/>
                </a:tc>
                <a:tc gridSpan="2">
                  <a:txBody>
                    <a:bodyPr/>
                    <a:lstStyle/>
                    <a:p>
                      <a:pPr algn="ctr"/>
                      <a:r>
                        <a:rPr lang="en-US" sz="2800" dirty="0"/>
                        <a:t>Number of deaths</a:t>
                      </a:r>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453340319"/>
                  </a:ext>
                </a:extLst>
              </a:tr>
              <a:tr h="370840">
                <a:tc>
                  <a:txBody>
                    <a:bodyPr/>
                    <a:lstStyle/>
                    <a:p>
                      <a:r>
                        <a:rPr lang="en-US" sz="2400" b="1" dirty="0"/>
                        <a:t>State</a:t>
                      </a:r>
                    </a:p>
                  </a:txBody>
                  <a:tcPr/>
                </a:tc>
                <a:tc>
                  <a:txBody>
                    <a:bodyPr/>
                    <a:lstStyle/>
                    <a:p>
                      <a:r>
                        <a:rPr lang="en-US" sz="2400" b="1" dirty="0"/>
                        <a:t>Assigned by checkbox</a:t>
                      </a:r>
                    </a:p>
                  </a:txBody>
                  <a:tcPr/>
                </a:tc>
                <a:tc>
                  <a:txBody>
                    <a:bodyPr/>
                    <a:lstStyle/>
                    <a:p>
                      <a:r>
                        <a:rPr lang="en-US" sz="2400" b="1" dirty="0"/>
                        <a:t>Assigned w/out checkbox</a:t>
                      </a:r>
                    </a:p>
                  </a:txBody>
                  <a:tcPr>
                    <a:solidFill>
                      <a:schemeClr val="accent5">
                        <a:lumMod val="20000"/>
                        <a:lumOff val="80000"/>
                      </a:schemeClr>
                    </a:solidFill>
                  </a:tcPr>
                </a:tc>
                <a:tc>
                  <a:txBody>
                    <a:bodyPr/>
                    <a:lstStyle/>
                    <a:p>
                      <a:r>
                        <a:rPr lang="en-US" sz="2400" b="1" dirty="0"/>
                        <a:t>Ratio</a:t>
                      </a:r>
                    </a:p>
                  </a:txBody>
                  <a:tcPr>
                    <a:solidFill>
                      <a:schemeClr val="accent5">
                        <a:lumMod val="20000"/>
                        <a:lumOff val="80000"/>
                      </a:schemeClr>
                    </a:solidFill>
                  </a:tcPr>
                </a:tc>
                <a:extLst>
                  <a:ext uri="{0D108BD9-81ED-4DB2-BD59-A6C34878D82A}">
                    <a16:rowId xmlns:a16="http://schemas.microsoft.com/office/drawing/2014/main" val="2766651989"/>
                  </a:ext>
                </a:extLst>
              </a:tr>
              <a:tr h="370840">
                <a:tc>
                  <a:txBody>
                    <a:bodyPr/>
                    <a:lstStyle/>
                    <a:p>
                      <a:r>
                        <a:rPr lang="en-US" sz="2400" dirty="0"/>
                        <a:t>47 States &amp; D.C.*</a:t>
                      </a:r>
                    </a:p>
                  </a:txBody>
                  <a:tcPr/>
                </a:tc>
                <a:tc>
                  <a:txBody>
                    <a:bodyPr/>
                    <a:lstStyle/>
                    <a:p>
                      <a:pPr algn="r"/>
                      <a:r>
                        <a:rPr lang="en-US" sz="2400" dirty="0"/>
                        <a:t>1,527</a:t>
                      </a:r>
                    </a:p>
                  </a:txBody>
                  <a:tcPr/>
                </a:tc>
                <a:tc>
                  <a:txBody>
                    <a:bodyPr/>
                    <a:lstStyle/>
                    <a:p>
                      <a:pPr algn="r"/>
                      <a:r>
                        <a:rPr lang="en-US" sz="2400" dirty="0"/>
                        <a:t>498</a:t>
                      </a:r>
                    </a:p>
                  </a:txBody>
                  <a:tcPr/>
                </a:tc>
                <a:tc>
                  <a:txBody>
                    <a:bodyPr/>
                    <a:lstStyle/>
                    <a:p>
                      <a:pPr algn="ctr"/>
                      <a:r>
                        <a:rPr lang="en-US" sz="2400" b="1" dirty="0"/>
                        <a:t>3.07</a:t>
                      </a:r>
                    </a:p>
                  </a:txBody>
                  <a:tcPr>
                    <a:solidFill>
                      <a:srgbClr val="FFFF00"/>
                    </a:solidFill>
                  </a:tcPr>
                </a:tc>
                <a:extLst>
                  <a:ext uri="{0D108BD9-81ED-4DB2-BD59-A6C34878D82A}">
                    <a16:rowId xmlns:a16="http://schemas.microsoft.com/office/drawing/2014/main" val="3121327742"/>
                  </a:ext>
                </a:extLst>
              </a:tr>
              <a:tr h="370840">
                <a:tc>
                  <a:txBody>
                    <a:bodyPr/>
                    <a:lstStyle/>
                    <a:p>
                      <a:r>
                        <a:rPr lang="en-US" sz="2400" dirty="0"/>
                        <a:t>Florida</a:t>
                      </a:r>
                    </a:p>
                  </a:txBody>
                  <a:tcPr/>
                </a:tc>
                <a:tc>
                  <a:txBody>
                    <a:bodyPr/>
                    <a:lstStyle/>
                    <a:p>
                      <a:pPr algn="r"/>
                      <a:r>
                        <a:rPr lang="en-US" sz="2400" dirty="0"/>
                        <a:t>78</a:t>
                      </a:r>
                    </a:p>
                  </a:txBody>
                  <a:tcPr/>
                </a:tc>
                <a:tc>
                  <a:txBody>
                    <a:bodyPr/>
                    <a:lstStyle/>
                    <a:p>
                      <a:pPr algn="r"/>
                      <a:r>
                        <a:rPr lang="en-US" sz="2400" dirty="0"/>
                        <a:t>37</a:t>
                      </a:r>
                    </a:p>
                  </a:txBody>
                  <a:tcPr/>
                </a:tc>
                <a:tc>
                  <a:txBody>
                    <a:bodyPr/>
                    <a:lstStyle/>
                    <a:p>
                      <a:pPr algn="ctr"/>
                      <a:r>
                        <a:rPr lang="en-US" sz="2400" b="1" dirty="0"/>
                        <a:t>2.11</a:t>
                      </a:r>
                    </a:p>
                  </a:txBody>
                  <a:tcPr/>
                </a:tc>
                <a:extLst>
                  <a:ext uri="{0D108BD9-81ED-4DB2-BD59-A6C34878D82A}">
                    <a16:rowId xmlns:a16="http://schemas.microsoft.com/office/drawing/2014/main" val="3563262595"/>
                  </a:ext>
                </a:extLst>
              </a:tr>
              <a:tr h="370840">
                <a:tc>
                  <a:txBody>
                    <a:bodyPr/>
                    <a:lstStyle/>
                    <a:p>
                      <a:r>
                        <a:rPr lang="en-US" sz="2400" dirty="0"/>
                        <a:t>Georgia</a:t>
                      </a:r>
                    </a:p>
                  </a:txBody>
                  <a:tcPr/>
                </a:tc>
                <a:tc>
                  <a:txBody>
                    <a:bodyPr/>
                    <a:lstStyle/>
                    <a:p>
                      <a:pPr algn="r"/>
                      <a:r>
                        <a:rPr lang="en-US" sz="2400" dirty="0"/>
                        <a:t>134</a:t>
                      </a:r>
                    </a:p>
                  </a:txBody>
                  <a:tcPr/>
                </a:tc>
                <a:tc>
                  <a:txBody>
                    <a:bodyPr/>
                    <a:lstStyle/>
                    <a:p>
                      <a:pPr algn="r"/>
                      <a:r>
                        <a:rPr lang="en-US" sz="2400" dirty="0"/>
                        <a:t>28</a:t>
                      </a:r>
                    </a:p>
                  </a:txBody>
                  <a:tcPr/>
                </a:tc>
                <a:tc>
                  <a:txBody>
                    <a:bodyPr/>
                    <a:lstStyle/>
                    <a:p>
                      <a:pPr algn="ctr"/>
                      <a:r>
                        <a:rPr lang="en-US" sz="2400" b="1" dirty="0"/>
                        <a:t>4.79</a:t>
                      </a:r>
                    </a:p>
                  </a:txBody>
                  <a:tcPr/>
                </a:tc>
                <a:extLst>
                  <a:ext uri="{0D108BD9-81ED-4DB2-BD59-A6C34878D82A}">
                    <a16:rowId xmlns:a16="http://schemas.microsoft.com/office/drawing/2014/main" val="618317089"/>
                  </a:ext>
                </a:extLst>
              </a:tr>
              <a:tr h="370840">
                <a:tc>
                  <a:txBody>
                    <a:bodyPr/>
                    <a:lstStyle/>
                    <a:p>
                      <a:r>
                        <a:rPr lang="en-US" sz="2400" dirty="0"/>
                        <a:t>Illinois</a:t>
                      </a:r>
                    </a:p>
                  </a:txBody>
                  <a:tcPr/>
                </a:tc>
                <a:tc>
                  <a:txBody>
                    <a:bodyPr/>
                    <a:lstStyle/>
                    <a:p>
                      <a:pPr algn="r"/>
                      <a:r>
                        <a:rPr lang="en-US" sz="2400" dirty="0"/>
                        <a:t>40</a:t>
                      </a:r>
                    </a:p>
                  </a:txBody>
                  <a:tcPr/>
                </a:tc>
                <a:tc>
                  <a:txBody>
                    <a:bodyPr/>
                    <a:lstStyle/>
                    <a:p>
                      <a:pPr algn="r"/>
                      <a:r>
                        <a:rPr lang="en-US" sz="2400" dirty="0"/>
                        <a:t>21</a:t>
                      </a:r>
                    </a:p>
                  </a:txBody>
                  <a:tcPr/>
                </a:tc>
                <a:tc>
                  <a:txBody>
                    <a:bodyPr/>
                    <a:lstStyle/>
                    <a:p>
                      <a:pPr algn="ctr"/>
                      <a:r>
                        <a:rPr lang="en-US" sz="2400" b="1" dirty="0"/>
                        <a:t>1.90</a:t>
                      </a:r>
                    </a:p>
                  </a:txBody>
                  <a:tcPr/>
                </a:tc>
                <a:extLst>
                  <a:ext uri="{0D108BD9-81ED-4DB2-BD59-A6C34878D82A}">
                    <a16:rowId xmlns:a16="http://schemas.microsoft.com/office/drawing/2014/main" val="2153859726"/>
                  </a:ext>
                </a:extLst>
              </a:tr>
              <a:tr h="370840">
                <a:tc>
                  <a:txBody>
                    <a:bodyPr/>
                    <a:lstStyle/>
                    <a:p>
                      <a:r>
                        <a:rPr lang="en-US" sz="2400" dirty="0"/>
                        <a:t>New York</a:t>
                      </a:r>
                    </a:p>
                  </a:txBody>
                  <a:tcPr/>
                </a:tc>
                <a:tc>
                  <a:txBody>
                    <a:bodyPr/>
                    <a:lstStyle/>
                    <a:p>
                      <a:pPr algn="r"/>
                      <a:r>
                        <a:rPr lang="en-US" sz="2400" dirty="0"/>
                        <a:t>72</a:t>
                      </a:r>
                    </a:p>
                  </a:txBody>
                  <a:tcPr/>
                </a:tc>
                <a:tc>
                  <a:txBody>
                    <a:bodyPr/>
                    <a:lstStyle/>
                    <a:p>
                      <a:pPr algn="r"/>
                      <a:r>
                        <a:rPr lang="en-US" sz="2400" dirty="0"/>
                        <a:t>41</a:t>
                      </a:r>
                    </a:p>
                  </a:txBody>
                  <a:tcPr/>
                </a:tc>
                <a:tc>
                  <a:txBody>
                    <a:bodyPr/>
                    <a:lstStyle/>
                    <a:p>
                      <a:pPr algn="ctr"/>
                      <a:r>
                        <a:rPr lang="en-US" sz="2400" b="1" dirty="0"/>
                        <a:t>1.76</a:t>
                      </a:r>
                    </a:p>
                  </a:txBody>
                  <a:tcPr/>
                </a:tc>
                <a:extLst>
                  <a:ext uri="{0D108BD9-81ED-4DB2-BD59-A6C34878D82A}">
                    <a16:rowId xmlns:a16="http://schemas.microsoft.com/office/drawing/2014/main" val="343963986"/>
                  </a:ext>
                </a:extLst>
              </a:tr>
              <a:tr h="370840">
                <a:tc>
                  <a:txBody>
                    <a:bodyPr/>
                    <a:lstStyle/>
                    <a:p>
                      <a:r>
                        <a:rPr lang="en-US" sz="2400" dirty="0"/>
                        <a:t>Ohio</a:t>
                      </a:r>
                    </a:p>
                  </a:txBody>
                  <a:tcPr/>
                </a:tc>
                <a:tc>
                  <a:txBody>
                    <a:bodyPr/>
                    <a:lstStyle/>
                    <a:p>
                      <a:pPr algn="r"/>
                      <a:r>
                        <a:rPr lang="en-US" sz="2400" dirty="0"/>
                        <a:t>53</a:t>
                      </a:r>
                    </a:p>
                  </a:txBody>
                  <a:tcPr/>
                </a:tc>
                <a:tc>
                  <a:txBody>
                    <a:bodyPr/>
                    <a:lstStyle/>
                    <a:p>
                      <a:pPr algn="r"/>
                      <a:r>
                        <a:rPr lang="en-US" sz="2400" dirty="0"/>
                        <a:t>24</a:t>
                      </a:r>
                    </a:p>
                  </a:txBody>
                  <a:tcPr/>
                </a:tc>
                <a:tc>
                  <a:txBody>
                    <a:bodyPr/>
                    <a:lstStyle/>
                    <a:p>
                      <a:pPr algn="ctr"/>
                      <a:r>
                        <a:rPr lang="en-US" sz="2400" b="1" dirty="0"/>
                        <a:t>2.21</a:t>
                      </a:r>
                    </a:p>
                  </a:txBody>
                  <a:tcPr/>
                </a:tc>
                <a:extLst>
                  <a:ext uri="{0D108BD9-81ED-4DB2-BD59-A6C34878D82A}">
                    <a16:rowId xmlns:a16="http://schemas.microsoft.com/office/drawing/2014/main" val="2641211355"/>
                  </a:ext>
                </a:extLst>
              </a:tr>
              <a:tr h="370840">
                <a:tc>
                  <a:txBody>
                    <a:bodyPr/>
                    <a:lstStyle/>
                    <a:p>
                      <a:r>
                        <a:rPr lang="en-US" sz="2400" dirty="0"/>
                        <a:t>Texas</a:t>
                      </a:r>
                    </a:p>
                  </a:txBody>
                  <a:tcPr/>
                </a:tc>
                <a:tc>
                  <a:txBody>
                    <a:bodyPr/>
                    <a:lstStyle/>
                    <a:p>
                      <a:pPr algn="r"/>
                      <a:r>
                        <a:rPr lang="en-US" sz="2400" dirty="0"/>
                        <a:t>264</a:t>
                      </a:r>
                    </a:p>
                  </a:txBody>
                  <a:tcPr/>
                </a:tc>
                <a:tc>
                  <a:txBody>
                    <a:bodyPr/>
                    <a:lstStyle/>
                    <a:p>
                      <a:pPr algn="r"/>
                      <a:r>
                        <a:rPr lang="en-US" sz="2400" dirty="0"/>
                        <a:t>58</a:t>
                      </a:r>
                    </a:p>
                  </a:txBody>
                  <a:tcPr/>
                </a:tc>
                <a:tc>
                  <a:txBody>
                    <a:bodyPr/>
                    <a:lstStyle/>
                    <a:p>
                      <a:pPr algn="ctr"/>
                      <a:r>
                        <a:rPr lang="en-US" sz="2400" b="1" dirty="0"/>
                        <a:t>4.55</a:t>
                      </a:r>
                    </a:p>
                  </a:txBody>
                  <a:tcPr/>
                </a:tc>
                <a:extLst>
                  <a:ext uri="{0D108BD9-81ED-4DB2-BD59-A6C34878D82A}">
                    <a16:rowId xmlns:a16="http://schemas.microsoft.com/office/drawing/2014/main" val="3193154694"/>
                  </a:ext>
                </a:extLst>
              </a:tr>
            </a:tbl>
          </a:graphicData>
        </a:graphic>
      </p:graphicFrame>
      <p:sp>
        <p:nvSpPr>
          <p:cNvPr id="5" name="TextBox 4"/>
          <p:cNvSpPr txBox="1"/>
          <p:nvPr/>
        </p:nvSpPr>
        <p:spPr>
          <a:xfrm>
            <a:off x="573315" y="6155955"/>
            <a:ext cx="4360937" cy="369332"/>
          </a:xfrm>
          <a:prstGeom prst="rect">
            <a:avLst/>
          </a:prstGeom>
          <a:noFill/>
        </p:spPr>
        <p:txBody>
          <a:bodyPr wrap="none" rtlCol="0">
            <a:spAutoFit/>
          </a:bodyPr>
          <a:lstStyle/>
          <a:p>
            <a:r>
              <a:rPr lang="en-US" dirty="0"/>
              <a:t>* Excludes Alabama, California, &amp; W. Virginia</a:t>
            </a:r>
          </a:p>
        </p:txBody>
      </p:sp>
      <p:sp>
        <p:nvSpPr>
          <p:cNvPr id="6" name="TextBox 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682014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365125"/>
            <a:ext cx="11636828" cy="1325563"/>
          </a:xfrm>
        </p:spPr>
        <p:txBody>
          <a:bodyPr>
            <a:normAutofit fontScale="90000"/>
          </a:bodyPr>
          <a:lstStyle/>
          <a:p>
            <a:r>
              <a:rPr lang="en-US" sz="5400" dirty="0">
                <a:solidFill>
                  <a:srgbClr val="0000FF"/>
                </a:solidFill>
              </a:rPr>
              <a:t>Two key problems raised by the checkbox</a:t>
            </a:r>
          </a:p>
        </p:txBody>
      </p:sp>
      <p:sp>
        <p:nvSpPr>
          <p:cNvPr id="4" name="Content Placeholder 3"/>
          <p:cNvSpPr>
            <a:spLocks noGrp="1"/>
          </p:cNvSpPr>
          <p:nvPr>
            <p:ph idx="1"/>
          </p:nvPr>
        </p:nvSpPr>
        <p:spPr/>
        <p:txBody>
          <a:bodyPr>
            <a:normAutofit/>
          </a:bodyPr>
          <a:lstStyle/>
          <a:p>
            <a:pPr marL="0" indent="0">
              <a:buNone/>
            </a:pPr>
            <a:r>
              <a:rPr lang="en-US" sz="4400" dirty="0"/>
              <a:t>1.  Over ascertainment</a:t>
            </a:r>
            <a:br>
              <a:rPr lang="en-US" sz="4400" dirty="0"/>
            </a:br>
            <a:br>
              <a:rPr lang="en-US" sz="4400" dirty="0"/>
            </a:br>
            <a:r>
              <a:rPr lang="en-US" sz="4400" dirty="0"/>
              <a:t>2  Loss of precision in identifying causes of maternal death – the rise of “other” causes.</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356704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8" y="169184"/>
            <a:ext cx="10515600" cy="1325563"/>
          </a:xfrm>
        </p:spPr>
        <p:txBody>
          <a:bodyPr>
            <a:normAutofit/>
          </a:bodyPr>
          <a:lstStyle/>
          <a:p>
            <a:pPr algn="ctr"/>
            <a:r>
              <a:rPr lang="en-US" sz="6000" b="1" dirty="0">
                <a:solidFill>
                  <a:srgbClr val="0000FF"/>
                </a:solidFill>
                <a:latin typeface="+mn-lt"/>
              </a:rPr>
              <a:t>The problem with “other”</a:t>
            </a:r>
          </a:p>
        </p:txBody>
      </p:sp>
      <p:pic>
        <p:nvPicPr>
          <p:cNvPr id="4" name="Picture 3"/>
          <p:cNvPicPr>
            <a:picLocks noChangeAspect="1"/>
          </p:cNvPicPr>
          <p:nvPr/>
        </p:nvPicPr>
        <p:blipFill>
          <a:blip r:embed="rId3"/>
          <a:stretch>
            <a:fillRect/>
          </a:stretch>
        </p:blipFill>
        <p:spPr>
          <a:xfrm>
            <a:off x="294596" y="1865213"/>
            <a:ext cx="11735789" cy="3901603"/>
          </a:xfrm>
          <a:prstGeom prst="rect">
            <a:avLst/>
          </a:prstGeom>
          <a:ln w="12700">
            <a:solidFill>
              <a:schemeClr val="tx1"/>
            </a:solidFill>
          </a:ln>
        </p:spPr>
      </p:pic>
      <p:sp>
        <p:nvSpPr>
          <p:cNvPr id="5" name="TextBox 4"/>
          <p:cNvSpPr txBox="1"/>
          <p:nvPr/>
        </p:nvSpPr>
        <p:spPr>
          <a:xfrm>
            <a:off x="6193536" y="5941341"/>
            <a:ext cx="5506829" cy="584775"/>
          </a:xfrm>
          <a:prstGeom prst="rect">
            <a:avLst/>
          </a:prstGeom>
          <a:noFill/>
        </p:spPr>
        <p:txBody>
          <a:bodyPr wrap="none" rtlCol="0">
            <a:spAutoFit/>
          </a:bodyPr>
          <a:lstStyle/>
          <a:p>
            <a:r>
              <a:rPr lang="en-US" sz="3200" i="1" dirty="0" err="1"/>
              <a:t>Obstet</a:t>
            </a:r>
            <a:r>
              <a:rPr lang="en-US" sz="3200" i="1" dirty="0"/>
              <a:t> </a:t>
            </a:r>
            <a:r>
              <a:rPr lang="en-US" sz="3200" i="1" dirty="0" err="1"/>
              <a:t>Gynecol</a:t>
            </a:r>
            <a:r>
              <a:rPr lang="en-US" sz="3200" i="1" dirty="0"/>
              <a:t> </a:t>
            </a:r>
            <a:r>
              <a:rPr lang="en-US" sz="3200" dirty="0"/>
              <a:t>2017;129:811–8</a:t>
            </a:r>
          </a:p>
        </p:txBody>
      </p:sp>
      <p:sp>
        <p:nvSpPr>
          <p:cNvPr id="6" name="TextBox 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3" name="TextBox 2"/>
          <p:cNvSpPr txBox="1"/>
          <p:nvPr/>
        </p:nvSpPr>
        <p:spPr>
          <a:xfrm>
            <a:off x="294596" y="6626942"/>
            <a:ext cx="9655079" cy="369332"/>
          </a:xfrm>
          <a:prstGeom prst="rect">
            <a:avLst/>
          </a:prstGeom>
          <a:noFill/>
        </p:spPr>
        <p:txBody>
          <a:bodyPr wrap="none" rtlCol="0">
            <a:spAutoFit/>
          </a:bodyPr>
          <a:lstStyle/>
          <a:p>
            <a:r>
              <a:rPr lang="en-US" dirty="0"/>
              <a:t>Source: </a:t>
            </a:r>
            <a:r>
              <a:rPr lang="en-US" dirty="0" err="1"/>
              <a:t>MacDormanM</a:t>
            </a:r>
            <a:r>
              <a:rPr lang="en-US" dirty="0"/>
              <a:t>. Trends in Mat. Mort. By Socioeconomic Characteristics. OBGYN.2017;129:811</a:t>
            </a:r>
          </a:p>
        </p:txBody>
      </p:sp>
    </p:spTree>
    <p:extLst>
      <p:ext uri="{BB962C8B-B14F-4D97-AF65-F5344CB8AC3E}">
        <p14:creationId xmlns:p14="http://schemas.microsoft.com/office/powerpoint/2010/main" val="412747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15743"/>
            <a:ext cx="11720946" cy="1325563"/>
          </a:xfrm>
        </p:spPr>
        <p:txBody>
          <a:bodyPr>
            <a:normAutofit fontScale="90000"/>
          </a:bodyPr>
          <a:lstStyle/>
          <a:p>
            <a:pPr algn="ctr"/>
            <a:r>
              <a:rPr lang="en-US" sz="6000" b="1" dirty="0">
                <a:solidFill>
                  <a:srgbClr val="0000FF"/>
                </a:solidFill>
                <a:latin typeface="+mn-lt"/>
              </a:rPr>
              <a:t>Is Maternal Mortality a Ratio or a Rate?</a:t>
            </a:r>
          </a:p>
        </p:txBody>
      </p:sp>
      <p:sp>
        <p:nvSpPr>
          <p:cNvPr id="3" name="Content Placeholder 2"/>
          <p:cNvSpPr>
            <a:spLocks noGrp="1"/>
          </p:cNvSpPr>
          <p:nvPr>
            <p:ph idx="1"/>
          </p:nvPr>
        </p:nvSpPr>
        <p:spPr>
          <a:xfrm>
            <a:off x="403761" y="1441306"/>
            <a:ext cx="11293434" cy="4864491"/>
          </a:xfrm>
        </p:spPr>
        <p:txBody>
          <a:bodyPr>
            <a:normAutofit lnSpcReduction="10000"/>
          </a:bodyPr>
          <a:lstStyle/>
          <a:p>
            <a:r>
              <a:rPr lang="en-US" b="1" i="1" dirty="0">
                <a:solidFill>
                  <a:srgbClr val="006600"/>
                </a:solidFill>
              </a:rPr>
              <a:t>WHO reports maternal mortality as a </a:t>
            </a:r>
            <a:r>
              <a:rPr lang="en-US" b="1" i="1" u="sng" dirty="0">
                <a:solidFill>
                  <a:srgbClr val="006600"/>
                </a:solidFill>
              </a:rPr>
              <a:t>ratio</a:t>
            </a:r>
            <a:r>
              <a:rPr lang="en-US" b="1" i="1" dirty="0">
                <a:solidFill>
                  <a:srgbClr val="006600"/>
                </a:solidFill>
              </a:rPr>
              <a:t>, while the U.S. National Vital Statistics System reports maternal mortality as a </a:t>
            </a:r>
            <a:r>
              <a:rPr lang="en-US" b="1" i="1" u="sng" dirty="0">
                <a:solidFill>
                  <a:srgbClr val="006600"/>
                </a:solidFill>
              </a:rPr>
              <a:t>rate</a:t>
            </a:r>
            <a:r>
              <a:rPr lang="en-US" b="1" i="1" dirty="0">
                <a:solidFill>
                  <a:srgbClr val="006600"/>
                </a:solidFill>
              </a:rPr>
              <a:t>. What’s the difference?</a:t>
            </a:r>
          </a:p>
          <a:p>
            <a:pPr marL="0" indent="0">
              <a:buNone/>
            </a:pPr>
            <a:endParaRPr lang="en-US" b="1" i="1" dirty="0">
              <a:solidFill>
                <a:srgbClr val="006600"/>
              </a:solidFill>
            </a:endParaRPr>
          </a:p>
          <a:p>
            <a:r>
              <a:rPr lang="en-US" sz="4000" b="1" dirty="0"/>
              <a:t>Maternal Mortality Ratio:</a:t>
            </a:r>
            <a:r>
              <a:rPr lang="en-US" dirty="0"/>
              <a:t>	</a:t>
            </a:r>
          </a:p>
          <a:p>
            <a:pPr marL="0" indent="0">
              <a:buNone/>
            </a:pPr>
            <a:r>
              <a:rPr lang="en-US" dirty="0"/>
              <a:t>			</a:t>
            </a:r>
            <a:r>
              <a:rPr lang="en-US" sz="3200" u="sng" dirty="0"/>
              <a:t>Deaths during pregnancy up to 42 days ppm </a:t>
            </a:r>
            <a:r>
              <a:rPr lang="en-US" dirty="0"/>
              <a:t>							</a:t>
            </a:r>
            <a:r>
              <a:rPr lang="en-US" sz="3200" dirty="0"/>
              <a:t>Live Births</a:t>
            </a:r>
          </a:p>
          <a:p>
            <a:pPr marL="0" indent="0">
              <a:buNone/>
            </a:pPr>
            <a:endParaRPr lang="en-US" sz="3200" u="sng" dirty="0"/>
          </a:p>
          <a:p>
            <a:pPr marL="0" indent="0">
              <a:buNone/>
            </a:pPr>
            <a:r>
              <a:rPr lang="en-US" sz="3200" dirty="0"/>
              <a:t>It is a ratio because all the cases in the numerator (e.g. death during early pregnancy) are not included in the denominator.                  </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838362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0629" y="140722"/>
          <a:ext cx="11233156" cy="6465868"/>
        </p:xfrm>
        <a:graphic>
          <a:graphicData uri="http://schemas.openxmlformats.org/drawingml/2006/table">
            <a:tbl>
              <a:tblPr>
                <a:tableStyleId>{5C22544A-7EE6-4342-B048-85BDC9FD1C3A}</a:tableStyleId>
              </a:tblPr>
              <a:tblGrid>
                <a:gridCol w="11233156">
                  <a:extLst>
                    <a:ext uri="{9D8B030D-6E8A-4147-A177-3AD203B41FA5}">
                      <a16:colId xmlns:a16="http://schemas.microsoft.com/office/drawing/2014/main" val="20000"/>
                    </a:ext>
                  </a:extLst>
                </a:gridCol>
              </a:tblGrid>
              <a:tr h="205273">
                <a:tc>
                  <a:txBody>
                    <a:bodyPr/>
                    <a:lstStyle/>
                    <a:p>
                      <a:pPr algn="ctr" fontAlgn="b"/>
                      <a:r>
                        <a:rPr lang="en-US" sz="2400" b="1" u="none" strike="noStrike" dirty="0">
                          <a:solidFill>
                            <a:srgbClr val="0000FF"/>
                          </a:solidFill>
                          <a:effectLst/>
                        </a:rPr>
                        <a:t>Underlying cause of death</a:t>
                      </a:r>
                      <a:endParaRPr lang="en-US" sz="2400" b="1" i="0" u="none" strike="noStrike" dirty="0">
                        <a:solidFill>
                          <a:srgbClr val="0000FF"/>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00"/>
                  </a:ext>
                </a:extLst>
              </a:tr>
              <a:tr h="245019">
                <a:tc>
                  <a:txBody>
                    <a:bodyPr/>
                    <a:lstStyle/>
                    <a:p>
                      <a:pPr algn="l" fontAlgn="b"/>
                      <a:r>
                        <a:rPr lang="en-US" sz="1800" b="1" u="none" strike="noStrike" dirty="0">
                          <a:effectLst/>
                        </a:rPr>
                        <a:t>Total maternal deaths (during pregnancy or within 42 days after the end of pregnancy) (</a:t>
                      </a:r>
                      <a:r>
                        <a:rPr lang="en-US" sz="1800" b="1" u="none" strike="noStrike" dirty="0" err="1">
                          <a:effectLst/>
                        </a:rPr>
                        <a:t>A34</a:t>
                      </a:r>
                      <a:r>
                        <a:rPr lang="en-US" sz="1800" b="1" u="none" strike="noStrike" dirty="0">
                          <a:effectLst/>
                        </a:rPr>
                        <a:t>, O00-O95, O98-O99)</a:t>
                      </a:r>
                      <a:endParaRPr lang="en-US" sz="1800" b="1" i="0" u="none" strike="noStrike" dirty="0">
                        <a:solidFill>
                          <a:srgbClr val="000000"/>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01"/>
                  </a:ext>
                </a:extLst>
              </a:tr>
              <a:tr h="205273">
                <a:tc>
                  <a:txBody>
                    <a:bodyPr/>
                    <a:lstStyle/>
                    <a:p>
                      <a:pPr algn="l" fontAlgn="b"/>
                      <a:r>
                        <a:rPr lang="pt-BR" sz="1600" b="1" u="none" strike="noStrike" dirty="0">
                          <a:effectLst/>
                        </a:rPr>
                        <a:t>Total direct obstetric causes </a:t>
                      </a:r>
                      <a:r>
                        <a:rPr lang="pt-BR" sz="1600" u="none" strike="noStrike" dirty="0">
                          <a:effectLst/>
                        </a:rPr>
                        <a:t>(A34, O00-O92)</a:t>
                      </a:r>
                      <a:endParaRPr lang="pt-BR" sz="1600" b="1" i="0" u="none" strike="noStrike" dirty="0">
                        <a:solidFill>
                          <a:srgbClr val="000000"/>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02"/>
                  </a:ext>
                </a:extLst>
              </a:tr>
              <a:tr h="205273">
                <a:tc>
                  <a:txBody>
                    <a:bodyPr/>
                    <a:lstStyle/>
                    <a:p>
                      <a:pPr algn="l" fontAlgn="b"/>
                      <a:r>
                        <a:rPr lang="en-US" sz="1600" u="none" strike="noStrike">
                          <a:effectLst/>
                        </a:rPr>
                        <a:t>Pregnancy with abortive outcome (O00-O07)</a:t>
                      </a:r>
                      <a:endParaRPr lang="en-US" sz="1600" b="0" i="0" u="none" strike="noStrike">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03"/>
                  </a:ext>
                </a:extLst>
              </a:tr>
              <a:tr h="205273">
                <a:tc>
                  <a:txBody>
                    <a:bodyPr/>
                    <a:lstStyle/>
                    <a:p>
                      <a:pPr algn="l" fontAlgn="b"/>
                      <a:r>
                        <a:rPr lang="en-US" sz="1600" u="none" strike="noStrike">
                          <a:effectLst/>
                        </a:rPr>
                        <a:t>      Ectopic pregnancy (O00)</a:t>
                      </a:r>
                      <a:endParaRPr lang="en-US" sz="1600" b="0" i="0" u="none" strike="noStrike">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04"/>
                  </a:ext>
                </a:extLst>
              </a:tr>
              <a:tr h="205273">
                <a:tc>
                  <a:txBody>
                    <a:bodyPr/>
                    <a:lstStyle/>
                    <a:p>
                      <a:pPr algn="l" fontAlgn="b"/>
                      <a:r>
                        <a:rPr lang="en-US" sz="1600" u="none" strike="noStrike" dirty="0">
                          <a:effectLst/>
                        </a:rPr>
                        <a:t> Hypertensive disorders (O10-O16)</a:t>
                      </a:r>
                      <a:endParaRPr lang="en-US"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05"/>
                  </a:ext>
                </a:extLst>
              </a:tr>
              <a:tr h="205273">
                <a:tc>
                  <a:txBody>
                    <a:bodyPr/>
                    <a:lstStyle/>
                    <a:p>
                      <a:pPr algn="l" fontAlgn="b"/>
                      <a:r>
                        <a:rPr lang="en-US" sz="1600" u="none" strike="noStrike">
                          <a:effectLst/>
                        </a:rPr>
                        <a:t>        Pre-existing hypertension (O10)</a:t>
                      </a:r>
                      <a:endParaRPr lang="en-US" sz="1600" b="0" i="0" u="none" strike="noStrike">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06"/>
                  </a:ext>
                </a:extLst>
              </a:tr>
              <a:tr h="205273">
                <a:tc>
                  <a:txBody>
                    <a:bodyPr/>
                    <a:lstStyle/>
                    <a:p>
                      <a:pPr algn="l" fontAlgn="b"/>
                      <a:r>
                        <a:rPr lang="en-US" sz="1600" u="none" strike="noStrike">
                          <a:effectLst/>
                        </a:rPr>
                        <a:t>        Eclampsia and pre-eclampsia (O11,O13-O16) </a:t>
                      </a:r>
                      <a:endParaRPr lang="en-US" sz="1600" b="0" i="0" u="none" strike="noStrike">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07"/>
                  </a:ext>
                </a:extLst>
              </a:tr>
              <a:tr h="308414">
                <a:tc>
                  <a:txBody>
                    <a:bodyPr/>
                    <a:lstStyle/>
                    <a:p>
                      <a:pPr algn="l" fontAlgn="t"/>
                      <a:r>
                        <a:rPr lang="en-US" sz="1600" u="none" strike="noStrike">
                          <a:effectLst/>
                        </a:rPr>
                        <a:t> Obstetric Hemorrhage (O20,O43.2,O44-O46,O67,O71.0-O71.1, O71.3-O71.4,O71.7,O72)</a:t>
                      </a:r>
                      <a:endParaRPr lang="en-US" sz="1600" b="0" i="0" u="none" strike="noStrike">
                        <a:solidFill>
                          <a:srgbClr val="000000"/>
                        </a:solidFill>
                        <a:effectLst/>
                        <a:latin typeface="Calibri" panose="020F0502020204030204" pitchFamily="34" charset="0"/>
                      </a:endParaRPr>
                    </a:p>
                  </a:txBody>
                  <a:tcPr marL="80234" marR="6686" marT="6686" marB="0">
                    <a:solidFill>
                      <a:schemeClr val="bg1"/>
                    </a:solidFill>
                  </a:tcPr>
                </a:tc>
                <a:extLst>
                  <a:ext uri="{0D108BD9-81ED-4DB2-BD59-A6C34878D82A}">
                    <a16:rowId xmlns:a16="http://schemas.microsoft.com/office/drawing/2014/main" val="10008"/>
                  </a:ext>
                </a:extLst>
              </a:tr>
              <a:tr h="205273">
                <a:tc>
                  <a:txBody>
                    <a:bodyPr/>
                    <a:lstStyle/>
                    <a:p>
                      <a:pPr algn="l" fontAlgn="b"/>
                      <a:r>
                        <a:rPr lang="en-US" sz="1600" u="none" strike="noStrike">
                          <a:effectLst/>
                        </a:rPr>
                        <a:t>Pregnancy-related infection (O23,O41.1,O75.3,O85,O86,O91)</a:t>
                      </a:r>
                      <a:endParaRPr lang="en-US" sz="1600" b="0" i="0" u="none" strike="noStrike">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09"/>
                  </a:ext>
                </a:extLst>
              </a:tr>
              <a:tr h="205273">
                <a:tc>
                  <a:txBody>
                    <a:bodyPr/>
                    <a:lstStyle/>
                    <a:p>
                      <a:pPr algn="l" fontAlgn="b"/>
                      <a:r>
                        <a:rPr lang="en-US" sz="1600" u="none" strike="noStrike" dirty="0">
                          <a:effectLst/>
                        </a:rPr>
                        <a:t>        Puerperal sepsis (</a:t>
                      </a:r>
                      <a:r>
                        <a:rPr lang="en-US" sz="1600" u="none" strike="noStrike" dirty="0" err="1">
                          <a:effectLst/>
                        </a:rPr>
                        <a:t>O85</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10"/>
                  </a:ext>
                </a:extLst>
              </a:tr>
              <a:tr h="258196">
                <a:tc>
                  <a:txBody>
                    <a:bodyPr/>
                    <a:lstStyle/>
                    <a:p>
                      <a:pPr algn="l" fontAlgn="t"/>
                      <a:r>
                        <a:rPr lang="pt-BR" sz="1600" u="none" strike="noStrike" dirty="0">
                          <a:effectLst/>
                        </a:rPr>
                        <a:t>Other obstetric complications </a:t>
                      </a:r>
                      <a:r>
                        <a:rPr lang="pt-BR" sz="1000" u="none" strike="noStrike" dirty="0">
                          <a:effectLst/>
                        </a:rPr>
                        <a:t>(O21-O22,O24-O28,O30-O41.0, O41.8-O43.1, O43.8-O43.9,O47--O66,O68-O70,O71.2, O71.5, O71.6, O71.8, O71.9,O73,O75.0-O75.2,O75.4-O75.9,O87-O90,O92)</a:t>
                      </a:r>
                      <a:endParaRPr lang="pt-BR" sz="1000" b="0" i="0" u="none" strike="noStrike" dirty="0">
                        <a:solidFill>
                          <a:srgbClr val="000000"/>
                        </a:solidFill>
                        <a:effectLst/>
                        <a:latin typeface="Calibri" panose="020F0502020204030204" pitchFamily="34" charset="0"/>
                      </a:endParaRPr>
                    </a:p>
                  </a:txBody>
                  <a:tcPr marL="80234" marR="6686" marT="6686" marB="0">
                    <a:solidFill>
                      <a:schemeClr val="bg1"/>
                    </a:solidFill>
                  </a:tcPr>
                </a:tc>
                <a:extLst>
                  <a:ext uri="{0D108BD9-81ED-4DB2-BD59-A6C34878D82A}">
                    <a16:rowId xmlns:a16="http://schemas.microsoft.com/office/drawing/2014/main" val="10011"/>
                  </a:ext>
                </a:extLst>
              </a:tr>
              <a:tr h="222868">
                <a:tc>
                  <a:txBody>
                    <a:bodyPr/>
                    <a:lstStyle/>
                    <a:p>
                      <a:pPr algn="l" fontAlgn="b"/>
                      <a:r>
                        <a:rPr lang="pt-BR" sz="1600" u="none" strike="noStrike" dirty="0">
                          <a:effectLst/>
                        </a:rPr>
                        <a:t>          Diabetes mellitus in pregnancy (O24)</a:t>
                      </a:r>
                      <a:endParaRPr lang="pt-BR"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12"/>
                  </a:ext>
                </a:extLst>
              </a:tr>
              <a:tr h="234597">
                <a:tc>
                  <a:txBody>
                    <a:bodyPr/>
                    <a:lstStyle/>
                    <a:p>
                      <a:pPr algn="l" fontAlgn="b"/>
                      <a:r>
                        <a:rPr lang="en-US" sz="1600" u="none" strike="noStrike" dirty="0">
                          <a:effectLst/>
                        </a:rPr>
                        <a:t>Liver disorders in pregnancy (</a:t>
                      </a:r>
                      <a:r>
                        <a:rPr lang="en-US" sz="1600" u="none" strike="noStrike" dirty="0" err="1">
                          <a:effectLst/>
                        </a:rPr>
                        <a:t>O26.6</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240701" marR="6686" marT="6686" marB="0" anchor="b">
                    <a:solidFill>
                      <a:schemeClr val="bg1"/>
                    </a:solidFill>
                  </a:tcPr>
                </a:tc>
                <a:extLst>
                  <a:ext uri="{0D108BD9-81ED-4DB2-BD59-A6C34878D82A}">
                    <a16:rowId xmlns:a16="http://schemas.microsoft.com/office/drawing/2014/main" val="10013"/>
                  </a:ext>
                </a:extLst>
              </a:tr>
              <a:tr h="205273">
                <a:tc>
                  <a:txBody>
                    <a:bodyPr/>
                    <a:lstStyle/>
                    <a:p>
                      <a:pPr algn="l" fontAlgn="b"/>
                      <a:r>
                        <a:rPr lang="en-US" sz="1600" u="none" strike="noStrike" dirty="0">
                          <a:effectLst/>
                        </a:rPr>
                        <a:t>   Other specified pregnancy-related conditions (</a:t>
                      </a:r>
                      <a:r>
                        <a:rPr lang="en-US" sz="1600" u="none" strike="noStrike" dirty="0" err="1">
                          <a:effectLst/>
                        </a:rPr>
                        <a:t>O26.8</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160467" marR="6686" marT="6686" marB="0" anchor="b">
                    <a:solidFill>
                      <a:schemeClr val="bg1"/>
                    </a:solidFill>
                  </a:tcPr>
                </a:tc>
                <a:extLst>
                  <a:ext uri="{0D108BD9-81ED-4DB2-BD59-A6C34878D82A}">
                    <a16:rowId xmlns:a16="http://schemas.microsoft.com/office/drawing/2014/main" val="10014"/>
                  </a:ext>
                </a:extLst>
              </a:tr>
              <a:tr h="205273">
                <a:tc>
                  <a:txBody>
                    <a:bodyPr/>
                    <a:lstStyle/>
                    <a:p>
                      <a:pPr algn="l" fontAlgn="b"/>
                      <a:r>
                        <a:rPr lang="en-US" sz="1600" u="none" strike="noStrike" dirty="0">
                          <a:effectLst/>
                        </a:rPr>
                        <a:t>    Obstetric embolism (</a:t>
                      </a:r>
                      <a:r>
                        <a:rPr lang="en-US" sz="1600" u="none" strike="noStrike" dirty="0" err="1">
                          <a:effectLst/>
                        </a:rPr>
                        <a:t>O88</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160467" marR="6686" marT="6686" marB="0" anchor="b">
                    <a:solidFill>
                      <a:schemeClr val="bg1"/>
                    </a:solidFill>
                  </a:tcPr>
                </a:tc>
                <a:extLst>
                  <a:ext uri="{0D108BD9-81ED-4DB2-BD59-A6C34878D82A}">
                    <a16:rowId xmlns:a16="http://schemas.microsoft.com/office/drawing/2014/main" val="10015"/>
                  </a:ext>
                </a:extLst>
              </a:tr>
              <a:tr h="205273">
                <a:tc>
                  <a:txBody>
                    <a:bodyPr/>
                    <a:lstStyle/>
                    <a:p>
                      <a:pPr algn="l" fontAlgn="b"/>
                      <a:r>
                        <a:rPr lang="en-US" sz="1600" u="none" strike="noStrike" dirty="0">
                          <a:effectLst/>
                        </a:rPr>
                        <a:t>    Cardiomyopathy in the puerperium (</a:t>
                      </a:r>
                      <a:r>
                        <a:rPr lang="en-US" sz="1600" u="none" strike="noStrike" dirty="0" err="1">
                          <a:effectLst/>
                        </a:rPr>
                        <a:t>O90.3</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160467" marR="6686" marT="6686" marB="0" anchor="b">
                    <a:solidFill>
                      <a:schemeClr val="bg1"/>
                    </a:solidFill>
                  </a:tcPr>
                </a:tc>
                <a:extLst>
                  <a:ext uri="{0D108BD9-81ED-4DB2-BD59-A6C34878D82A}">
                    <a16:rowId xmlns:a16="http://schemas.microsoft.com/office/drawing/2014/main" val="10016"/>
                  </a:ext>
                </a:extLst>
              </a:tr>
              <a:tr h="205273">
                <a:tc>
                  <a:txBody>
                    <a:bodyPr/>
                    <a:lstStyle/>
                    <a:p>
                      <a:pPr algn="l" fontAlgn="b"/>
                      <a:r>
                        <a:rPr lang="en-US" sz="1600" u="none" strike="noStrike" dirty="0">
                          <a:effectLst/>
                        </a:rPr>
                        <a:t>Anesthesia-related complications (O29,O74,O89)</a:t>
                      </a:r>
                      <a:endParaRPr lang="en-US"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17"/>
                  </a:ext>
                </a:extLst>
              </a:tr>
              <a:tr h="222868">
                <a:tc>
                  <a:txBody>
                    <a:bodyPr/>
                    <a:lstStyle/>
                    <a:p>
                      <a:pPr algn="l" fontAlgn="b"/>
                      <a:r>
                        <a:rPr lang="en-US" sz="1600" b="1" u="none" strike="noStrike" dirty="0">
                          <a:effectLst/>
                        </a:rPr>
                        <a:t>Total indirect causes</a:t>
                      </a:r>
                      <a:r>
                        <a:rPr lang="en-US" sz="1600" u="none" strike="noStrike" dirty="0">
                          <a:effectLst/>
                        </a:rPr>
                        <a:t> (O98-O99)</a:t>
                      </a:r>
                      <a:endParaRPr lang="en-US" sz="1600" b="1" i="0" u="none" strike="noStrike" dirty="0">
                        <a:solidFill>
                          <a:srgbClr val="000000"/>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18"/>
                  </a:ext>
                </a:extLst>
              </a:tr>
              <a:tr h="236041">
                <a:tc>
                  <a:txBody>
                    <a:bodyPr/>
                    <a:lstStyle/>
                    <a:p>
                      <a:pPr algn="l" fontAlgn="b"/>
                      <a:r>
                        <a:rPr lang="en-US" sz="1600" u="none" strike="noStrike" dirty="0">
                          <a:effectLst/>
                        </a:rPr>
                        <a:t>     Mental disorders and diseases of the nervous system (</a:t>
                      </a:r>
                      <a:r>
                        <a:rPr lang="en-US" sz="1600" u="none" strike="noStrike" dirty="0" err="1">
                          <a:effectLst/>
                        </a:rPr>
                        <a:t>O99.3</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19"/>
                  </a:ext>
                </a:extLst>
              </a:tr>
              <a:tr h="205273">
                <a:tc>
                  <a:txBody>
                    <a:bodyPr/>
                    <a:lstStyle/>
                    <a:p>
                      <a:pPr algn="l" fontAlgn="b"/>
                      <a:r>
                        <a:rPr lang="en-US" sz="1600" u="none" strike="noStrike" dirty="0">
                          <a:effectLst/>
                        </a:rPr>
                        <a:t>Diseases of the circulatory system (</a:t>
                      </a:r>
                      <a:r>
                        <a:rPr lang="en-US" sz="1600" u="none" strike="noStrike" dirty="0" err="1">
                          <a:effectLst/>
                        </a:rPr>
                        <a:t>O99.4</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20"/>
                  </a:ext>
                </a:extLst>
              </a:tr>
              <a:tr h="205273">
                <a:tc>
                  <a:txBody>
                    <a:bodyPr/>
                    <a:lstStyle/>
                    <a:p>
                      <a:pPr algn="l" fontAlgn="b"/>
                      <a:r>
                        <a:rPr lang="en-US" sz="1600" u="none" strike="noStrike" dirty="0">
                          <a:effectLst/>
                        </a:rPr>
                        <a:t>Diseases of the respiratory system (</a:t>
                      </a:r>
                      <a:r>
                        <a:rPr lang="en-US" sz="1600" u="none" strike="noStrike" dirty="0" err="1">
                          <a:effectLst/>
                        </a:rPr>
                        <a:t>O99.5</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21"/>
                  </a:ext>
                </a:extLst>
              </a:tr>
              <a:tr h="205273">
                <a:tc>
                  <a:txBody>
                    <a:bodyPr/>
                    <a:lstStyle/>
                    <a:p>
                      <a:pPr algn="l" fontAlgn="b"/>
                      <a:r>
                        <a:rPr lang="en-US" sz="1600" u="none" strike="noStrike" dirty="0">
                          <a:effectLst/>
                        </a:rPr>
                        <a:t>Other specified diseases and conditions (</a:t>
                      </a:r>
                      <a:r>
                        <a:rPr lang="en-US" sz="1600" u="none" strike="noStrike" dirty="0" err="1">
                          <a:effectLst/>
                        </a:rPr>
                        <a:t>O99.8</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80234" marR="6686" marT="6686" marB="0" anchor="b">
                    <a:solidFill>
                      <a:schemeClr val="bg1"/>
                    </a:solidFill>
                  </a:tcPr>
                </a:tc>
                <a:extLst>
                  <a:ext uri="{0D108BD9-81ED-4DB2-BD59-A6C34878D82A}">
                    <a16:rowId xmlns:a16="http://schemas.microsoft.com/office/drawing/2014/main" val="10022"/>
                  </a:ext>
                </a:extLst>
              </a:tr>
              <a:tr h="205273">
                <a:tc>
                  <a:txBody>
                    <a:bodyPr/>
                    <a:lstStyle/>
                    <a:p>
                      <a:pPr algn="l" fontAlgn="b"/>
                      <a:r>
                        <a:rPr lang="en-US" sz="1500" b="0" u="none" strike="noStrike" dirty="0">
                          <a:solidFill>
                            <a:schemeClr val="tx1"/>
                          </a:solidFill>
                          <a:effectLst/>
                        </a:rPr>
                        <a:t>Obstetric death of unspecified cause (</a:t>
                      </a:r>
                      <a:r>
                        <a:rPr lang="en-US" sz="1500" b="0" u="none" strike="noStrike" dirty="0" err="1">
                          <a:solidFill>
                            <a:schemeClr val="tx1"/>
                          </a:solidFill>
                          <a:effectLst/>
                        </a:rPr>
                        <a:t>O95</a:t>
                      </a:r>
                      <a:r>
                        <a:rPr lang="en-US" sz="1500" b="0" u="none" strike="noStrike" dirty="0">
                          <a:solidFill>
                            <a:schemeClr val="tx1"/>
                          </a:solidFill>
                          <a:effectLst/>
                        </a:rPr>
                        <a:t>)</a:t>
                      </a:r>
                      <a:endParaRPr lang="en-US" sz="1500" b="0" i="0" u="none" strike="noStrike" dirty="0">
                        <a:solidFill>
                          <a:schemeClr val="tx1"/>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23"/>
                  </a:ext>
                </a:extLst>
              </a:tr>
              <a:tr h="230301">
                <a:tc>
                  <a:txBody>
                    <a:bodyPr/>
                    <a:lstStyle/>
                    <a:p>
                      <a:pPr algn="l" fontAlgn="b"/>
                      <a:r>
                        <a:rPr lang="en-US" sz="1600" b="1" u="none" strike="noStrike" dirty="0">
                          <a:effectLst/>
                        </a:rPr>
                        <a:t>Late maternal causes</a:t>
                      </a:r>
                      <a:r>
                        <a:rPr lang="en-US" sz="1600" u="none" strike="noStrike" dirty="0">
                          <a:effectLst/>
                        </a:rPr>
                        <a:t> (43 days-1 year after the end of pregnancy) (O96-O97)</a:t>
                      </a:r>
                      <a:endParaRPr lang="en-US" sz="1600" b="1" i="0" u="none" strike="noStrike" dirty="0">
                        <a:solidFill>
                          <a:srgbClr val="000000"/>
                        </a:solidFill>
                        <a:effectLst/>
                        <a:latin typeface="Calibri" panose="020F0502020204030204" pitchFamily="34" charset="0"/>
                      </a:endParaRPr>
                    </a:p>
                  </a:txBody>
                  <a:tcPr marL="6686" marR="6686" marT="6686" marB="0" anchor="b">
                    <a:solidFill>
                      <a:schemeClr val="bg1"/>
                    </a:solidFill>
                  </a:tcPr>
                </a:tc>
                <a:extLst>
                  <a:ext uri="{0D108BD9-81ED-4DB2-BD59-A6C34878D82A}">
                    <a16:rowId xmlns:a16="http://schemas.microsoft.com/office/drawing/2014/main" val="10024"/>
                  </a:ext>
                </a:extLst>
              </a:tr>
            </a:tbl>
          </a:graphicData>
        </a:graphic>
      </p:graphicFrame>
      <p:sp>
        <p:nvSpPr>
          <p:cNvPr id="5" name="Title 1"/>
          <p:cNvSpPr>
            <a:spLocks noGrp="1"/>
          </p:cNvSpPr>
          <p:nvPr>
            <p:ph type="title"/>
          </p:nvPr>
        </p:nvSpPr>
        <p:spPr>
          <a:xfrm>
            <a:off x="8003930" y="4525107"/>
            <a:ext cx="3827585" cy="1325563"/>
          </a:xfrm>
          <a:solidFill>
            <a:schemeClr val="bg1"/>
          </a:solidFill>
          <a:ln w="38100">
            <a:solidFill>
              <a:schemeClr val="tx1"/>
            </a:solidFill>
          </a:ln>
        </p:spPr>
        <p:txBody>
          <a:bodyPr>
            <a:normAutofit fontScale="90000"/>
          </a:bodyPr>
          <a:lstStyle/>
          <a:p>
            <a:r>
              <a:rPr lang="en-US" b="1" dirty="0">
                <a:solidFill>
                  <a:srgbClr val="0000FF"/>
                </a:solidFill>
                <a:latin typeface="+mn-lt"/>
              </a:rPr>
              <a:t>Maternal Death ICD-10 Codes</a:t>
            </a:r>
          </a:p>
        </p:txBody>
      </p:sp>
      <p:sp>
        <p:nvSpPr>
          <p:cNvPr id="2" name="Rectangle 1"/>
          <p:cNvSpPr/>
          <p:nvPr/>
        </p:nvSpPr>
        <p:spPr>
          <a:xfrm>
            <a:off x="290629" y="6126480"/>
            <a:ext cx="3501083" cy="26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0629" y="3072384"/>
            <a:ext cx="10950395" cy="330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2009" y="3882900"/>
            <a:ext cx="4676439" cy="250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0629" y="5882640"/>
            <a:ext cx="4086300"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9" name="TextBox 8"/>
          <p:cNvSpPr txBox="1"/>
          <p:nvPr/>
        </p:nvSpPr>
        <p:spPr>
          <a:xfrm>
            <a:off x="-17101" y="6530228"/>
            <a:ext cx="4448269" cy="369332"/>
          </a:xfrm>
          <a:prstGeom prst="rect">
            <a:avLst/>
          </a:prstGeom>
          <a:noFill/>
        </p:spPr>
        <p:txBody>
          <a:bodyPr wrap="none" rtlCol="0">
            <a:spAutoFit/>
          </a:bodyPr>
          <a:lstStyle/>
          <a:p>
            <a:r>
              <a:rPr lang="en-US" dirty="0"/>
              <a:t>Source: </a:t>
            </a:r>
            <a:r>
              <a:rPr lang="en-US" dirty="0" err="1"/>
              <a:t>MacDormanM</a:t>
            </a:r>
            <a:r>
              <a:rPr lang="en-US" dirty="0"/>
              <a:t>. </a:t>
            </a:r>
            <a:r>
              <a:rPr lang="en-US" i="1" dirty="0"/>
              <a:t>OBGYN</a:t>
            </a:r>
            <a:r>
              <a:rPr lang="en-US" dirty="0"/>
              <a:t>.2017;129:811</a:t>
            </a:r>
          </a:p>
        </p:txBody>
      </p:sp>
    </p:spTree>
    <p:extLst>
      <p:ext uri="{BB962C8B-B14F-4D97-AF65-F5344CB8AC3E}">
        <p14:creationId xmlns:p14="http://schemas.microsoft.com/office/powerpoint/2010/main" val="430629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741820"/>
          </a:xfrm>
        </p:spPr>
        <p:txBody>
          <a:bodyPr>
            <a:normAutofit fontScale="90000"/>
          </a:bodyPr>
          <a:lstStyle/>
          <a:p>
            <a:pPr algn="ctr"/>
            <a:r>
              <a:rPr lang="en-US" sz="4800" b="1" dirty="0">
                <a:solidFill>
                  <a:srgbClr val="0000FF"/>
                </a:solidFill>
                <a:latin typeface="Calibri" panose="020F0502020204030204" pitchFamily="34" charset="0"/>
              </a:rPr>
              <a:t>Over Ascertainment??</a:t>
            </a:r>
          </a:p>
        </p:txBody>
      </p:sp>
      <p:sp>
        <p:nvSpPr>
          <p:cNvPr id="8" name="Content Placeholder 7"/>
          <p:cNvSpPr>
            <a:spLocks noGrp="1"/>
          </p:cNvSpPr>
          <p:nvPr>
            <p:ph idx="1"/>
          </p:nvPr>
        </p:nvSpPr>
        <p:spPr>
          <a:xfrm>
            <a:off x="243840" y="1243584"/>
            <a:ext cx="11625072" cy="5108447"/>
          </a:xfrm>
        </p:spPr>
        <p:txBody>
          <a:bodyPr/>
          <a:lstStyle/>
          <a:p>
            <a:r>
              <a:rPr lang="en-US" sz="3600" dirty="0"/>
              <a:t>Research into the cause of death category finds much of the increase is coming from </a:t>
            </a:r>
            <a:r>
              <a:rPr lang="en-US" sz="3600" b="1" i="1" dirty="0">
                <a:solidFill>
                  <a:srgbClr val="C00000"/>
                </a:solidFill>
              </a:rPr>
              <a:t>less specific ICD-10 codes</a:t>
            </a:r>
            <a:r>
              <a:rPr lang="en-US" sz="3600" dirty="0"/>
              <a:t>. </a:t>
            </a:r>
          </a:p>
          <a:p>
            <a:pPr marL="0" indent="0">
              <a:buNone/>
            </a:pPr>
            <a:endParaRPr lang="en-US" sz="3600" dirty="0"/>
          </a:p>
          <a:p>
            <a:r>
              <a:rPr lang="en-US" sz="3600" dirty="0"/>
              <a:t>Other specified pregnancy-related conditions (</a:t>
            </a:r>
            <a:r>
              <a:rPr lang="en-US" sz="3600" dirty="0" err="1"/>
              <a:t>O26.8</a:t>
            </a:r>
            <a:r>
              <a:rPr lang="en-US" sz="3600" dirty="0"/>
              <a:t>)</a:t>
            </a:r>
            <a:endParaRPr lang="en-US" sz="3600" dirty="0">
              <a:solidFill>
                <a:srgbClr val="000000"/>
              </a:solidFill>
              <a:latin typeface="Calibri" panose="020F0502020204030204" pitchFamily="34" charset="0"/>
            </a:endParaRPr>
          </a:p>
          <a:p>
            <a:r>
              <a:rPr lang="en-US" sz="3600" dirty="0"/>
              <a:t>Other obstetric complications </a:t>
            </a:r>
            <a:r>
              <a:rPr lang="en-US" sz="1600" dirty="0"/>
              <a:t>(</a:t>
            </a:r>
            <a:r>
              <a:rPr lang="en-US" sz="1600" dirty="0" err="1"/>
              <a:t>O21</a:t>
            </a:r>
            <a:r>
              <a:rPr lang="en-US" sz="1600" dirty="0"/>
              <a:t>–</a:t>
            </a:r>
            <a:r>
              <a:rPr lang="en-US" sz="1600" dirty="0" err="1"/>
              <a:t>O22</a:t>
            </a:r>
            <a:r>
              <a:rPr lang="en-US" sz="1600" dirty="0"/>
              <a:t>, </a:t>
            </a:r>
            <a:r>
              <a:rPr lang="en-US" sz="1600" dirty="0" err="1"/>
              <a:t>O24</a:t>
            </a:r>
            <a:r>
              <a:rPr lang="en-US" sz="1600" dirty="0"/>
              <a:t>– </a:t>
            </a:r>
            <a:r>
              <a:rPr lang="en-US" sz="1600" dirty="0" err="1"/>
              <a:t>O41.0</a:t>
            </a:r>
            <a:r>
              <a:rPr lang="en-US" sz="1600" dirty="0"/>
              <a:t>, </a:t>
            </a:r>
            <a:r>
              <a:rPr lang="en-US" sz="1600" dirty="0" err="1"/>
              <a:t>O41.8</a:t>
            </a:r>
            <a:r>
              <a:rPr lang="en-US" sz="1600" dirty="0"/>
              <a:t>–</a:t>
            </a:r>
            <a:r>
              <a:rPr lang="en-US" sz="1600" dirty="0" err="1"/>
              <a:t>O43.1</a:t>
            </a:r>
            <a:r>
              <a:rPr lang="en-US" sz="1600" dirty="0"/>
              <a:t>, </a:t>
            </a:r>
            <a:r>
              <a:rPr lang="en-US" sz="1600" dirty="0" err="1"/>
              <a:t>O43.8</a:t>
            </a:r>
            <a:r>
              <a:rPr lang="en-US" sz="1600" dirty="0"/>
              <a:t>–O43.9,O47–</a:t>
            </a:r>
            <a:r>
              <a:rPr lang="en-US" sz="1600" dirty="0" err="1"/>
              <a:t>O66</a:t>
            </a:r>
            <a:r>
              <a:rPr lang="en-US" sz="1600" dirty="0"/>
              <a:t>, </a:t>
            </a:r>
            <a:r>
              <a:rPr lang="en-US" sz="1600" dirty="0" err="1"/>
              <a:t>O68</a:t>
            </a:r>
            <a:r>
              <a:rPr lang="en-US" sz="1600" dirty="0"/>
              <a:t>–</a:t>
            </a:r>
            <a:r>
              <a:rPr lang="en-US" sz="1600" dirty="0" err="1"/>
              <a:t>O70</a:t>
            </a:r>
            <a:r>
              <a:rPr lang="en-US" sz="1600" dirty="0"/>
              <a:t>, </a:t>
            </a:r>
            <a:r>
              <a:rPr lang="en-US" sz="1600" dirty="0" err="1"/>
              <a:t>O71.2</a:t>
            </a:r>
            <a:r>
              <a:rPr lang="en-US" sz="1600" dirty="0"/>
              <a:t>, O71.5,O71.6, </a:t>
            </a:r>
            <a:r>
              <a:rPr lang="en-US" sz="1600" dirty="0" err="1"/>
              <a:t>O71.8</a:t>
            </a:r>
            <a:r>
              <a:rPr lang="en-US" sz="1600" dirty="0"/>
              <a:t>, </a:t>
            </a:r>
            <a:r>
              <a:rPr lang="en-US" sz="1600" dirty="0" err="1"/>
              <a:t>O71.9</a:t>
            </a:r>
            <a:r>
              <a:rPr lang="en-US" sz="1600" dirty="0"/>
              <a:t>, </a:t>
            </a:r>
            <a:r>
              <a:rPr lang="en-US" sz="1600" dirty="0" err="1"/>
              <a:t>O73</a:t>
            </a:r>
            <a:r>
              <a:rPr lang="en-US" sz="1600" dirty="0"/>
              <a:t>–O75.2,O75.4–</a:t>
            </a:r>
            <a:r>
              <a:rPr lang="en-US" sz="1600" dirty="0" err="1"/>
              <a:t>O75.9</a:t>
            </a:r>
            <a:r>
              <a:rPr lang="en-US" sz="1600" dirty="0"/>
              <a:t>, </a:t>
            </a:r>
            <a:r>
              <a:rPr lang="en-US" sz="1600" dirty="0" err="1"/>
              <a:t>O87</a:t>
            </a:r>
            <a:r>
              <a:rPr lang="en-US" sz="1600" dirty="0"/>
              <a:t>–</a:t>
            </a:r>
            <a:r>
              <a:rPr lang="en-US" sz="1600" dirty="0" err="1"/>
              <a:t>O90</a:t>
            </a:r>
            <a:r>
              <a:rPr lang="en-US" sz="1600" dirty="0"/>
              <a:t>, </a:t>
            </a:r>
            <a:r>
              <a:rPr lang="en-US" sz="1600" dirty="0" err="1"/>
              <a:t>O92</a:t>
            </a:r>
            <a:r>
              <a:rPr lang="en-US" sz="1600" dirty="0"/>
              <a:t>)</a:t>
            </a:r>
          </a:p>
          <a:p>
            <a:r>
              <a:rPr lang="en-US" sz="3600" dirty="0"/>
              <a:t>Other specified diseases and conditions (</a:t>
            </a:r>
            <a:r>
              <a:rPr lang="en-US" sz="3600" dirty="0" err="1"/>
              <a:t>O99.8</a:t>
            </a:r>
            <a:r>
              <a:rPr lang="en-US" sz="3600" dirty="0"/>
              <a:t>)</a:t>
            </a:r>
          </a:p>
          <a:p>
            <a:r>
              <a:rPr lang="en-US" sz="3600" dirty="0"/>
              <a:t>Obstetric death of unspecified cause (</a:t>
            </a:r>
            <a:r>
              <a:rPr lang="en-US" sz="3600" dirty="0" err="1"/>
              <a:t>O95</a:t>
            </a:r>
            <a:r>
              <a:rPr lang="en-US" sz="3600" dirty="0"/>
              <a:t>)</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5" name="TextBox 4"/>
          <p:cNvSpPr txBox="1"/>
          <p:nvPr/>
        </p:nvSpPr>
        <p:spPr>
          <a:xfrm>
            <a:off x="0" y="6457890"/>
            <a:ext cx="4448269" cy="369332"/>
          </a:xfrm>
          <a:prstGeom prst="rect">
            <a:avLst/>
          </a:prstGeom>
          <a:noFill/>
        </p:spPr>
        <p:txBody>
          <a:bodyPr wrap="none" rtlCol="0">
            <a:spAutoFit/>
          </a:bodyPr>
          <a:lstStyle/>
          <a:p>
            <a:r>
              <a:rPr lang="en-US" dirty="0"/>
              <a:t>Source: </a:t>
            </a:r>
            <a:r>
              <a:rPr lang="en-US" dirty="0" err="1"/>
              <a:t>MacDormanM</a:t>
            </a:r>
            <a:r>
              <a:rPr lang="en-US" dirty="0"/>
              <a:t>. </a:t>
            </a:r>
            <a:r>
              <a:rPr lang="en-US" i="1" dirty="0"/>
              <a:t>OBGYN</a:t>
            </a:r>
            <a:r>
              <a:rPr lang="en-US" dirty="0"/>
              <a:t>.2017;129:811</a:t>
            </a:r>
          </a:p>
        </p:txBody>
      </p:sp>
    </p:spTree>
    <p:extLst>
      <p:ext uri="{BB962C8B-B14F-4D97-AF65-F5344CB8AC3E}">
        <p14:creationId xmlns:p14="http://schemas.microsoft.com/office/powerpoint/2010/main" val="1282635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1" y="-1821"/>
            <a:ext cx="11997690" cy="1200149"/>
          </a:xfrm>
        </p:spPr>
        <p:txBody>
          <a:bodyPr>
            <a:normAutofit fontScale="90000"/>
          </a:bodyPr>
          <a:lstStyle/>
          <a:p>
            <a:pPr algn="ctr"/>
            <a:r>
              <a:rPr lang="en-US" b="1" dirty="0">
                <a:latin typeface="Calibri" panose="020F0502020204030204" pitchFamily="34" charset="0"/>
              </a:rPr>
              <a:t>Impact of ill-defined causes on maternal deaths by cause of death, 27 states &amp; DC, 2008-2009 to 2013-2014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285123"/>
              </p:ext>
            </p:extLst>
          </p:nvPr>
        </p:nvGraphicFramePr>
        <p:xfrm>
          <a:off x="1004370" y="1198328"/>
          <a:ext cx="9758996" cy="5192878"/>
        </p:xfrm>
        <a:graphic>
          <a:graphicData uri="http://schemas.openxmlformats.org/drawingml/2006/table">
            <a:tbl>
              <a:tblPr firstRow="1" bandRow="1">
                <a:tableStyleId>{5C22544A-7EE6-4342-B048-85BDC9FD1C3A}</a:tableStyleId>
              </a:tblPr>
              <a:tblGrid>
                <a:gridCol w="5217989">
                  <a:extLst>
                    <a:ext uri="{9D8B030D-6E8A-4147-A177-3AD203B41FA5}">
                      <a16:colId xmlns:a16="http://schemas.microsoft.com/office/drawing/2014/main" val="3025370042"/>
                    </a:ext>
                  </a:extLst>
                </a:gridCol>
                <a:gridCol w="1281063">
                  <a:extLst>
                    <a:ext uri="{9D8B030D-6E8A-4147-A177-3AD203B41FA5}">
                      <a16:colId xmlns:a16="http://schemas.microsoft.com/office/drawing/2014/main" val="2246899780"/>
                    </a:ext>
                  </a:extLst>
                </a:gridCol>
                <a:gridCol w="1458122">
                  <a:extLst>
                    <a:ext uri="{9D8B030D-6E8A-4147-A177-3AD203B41FA5}">
                      <a16:colId xmlns:a16="http://schemas.microsoft.com/office/drawing/2014/main" val="593775508"/>
                    </a:ext>
                  </a:extLst>
                </a:gridCol>
                <a:gridCol w="1801822">
                  <a:extLst>
                    <a:ext uri="{9D8B030D-6E8A-4147-A177-3AD203B41FA5}">
                      <a16:colId xmlns:a16="http://schemas.microsoft.com/office/drawing/2014/main" val="2378778067"/>
                    </a:ext>
                  </a:extLst>
                </a:gridCol>
              </a:tblGrid>
              <a:tr h="393006">
                <a:tc>
                  <a:txBody>
                    <a:bodyPr/>
                    <a:lstStyle/>
                    <a:p>
                      <a:endParaRPr lang="en-US" dirty="0"/>
                    </a:p>
                  </a:txBody>
                  <a:tcPr/>
                </a:tc>
                <a:tc>
                  <a:txBody>
                    <a:bodyPr/>
                    <a:lstStyle/>
                    <a:p>
                      <a:pPr algn="ctr"/>
                      <a:r>
                        <a:rPr lang="en-US" sz="2400" dirty="0"/>
                        <a:t>2008-9</a:t>
                      </a:r>
                    </a:p>
                  </a:txBody>
                  <a:tcPr/>
                </a:tc>
                <a:tc>
                  <a:txBody>
                    <a:bodyPr/>
                    <a:lstStyle/>
                    <a:p>
                      <a:pPr algn="ctr"/>
                      <a:r>
                        <a:rPr lang="en-US" sz="2400" dirty="0"/>
                        <a:t>2013-14</a:t>
                      </a:r>
                    </a:p>
                  </a:txBody>
                  <a:tcPr/>
                </a:tc>
                <a:tc>
                  <a:txBody>
                    <a:bodyPr/>
                    <a:lstStyle/>
                    <a:p>
                      <a:pPr algn="ctr"/>
                      <a:r>
                        <a:rPr lang="en-US" sz="2400" dirty="0"/>
                        <a:t>% Change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919766"/>
                  </a:ext>
                </a:extLst>
              </a:tr>
              <a:tr h="602610">
                <a:tc>
                  <a:txBody>
                    <a:bodyPr/>
                    <a:lstStyle/>
                    <a:p>
                      <a:r>
                        <a:rPr lang="en-US" sz="2000" b="1" dirty="0"/>
                        <a:t>Underlying Cause of Death</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t>Rate</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t>Rate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t>2008/2009-2013/2014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2262661"/>
                  </a:ext>
                </a:extLst>
              </a:tr>
              <a:tr h="445407">
                <a:tc>
                  <a:txBody>
                    <a:bodyPr/>
                    <a:lstStyle/>
                    <a:p>
                      <a:r>
                        <a:rPr lang="en-US" sz="2000" b="1" dirty="0"/>
                        <a:t>Total Maternal</a:t>
                      </a:r>
                    </a:p>
                  </a:txBody>
                  <a:tcPr>
                    <a:lnT w="12700" cap="flat" cmpd="sng" algn="ctr">
                      <a:solidFill>
                        <a:schemeClr val="tx1"/>
                      </a:solidFill>
                      <a:prstDash val="solid"/>
                      <a:round/>
                      <a:headEnd type="none" w="med" len="med"/>
                      <a:tailEnd type="none" w="med" len="med"/>
                    </a:lnT>
                  </a:tcPr>
                </a:tc>
                <a:tc>
                  <a:txBody>
                    <a:bodyPr/>
                    <a:lstStyle/>
                    <a:p>
                      <a:pPr algn="ctr"/>
                      <a:r>
                        <a:rPr lang="en-US" sz="2000" dirty="0"/>
                        <a:t>20.6</a:t>
                      </a:r>
                    </a:p>
                  </a:txBody>
                  <a:tcP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sz="2000" dirty="0"/>
                        <a:t>25.4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sz="2000" b="1" dirty="0">
                          <a:solidFill>
                            <a:srgbClr val="0000FF"/>
                          </a:solidFill>
                        </a:rPr>
                        <a:t>23.3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6255576"/>
                  </a:ext>
                </a:extLst>
              </a:tr>
              <a:tr h="445407">
                <a:tc>
                  <a:txBody>
                    <a:bodyPr/>
                    <a:lstStyle/>
                    <a:p>
                      <a:r>
                        <a:rPr lang="en-US" sz="2000" dirty="0"/>
                        <a:t>     Ill-defined ”other” causes</a:t>
                      </a:r>
                    </a:p>
                  </a:txBody>
                  <a:tcPr/>
                </a:tc>
                <a:tc>
                  <a:txBody>
                    <a:bodyPr/>
                    <a:lstStyle/>
                    <a:p>
                      <a:pPr algn="ctr"/>
                      <a:r>
                        <a:rPr lang="en-US" sz="2000" dirty="0"/>
                        <a:t>7.0</a:t>
                      </a:r>
                    </a:p>
                  </a:txBody>
                  <a:tcPr/>
                </a:tc>
                <a:tc>
                  <a:txBody>
                    <a:bodyPr/>
                    <a:lstStyle/>
                    <a:p>
                      <a:pPr algn="ctr"/>
                      <a:r>
                        <a:rPr lang="en-US" sz="2000" dirty="0"/>
                        <a:t>10.4</a:t>
                      </a:r>
                    </a:p>
                  </a:txBody>
                  <a:tcPr>
                    <a:lnR w="12700" cap="flat" cmpd="sng" algn="ctr">
                      <a:solidFill>
                        <a:schemeClr val="tx1"/>
                      </a:solidFill>
                      <a:prstDash val="solid"/>
                      <a:round/>
                      <a:headEnd type="none" w="med" len="med"/>
                      <a:tailEnd type="none" w="med" len="med"/>
                    </a:lnR>
                  </a:tcPr>
                </a:tc>
                <a:tc>
                  <a:txBody>
                    <a:bodyPr/>
                    <a:lstStyle/>
                    <a:p>
                      <a:pPr algn="ctr"/>
                      <a:r>
                        <a:rPr lang="en-US" sz="2000" b="1" dirty="0"/>
                        <a:t>47.9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305027"/>
                  </a:ext>
                </a:extLst>
              </a:tr>
              <a:tr h="445407">
                <a:tc>
                  <a:txBody>
                    <a:bodyPr/>
                    <a:lstStyle/>
                    <a:p>
                      <a:r>
                        <a:rPr lang="en-US" sz="2000" b="1" i="1" dirty="0"/>
                        <a:t>Total maternal minus ill defined</a:t>
                      </a:r>
                    </a:p>
                  </a:txBody>
                  <a:tcPr>
                    <a:lnB w="12700" cap="flat" cmpd="sng" algn="ctr">
                      <a:solidFill>
                        <a:schemeClr val="tx1"/>
                      </a:solidFill>
                      <a:prstDash val="solid"/>
                      <a:round/>
                      <a:headEnd type="none" w="med" len="med"/>
                      <a:tailEnd type="none" w="med" len="med"/>
                    </a:lnB>
                  </a:tcPr>
                </a:tc>
                <a:tc>
                  <a:txBody>
                    <a:bodyPr/>
                    <a:lstStyle/>
                    <a:p>
                      <a:pPr algn="ctr"/>
                      <a:r>
                        <a:rPr lang="en-US" sz="2000" dirty="0"/>
                        <a:t>13.5</a:t>
                      </a: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000" dirty="0"/>
                        <a:t>15.0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000" b="1" dirty="0">
                          <a:solidFill>
                            <a:srgbClr val="C00000"/>
                          </a:solidFill>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853393"/>
                  </a:ext>
                </a:extLst>
              </a:tr>
              <a:tr h="496046">
                <a:tc>
                  <a:txBody>
                    <a:bodyPr/>
                    <a:lstStyle/>
                    <a:p>
                      <a:r>
                        <a:rPr lang="en-US" sz="2000" b="1" dirty="0"/>
                        <a:t>Total Direct Obstetric</a:t>
                      </a:r>
                    </a:p>
                  </a:txBody>
                  <a:tcPr>
                    <a:lnT w="12700" cap="flat" cmpd="sng" algn="ctr">
                      <a:solidFill>
                        <a:schemeClr val="tx1"/>
                      </a:solidFill>
                      <a:prstDash val="solid"/>
                      <a:round/>
                      <a:headEnd type="none" w="med" len="med"/>
                      <a:tailEnd type="none" w="med" len="med"/>
                    </a:lnT>
                  </a:tcPr>
                </a:tc>
                <a:tc>
                  <a:txBody>
                    <a:bodyPr/>
                    <a:lstStyle/>
                    <a:p>
                      <a:pPr algn="ctr"/>
                      <a:r>
                        <a:rPr lang="en-US" sz="2000" dirty="0"/>
                        <a:t>13.9</a:t>
                      </a:r>
                    </a:p>
                  </a:txBody>
                  <a:tcPr>
                    <a:lnT w="12700" cap="flat" cmpd="sng" algn="ctr">
                      <a:solidFill>
                        <a:schemeClr val="tx1"/>
                      </a:solidFill>
                      <a:prstDash val="solid"/>
                      <a:round/>
                      <a:headEnd type="none" w="med" len="med"/>
                      <a:tailEnd type="none" w="med" len="med"/>
                    </a:lnT>
                  </a:tcPr>
                </a:tc>
                <a:tc>
                  <a:txBody>
                    <a:bodyPr/>
                    <a:lstStyle/>
                    <a:p>
                      <a:pPr algn="ctr"/>
                      <a:r>
                        <a:rPr lang="en-US" sz="2000" dirty="0"/>
                        <a:t>16.6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1" dirty="0">
                          <a:solidFill>
                            <a:srgbClr val="0000FF"/>
                          </a:solidFill>
                        </a:rPr>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141043"/>
                  </a:ext>
                </a:extLst>
              </a:tr>
              <a:tr h="420743">
                <a:tc>
                  <a:txBody>
                    <a:bodyPr/>
                    <a:lstStyle/>
                    <a:p>
                      <a:r>
                        <a:rPr lang="en-US" sz="2000" dirty="0"/>
                        <a:t>       Other specified pregnancy related cond.</a:t>
                      </a:r>
                    </a:p>
                  </a:txBody>
                  <a:tcPr/>
                </a:tc>
                <a:tc>
                  <a:txBody>
                    <a:bodyPr/>
                    <a:lstStyle/>
                    <a:p>
                      <a:pPr algn="ctr"/>
                      <a:r>
                        <a:rPr lang="en-US" sz="2000" dirty="0"/>
                        <a:t>3.4</a:t>
                      </a:r>
                    </a:p>
                  </a:txBody>
                  <a:tcPr/>
                </a:tc>
                <a:tc>
                  <a:txBody>
                    <a:bodyPr/>
                    <a:lstStyle/>
                    <a:p>
                      <a:pPr algn="ctr"/>
                      <a:r>
                        <a:rPr lang="en-US" sz="2000" dirty="0"/>
                        <a:t>5.9</a:t>
                      </a:r>
                    </a:p>
                  </a:txBody>
                  <a:tcPr>
                    <a:lnR w="12700" cap="flat" cmpd="sng" algn="ctr">
                      <a:solidFill>
                        <a:schemeClr val="tx1"/>
                      </a:solidFill>
                      <a:prstDash val="solid"/>
                      <a:round/>
                      <a:headEnd type="none" w="med" len="med"/>
                      <a:tailEnd type="none" w="med" len="med"/>
                    </a:lnR>
                  </a:tcPr>
                </a:tc>
                <a:tc>
                  <a:txBody>
                    <a:bodyPr/>
                    <a:lstStyle/>
                    <a:p>
                      <a:pPr algn="ctr"/>
                      <a:r>
                        <a:rPr lang="en-US" sz="2000" b="1" dirty="0"/>
                        <a:t>73.0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0608196"/>
                  </a:ext>
                </a:extLst>
              </a:tr>
              <a:tr h="445407">
                <a:tc>
                  <a:txBody>
                    <a:bodyPr/>
                    <a:lstStyle/>
                    <a:p>
                      <a:r>
                        <a:rPr lang="en-US" sz="2000" b="1" i="1" dirty="0"/>
                        <a:t>Total direct obstetric minus ill defined</a:t>
                      </a:r>
                    </a:p>
                  </a:txBody>
                  <a:tcPr>
                    <a:lnB w="12700" cap="flat" cmpd="sng" algn="ctr">
                      <a:solidFill>
                        <a:schemeClr val="tx1"/>
                      </a:solidFill>
                      <a:prstDash val="solid"/>
                      <a:round/>
                      <a:headEnd type="none" w="med" len="med"/>
                      <a:tailEnd type="none" w="med" len="med"/>
                    </a:lnB>
                  </a:tcPr>
                </a:tc>
                <a:tc>
                  <a:txBody>
                    <a:bodyPr/>
                    <a:lstStyle/>
                    <a:p>
                      <a:pPr algn="ctr"/>
                      <a:r>
                        <a:rPr lang="en-US" sz="2000" dirty="0"/>
                        <a:t>10.5</a:t>
                      </a:r>
                    </a:p>
                  </a:txBody>
                  <a:tcPr>
                    <a:lnB w="12700" cap="flat" cmpd="sng" algn="ctr">
                      <a:solidFill>
                        <a:schemeClr val="tx1"/>
                      </a:solidFill>
                      <a:prstDash val="solid"/>
                      <a:round/>
                      <a:headEnd type="none" w="med" len="med"/>
                      <a:tailEnd type="none" w="med" len="med"/>
                    </a:lnB>
                  </a:tcPr>
                </a:tc>
                <a:tc>
                  <a:txBody>
                    <a:bodyPr/>
                    <a:lstStyle/>
                    <a:p>
                      <a:pPr algn="ctr"/>
                      <a:r>
                        <a:rPr lang="en-US" sz="2000" dirty="0"/>
                        <a:t>10.7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C0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1338398"/>
                  </a:ext>
                </a:extLst>
              </a:tr>
              <a:tr h="445407">
                <a:tc>
                  <a:txBody>
                    <a:bodyPr/>
                    <a:lstStyle/>
                    <a:p>
                      <a:r>
                        <a:rPr lang="en-US" sz="2000" b="1" dirty="0"/>
                        <a:t>Total indirect causes</a:t>
                      </a:r>
                    </a:p>
                  </a:txBody>
                  <a:tcPr>
                    <a:lnT w="12700" cap="flat" cmpd="sng" algn="ctr">
                      <a:solidFill>
                        <a:schemeClr val="tx1"/>
                      </a:solidFill>
                      <a:prstDash val="solid"/>
                      <a:round/>
                      <a:headEnd type="none" w="med" len="med"/>
                      <a:tailEnd type="none" w="med" len="med"/>
                    </a:lnT>
                  </a:tcPr>
                </a:tc>
                <a:tc>
                  <a:txBody>
                    <a:bodyPr/>
                    <a:lstStyle/>
                    <a:p>
                      <a:pPr algn="ctr"/>
                      <a:r>
                        <a:rPr lang="en-US" sz="2000" dirty="0"/>
                        <a:t>5.3</a:t>
                      </a:r>
                    </a:p>
                  </a:txBody>
                  <a:tcPr>
                    <a:lnT w="12700" cap="flat" cmpd="sng" algn="ctr">
                      <a:solidFill>
                        <a:schemeClr val="tx1"/>
                      </a:solidFill>
                      <a:prstDash val="solid"/>
                      <a:round/>
                      <a:headEnd type="none" w="med" len="med"/>
                      <a:tailEnd type="none" w="med" len="med"/>
                    </a:lnT>
                  </a:tcPr>
                </a:tc>
                <a:tc>
                  <a:txBody>
                    <a:bodyPr/>
                    <a:lstStyle/>
                    <a:p>
                      <a:pPr algn="ctr"/>
                      <a:r>
                        <a:rPr lang="en-US" sz="2000" dirty="0"/>
                        <a:t>8.2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1" dirty="0">
                          <a:solidFill>
                            <a:srgbClr val="0000FF"/>
                          </a:solidFill>
                        </a:rPr>
                        <a:t>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286408"/>
                  </a:ext>
                </a:extLst>
              </a:tr>
              <a:tr h="445407">
                <a:tc>
                  <a:txBody>
                    <a:bodyPr/>
                    <a:lstStyle/>
                    <a:p>
                      <a:r>
                        <a:rPr lang="en-US" sz="2000" dirty="0"/>
                        <a:t>         Other</a:t>
                      </a:r>
                      <a:r>
                        <a:rPr lang="en-US" sz="2000" baseline="0" dirty="0"/>
                        <a:t> specified diseases &amp; conditions</a:t>
                      </a:r>
                      <a:endParaRPr lang="en-US" sz="2000" dirty="0"/>
                    </a:p>
                  </a:txBody>
                  <a:tcPr/>
                </a:tc>
                <a:tc>
                  <a:txBody>
                    <a:bodyPr/>
                    <a:lstStyle/>
                    <a:p>
                      <a:pPr algn="ctr"/>
                      <a:r>
                        <a:rPr lang="en-US" sz="2000" dirty="0"/>
                        <a:t>2.2</a:t>
                      </a:r>
                    </a:p>
                  </a:txBody>
                  <a:tcPr/>
                </a:tc>
                <a:tc>
                  <a:txBody>
                    <a:bodyPr/>
                    <a:lstStyle/>
                    <a:p>
                      <a:pPr algn="ctr"/>
                      <a:r>
                        <a:rPr lang="en-US" sz="2000" dirty="0"/>
                        <a:t>3.9</a:t>
                      </a:r>
                    </a:p>
                  </a:txBody>
                  <a:tcPr>
                    <a:lnR w="12700" cap="flat" cmpd="sng" algn="ctr">
                      <a:solidFill>
                        <a:schemeClr val="tx1"/>
                      </a:solidFill>
                      <a:prstDash val="solid"/>
                      <a:round/>
                      <a:headEnd type="none" w="med" len="med"/>
                      <a:tailEnd type="none" w="med" len="med"/>
                    </a:lnR>
                  </a:tcPr>
                </a:tc>
                <a:tc>
                  <a:txBody>
                    <a:bodyPr/>
                    <a:lstStyle/>
                    <a:p>
                      <a:pPr algn="ctr"/>
                      <a:r>
                        <a:rPr lang="en-US" sz="2000" b="1" dirty="0"/>
                        <a:t>75.9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767200"/>
                  </a:ext>
                </a:extLst>
              </a:tr>
              <a:tr h="445407">
                <a:tc>
                  <a:txBody>
                    <a:bodyPr/>
                    <a:lstStyle/>
                    <a:p>
                      <a:r>
                        <a:rPr lang="en-US" sz="2000" b="1" i="1" dirty="0"/>
                        <a:t>Total indirect minus ill defined</a:t>
                      </a:r>
                    </a:p>
                  </a:txBody>
                  <a:tcPr>
                    <a:lnB w="12700" cap="flat" cmpd="sng" algn="ctr">
                      <a:solidFill>
                        <a:schemeClr val="tx1"/>
                      </a:solidFill>
                      <a:prstDash val="solid"/>
                      <a:round/>
                      <a:headEnd type="none" w="med" len="med"/>
                      <a:tailEnd type="none" w="med" len="med"/>
                    </a:lnB>
                  </a:tcPr>
                </a:tc>
                <a:tc>
                  <a:txBody>
                    <a:bodyPr/>
                    <a:lstStyle/>
                    <a:p>
                      <a:pPr algn="ctr"/>
                      <a:r>
                        <a:rPr lang="en-US" sz="2000" dirty="0"/>
                        <a:t>3.1</a:t>
                      </a:r>
                    </a:p>
                  </a:txBody>
                  <a:tcPr>
                    <a:lnB w="12700" cap="flat" cmpd="sng" algn="ctr">
                      <a:solidFill>
                        <a:schemeClr val="tx1"/>
                      </a:solidFill>
                      <a:prstDash val="solid"/>
                      <a:round/>
                      <a:headEnd type="none" w="med" len="med"/>
                      <a:tailEnd type="none" w="med" len="med"/>
                    </a:lnB>
                  </a:tcPr>
                </a:tc>
                <a:tc>
                  <a:txBody>
                    <a:bodyPr/>
                    <a:lstStyle/>
                    <a:p>
                      <a:pPr algn="ctr"/>
                      <a:r>
                        <a:rPr lang="en-US" sz="2000" dirty="0"/>
                        <a:t>4.3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C00000"/>
                          </a:solidFill>
                        </a:rPr>
                        <a:t>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749245"/>
                  </a:ext>
                </a:extLst>
              </a:tr>
            </a:tbl>
          </a:graphicData>
        </a:graphic>
      </p:graphicFrame>
      <p:sp>
        <p:nvSpPr>
          <p:cNvPr id="5" name="TextBox 4"/>
          <p:cNvSpPr txBox="1"/>
          <p:nvPr/>
        </p:nvSpPr>
        <p:spPr>
          <a:xfrm>
            <a:off x="9881303" y="6534685"/>
            <a:ext cx="2310697" cy="307777"/>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6" name="TextBox 5"/>
          <p:cNvSpPr txBox="1"/>
          <p:nvPr/>
        </p:nvSpPr>
        <p:spPr>
          <a:xfrm>
            <a:off x="0" y="6550300"/>
            <a:ext cx="4448269" cy="369332"/>
          </a:xfrm>
          <a:prstGeom prst="rect">
            <a:avLst/>
          </a:prstGeom>
          <a:noFill/>
        </p:spPr>
        <p:txBody>
          <a:bodyPr wrap="none" rtlCol="0">
            <a:spAutoFit/>
          </a:bodyPr>
          <a:lstStyle/>
          <a:p>
            <a:r>
              <a:rPr lang="en-US" dirty="0"/>
              <a:t>Source: </a:t>
            </a:r>
            <a:r>
              <a:rPr lang="en-US" dirty="0" err="1"/>
              <a:t>MacDormanM</a:t>
            </a:r>
            <a:r>
              <a:rPr lang="en-US" dirty="0"/>
              <a:t>. </a:t>
            </a:r>
            <a:r>
              <a:rPr lang="en-US" i="1" dirty="0"/>
              <a:t>OBGYN</a:t>
            </a:r>
            <a:r>
              <a:rPr lang="en-US" dirty="0"/>
              <a:t>.2017;129:811</a:t>
            </a:r>
          </a:p>
        </p:txBody>
      </p:sp>
    </p:spTree>
    <p:extLst>
      <p:ext uri="{BB962C8B-B14F-4D97-AF65-F5344CB8AC3E}">
        <p14:creationId xmlns:p14="http://schemas.microsoft.com/office/powerpoint/2010/main" val="4074792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825624"/>
          </a:xfrm>
        </p:spPr>
        <p:txBody>
          <a:bodyPr>
            <a:normAutofit fontScale="90000"/>
          </a:bodyPr>
          <a:lstStyle/>
          <a:p>
            <a:pPr algn="ctr"/>
            <a:r>
              <a:rPr lang="en-US" b="1" dirty="0">
                <a:latin typeface="+mn-lt"/>
              </a:rPr>
              <a:t>Ratios of deaths classified using pregnancy status checkbox to those classified without using the checkbox by Cause of Death, 47 states &amp; D.C., 2015–2016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6355341"/>
              </p:ext>
            </p:extLst>
          </p:nvPr>
        </p:nvGraphicFramePr>
        <p:xfrm>
          <a:off x="260683" y="1825625"/>
          <a:ext cx="1153151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782" y="6180891"/>
            <a:ext cx="8906238" cy="553998"/>
          </a:xfrm>
          <a:prstGeom prst="rect">
            <a:avLst/>
          </a:prstGeom>
          <a:noFill/>
        </p:spPr>
        <p:txBody>
          <a:bodyPr wrap="square" rtlCol="0">
            <a:spAutoFit/>
          </a:bodyPr>
          <a:lstStyle/>
          <a:p>
            <a:r>
              <a:rPr lang="en-US" sz="1500" dirty="0"/>
              <a:t>Source: </a:t>
            </a:r>
            <a:r>
              <a:rPr lang="en-US" sz="1500" dirty="0" err="1"/>
              <a:t>Hoyert</a:t>
            </a:r>
            <a:r>
              <a:rPr lang="en-US" sz="1500" dirty="0"/>
              <a:t> DL, </a:t>
            </a:r>
            <a:r>
              <a:rPr lang="en-US" sz="1500" dirty="0" err="1"/>
              <a:t>etal</a:t>
            </a:r>
            <a:r>
              <a:rPr lang="en-US" sz="1500" dirty="0"/>
              <a:t>.  </a:t>
            </a:r>
            <a:r>
              <a:rPr lang="en-US" sz="1500" i="1" dirty="0"/>
              <a:t>Evaluation of the pregnancy status checkbox on the identification of maternal deaths</a:t>
            </a:r>
            <a:r>
              <a:rPr lang="en-US" sz="1500" dirty="0"/>
              <a:t>. NVSR; </a:t>
            </a:r>
            <a:r>
              <a:rPr lang="en-US" sz="1500" dirty="0" err="1"/>
              <a:t>vol</a:t>
            </a:r>
            <a:r>
              <a:rPr lang="en-US" sz="1500" dirty="0"/>
              <a:t> 69 no 1. Hyattsville, MD: NCHS. 2020. </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048914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3804"/>
          </a:xfrm>
        </p:spPr>
        <p:txBody>
          <a:bodyPr>
            <a:normAutofit fontScale="90000"/>
          </a:bodyPr>
          <a:lstStyle/>
          <a:p>
            <a:pPr algn="ctr"/>
            <a:r>
              <a:rPr lang="en-US" dirty="0"/>
              <a:t> </a:t>
            </a:r>
            <a:r>
              <a:rPr lang="en-US" b="1" dirty="0">
                <a:latin typeface="+mn-lt"/>
              </a:rPr>
              <a:t>Number of births and deaths with positive pregnancy responses in the checkbox: United States, 2013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614667"/>
              </p:ext>
            </p:extLst>
          </p:nvPr>
        </p:nvGraphicFramePr>
        <p:xfrm>
          <a:off x="2816030" y="1389380"/>
          <a:ext cx="5146533" cy="4333240"/>
        </p:xfrm>
        <a:graphic>
          <a:graphicData uri="http://schemas.openxmlformats.org/drawingml/2006/table">
            <a:tbl>
              <a:tblPr firstRow="1" bandRow="1">
                <a:tableStyleId>{5C22544A-7EE6-4342-B048-85BDC9FD1C3A}</a:tableStyleId>
              </a:tblPr>
              <a:tblGrid>
                <a:gridCol w="1625073">
                  <a:extLst>
                    <a:ext uri="{9D8B030D-6E8A-4147-A177-3AD203B41FA5}">
                      <a16:colId xmlns:a16="http://schemas.microsoft.com/office/drawing/2014/main" val="20000"/>
                    </a:ext>
                  </a:extLst>
                </a:gridCol>
                <a:gridCol w="1429838">
                  <a:extLst>
                    <a:ext uri="{9D8B030D-6E8A-4147-A177-3AD203B41FA5}">
                      <a16:colId xmlns:a16="http://schemas.microsoft.com/office/drawing/2014/main" val="20001"/>
                    </a:ext>
                  </a:extLst>
                </a:gridCol>
                <a:gridCol w="2091622">
                  <a:extLst>
                    <a:ext uri="{9D8B030D-6E8A-4147-A177-3AD203B41FA5}">
                      <a16:colId xmlns:a16="http://schemas.microsoft.com/office/drawing/2014/main" val="20002"/>
                    </a:ext>
                  </a:extLst>
                </a:gridCol>
              </a:tblGrid>
              <a:tr h="370840">
                <a:tc>
                  <a:txBody>
                    <a:bodyPr/>
                    <a:lstStyle/>
                    <a:p>
                      <a:r>
                        <a:rPr lang="en-US" dirty="0">
                          <a:solidFill>
                            <a:schemeClr val="tx1"/>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Births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000" dirty="0">
                          <a:solidFill>
                            <a:schemeClr val="tx1"/>
                          </a:solidFill>
                        </a:rPr>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134,540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000" dirty="0">
                          <a:solidFill>
                            <a:schemeClr val="tx1"/>
                          </a:solidFill>
                        </a:rPr>
                        <a:t>45-49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10,329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2000" dirty="0">
                          <a:solidFill>
                            <a:schemeClr val="tx1"/>
                          </a:solidFill>
                        </a:rPr>
                        <a:t>50-54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2000" dirty="0">
                          <a:solidFill>
                            <a:schemeClr val="tx1"/>
                          </a:solidFill>
                        </a:rPr>
                        <a:t>55-59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2000" dirty="0">
                          <a:solidFill>
                            <a:schemeClr val="tx1"/>
                          </a:solidFill>
                        </a:rPr>
                        <a:t>60-64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2000" dirty="0">
                          <a:solidFill>
                            <a:schemeClr val="tx1"/>
                          </a:solidFill>
                        </a:rPr>
                        <a:t>65-69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US" sz="2000" dirty="0">
                          <a:solidFill>
                            <a:schemeClr val="tx1"/>
                          </a:solidFill>
                        </a:rPr>
                        <a:t>70-74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r>
                        <a:rPr lang="en-US" sz="2000" dirty="0">
                          <a:solidFill>
                            <a:schemeClr val="tx1"/>
                          </a:solidFill>
                        </a:rPr>
                        <a:t>75-79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r>
                        <a:rPr lang="en-US" sz="2000" dirty="0">
                          <a:solidFill>
                            <a:schemeClr val="tx1"/>
                          </a:solidFill>
                        </a:rPr>
                        <a:t>80-84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r>
                        <a:rPr lang="en-US" sz="2000" dirty="0">
                          <a:solidFill>
                            <a:schemeClr val="tx1"/>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a:solidFill>
                            <a:schemeClr val="tx1"/>
                          </a:solidFill>
                        </a:rPr>
                        <a:t>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5" name="Rectangle 4"/>
          <p:cNvSpPr/>
          <p:nvPr/>
        </p:nvSpPr>
        <p:spPr>
          <a:xfrm>
            <a:off x="277651" y="5767437"/>
            <a:ext cx="11833254" cy="646331"/>
          </a:xfrm>
          <a:prstGeom prst="rect">
            <a:avLst/>
          </a:prstGeom>
        </p:spPr>
        <p:txBody>
          <a:bodyPr wrap="square">
            <a:spAutoFit/>
          </a:bodyPr>
          <a:lstStyle/>
          <a:p>
            <a:r>
              <a:rPr lang="en-US" dirty="0"/>
              <a:t>NOTE: Alabama, Alaska, Colorado, Hawaii, Massachusetts, North Carolina, Virginia, and West Virginia did not have the standard checkbox in 2013. </a:t>
            </a:r>
          </a:p>
        </p:txBody>
      </p:sp>
      <p:sp>
        <p:nvSpPr>
          <p:cNvPr id="6" name="TextBox 5"/>
          <p:cNvSpPr txBox="1"/>
          <p:nvPr/>
        </p:nvSpPr>
        <p:spPr>
          <a:xfrm>
            <a:off x="156446" y="6458586"/>
            <a:ext cx="11701083" cy="307777"/>
          </a:xfrm>
          <a:prstGeom prst="rect">
            <a:avLst/>
          </a:prstGeom>
          <a:noFill/>
        </p:spPr>
        <p:txBody>
          <a:bodyPr wrap="square" rtlCol="0">
            <a:spAutoFit/>
          </a:bodyPr>
          <a:lstStyle/>
          <a:p>
            <a:r>
              <a:rPr lang="en-US" sz="1400" dirty="0"/>
              <a:t>Source: </a:t>
            </a:r>
            <a:r>
              <a:rPr lang="en-US" sz="1400" dirty="0" err="1"/>
              <a:t>Hoyert</a:t>
            </a:r>
            <a:r>
              <a:rPr lang="en-US" sz="1400" dirty="0"/>
              <a:t> &amp; </a:t>
            </a:r>
            <a:r>
              <a:rPr lang="en-US" sz="1400" dirty="0" err="1"/>
              <a:t>Miniño</a:t>
            </a:r>
            <a:r>
              <a:rPr lang="en-US" sz="1400" dirty="0"/>
              <a:t>. </a:t>
            </a:r>
            <a:r>
              <a:rPr lang="en-US" sz="1400" i="1" dirty="0"/>
              <a:t>Maternal mortality in the United States, 2018</a:t>
            </a:r>
            <a:r>
              <a:rPr lang="en-US" sz="1400" dirty="0"/>
              <a:t>. NVSR; </a:t>
            </a:r>
            <a:r>
              <a:rPr lang="en-US" sz="1400" dirty="0" err="1"/>
              <a:t>vol</a:t>
            </a:r>
            <a:r>
              <a:rPr lang="en-US" sz="1400" dirty="0"/>
              <a:t> 69 no 2. Hyattsville, MD: NCHS. 2020</a:t>
            </a:r>
          </a:p>
        </p:txBody>
      </p:sp>
      <p:sp>
        <p:nvSpPr>
          <p:cNvPr id="7" name="TextBox 6"/>
          <p:cNvSpPr txBox="1"/>
          <p:nvPr/>
        </p:nvSpPr>
        <p:spPr>
          <a:xfrm>
            <a:off x="8698938" y="2411158"/>
            <a:ext cx="3158591" cy="1200329"/>
          </a:xfrm>
          <a:prstGeom prst="rect">
            <a:avLst/>
          </a:prstGeom>
          <a:noFill/>
          <a:ln w="38100">
            <a:solidFill>
              <a:srgbClr val="0000FF"/>
            </a:solidFill>
          </a:ln>
        </p:spPr>
        <p:txBody>
          <a:bodyPr wrap="square" rtlCol="0">
            <a:spAutoFit/>
          </a:bodyPr>
          <a:lstStyle/>
          <a:p>
            <a:r>
              <a:rPr lang="en-US" sz="2400" dirty="0"/>
              <a:t>331 cases of positive pregnancy checkbox in deaths of women 65+</a:t>
            </a:r>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515712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41" y="193169"/>
            <a:ext cx="10515600" cy="1162666"/>
          </a:xfrm>
        </p:spPr>
        <p:txBody>
          <a:bodyPr>
            <a:normAutofit fontScale="90000"/>
          </a:bodyPr>
          <a:lstStyle/>
          <a:p>
            <a:r>
              <a:rPr lang="en-US" dirty="0"/>
              <a:t>Over-ascertainment: Results of a 4 state study </a:t>
            </a:r>
            <a:r>
              <a:rPr lang="en-US" b="0" dirty="0"/>
              <a:t>(Georgia, Louisiana, Michigan, and Ohio)</a:t>
            </a:r>
            <a:endParaRPr lang="en-US" dirty="0"/>
          </a:p>
        </p:txBody>
      </p:sp>
      <p:graphicFrame>
        <p:nvGraphicFramePr>
          <p:cNvPr id="7" name="Content Placeholder 6"/>
          <p:cNvGraphicFramePr>
            <a:graphicFrameLocks noGrp="1"/>
          </p:cNvGraphicFramePr>
          <p:nvPr>
            <p:ph idx="1"/>
          </p:nvPr>
        </p:nvGraphicFramePr>
        <p:xfrm>
          <a:off x="2049517" y="1355835"/>
          <a:ext cx="8765627" cy="50281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0072" y="6176859"/>
            <a:ext cx="11824138" cy="584775"/>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Daymude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Checking the pregnancy checkbox: Evaluation of a four‐state quality assurance pilot.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Birth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2019 online &amp; Catalano A. </a:t>
            </a:r>
            <a:r>
              <a:rPr lang="en-US" sz="1600" dirty="0"/>
              <a:t>Validity of the Pregnancy Checkbox. AJOG.2019.online.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15312" y="2364828"/>
            <a:ext cx="3988676" cy="2554545"/>
          </a:xfrm>
          <a:prstGeom prst="rect">
            <a:avLst/>
          </a:prstGeom>
          <a:noFill/>
          <a:ln w="12700">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a:ea typeface="+mn-ea"/>
                <a:cs typeface="+mn-cs"/>
              </a:rPr>
              <a:t>In 28% of cases with pregnancy checkbox checked, reviewers were not certain the woman was pregnant</a:t>
            </a:r>
          </a:p>
        </p:txBody>
      </p:sp>
      <p:sp>
        <p:nvSpPr>
          <p:cNvPr id="6" name="TextBox 5"/>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r>
              <a:rPr lang="en-US" dirty="0"/>
              <a:t>www.birthbythenumbers.org</a:t>
            </a:r>
          </a:p>
        </p:txBody>
      </p:sp>
    </p:spTree>
    <p:extLst>
      <p:ext uri="{BB962C8B-B14F-4D97-AF65-F5344CB8AC3E}">
        <p14:creationId xmlns:p14="http://schemas.microsoft.com/office/powerpoint/2010/main" val="309980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41" y="103822"/>
            <a:ext cx="10515600" cy="1325563"/>
          </a:xfrm>
        </p:spPr>
        <p:txBody>
          <a:bodyPr>
            <a:normAutofit fontScale="90000"/>
          </a:bodyPr>
          <a:lstStyle/>
          <a:p>
            <a:pPr algn="ctr"/>
            <a:r>
              <a:rPr lang="en-US" sz="5400" b="1" dirty="0">
                <a:solidFill>
                  <a:srgbClr val="0000FF"/>
                </a:solidFill>
                <a:latin typeface="+mn-lt"/>
              </a:rPr>
              <a:t>False Positives on the Pregnancy Checkbox by Age</a:t>
            </a:r>
          </a:p>
        </p:txBody>
      </p:sp>
      <p:graphicFrame>
        <p:nvGraphicFramePr>
          <p:cNvPr id="6" name="Content Placeholder 5"/>
          <p:cNvGraphicFramePr>
            <a:graphicFrameLocks noGrp="1"/>
          </p:cNvGraphicFramePr>
          <p:nvPr>
            <p:ph idx="1"/>
          </p:nvPr>
        </p:nvGraphicFramePr>
        <p:xfrm>
          <a:off x="477520" y="1429385"/>
          <a:ext cx="11155680" cy="47474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9752" y="6400379"/>
            <a:ext cx="11824138" cy="338554"/>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Adapted from Catalano A. </a:t>
            </a:r>
            <a:r>
              <a:rPr lang="en-US" sz="1600" dirty="0"/>
              <a:t>Validity of the Pregnancy Checkbox. </a:t>
            </a:r>
            <a:r>
              <a:rPr lang="en-US" sz="1600" i="1" dirty="0"/>
              <a:t>AJOG</a:t>
            </a:r>
            <a:r>
              <a:rPr lang="en-US" sz="1600" dirty="0"/>
              <a:t>.2019.online.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975251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674" y="0"/>
            <a:ext cx="10515600" cy="1325563"/>
          </a:xfrm>
        </p:spPr>
        <p:txBody>
          <a:bodyPr/>
          <a:lstStyle/>
          <a:p>
            <a:r>
              <a:rPr lang="en-US" dirty="0"/>
              <a:t>It’s Never Simple: Impact of the Checkbox – Worse </a:t>
            </a:r>
            <a:r>
              <a:rPr lang="en-US" i="1" u="sng" dirty="0">
                <a:solidFill>
                  <a:srgbClr val="C00000"/>
                </a:solidFill>
              </a:rPr>
              <a:t>and</a:t>
            </a:r>
            <a:r>
              <a:rPr lang="en-US" dirty="0"/>
              <a:t> Better Ascertainment</a:t>
            </a:r>
          </a:p>
        </p:txBody>
      </p:sp>
      <p:sp>
        <p:nvSpPr>
          <p:cNvPr id="3" name="Content Placeholder 2"/>
          <p:cNvSpPr>
            <a:spLocks noGrp="1"/>
          </p:cNvSpPr>
          <p:nvPr>
            <p:ph idx="1"/>
          </p:nvPr>
        </p:nvSpPr>
        <p:spPr>
          <a:xfrm>
            <a:off x="158595" y="1325563"/>
            <a:ext cx="11547987" cy="4993958"/>
          </a:xfrm>
        </p:spPr>
        <p:txBody>
          <a:bodyPr>
            <a:normAutofit fontScale="77500" lnSpcReduction="20000"/>
          </a:bodyPr>
          <a:lstStyle/>
          <a:p>
            <a:r>
              <a:rPr lang="en-US" sz="3600" dirty="0"/>
              <a:t>While the checkbox contributed to errors, a Four MMRC Committee study showed that the </a:t>
            </a:r>
            <a:r>
              <a:rPr lang="en-US" sz="3600" b="1" i="1" dirty="0">
                <a:solidFill>
                  <a:srgbClr val="C00000"/>
                </a:solidFill>
              </a:rPr>
              <a:t>checkbox also improved identification of pregnancy-related deaths</a:t>
            </a:r>
            <a:r>
              <a:rPr lang="en-US" sz="3600" dirty="0"/>
              <a:t>. </a:t>
            </a:r>
            <a:r>
              <a:rPr lang="en-US" sz="3600" b="1" i="1" dirty="0">
                <a:solidFill>
                  <a:srgbClr val="0000FF"/>
                </a:solidFill>
              </a:rPr>
              <a:t>Without the pregnancy checkbox, states would have missed approximately:</a:t>
            </a:r>
          </a:p>
          <a:p>
            <a:endParaRPr lang="en-US" sz="3600" b="1" i="1" dirty="0">
              <a:solidFill>
                <a:srgbClr val="C00000"/>
              </a:solidFill>
            </a:endParaRPr>
          </a:p>
          <a:p>
            <a:r>
              <a:rPr lang="en-US" sz="3600" b="1" i="1" dirty="0">
                <a:solidFill>
                  <a:srgbClr val="C00000"/>
                </a:solidFill>
              </a:rPr>
              <a:t> 50% of pregnancy-related deaths that occurred during pregnancy </a:t>
            </a:r>
          </a:p>
          <a:p>
            <a:endParaRPr lang="en-US" sz="3600" b="1" i="1" dirty="0">
              <a:solidFill>
                <a:srgbClr val="C00000"/>
              </a:solidFill>
            </a:endParaRPr>
          </a:p>
          <a:p>
            <a:r>
              <a:rPr lang="en-US" sz="3600" b="1" i="1" dirty="0">
                <a:solidFill>
                  <a:srgbClr val="C00000"/>
                </a:solidFill>
              </a:rPr>
              <a:t>11% of pregnancy-related deaths that occurred within 42 days of the end of pregnancy, and </a:t>
            </a:r>
          </a:p>
          <a:p>
            <a:endParaRPr lang="en-US" sz="3600" b="1" i="1" dirty="0">
              <a:solidFill>
                <a:srgbClr val="C00000"/>
              </a:solidFill>
            </a:endParaRPr>
          </a:p>
          <a:p>
            <a:r>
              <a:rPr lang="en-US" sz="3600" b="1" i="1" dirty="0">
                <a:solidFill>
                  <a:srgbClr val="C00000"/>
                </a:solidFill>
              </a:rPr>
              <a:t>8% of pregnancy-related deaths that occurred within 43 days to 1 year of the end of pregnancy </a:t>
            </a:r>
          </a:p>
          <a:p>
            <a:pPr marL="0" indent="0">
              <a:buNone/>
            </a:pPr>
            <a:r>
              <a:rPr lang="en-US" sz="3600" b="1" i="1" dirty="0">
                <a:solidFill>
                  <a:srgbClr val="C00000"/>
                </a:solidFill>
              </a:rPr>
              <a:t>				</a:t>
            </a:r>
            <a:r>
              <a:rPr lang="en-US" sz="3600" b="1" i="1" u="sng" dirty="0">
                <a:solidFill>
                  <a:srgbClr val="0000FF"/>
                </a:solidFill>
              </a:rPr>
              <a:t>would have been missed</a:t>
            </a:r>
            <a:r>
              <a:rPr lang="en-US" sz="3600" b="1" i="1" u="sng" dirty="0">
                <a:solidFill>
                  <a:srgbClr val="C00000"/>
                </a:solidFill>
              </a:rPr>
              <a:t>. </a:t>
            </a:r>
          </a:p>
          <a:p>
            <a:endParaRPr lang="en-US" dirty="0"/>
          </a:p>
        </p:txBody>
      </p:sp>
      <p:sp>
        <p:nvSpPr>
          <p:cNvPr id="4" name="TextBox 3"/>
          <p:cNvSpPr txBox="1"/>
          <p:nvPr/>
        </p:nvSpPr>
        <p:spPr>
          <a:xfrm>
            <a:off x="0" y="6319521"/>
            <a:ext cx="6206827" cy="369332"/>
          </a:xfrm>
          <a:prstGeom prst="rect">
            <a:avLst/>
          </a:prstGeom>
          <a:noFill/>
        </p:spPr>
        <p:txBody>
          <a:bodyPr wrap="none" rtlCol="0">
            <a:spAutoFit/>
          </a:bodyPr>
          <a:lstStyle/>
          <a:p>
            <a:r>
              <a:rPr lang="en-US" dirty="0"/>
              <a:t>Source: CDC. </a:t>
            </a:r>
            <a:r>
              <a:rPr lang="en-US" i="1" dirty="0"/>
              <a:t>Report from MMRCs: a view into their critical role. </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054475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134465"/>
            <a:ext cx="11228439" cy="1045406"/>
          </a:xfrm>
        </p:spPr>
        <p:txBody>
          <a:bodyPr>
            <a:normAutofit fontScale="90000"/>
          </a:bodyPr>
          <a:lstStyle/>
          <a:p>
            <a:pPr algn="ctr"/>
            <a:r>
              <a:rPr lang="en-US" sz="4900" b="1" dirty="0">
                <a:solidFill>
                  <a:srgbClr val="0000FF"/>
                </a:solidFill>
                <a:latin typeface="+mn-lt"/>
              </a:rPr>
              <a:t>How can there be so much misclassification?</a:t>
            </a:r>
            <a:br>
              <a:rPr lang="en-US" sz="4900" b="1" dirty="0">
                <a:solidFill>
                  <a:srgbClr val="0000FF"/>
                </a:solidFill>
                <a:latin typeface="+mn-lt"/>
              </a:rPr>
            </a:br>
            <a:r>
              <a:rPr lang="en-US" b="1" i="1" dirty="0">
                <a:latin typeface="+mn-lt"/>
              </a:rPr>
              <a:t>Who completes death certificates?</a:t>
            </a:r>
          </a:p>
        </p:txBody>
      </p:sp>
      <p:sp>
        <p:nvSpPr>
          <p:cNvPr id="3" name="Content Placeholder 2"/>
          <p:cNvSpPr>
            <a:spLocks noGrp="1"/>
          </p:cNvSpPr>
          <p:nvPr>
            <p:ph idx="1"/>
          </p:nvPr>
        </p:nvSpPr>
        <p:spPr>
          <a:xfrm>
            <a:off x="263611" y="1416908"/>
            <a:ext cx="11574162" cy="5198076"/>
          </a:xfrm>
        </p:spPr>
        <p:txBody>
          <a:bodyPr>
            <a:noAutofit/>
          </a:bodyPr>
          <a:lstStyle/>
          <a:p>
            <a:r>
              <a:rPr lang="en-US" sz="3200" i="1" dirty="0"/>
              <a:t>Death certificates can be signed by </a:t>
            </a:r>
            <a:r>
              <a:rPr lang="en-US" sz="3200" dirty="0"/>
              <a:t>a medical examiner, a primary physician, an attending physician, a non-attending physician, a nurse practitioner, a forensic pathologist or a coroner, but it varies according to state law. In Texas, for example, a justice of the peace can sign. Typically, deaths have to be recorded with local health departments within 72 hours of the death, and to the state within five to seven days.</a:t>
            </a:r>
          </a:p>
          <a:p>
            <a:pPr marL="0" indent="0">
              <a:buNone/>
            </a:pPr>
            <a:endParaRPr lang="en-US" dirty="0"/>
          </a:p>
          <a:p>
            <a:r>
              <a:rPr lang="en-US" sz="3200" i="1" dirty="0"/>
              <a:t>Only about 8% of death certifications involve an autopsy</a:t>
            </a:r>
          </a:p>
        </p:txBody>
      </p:sp>
      <p:sp>
        <p:nvSpPr>
          <p:cNvPr id="4" name="TextBox 3"/>
          <p:cNvSpPr txBox="1"/>
          <p:nvPr/>
        </p:nvSpPr>
        <p:spPr>
          <a:xfrm>
            <a:off x="147484" y="5881858"/>
            <a:ext cx="11570219" cy="338554"/>
          </a:xfrm>
          <a:prstGeom prst="rect">
            <a:avLst/>
          </a:prstGeom>
          <a:noFill/>
        </p:spPr>
        <p:txBody>
          <a:bodyPr wrap="none" rtlCol="0">
            <a:spAutoFit/>
          </a:bodyPr>
          <a:lstStyle/>
          <a:p>
            <a:r>
              <a:rPr lang="en-US" sz="1600" dirty="0"/>
              <a:t>PBS. Frontline. </a:t>
            </a:r>
            <a:r>
              <a:rPr lang="en-US" sz="1600" dirty="0" err="1"/>
              <a:t>PostMortem</a:t>
            </a:r>
            <a:r>
              <a:rPr lang="en-US" sz="1600" dirty="0"/>
              <a:t>.(2/1/2011)  </a:t>
            </a:r>
            <a:r>
              <a:rPr lang="en-US" sz="1600" dirty="0">
                <a:hlinkClick r:id="rId3"/>
              </a:rPr>
              <a:t>https://www.pbs.org/wgbh/pages/frontline/post-mortem/things-to-know/death-certificates.html</a:t>
            </a:r>
            <a:endParaRPr lang="en-US" sz="1600" dirty="0"/>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973353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B3D2-ECF7-4938-AF4F-75853B76FA2D}"/>
              </a:ext>
            </a:extLst>
          </p:cNvPr>
          <p:cNvSpPr>
            <a:spLocks noGrp="1"/>
          </p:cNvSpPr>
          <p:nvPr>
            <p:ph type="title"/>
          </p:nvPr>
        </p:nvSpPr>
        <p:spPr>
          <a:xfrm>
            <a:off x="211015" y="137505"/>
            <a:ext cx="11156852" cy="844695"/>
          </a:xfrm>
        </p:spPr>
        <p:txBody>
          <a:bodyPr>
            <a:normAutofit fontScale="90000"/>
          </a:bodyPr>
          <a:lstStyle/>
          <a:p>
            <a:r>
              <a:rPr lang="en-US" sz="3600" b="1" dirty="0">
                <a:solidFill>
                  <a:srgbClr val="0000FF"/>
                </a:solidFill>
                <a:latin typeface="+mn-lt"/>
              </a:rPr>
              <a:t>How can there be so much misclassification?</a:t>
            </a:r>
            <a:br>
              <a:rPr lang="en-US" sz="3600" b="1" dirty="0">
                <a:solidFill>
                  <a:srgbClr val="0000FF"/>
                </a:solidFill>
                <a:latin typeface="+mn-lt"/>
              </a:rPr>
            </a:br>
            <a:r>
              <a:rPr lang="en-US" sz="3600" b="0" i="0" u="none" strike="noStrike" baseline="0" dirty="0">
                <a:latin typeface="Helvetica" panose="020B0604020202020204" pitchFamily="34" charset="0"/>
              </a:rPr>
              <a:t>Definitions of terminology involved in certifying death.</a:t>
            </a:r>
            <a:endParaRPr lang="en-US" sz="3600" dirty="0"/>
          </a:p>
        </p:txBody>
      </p:sp>
      <p:pic>
        <p:nvPicPr>
          <p:cNvPr id="7" name="Picture 6">
            <a:extLst>
              <a:ext uri="{FF2B5EF4-FFF2-40B4-BE49-F238E27FC236}">
                <a16:creationId xmlns:a16="http://schemas.microsoft.com/office/drawing/2014/main" id="{96F20A01-3018-423E-8229-2FACB6A6630B}"/>
              </a:ext>
            </a:extLst>
          </p:cNvPr>
          <p:cNvPicPr>
            <a:picLocks noChangeAspect="1"/>
          </p:cNvPicPr>
          <p:nvPr/>
        </p:nvPicPr>
        <p:blipFill>
          <a:blip r:embed="rId2"/>
          <a:stretch>
            <a:fillRect/>
          </a:stretch>
        </p:blipFill>
        <p:spPr>
          <a:xfrm>
            <a:off x="0" y="1293023"/>
            <a:ext cx="12192000" cy="4884821"/>
          </a:xfrm>
          <a:prstGeom prst="rect">
            <a:avLst/>
          </a:prstGeom>
        </p:spPr>
      </p:pic>
      <p:sp>
        <p:nvSpPr>
          <p:cNvPr id="8" name="TextBox 7">
            <a:extLst>
              <a:ext uri="{FF2B5EF4-FFF2-40B4-BE49-F238E27FC236}">
                <a16:creationId xmlns:a16="http://schemas.microsoft.com/office/drawing/2014/main" id="{F81FF1BE-D113-4E1C-BDE6-503A206CE926}"/>
              </a:ext>
            </a:extLst>
          </p:cNvPr>
          <p:cNvSpPr txBox="1"/>
          <p:nvPr/>
        </p:nvSpPr>
        <p:spPr>
          <a:xfrm>
            <a:off x="98474" y="6488668"/>
            <a:ext cx="6710290" cy="369332"/>
          </a:xfrm>
          <a:prstGeom prst="rect">
            <a:avLst/>
          </a:prstGeom>
          <a:noFill/>
        </p:spPr>
        <p:txBody>
          <a:bodyPr wrap="square" rtlCol="0">
            <a:spAutoFit/>
          </a:bodyPr>
          <a:lstStyle/>
          <a:p>
            <a:pPr algn="l"/>
            <a:r>
              <a:rPr lang="en-US" dirty="0"/>
              <a:t>Source: </a:t>
            </a:r>
            <a:r>
              <a:rPr lang="en-US" sz="1800" i="1" u="none" strike="noStrike" baseline="0" dirty="0"/>
              <a:t>Clinical Medicine &amp; Research </a:t>
            </a:r>
            <a:r>
              <a:rPr lang="en-US" sz="1800" i="0" u="none" strike="noStrike" baseline="0" dirty="0"/>
              <a:t>2015; 13(2):74-82.</a:t>
            </a:r>
            <a:endParaRPr lang="en-US" dirty="0"/>
          </a:p>
        </p:txBody>
      </p:sp>
      <p:sp>
        <p:nvSpPr>
          <p:cNvPr id="5" name="TextBox 4">
            <a:extLst>
              <a:ext uri="{FF2B5EF4-FFF2-40B4-BE49-F238E27FC236}">
                <a16:creationId xmlns:a16="http://schemas.microsoft.com/office/drawing/2014/main" id="{2C4B4A68-4D3A-4ED5-A930-36FD592A0DEE}"/>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63704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467" y="6211669"/>
            <a:ext cx="10907151" cy="646331"/>
          </a:xfrm>
          <a:prstGeom prst="rect">
            <a:avLst/>
          </a:prstGeom>
          <a:solidFill>
            <a:schemeClr val="bg1"/>
          </a:solidFill>
        </p:spPr>
        <p:txBody>
          <a:bodyPr wrap="square" rtlCol="0">
            <a:spAutoFit/>
          </a:bodyPr>
          <a:lstStyle/>
          <a:p>
            <a:r>
              <a:rPr lang="en-US" dirty="0"/>
              <a:t>Source: </a:t>
            </a:r>
            <a:r>
              <a:rPr lang="en-US" sz="1800" b="0" i="0" u="none" strike="noStrike" baseline="0" dirty="0">
                <a:solidFill>
                  <a:srgbClr val="000000"/>
                </a:solidFill>
              </a:rPr>
              <a:t>Hoyert DL. Maternal mortality rates in the United States, 2020. NCHS Health E-Stats. 2022. </a:t>
            </a:r>
          </a:p>
          <a:p>
            <a:r>
              <a:rPr lang="en-US" sz="1800" b="0" i="0" u="none" strike="noStrike" baseline="0" dirty="0">
                <a:solidFill>
                  <a:srgbClr val="000000"/>
                </a:solidFill>
              </a:rPr>
              <a:t>DOI: </a:t>
            </a:r>
            <a:r>
              <a:rPr lang="en-US" sz="1800" b="0" i="0" u="none" strike="noStrike" baseline="0" dirty="0">
                <a:solidFill>
                  <a:srgbClr val="0000FF"/>
                </a:solidFill>
              </a:rPr>
              <a:t>https://dx.doi.org/10.15620/cdc:113967</a:t>
            </a:r>
            <a:r>
              <a:rPr lang="en-US" sz="1800" b="0" i="0" u="none" strike="noStrike" baseline="0" dirty="0">
                <a:solidFill>
                  <a:srgbClr val="000000"/>
                </a:solidFill>
              </a:rPr>
              <a:t>.</a:t>
            </a:r>
            <a:endParaRPr lang="en-US" dirty="0"/>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pic>
        <p:nvPicPr>
          <p:cNvPr id="4" name="Picture 3">
            <a:extLst>
              <a:ext uri="{FF2B5EF4-FFF2-40B4-BE49-F238E27FC236}">
                <a16:creationId xmlns:a16="http://schemas.microsoft.com/office/drawing/2014/main" id="{C29E5675-3ABC-4D13-9CB7-00A1845CC75F}"/>
              </a:ext>
            </a:extLst>
          </p:cNvPr>
          <p:cNvPicPr>
            <a:picLocks noChangeAspect="1"/>
          </p:cNvPicPr>
          <p:nvPr/>
        </p:nvPicPr>
        <p:blipFill>
          <a:blip r:embed="rId3"/>
          <a:stretch>
            <a:fillRect/>
          </a:stretch>
        </p:blipFill>
        <p:spPr>
          <a:xfrm>
            <a:off x="1508943" y="286735"/>
            <a:ext cx="7964352" cy="5943983"/>
          </a:xfrm>
          <a:prstGeom prst="rect">
            <a:avLst/>
          </a:prstGeom>
        </p:spPr>
      </p:pic>
      <p:sp>
        <p:nvSpPr>
          <p:cNvPr id="9" name="Oval 8">
            <a:extLst>
              <a:ext uri="{FF2B5EF4-FFF2-40B4-BE49-F238E27FC236}">
                <a16:creationId xmlns:a16="http://schemas.microsoft.com/office/drawing/2014/main" id="{3DA0119B-9C2D-4A29-BAA0-8DA2AA89726A}"/>
              </a:ext>
            </a:extLst>
          </p:cNvPr>
          <p:cNvSpPr/>
          <p:nvPr/>
        </p:nvSpPr>
        <p:spPr>
          <a:xfrm>
            <a:off x="2013527" y="111751"/>
            <a:ext cx="1791855" cy="5252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333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2BFB-9165-4DC1-AE08-D9E452A44E74}"/>
              </a:ext>
            </a:extLst>
          </p:cNvPr>
          <p:cNvSpPr>
            <a:spLocks noGrp="1"/>
          </p:cNvSpPr>
          <p:nvPr>
            <p:ph type="title"/>
          </p:nvPr>
        </p:nvSpPr>
        <p:spPr>
          <a:xfrm>
            <a:off x="164123" y="18255"/>
            <a:ext cx="12027877" cy="1325563"/>
          </a:xfrm>
        </p:spPr>
        <p:txBody>
          <a:bodyPr>
            <a:noAutofit/>
          </a:bodyPr>
          <a:lstStyle/>
          <a:p>
            <a:r>
              <a:rPr lang="en-US" sz="2800" b="1" i="0" u="none" strike="noStrike" baseline="0" dirty="0">
                <a:latin typeface="+mn-lt"/>
              </a:rPr>
              <a:t>Errors and grades of errors on 601 randomly selected death certificates completed by non–Medical Examiners (</a:t>
            </a:r>
            <a:r>
              <a:rPr lang="en-US" sz="2400" b="1" i="1" u="none" strike="noStrike" baseline="0" dirty="0">
                <a:latin typeface="+mn-lt"/>
              </a:rPr>
              <a:t>physicians, advance practice registered nurses, and physician assistants</a:t>
            </a:r>
            <a:r>
              <a:rPr lang="en-US" sz="2800" b="1" i="0" u="none" strike="noStrike" baseline="0" dirty="0">
                <a:latin typeface="+mn-lt"/>
              </a:rPr>
              <a:t>), Vermont, 7/1/15-1/31/16. </a:t>
            </a:r>
            <a:endParaRPr lang="en-US" sz="2800" b="1" dirty="0">
              <a:latin typeface="+mn-lt"/>
            </a:endParaRPr>
          </a:p>
        </p:txBody>
      </p:sp>
      <p:graphicFrame>
        <p:nvGraphicFramePr>
          <p:cNvPr id="4" name="Table 4">
            <a:extLst>
              <a:ext uri="{FF2B5EF4-FFF2-40B4-BE49-F238E27FC236}">
                <a16:creationId xmlns:a16="http://schemas.microsoft.com/office/drawing/2014/main" id="{4D8F4B8A-372C-4CD8-8E5D-D788730A9BCD}"/>
              </a:ext>
            </a:extLst>
          </p:cNvPr>
          <p:cNvGraphicFramePr>
            <a:graphicFrameLocks noGrp="1"/>
          </p:cNvGraphicFramePr>
          <p:nvPr>
            <p:ph idx="1"/>
          </p:nvPr>
        </p:nvGraphicFramePr>
        <p:xfrm>
          <a:off x="584981" y="1343818"/>
          <a:ext cx="10515600" cy="4572000"/>
        </p:xfrm>
        <a:graphic>
          <a:graphicData uri="http://schemas.openxmlformats.org/drawingml/2006/table">
            <a:tbl>
              <a:tblPr firstRow="1" bandRow="1">
                <a:tableStyleId>{5C22544A-7EE6-4342-B048-85BDC9FD1C3A}</a:tableStyleId>
              </a:tblPr>
              <a:tblGrid>
                <a:gridCol w="5815818">
                  <a:extLst>
                    <a:ext uri="{9D8B030D-6E8A-4147-A177-3AD203B41FA5}">
                      <a16:colId xmlns:a16="http://schemas.microsoft.com/office/drawing/2014/main" val="349696708"/>
                    </a:ext>
                  </a:extLst>
                </a:gridCol>
                <a:gridCol w="1955410">
                  <a:extLst>
                    <a:ext uri="{9D8B030D-6E8A-4147-A177-3AD203B41FA5}">
                      <a16:colId xmlns:a16="http://schemas.microsoft.com/office/drawing/2014/main" val="1989864488"/>
                    </a:ext>
                  </a:extLst>
                </a:gridCol>
                <a:gridCol w="2744372">
                  <a:extLst>
                    <a:ext uri="{9D8B030D-6E8A-4147-A177-3AD203B41FA5}">
                      <a16:colId xmlns:a16="http://schemas.microsoft.com/office/drawing/2014/main" val="1963714724"/>
                    </a:ext>
                  </a:extLst>
                </a:gridCol>
              </a:tblGrid>
              <a:tr h="370840">
                <a:tc>
                  <a:txBody>
                    <a:bodyPr/>
                    <a:lstStyle/>
                    <a:p>
                      <a:r>
                        <a:rPr lang="en-US" sz="2800" dirty="0"/>
                        <a:t>Error</a:t>
                      </a:r>
                    </a:p>
                  </a:txBody>
                  <a:tcPr/>
                </a:tc>
                <a:tc>
                  <a:txBody>
                    <a:bodyPr/>
                    <a:lstStyle/>
                    <a:p>
                      <a:pPr algn="ctr"/>
                      <a:r>
                        <a:rPr lang="en-US" sz="2800" dirty="0"/>
                        <a:t>#</a:t>
                      </a:r>
                    </a:p>
                  </a:txBody>
                  <a:tcPr/>
                </a:tc>
                <a:tc>
                  <a:txBody>
                    <a:bodyPr/>
                    <a:lstStyle/>
                    <a:p>
                      <a:pPr algn="ctr"/>
                      <a:r>
                        <a:rPr lang="en-US" sz="2800" dirty="0"/>
                        <a:t>% (95% C.I.)</a:t>
                      </a:r>
                    </a:p>
                  </a:txBody>
                  <a:tcPr/>
                </a:tc>
                <a:extLst>
                  <a:ext uri="{0D108BD9-81ED-4DB2-BD59-A6C34878D82A}">
                    <a16:rowId xmlns:a16="http://schemas.microsoft.com/office/drawing/2014/main" val="1399312815"/>
                  </a:ext>
                </a:extLst>
              </a:tr>
              <a:tr h="370840">
                <a:tc>
                  <a:txBody>
                    <a:bodyPr/>
                    <a:lstStyle/>
                    <a:p>
                      <a:r>
                        <a:rPr lang="en-US" sz="3200" dirty="0"/>
                        <a:t>Any error</a:t>
                      </a:r>
                    </a:p>
                  </a:txBody>
                  <a:tcPr/>
                </a:tc>
                <a:tc>
                  <a:txBody>
                    <a:bodyPr/>
                    <a:lstStyle/>
                    <a:p>
                      <a:pPr algn="ctr"/>
                      <a:r>
                        <a:rPr lang="en-US" sz="3200" dirty="0"/>
                        <a:t>319</a:t>
                      </a:r>
                    </a:p>
                  </a:txBody>
                  <a:tcPr/>
                </a:tc>
                <a:tc>
                  <a:txBody>
                    <a:bodyPr/>
                    <a:lstStyle/>
                    <a:p>
                      <a:pPr algn="ctr"/>
                      <a:r>
                        <a:rPr lang="en-US" sz="3200" dirty="0"/>
                        <a:t>53 (49-57)</a:t>
                      </a:r>
                    </a:p>
                  </a:txBody>
                  <a:tcPr/>
                </a:tc>
                <a:extLst>
                  <a:ext uri="{0D108BD9-81ED-4DB2-BD59-A6C34878D82A}">
                    <a16:rowId xmlns:a16="http://schemas.microsoft.com/office/drawing/2014/main" val="4121436540"/>
                  </a:ext>
                </a:extLst>
              </a:tr>
              <a:tr h="370840">
                <a:tc>
                  <a:txBody>
                    <a:bodyPr/>
                    <a:lstStyle/>
                    <a:p>
                      <a:r>
                        <a:rPr lang="en-US" sz="3200" dirty="0"/>
                        <a:t>Major error</a:t>
                      </a:r>
                    </a:p>
                  </a:txBody>
                  <a:tcPr/>
                </a:tc>
                <a:tc>
                  <a:txBody>
                    <a:bodyPr/>
                    <a:lstStyle/>
                    <a:p>
                      <a:pPr algn="ctr"/>
                      <a:r>
                        <a:rPr lang="en-US" sz="3200" dirty="0"/>
                        <a:t>305</a:t>
                      </a:r>
                    </a:p>
                  </a:txBody>
                  <a:tcPr/>
                </a:tc>
                <a:tc>
                  <a:txBody>
                    <a:bodyPr/>
                    <a:lstStyle/>
                    <a:p>
                      <a:pPr algn="ctr"/>
                      <a:r>
                        <a:rPr lang="en-US" sz="3200" dirty="0"/>
                        <a:t>51 (47-55)</a:t>
                      </a:r>
                    </a:p>
                  </a:txBody>
                  <a:tcPr/>
                </a:tc>
                <a:extLst>
                  <a:ext uri="{0D108BD9-81ED-4DB2-BD59-A6C34878D82A}">
                    <a16:rowId xmlns:a16="http://schemas.microsoft.com/office/drawing/2014/main" val="2255281231"/>
                  </a:ext>
                </a:extLst>
              </a:tr>
              <a:tr h="370840">
                <a:tc>
                  <a:txBody>
                    <a:bodyPr/>
                    <a:lstStyle/>
                    <a:p>
                      <a:r>
                        <a:rPr lang="en-US" sz="3200" dirty="0"/>
                        <a:t>Minor Error</a:t>
                      </a:r>
                    </a:p>
                  </a:txBody>
                  <a:tcPr/>
                </a:tc>
                <a:tc>
                  <a:txBody>
                    <a:bodyPr/>
                    <a:lstStyle/>
                    <a:p>
                      <a:pPr algn="ctr"/>
                      <a:r>
                        <a:rPr lang="en-US" sz="3200" dirty="0"/>
                        <a:t>59</a:t>
                      </a:r>
                    </a:p>
                  </a:txBody>
                  <a:tcPr/>
                </a:tc>
                <a:tc>
                  <a:txBody>
                    <a:bodyPr/>
                    <a:lstStyle/>
                    <a:p>
                      <a:pPr algn="ctr"/>
                      <a:r>
                        <a:rPr lang="en-US" sz="3200" dirty="0"/>
                        <a:t>10 (7-12)</a:t>
                      </a:r>
                    </a:p>
                  </a:txBody>
                  <a:tcPr/>
                </a:tc>
                <a:extLst>
                  <a:ext uri="{0D108BD9-81ED-4DB2-BD59-A6C34878D82A}">
                    <a16:rowId xmlns:a16="http://schemas.microsoft.com/office/drawing/2014/main" val="1715029840"/>
                  </a:ext>
                </a:extLst>
              </a:tr>
              <a:tr h="370840">
                <a:tc>
                  <a:txBody>
                    <a:bodyPr/>
                    <a:lstStyle/>
                    <a:p>
                      <a:r>
                        <a:rPr lang="en-US" sz="3200" dirty="0"/>
                        <a:t>Major comorbidities error</a:t>
                      </a:r>
                    </a:p>
                  </a:txBody>
                  <a:tcPr/>
                </a:tc>
                <a:tc>
                  <a:txBody>
                    <a:bodyPr/>
                    <a:lstStyle/>
                    <a:p>
                      <a:pPr algn="ctr"/>
                      <a:r>
                        <a:rPr lang="en-US" sz="3200" dirty="0"/>
                        <a:t>232</a:t>
                      </a:r>
                    </a:p>
                  </a:txBody>
                  <a:tcPr/>
                </a:tc>
                <a:tc>
                  <a:txBody>
                    <a:bodyPr/>
                    <a:lstStyle/>
                    <a:p>
                      <a:pPr algn="ctr"/>
                      <a:r>
                        <a:rPr lang="en-US" sz="3200" dirty="0"/>
                        <a:t>39 (35-42)</a:t>
                      </a:r>
                    </a:p>
                  </a:txBody>
                  <a:tcPr/>
                </a:tc>
                <a:extLst>
                  <a:ext uri="{0D108BD9-81ED-4DB2-BD59-A6C34878D82A}">
                    <a16:rowId xmlns:a16="http://schemas.microsoft.com/office/drawing/2014/main" val="2442951501"/>
                  </a:ext>
                </a:extLst>
              </a:tr>
              <a:tr h="370840">
                <a:tc>
                  <a:txBody>
                    <a:bodyPr/>
                    <a:lstStyle/>
                    <a:p>
                      <a:r>
                        <a:rPr lang="en-US" sz="3200" dirty="0" err="1"/>
                        <a:t>UCoD</a:t>
                      </a:r>
                      <a:r>
                        <a:rPr lang="en-US" sz="3200" dirty="0"/>
                        <a:t> not on last line</a:t>
                      </a:r>
                    </a:p>
                  </a:txBody>
                  <a:tcPr/>
                </a:tc>
                <a:tc>
                  <a:txBody>
                    <a:bodyPr/>
                    <a:lstStyle/>
                    <a:p>
                      <a:pPr algn="ctr"/>
                      <a:r>
                        <a:rPr lang="en-US" sz="3200" dirty="0"/>
                        <a:t>174</a:t>
                      </a:r>
                    </a:p>
                  </a:txBody>
                  <a:tcPr/>
                </a:tc>
                <a:tc>
                  <a:txBody>
                    <a:bodyPr/>
                    <a:lstStyle/>
                    <a:p>
                      <a:pPr algn="ctr"/>
                      <a:r>
                        <a:rPr lang="en-US" sz="3200" dirty="0"/>
                        <a:t>29 (25-33)</a:t>
                      </a:r>
                    </a:p>
                  </a:txBody>
                  <a:tcPr/>
                </a:tc>
                <a:extLst>
                  <a:ext uri="{0D108BD9-81ED-4DB2-BD59-A6C34878D82A}">
                    <a16:rowId xmlns:a16="http://schemas.microsoft.com/office/drawing/2014/main" val="989219829"/>
                  </a:ext>
                </a:extLst>
              </a:tr>
              <a:tr h="370840">
                <a:tc>
                  <a:txBody>
                    <a:bodyPr/>
                    <a:lstStyle/>
                    <a:p>
                      <a:r>
                        <a:rPr lang="en-US" sz="3200" dirty="0"/>
                        <a:t>Correct </a:t>
                      </a:r>
                      <a:r>
                        <a:rPr lang="en-US" sz="3200" dirty="0" err="1"/>
                        <a:t>UCoD</a:t>
                      </a:r>
                      <a:r>
                        <a:rPr lang="en-US" sz="3200" dirty="0"/>
                        <a:t> not in Part I</a:t>
                      </a:r>
                    </a:p>
                  </a:txBody>
                  <a:tcPr/>
                </a:tc>
                <a:tc>
                  <a:txBody>
                    <a:bodyPr/>
                    <a:lstStyle/>
                    <a:p>
                      <a:pPr algn="ctr"/>
                      <a:r>
                        <a:rPr lang="en-US" sz="3200" dirty="0"/>
                        <a:t>158</a:t>
                      </a:r>
                    </a:p>
                  </a:txBody>
                  <a:tcPr/>
                </a:tc>
                <a:tc>
                  <a:txBody>
                    <a:bodyPr/>
                    <a:lstStyle/>
                    <a:p>
                      <a:pPr algn="ctr"/>
                      <a:r>
                        <a:rPr lang="en-US" sz="3200" dirty="0"/>
                        <a:t>26 (23-30)</a:t>
                      </a:r>
                    </a:p>
                  </a:txBody>
                  <a:tcPr/>
                </a:tc>
                <a:extLst>
                  <a:ext uri="{0D108BD9-81ED-4DB2-BD59-A6C34878D82A}">
                    <a16:rowId xmlns:a16="http://schemas.microsoft.com/office/drawing/2014/main" val="1405320232"/>
                  </a:ext>
                </a:extLst>
              </a:tr>
              <a:tr h="370840">
                <a:tc>
                  <a:txBody>
                    <a:bodyPr/>
                    <a:lstStyle/>
                    <a:p>
                      <a:r>
                        <a:rPr lang="en-US" sz="3200" dirty="0"/>
                        <a:t>Wrong </a:t>
                      </a:r>
                      <a:r>
                        <a:rPr lang="en-US" sz="3200" dirty="0" err="1"/>
                        <a:t>UCoD</a:t>
                      </a:r>
                      <a:r>
                        <a:rPr lang="en-US" sz="3200" dirty="0"/>
                        <a:t> on certificate</a:t>
                      </a:r>
                    </a:p>
                  </a:txBody>
                  <a:tcPr/>
                </a:tc>
                <a:tc>
                  <a:txBody>
                    <a:bodyPr/>
                    <a:lstStyle/>
                    <a:p>
                      <a:pPr algn="ctr"/>
                      <a:r>
                        <a:rPr lang="en-US" sz="3200" dirty="0"/>
                        <a:t>107</a:t>
                      </a:r>
                    </a:p>
                  </a:txBody>
                  <a:tcPr/>
                </a:tc>
                <a:tc>
                  <a:txBody>
                    <a:bodyPr/>
                    <a:lstStyle/>
                    <a:p>
                      <a:pPr algn="ctr"/>
                      <a:r>
                        <a:rPr lang="en-US" sz="3200" dirty="0"/>
                        <a:t>18 (15-21)</a:t>
                      </a:r>
                    </a:p>
                  </a:txBody>
                  <a:tcPr/>
                </a:tc>
                <a:extLst>
                  <a:ext uri="{0D108BD9-81ED-4DB2-BD59-A6C34878D82A}">
                    <a16:rowId xmlns:a16="http://schemas.microsoft.com/office/drawing/2014/main" val="2133654786"/>
                  </a:ext>
                </a:extLst>
              </a:tr>
            </a:tbl>
          </a:graphicData>
        </a:graphic>
      </p:graphicFrame>
      <p:sp>
        <p:nvSpPr>
          <p:cNvPr id="5" name="TextBox 4">
            <a:extLst>
              <a:ext uri="{FF2B5EF4-FFF2-40B4-BE49-F238E27FC236}">
                <a16:creationId xmlns:a16="http://schemas.microsoft.com/office/drawing/2014/main" id="{C9297224-9AC8-4B5D-A7CE-2E69120DE6A9}"/>
              </a:ext>
            </a:extLst>
          </p:cNvPr>
          <p:cNvSpPr txBox="1"/>
          <p:nvPr/>
        </p:nvSpPr>
        <p:spPr>
          <a:xfrm>
            <a:off x="164123" y="5915818"/>
            <a:ext cx="3463897" cy="369332"/>
          </a:xfrm>
          <a:prstGeom prst="rect">
            <a:avLst/>
          </a:prstGeom>
          <a:noFill/>
        </p:spPr>
        <p:txBody>
          <a:bodyPr wrap="none" rtlCol="0">
            <a:spAutoFit/>
          </a:bodyPr>
          <a:lstStyle/>
          <a:p>
            <a:r>
              <a:rPr lang="en-US" dirty="0"/>
              <a:t>* </a:t>
            </a:r>
            <a:r>
              <a:rPr lang="en-US" dirty="0" err="1"/>
              <a:t>UCoD</a:t>
            </a:r>
            <a:r>
              <a:rPr lang="en-US" dirty="0"/>
              <a:t>-Underlying Cause of Death</a:t>
            </a:r>
          </a:p>
        </p:txBody>
      </p:sp>
      <p:sp>
        <p:nvSpPr>
          <p:cNvPr id="6" name="TextBox 5">
            <a:extLst>
              <a:ext uri="{FF2B5EF4-FFF2-40B4-BE49-F238E27FC236}">
                <a16:creationId xmlns:a16="http://schemas.microsoft.com/office/drawing/2014/main" id="{A1E2F743-61D2-4B4B-96FB-5C0BC27ED0D9}"/>
              </a:ext>
            </a:extLst>
          </p:cNvPr>
          <p:cNvSpPr txBox="1"/>
          <p:nvPr/>
        </p:nvSpPr>
        <p:spPr>
          <a:xfrm>
            <a:off x="164123" y="6470413"/>
            <a:ext cx="5426422" cy="369332"/>
          </a:xfrm>
          <a:prstGeom prst="rect">
            <a:avLst/>
          </a:prstGeom>
          <a:noFill/>
        </p:spPr>
        <p:txBody>
          <a:bodyPr wrap="none" rtlCol="0">
            <a:spAutoFit/>
          </a:bodyPr>
          <a:lstStyle/>
          <a:p>
            <a:r>
              <a:rPr lang="en-US" dirty="0"/>
              <a:t>Source: </a:t>
            </a:r>
            <a:r>
              <a:rPr lang="en-US" dirty="0" err="1"/>
              <a:t>McGivernL</a:t>
            </a:r>
            <a:r>
              <a:rPr lang="en-US" dirty="0"/>
              <a:t>. </a:t>
            </a:r>
            <a:r>
              <a:rPr lang="en-US" i="1" dirty="0" err="1"/>
              <a:t>PubHlthRep</a:t>
            </a:r>
            <a:r>
              <a:rPr lang="en-US" dirty="0"/>
              <a:t>. 2017; 132(6):669-675. </a:t>
            </a:r>
          </a:p>
        </p:txBody>
      </p:sp>
      <p:sp>
        <p:nvSpPr>
          <p:cNvPr id="7" name="TextBox 6">
            <a:extLst>
              <a:ext uri="{FF2B5EF4-FFF2-40B4-BE49-F238E27FC236}">
                <a16:creationId xmlns:a16="http://schemas.microsoft.com/office/drawing/2014/main" id="{F47D8B4F-1355-4F63-A6BA-4385A19183B9}"/>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69461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D7B4-BB27-4041-8FC3-D0E266525DCA}"/>
              </a:ext>
            </a:extLst>
          </p:cNvPr>
          <p:cNvSpPr>
            <a:spLocks noGrp="1"/>
          </p:cNvSpPr>
          <p:nvPr>
            <p:ph type="title"/>
          </p:nvPr>
        </p:nvSpPr>
        <p:spPr>
          <a:xfrm>
            <a:off x="140677" y="125978"/>
            <a:ext cx="11943471" cy="661814"/>
          </a:xfrm>
        </p:spPr>
        <p:txBody>
          <a:bodyPr>
            <a:normAutofit/>
          </a:bodyPr>
          <a:lstStyle/>
          <a:p>
            <a:pPr algn="ctr"/>
            <a:r>
              <a:rPr lang="en-US" sz="4000" b="1" i="0" u="none" strike="noStrike" baseline="0" dirty="0">
                <a:latin typeface="MinionPro-Bold"/>
              </a:rPr>
              <a:t>Factors that can introduce error in death certificates</a:t>
            </a:r>
            <a:endParaRPr lang="en-US" sz="4000" dirty="0"/>
          </a:p>
        </p:txBody>
      </p:sp>
      <p:sp>
        <p:nvSpPr>
          <p:cNvPr id="3" name="Content Placeholder 2">
            <a:extLst>
              <a:ext uri="{FF2B5EF4-FFF2-40B4-BE49-F238E27FC236}">
                <a16:creationId xmlns:a16="http://schemas.microsoft.com/office/drawing/2014/main" id="{E51C7E1D-AAB4-42F8-BF06-FF7887329D8D}"/>
              </a:ext>
            </a:extLst>
          </p:cNvPr>
          <p:cNvSpPr>
            <a:spLocks noGrp="1"/>
          </p:cNvSpPr>
          <p:nvPr>
            <p:ph idx="1"/>
          </p:nvPr>
        </p:nvSpPr>
        <p:spPr>
          <a:xfrm>
            <a:off x="317695" y="914400"/>
            <a:ext cx="11587977" cy="5598942"/>
          </a:xfrm>
        </p:spPr>
        <p:txBody>
          <a:bodyPr>
            <a:normAutofit fontScale="92500" lnSpcReduction="10000"/>
          </a:bodyPr>
          <a:lstStyle/>
          <a:p>
            <a:pPr marL="0" indent="0">
              <a:buNone/>
            </a:pPr>
            <a:r>
              <a:rPr lang="en-US" b="1" dirty="0">
                <a:solidFill>
                  <a:srgbClr val="0000FF"/>
                </a:solidFill>
              </a:rPr>
              <a:t>Restrictive Form</a:t>
            </a:r>
          </a:p>
          <a:p>
            <a:r>
              <a:rPr lang="en-US" dirty="0"/>
              <a:t>“They want it to be a cascade of events, which isn’t necessarily the way these health issues happen. Often, they are happening all at the same time.” </a:t>
            </a:r>
          </a:p>
          <a:p>
            <a:pPr marL="0" indent="0">
              <a:buNone/>
            </a:pPr>
            <a:r>
              <a:rPr lang="en-US" b="1" dirty="0">
                <a:solidFill>
                  <a:srgbClr val="0000FF"/>
                </a:solidFill>
              </a:rPr>
              <a:t>Lack of Training or Feedback</a:t>
            </a:r>
          </a:p>
          <a:p>
            <a:r>
              <a:rPr lang="en-US" dirty="0"/>
              <a:t>“I don’t recall having any training in medical school or in my residency. The first time I completed death certificates was in practice.”</a:t>
            </a:r>
          </a:p>
          <a:p>
            <a:r>
              <a:rPr lang="en-US" dirty="0"/>
              <a:t>“I don’t think I’ve ever had it returned to me. Or no one has ever queried me on it.”</a:t>
            </a:r>
          </a:p>
          <a:p>
            <a:pPr marL="0" indent="0">
              <a:buNone/>
            </a:pPr>
            <a:r>
              <a:rPr lang="en-US" b="1" dirty="0">
                <a:solidFill>
                  <a:srgbClr val="0000FF"/>
                </a:solidFill>
              </a:rPr>
              <a:t>Financial or personal impact on next of kin</a:t>
            </a:r>
          </a:p>
          <a:p>
            <a:r>
              <a:rPr lang="en-US" dirty="0"/>
              <a:t>“Certain causes of death like end stage liver disease with a main cause of alcohol abuse can be contentious…I have had families come back and want to have it changed.”</a:t>
            </a:r>
          </a:p>
          <a:p>
            <a:pPr marL="0" indent="0">
              <a:buNone/>
            </a:pPr>
            <a:r>
              <a:rPr lang="en-US" b="1" dirty="0">
                <a:solidFill>
                  <a:srgbClr val="0000FF"/>
                </a:solidFill>
              </a:rPr>
              <a:t>Challenges to clinical certainty </a:t>
            </a:r>
          </a:p>
          <a:p>
            <a:r>
              <a:rPr lang="en-US" dirty="0"/>
              <a:t>Unexpected deaths &amp; deaths following a prolonged period without medical care.</a:t>
            </a:r>
          </a:p>
        </p:txBody>
      </p:sp>
      <p:sp>
        <p:nvSpPr>
          <p:cNvPr id="4" name="TextBox 3">
            <a:extLst>
              <a:ext uri="{FF2B5EF4-FFF2-40B4-BE49-F238E27FC236}">
                <a16:creationId xmlns:a16="http://schemas.microsoft.com/office/drawing/2014/main" id="{DB489D24-B522-4CE1-B669-5EC13E547EB0}"/>
              </a:ext>
            </a:extLst>
          </p:cNvPr>
          <p:cNvSpPr txBox="1"/>
          <p:nvPr/>
        </p:nvSpPr>
        <p:spPr>
          <a:xfrm>
            <a:off x="36342" y="6454761"/>
            <a:ext cx="4047711" cy="369332"/>
          </a:xfrm>
          <a:prstGeom prst="rect">
            <a:avLst/>
          </a:prstGeom>
          <a:noFill/>
        </p:spPr>
        <p:txBody>
          <a:bodyPr wrap="none" rtlCol="0">
            <a:spAutoFit/>
          </a:bodyPr>
          <a:lstStyle/>
          <a:p>
            <a:r>
              <a:rPr lang="en-US" dirty="0"/>
              <a:t>Source: </a:t>
            </a:r>
            <a:r>
              <a:rPr lang="en-US" i="1" dirty="0"/>
              <a:t>PLoS One</a:t>
            </a:r>
            <a:r>
              <a:rPr lang="en-US" dirty="0"/>
              <a:t>. 2022. 17(5):</a:t>
            </a:r>
            <a:r>
              <a:rPr lang="en-US" dirty="0" err="1"/>
              <a:t>e0268566</a:t>
            </a:r>
            <a:r>
              <a:rPr lang="en-US" dirty="0"/>
              <a:t>.</a:t>
            </a:r>
          </a:p>
        </p:txBody>
      </p:sp>
      <p:sp>
        <p:nvSpPr>
          <p:cNvPr id="5" name="TextBox 4">
            <a:extLst>
              <a:ext uri="{FF2B5EF4-FFF2-40B4-BE49-F238E27FC236}">
                <a16:creationId xmlns:a16="http://schemas.microsoft.com/office/drawing/2014/main" id="{2F18ED00-BC6E-4BC0-A75A-C00EE7571BCE}"/>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48481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41F3-8395-4FBC-B2EC-E12891900448}"/>
              </a:ext>
            </a:extLst>
          </p:cNvPr>
          <p:cNvSpPr>
            <a:spLocks noGrp="1"/>
          </p:cNvSpPr>
          <p:nvPr>
            <p:ph type="title"/>
          </p:nvPr>
        </p:nvSpPr>
        <p:spPr>
          <a:xfrm>
            <a:off x="838200" y="237588"/>
            <a:ext cx="10515600" cy="886898"/>
          </a:xfrm>
        </p:spPr>
        <p:txBody>
          <a:bodyPr/>
          <a:lstStyle/>
          <a:p>
            <a:pPr algn="ctr"/>
            <a:r>
              <a:rPr lang="en-US" b="1" dirty="0">
                <a:latin typeface="+mn-lt"/>
              </a:rPr>
              <a:t>Strategies Resulting from these Limits</a:t>
            </a:r>
          </a:p>
        </p:txBody>
      </p:sp>
      <p:sp>
        <p:nvSpPr>
          <p:cNvPr id="3" name="Content Placeholder 2">
            <a:extLst>
              <a:ext uri="{FF2B5EF4-FFF2-40B4-BE49-F238E27FC236}">
                <a16:creationId xmlns:a16="http://schemas.microsoft.com/office/drawing/2014/main" id="{E03910E5-34A0-4937-B792-A39E29FB8840}"/>
              </a:ext>
            </a:extLst>
          </p:cNvPr>
          <p:cNvSpPr>
            <a:spLocks noGrp="1"/>
          </p:cNvSpPr>
          <p:nvPr>
            <p:ph idx="1"/>
          </p:nvPr>
        </p:nvSpPr>
        <p:spPr>
          <a:xfrm>
            <a:off x="267286" y="1124486"/>
            <a:ext cx="11535508" cy="5360720"/>
          </a:xfrm>
        </p:spPr>
        <p:txBody>
          <a:bodyPr>
            <a:normAutofit lnSpcReduction="10000"/>
          </a:bodyPr>
          <a:lstStyle/>
          <a:p>
            <a:pPr marL="0" indent="0">
              <a:buNone/>
            </a:pPr>
            <a:r>
              <a:rPr lang="en-US" b="1" dirty="0">
                <a:solidFill>
                  <a:srgbClr val="0000FF"/>
                </a:solidFill>
              </a:rPr>
              <a:t>Use the most general cause of death</a:t>
            </a:r>
          </a:p>
          <a:p>
            <a:r>
              <a:rPr lang="en-US" dirty="0"/>
              <a:t> “I always use respiratory failure if I don’t know” &amp; “If I don’t know the cause of death I would…fill out the most general term.”</a:t>
            </a:r>
          </a:p>
          <a:p>
            <a:pPr marL="0" indent="0">
              <a:buNone/>
            </a:pPr>
            <a:r>
              <a:rPr lang="en-US" b="1" dirty="0">
                <a:solidFill>
                  <a:srgbClr val="0000FF"/>
                </a:solidFill>
              </a:rPr>
              <a:t>Use admission diagnosis</a:t>
            </a:r>
          </a:p>
          <a:p>
            <a:r>
              <a:rPr lang="en-US" dirty="0"/>
              <a:t>“I’ll default to their admissions diagnosis. If somebody comes in for sepsis, then other badness happens…I will put acute hypoxic respiratory failure secondary to sepsis.” </a:t>
            </a:r>
          </a:p>
          <a:p>
            <a:pPr marL="0" indent="0">
              <a:buNone/>
            </a:pPr>
            <a:r>
              <a:rPr lang="en-US" b="1" dirty="0">
                <a:solidFill>
                  <a:srgbClr val="0000FF"/>
                </a:solidFill>
              </a:rPr>
              <a:t>Most likely cause based on expectations or epidemiology</a:t>
            </a:r>
          </a:p>
          <a:p>
            <a:r>
              <a:rPr lang="en-US" dirty="0"/>
              <a:t>“The most common cause of death for a patient with dementia would be aspiration pneumonia. If the story fits, that’s what we sign it out as.”</a:t>
            </a:r>
          </a:p>
          <a:p>
            <a:pPr marL="0" indent="0">
              <a:buNone/>
            </a:pPr>
            <a:r>
              <a:rPr lang="en-US" b="1" dirty="0">
                <a:solidFill>
                  <a:srgbClr val="0000FF"/>
                </a:solidFill>
              </a:rPr>
              <a:t>Obtain more information</a:t>
            </a:r>
          </a:p>
          <a:p>
            <a:r>
              <a:rPr lang="en-US" dirty="0"/>
              <a:t>“I would fill in the history. You could do a chart review and talk to the family.” </a:t>
            </a:r>
          </a:p>
        </p:txBody>
      </p:sp>
      <p:sp>
        <p:nvSpPr>
          <p:cNvPr id="4" name="TextBox 3">
            <a:extLst>
              <a:ext uri="{FF2B5EF4-FFF2-40B4-BE49-F238E27FC236}">
                <a16:creationId xmlns:a16="http://schemas.microsoft.com/office/drawing/2014/main" id="{20DD7459-72E2-430F-90A2-47222A511157}"/>
              </a:ext>
            </a:extLst>
          </p:cNvPr>
          <p:cNvSpPr txBox="1"/>
          <p:nvPr/>
        </p:nvSpPr>
        <p:spPr>
          <a:xfrm>
            <a:off x="36342" y="6454761"/>
            <a:ext cx="4047711" cy="369332"/>
          </a:xfrm>
          <a:prstGeom prst="rect">
            <a:avLst/>
          </a:prstGeom>
          <a:noFill/>
        </p:spPr>
        <p:txBody>
          <a:bodyPr wrap="none" rtlCol="0">
            <a:spAutoFit/>
          </a:bodyPr>
          <a:lstStyle/>
          <a:p>
            <a:r>
              <a:rPr lang="en-US" dirty="0"/>
              <a:t>Source: </a:t>
            </a:r>
            <a:r>
              <a:rPr lang="en-US" i="1" dirty="0"/>
              <a:t>PLoS One</a:t>
            </a:r>
            <a:r>
              <a:rPr lang="en-US" dirty="0"/>
              <a:t>. 2022. 17(5):</a:t>
            </a:r>
            <a:r>
              <a:rPr lang="en-US" dirty="0" err="1"/>
              <a:t>e0268566</a:t>
            </a:r>
            <a:r>
              <a:rPr lang="en-US" dirty="0"/>
              <a:t>.</a:t>
            </a:r>
          </a:p>
        </p:txBody>
      </p:sp>
      <p:sp>
        <p:nvSpPr>
          <p:cNvPr id="5" name="TextBox 4">
            <a:extLst>
              <a:ext uri="{FF2B5EF4-FFF2-40B4-BE49-F238E27FC236}">
                <a16:creationId xmlns:a16="http://schemas.microsoft.com/office/drawing/2014/main" id="{A0CE040A-D298-44AD-8EED-12EA45520AE7}"/>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335647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25CD-304E-47ED-B229-58653A7EE295}"/>
              </a:ext>
            </a:extLst>
          </p:cNvPr>
          <p:cNvSpPr>
            <a:spLocks noGrp="1"/>
          </p:cNvSpPr>
          <p:nvPr>
            <p:ph type="title"/>
          </p:nvPr>
        </p:nvSpPr>
        <p:spPr>
          <a:xfrm>
            <a:off x="625763" y="97271"/>
            <a:ext cx="10515600" cy="697057"/>
          </a:xfrm>
        </p:spPr>
        <p:txBody>
          <a:bodyPr>
            <a:normAutofit fontScale="90000"/>
          </a:bodyPr>
          <a:lstStyle/>
          <a:p>
            <a:r>
              <a:rPr lang="en-US" dirty="0">
                <a:solidFill>
                  <a:srgbClr val="0000FF"/>
                </a:solidFill>
              </a:rPr>
              <a:t>Transitioning Local reporting into National Rates</a:t>
            </a:r>
          </a:p>
        </p:txBody>
      </p:sp>
      <p:sp>
        <p:nvSpPr>
          <p:cNvPr id="3" name="Content Placeholder 2">
            <a:extLst>
              <a:ext uri="{FF2B5EF4-FFF2-40B4-BE49-F238E27FC236}">
                <a16:creationId xmlns:a16="http://schemas.microsoft.com/office/drawing/2014/main" id="{5C16D19D-F8EF-49C5-AB24-03AA3769E139}"/>
              </a:ext>
            </a:extLst>
          </p:cNvPr>
          <p:cNvSpPr>
            <a:spLocks noGrp="1"/>
          </p:cNvSpPr>
          <p:nvPr>
            <p:ph idx="1"/>
          </p:nvPr>
        </p:nvSpPr>
        <p:spPr>
          <a:xfrm>
            <a:off x="101598" y="770434"/>
            <a:ext cx="11647055" cy="5722441"/>
          </a:xfrm>
        </p:spPr>
        <p:txBody>
          <a:bodyPr>
            <a:normAutofit/>
          </a:bodyPr>
          <a:lstStyle/>
          <a:p>
            <a:r>
              <a:rPr lang="en-US" sz="2400" dirty="0"/>
              <a:t>The National Vital Statistics System must take the locally generated death certificates and translate them into national maternal mortality rates. Study examined the literal causes of death written on the certificate to ascertain if the coding of them is accurate.</a:t>
            </a:r>
          </a:p>
          <a:p>
            <a:pPr algn="l"/>
            <a:r>
              <a:rPr lang="en-US" sz="2000" dirty="0"/>
              <a:t>“</a:t>
            </a:r>
            <a:r>
              <a:rPr lang="en-US" sz="2000" b="0" i="0" u="none" strike="noStrike" baseline="0" dirty="0"/>
              <a:t>US coding practices specify that if the pregnancy checkbox indicates the death occurred during or within 1 year of pregnancy, and the death is due to natural causes (i.e. excluding accidents, homicide and suicide) then the cause of death is automatically coded as a maternal or late maternal death, regardless of whether the condition was related to or exacerbated by the pregnancy.”</a:t>
            </a:r>
          </a:p>
          <a:p>
            <a:pPr marL="0" indent="0" algn="l">
              <a:buNone/>
            </a:pPr>
            <a:endParaRPr lang="en-US" sz="2000" b="0" i="0" u="none" strike="noStrike" baseline="0" dirty="0"/>
          </a:p>
          <a:p>
            <a:pPr algn="l"/>
            <a:endParaRPr lang="en-US" sz="2000" dirty="0"/>
          </a:p>
        </p:txBody>
      </p:sp>
      <p:sp>
        <p:nvSpPr>
          <p:cNvPr id="4" name="TextBox 3">
            <a:extLst>
              <a:ext uri="{FF2B5EF4-FFF2-40B4-BE49-F238E27FC236}">
                <a16:creationId xmlns:a16="http://schemas.microsoft.com/office/drawing/2014/main" id="{34C66114-E898-4EA0-8509-D11AC4EEA7B2}"/>
              </a:ext>
            </a:extLst>
          </p:cNvPr>
          <p:cNvSpPr txBox="1"/>
          <p:nvPr/>
        </p:nvSpPr>
        <p:spPr>
          <a:xfrm>
            <a:off x="101598" y="6492875"/>
            <a:ext cx="11647055" cy="369332"/>
          </a:xfrm>
          <a:prstGeom prst="rect">
            <a:avLst/>
          </a:prstGeom>
          <a:noFill/>
        </p:spPr>
        <p:txBody>
          <a:bodyPr wrap="square" rtlCol="0">
            <a:spAutoFit/>
          </a:bodyPr>
          <a:lstStyle/>
          <a:p>
            <a:pPr algn="l"/>
            <a:r>
              <a:rPr lang="en-US" dirty="0"/>
              <a:t>Source: </a:t>
            </a:r>
            <a:r>
              <a:rPr lang="pt-BR" sz="1800" b="0" i="0" u="none" strike="noStrike" baseline="0" dirty="0">
                <a:solidFill>
                  <a:srgbClr val="000000"/>
                </a:solidFill>
                <a:latin typeface="Helvetica-Condensed"/>
              </a:rPr>
              <a:t>MacDorman MF, et al. </a:t>
            </a:r>
            <a:r>
              <a:rPr lang="en-US" sz="1800" b="0" i="0" u="none" strike="noStrike" baseline="0" dirty="0">
                <a:solidFill>
                  <a:srgbClr val="000000"/>
                </a:solidFill>
                <a:latin typeface="Helvetica-Condensed"/>
              </a:rPr>
              <a:t>(2020) </a:t>
            </a:r>
            <a:r>
              <a:rPr lang="en-US" sz="1800" b="0" i="1" u="none" strike="noStrike" baseline="0" dirty="0">
                <a:solidFill>
                  <a:srgbClr val="000000"/>
                </a:solidFill>
                <a:latin typeface="Helvetica-Condensed"/>
              </a:rPr>
              <a:t>PLoS ONE </a:t>
            </a:r>
            <a:r>
              <a:rPr lang="en-US" sz="1800" b="0" i="0" u="none" strike="noStrike" baseline="0" dirty="0">
                <a:solidFill>
                  <a:srgbClr val="000000"/>
                </a:solidFill>
                <a:latin typeface="Helvetica-Condensed"/>
              </a:rPr>
              <a:t>15(10): </a:t>
            </a:r>
            <a:r>
              <a:rPr lang="en-US" sz="1800" b="0" i="0" u="none" strike="noStrike" baseline="0" dirty="0" err="1">
                <a:solidFill>
                  <a:srgbClr val="000000"/>
                </a:solidFill>
                <a:latin typeface="Helvetica-Condensed"/>
              </a:rPr>
              <a:t>e0240701</a:t>
            </a:r>
            <a:r>
              <a:rPr lang="en-US" sz="1800" b="0" i="0" u="none" strike="noStrike" baseline="0" dirty="0">
                <a:solidFill>
                  <a:srgbClr val="000000"/>
                </a:solidFill>
                <a:latin typeface="Helvetica-Condensed"/>
              </a:rPr>
              <a:t>. </a:t>
            </a:r>
            <a:r>
              <a:rPr lang="en-US" sz="1800" b="0" i="0" u="none" strike="noStrike" baseline="0" dirty="0">
                <a:solidFill>
                  <a:srgbClr val="2C5CFB"/>
                </a:solidFill>
                <a:latin typeface="Helvetica-Condensed"/>
              </a:rPr>
              <a:t>https://doi.org/10.1371/journal.pone.0240701</a:t>
            </a:r>
            <a:endParaRPr lang="en-US" dirty="0"/>
          </a:p>
        </p:txBody>
      </p:sp>
      <p:pic>
        <p:nvPicPr>
          <p:cNvPr id="10" name="Picture 9">
            <a:extLst>
              <a:ext uri="{FF2B5EF4-FFF2-40B4-BE49-F238E27FC236}">
                <a16:creationId xmlns:a16="http://schemas.microsoft.com/office/drawing/2014/main" id="{E9766F2A-92FF-4E6D-B6CB-2E063ABF8EED}"/>
              </a:ext>
            </a:extLst>
          </p:cNvPr>
          <p:cNvPicPr>
            <a:picLocks noChangeAspect="1"/>
          </p:cNvPicPr>
          <p:nvPr/>
        </p:nvPicPr>
        <p:blipFill>
          <a:blip r:embed="rId2"/>
          <a:stretch>
            <a:fillRect/>
          </a:stretch>
        </p:blipFill>
        <p:spPr>
          <a:xfrm>
            <a:off x="1154545" y="3043439"/>
            <a:ext cx="9014691" cy="2846531"/>
          </a:xfrm>
          <a:prstGeom prst="rect">
            <a:avLst/>
          </a:prstGeom>
        </p:spPr>
      </p:pic>
      <p:sp>
        <p:nvSpPr>
          <p:cNvPr id="11" name="TextBox 10">
            <a:extLst>
              <a:ext uri="{FF2B5EF4-FFF2-40B4-BE49-F238E27FC236}">
                <a16:creationId xmlns:a16="http://schemas.microsoft.com/office/drawing/2014/main" id="{190F1300-1536-4E4C-B2CB-43D66175ED41}"/>
              </a:ext>
            </a:extLst>
          </p:cNvPr>
          <p:cNvSpPr txBox="1"/>
          <p:nvPr/>
        </p:nvSpPr>
        <p:spPr>
          <a:xfrm>
            <a:off x="1625601" y="5831237"/>
            <a:ext cx="7934035" cy="646331"/>
          </a:xfrm>
          <a:prstGeom prst="rect">
            <a:avLst/>
          </a:prstGeom>
          <a:noFill/>
        </p:spPr>
        <p:txBody>
          <a:bodyPr wrap="square" rtlCol="0">
            <a:spAutoFit/>
          </a:bodyPr>
          <a:lstStyle/>
          <a:p>
            <a:pPr algn="ctr"/>
            <a:r>
              <a:rPr lang="en-US" b="1" i="1" dirty="0">
                <a:solidFill>
                  <a:srgbClr val="C00000"/>
                </a:solidFill>
              </a:rPr>
              <a:t>In this example, the underlying cause of death based on NCHS rules was </a:t>
            </a:r>
            <a:r>
              <a:rPr lang="en-US" b="1" i="1" u="sng" dirty="0">
                <a:solidFill>
                  <a:srgbClr val="C00000"/>
                </a:solidFill>
              </a:rPr>
              <a:t>twin pregnancy</a:t>
            </a:r>
            <a:r>
              <a:rPr lang="en-US" b="1" i="1" dirty="0">
                <a:solidFill>
                  <a:srgbClr val="C00000"/>
                </a:solidFill>
              </a:rPr>
              <a:t>, but researchers recoded to </a:t>
            </a:r>
            <a:r>
              <a:rPr lang="en-US" b="1" i="1" u="sng" dirty="0">
                <a:solidFill>
                  <a:srgbClr val="C00000"/>
                </a:solidFill>
              </a:rPr>
              <a:t>placenta previa.</a:t>
            </a:r>
          </a:p>
        </p:txBody>
      </p:sp>
    </p:spTree>
    <p:extLst>
      <p:ext uri="{BB962C8B-B14F-4D97-AF65-F5344CB8AC3E}">
        <p14:creationId xmlns:p14="http://schemas.microsoft.com/office/powerpoint/2010/main" val="3902845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normAutofit fontScale="90000"/>
          </a:bodyPr>
          <a:lstStyle/>
          <a:p>
            <a:r>
              <a:rPr lang="en-US" sz="6000" dirty="0">
                <a:solidFill>
                  <a:srgbClr val="0000FF"/>
                </a:solidFill>
              </a:rPr>
              <a:t>Summary </a:t>
            </a:r>
          </a:p>
        </p:txBody>
      </p:sp>
      <p:sp>
        <p:nvSpPr>
          <p:cNvPr id="3" name="Content Placeholder 2"/>
          <p:cNvSpPr>
            <a:spLocks noGrp="1"/>
          </p:cNvSpPr>
          <p:nvPr>
            <p:ph idx="1"/>
          </p:nvPr>
        </p:nvSpPr>
        <p:spPr>
          <a:xfrm>
            <a:off x="304800" y="1281339"/>
            <a:ext cx="11506199" cy="4934404"/>
          </a:xfrm>
        </p:spPr>
        <p:txBody>
          <a:bodyPr>
            <a:normAutofit fontScale="77500" lnSpcReduction="20000"/>
          </a:bodyPr>
          <a:lstStyle/>
          <a:p>
            <a:r>
              <a:rPr lang="en-US" sz="4000" i="1" dirty="0"/>
              <a:t>The introduction of the pregnancy checkbox served it’s stated purpose – it identified cases that would have been otherwise missed.</a:t>
            </a:r>
          </a:p>
          <a:p>
            <a:endParaRPr lang="en-US" sz="4000" i="1" dirty="0"/>
          </a:p>
          <a:p>
            <a:r>
              <a:rPr lang="en-US" sz="4000" i="1" dirty="0"/>
              <a:t> Unfortunately, it also led to a significant overcounting of women’s death as maternal deaths.</a:t>
            </a:r>
          </a:p>
          <a:p>
            <a:endParaRPr lang="en-US" sz="4000" i="1" dirty="0"/>
          </a:p>
          <a:p>
            <a:r>
              <a:rPr lang="en-US" sz="4000" i="1" dirty="0"/>
              <a:t>Misclassification in maternal deaths only part of a larger problem in death reporting. </a:t>
            </a:r>
          </a:p>
          <a:p>
            <a:pPr marL="0" indent="0">
              <a:buNone/>
            </a:pPr>
            <a:endParaRPr lang="en-US" sz="4000" i="1" dirty="0"/>
          </a:p>
          <a:p>
            <a:r>
              <a:rPr lang="en-US" sz="4000" i="1" dirty="0"/>
              <a:t>Even if you take a more conservative approach to determining the maternal mortality ratio, the U.S. data suggests we are not doing well. </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888036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8" y="599587"/>
            <a:ext cx="10515600" cy="5414352"/>
          </a:xfrm>
        </p:spPr>
        <p:txBody>
          <a:bodyPr>
            <a:normAutofit/>
          </a:bodyPr>
          <a:lstStyle/>
          <a:p>
            <a:br>
              <a:rPr lang="en-US" sz="5400" b="1" i="1" dirty="0">
                <a:solidFill>
                  <a:srgbClr val="0000FF"/>
                </a:solidFill>
                <a:latin typeface="+mn-lt"/>
              </a:rPr>
            </a:br>
            <a:r>
              <a:rPr lang="en-US" sz="5400" b="1" i="1" dirty="0">
                <a:solidFill>
                  <a:srgbClr val="0000FF"/>
                </a:solidFill>
                <a:latin typeface="+mn-lt"/>
              </a:rPr>
              <a:t>4. </a:t>
            </a:r>
            <a:r>
              <a:rPr lang="en-US" sz="6000" b="1" i="1" dirty="0">
                <a:solidFill>
                  <a:srgbClr val="0000FF"/>
                </a:solidFill>
              </a:rPr>
              <a:t>The Pregnancy Related Mortality </a:t>
            </a:r>
            <a:r>
              <a:rPr lang="en-US" sz="6000" i="1" dirty="0">
                <a:solidFill>
                  <a:srgbClr val="0000FF"/>
                </a:solidFill>
              </a:rPr>
              <a:t>Surveillance System</a:t>
            </a:r>
            <a:br>
              <a:rPr lang="en-US" sz="6000" i="1" dirty="0">
                <a:solidFill>
                  <a:srgbClr val="0000FF"/>
                </a:solidFill>
              </a:rPr>
            </a:br>
            <a:br>
              <a:rPr lang="en-US" sz="5400" b="1" i="1" dirty="0">
                <a:solidFill>
                  <a:srgbClr val="C00000"/>
                </a:solidFill>
                <a:latin typeface="+mn-lt"/>
              </a:rPr>
            </a:br>
            <a:endParaRPr lang="en-US" sz="5400" b="1" i="1" dirty="0">
              <a:solidFill>
                <a:srgbClr val="C00000"/>
              </a:solidFill>
              <a:latin typeface="+mn-lt"/>
            </a:endParaRP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952569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313" y="773306"/>
            <a:ext cx="8069868" cy="6084694"/>
          </a:xfrm>
          <a:prstGeom prst="rect">
            <a:avLst/>
          </a:prstGeom>
        </p:spPr>
      </p:pic>
      <p:sp>
        <p:nvSpPr>
          <p:cNvPr id="2" name="TextBox 1"/>
          <p:cNvSpPr txBox="1"/>
          <p:nvPr/>
        </p:nvSpPr>
        <p:spPr>
          <a:xfrm>
            <a:off x="1786759" y="0"/>
            <a:ext cx="88569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panose="020F0502020204030204"/>
                <a:ea typeface="+mn-ea"/>
                <a:cs typeface="+mn-cs"/>
              </a:rPr>
              <a:t>Pregnancy Mortality Surveillance System</a:t>
            </a:r>
          </a:p>
        </p:txBody>
      </p:sp>
    </p:spTree>
    <p:extLst>
      <p:ext uri="{BB962C8B-B14F-4D97-AF65-F5344CB8AC3E}">
        <p14:creationId xmlns:p14="http://schemas.microsoft.com/office/powerpoint/2010/main" val="3564691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8" y="118940"/>
            <a:ext cx="11980984" cy="1325563"/>
          </a:xfrm>
        </p:spPr>
        <p:txBody>
          <a:bodyPr/>
          <a:lstStyle/>
          <a:p>
            <a:r>
              <a:rPr lang="en-US" b="1" dirty="0">
                <a:solidFill>
                  <a:srgbClr val="0000FF"/>
                </a:solidFill>
                <a:latin typeface="+mn-lt"/>
              </a:rPr>
              <a:t>Data for CDCs Pregnancy Related Mortality System </a:t>
            </a:r>
          </a:p>
        </p:txBody>
      </p:sp>
      <p:sp>
        <p:nvSpPr>
          <p:cNvPr id="3" name="Content Placeholder 2"/>
          <p:cNvSpPr>
            <a:spLocks noGrp="1"/>
          </p:cNvSpPr>
          <p:nvPr>
            <p:ph idx="1"/>
          </p:nvPr>
        </p:nvSpPr>
        <p:spPr>
          <a:xfrm>
            <a:off x="328245" y="1242646"/>
            <a:ext cx="11594123" cy="5193323"/>
          </a:xfrm>
        </p:spPr>
        <p:txBody>
          <a:bodyPr>
            <a:normAutofit/>
          </a:bodyPr>
          <a:lstStyle/>
          <a:p>
            <a:pPr marL="0" indent="0">
              <a:buNone/>
            </a:pPr>
            <a:r>
              <a:rPr lang="en-US" sz="3200" i="1" dirty="0"/>
              <a:t>Each year, CDC requests the 52 reporting areas (50 states, New York City, and Washington DC) to </a:t>
            </a:r>
            <a:r>
              <a:rPr lang="en-US" sz="3200" b="1" i="1" dirty="0">
                <a:solidFill>
                  <a:srgbClr val="0000FF"/>
                </a:solidFill>
              </a:rPr>
              <a:t>voluntarily send copies of death certificates for all women who died during pregnancy or within 1 year of pregnancy, and copies of the matching birth or fetal death certificates,</a:t>
            </a:r>
            <a:r>
              <a:rPr lang="en-US" sz="3200" i="1" dirty="0"/>
              <a:t> if they have the ability to perform such record links. All of the information obtained is summarized, and medically trained epidemiologists determine the cause and time of death related to the pregnancy. Causes of death are coded by using a system established in 1986 by the American College of Obstetricians and Gynecologists and the Centers for Disease Control and Prevention Maternal Mortality Study Group.</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428935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81100"/>
          </a:xfrm>
        </p:spPr>
        <p:txBody>
          <a:bodyPr>
            <a:normAutofit fontScale="90000"/>
          </a:bodyPr>
          <a:lstStyle/>
          <a:p>
            <a:pPr algn="ctr"/>
            <a:r>
              <a:rPr lang="en-US" b="1" dirty="0">
                <a:solidFill>
                  <a:srgbClr val="C00000"/>
                </a:solidFill>
                <a:latin typeface="+mn-lt"/>
              </a:rPr>
              <a:t>Our best existing measure</a:t>
            </a:r>
            <a:br>
              <a:rPr lang="en-US" b="1" dirty="0">
                <a:latin typeface="+mn-lt"/>
              </a:rPr>
            </a:br>
            <a:r>
              <a:rPr lang="en-US" b="1" i="1" dirty="0">
                <a:latin typeface="+mn-lt"/>
              </a:rPr>
              <a:t>Pregnancy Related Mortality, U.S., 1987-2018</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7742491"/>
              </p:ext>
            </p:extLst>
          </p:nvPr>
        </p:nvGraphicFramePr>
        <p:xfrm>
          <a:off x="838200" y="1438187"/>
          <a:ext cx="11196742" cy="4422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2695523" y="3386156"/>
            <a:ext cx="59913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Pregnancy Related Mortality Ratio (per 100,000 births)</a:t>
            </a:r>
          </a:p>
        </p:txBody>
      </p:sp>
      <p:sp>
        <p:nvSpPr>
          <p:cNvPr id="11" name="Title 1"/>
          <p:cNvSpPr txBox="1">
            <a:spLocks/>
          </p:cNvSpPr>
          <p:nvPr/>
        </p:nvSpPr>
        <p:spPr>
          <a:xfrm>
            <a:off x="407725" y="6118048"/>
            <a:ext cx="11627217" cy="552817"/>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j-ea"/>
                <a:cs typeface="+mj-cs"/>
              </a:rPr>
              <a:t>Source: CDC. Adapted from </a:t>
            </a: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Creanga. Pregnancy-Related Mortality in the United States. </a:t>
            </a:r>
            <a:r>
              <a:rPr kumimoji="0" lang="en-US" sz="1200" b="0" i="1" u="none" strike="noStrike" kern="1200" cap="none" spc="0" normalizeH="0" baseline="0" noProof="0" dirty="0" err="1">
                <a:ln>
                  <a:noFill/>
                </a:ln>
                <a:solidFill>
                  <a:prstClr val="black"/>
                </a:solidFill>
                <a:effectLst/>
                <a:uLnTx/>
                <a:uFillTx/>
                <a:latin typeface="Calibri" panose="020F0502020204030204"/>
                <a:ea typeface="+mj-ea"/>
                <a:cs typeface="+mj-cs"/>
              </a:rPr>
              <a:t>Obstet</a:t>
            </a:r>
            <a:r>
              <a:rPr kumimoji="0" lang="en-US" sz="1200" b="0" i="1"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1200" b="0" i="1" u="none" strike="noStrike" kern="1200" cap="none" spc="0" normalizeH="0" baseline="0" noProof="0" dirty="0" err="1">
                <a:ln>
                  <a:noFill/>
                </a:ln>
                <a:solidFill>
                  <a:prstClr val="black"/>
                </a:solidFill>
                <a:effectLst/>
                <a:uLnTx/>
                <a:uFillTx/>
                <a:latin typeface="Calibri" panose="020F0502020204030204"/>
                <a:ea typeface="+mj-ea"/>
                <a:cs typeface="+mj-cs"/>
              </a:rPr>
              <a:t>Gynecol</a:t>
            </a:r>
            <a:r>
              <a:rPr kumimoji="0" lang="en-US" sz="1200" b="0" i="1" u="none" strike="noStrike" kern="1200" cap="none" spc="0" normalizeH="0" baseline="0" noProof="0" dirty="0">
                <a:ln>
                  <a:noFill/>
                </a:ln>
                <a:solidFill>
                  <a:prstClr val="black"/>
                </a:solidFill>
                <a:effectLst/>
                <a:uLnTx/>
                <a:uFillTx/>
                <a:latin typeface="Calibri" panose="020F0502020204030204"/>
                <a:ea typeface="+mj-ea"/>
                <a:cs typeface="+mj-cs"/>
              </a:rPr>
              <a:t> 2017 &amp; </a:t>
            </a: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Petersen E. et al. Vital Signs: Pregnancy-Related Deaths, U.S., 2011–2015,.</a:t>
            </a:r>
            <a:r>
              <a:rPr kumimoji="0" lang="en-US" sz="1200" b="1"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mj-ea"/>
                <a:cs typeface="+mj-cs"/>
              </a:rPr>
              <a:t>MMWR </a:t>
            </a:r>
            <a:r>
              <a:rPr kumimoji="0" lang="en-US" sz="1200" b="1" i="1" u="none" strike="noStrike" kern="1200" cap="none" spc="0" normalizeH="0" baseline="0" noProof="0" dirty="0">
                <a:ln>
                  <a:noFill/>
                </a:ln>
                <a:solidFill>
                  <a:prstClr val="black"/>
                </a:solidFill>
                <a:effectLst/>
                <a:uLnTx/>
                <a:uFillTx/>
                <a:latin typeface="Calibri" panose="020F0502020204030204"/>
                <a:ea typeface="+mj-ea"/>
                <a:cs typeface="+mj-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vol.68. May 7, 2019. 1-7 &amp; Petersen E et al. Racial/Ethnic Disparities in Pregnancy Related Deaths – U.S. 2007-’16. </a:t>
            </a:r>
            <a:r>
              <a:rPr kumimoji="0" lang="en-US" sz="1200" b="0" i="1" u="none" strike="noStrike" kern="1200" cap="none" spc="0" normalizeH="0" baseline="0" noProof="0" dirty="0">
                <a:ln>
                  <a:noFill/>
                </a:ln>
                <a:solidFill>
                  <a:prstClr val="black"/>
                </a:solidFill>
                <a:effectLst/>
                <a:uLnTx/>
                <a:uFillTx/>
                <a:latin typeface="Calibri" panose="020F0502020204030204"/>
                <a:ea typeface="+mj-ea"/>
                <a:cs typeface="+mj-cs"/>
              </a:rPr>
              <a:t>MMWR</a:t>
            </a:r>
            <a: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mj-cs"/>
              </a:rPr>
              <a:t> 9/6/19. </a:t>
            </a:r>
            <a:endParaRPr kumimoji="0" lang="en-US" sz="1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10" name="TextBox 9"/>
          <p:cNvSpPr txBox="1"/>
          <p:nvPr/>
        </p:nvSpPr>
        <p:spPr>
          <a:xfrm>
            <a:off x="9276650" y="6488668"/>
            <a:ext cx="2915350" cy="369332"/>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470712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2233"/>
            <a:ext cx="12192000" cy="1528456"/>
          </a:xfrm>
        </p:spPr>
        <p:txBody>
          <a:bodyPr>
            <a:normAutofit/>
          </a:bodyPr>
          <a:lstStyle/>
          <a:p>
            <a:r>
              <a:rPr lang="en-US" sz="5400" b="1" dirty="0">
                <a:solidFill>
                  <a:srgbClr val="0000FF"/>
                </a:solidFill>
                <a:latin typeface="+mn-lt"/>
              </a:rPr>
              <a:t>Timing of Maternal Deaths (2011-2015)</a:t>
            </a:r>
          </a:p>
        </p:txBody>
      </p:sp>
      <p:graphicFrame>
        <p:nvGraphicFramePr>
          <p:cNvPr id="8" name="Content Placeholder 7"/>
          <p:cNvGraphicFramePr>
            <a:graphicFrameLocks noGrp="1"/>
          </p:cNvGraphicFramePr>
          <p:nvPr>
            <p:ph idx="1"/>
          </p:nvPr>
        </p:nvGraphicFramePr>
        <p:xfrm>
          <a:off x="1229470" y="1428750"/>
          <a:ext cx="8736693" cy="497205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3832078" y="4742534"/>
            <a:ext cx="3689184" cy="961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220135" y="6073170"/>
            <a:ext cx="113710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Petersen E. et al. Vital Signs: Pregnancy-Related Deaths, United States, 2011–2015, and Strategies for Prevention, 13 States, 2013–2017.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MMWR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vol.68. May 7, 2019. 1-7.</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57630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13714" y="335531"/>
            <a:ext cx="11240086" cy="6522469"/>
          </a:xfrm>
          <a:prstGeom prst="rect">
            <a:avLst/>
          </a:prstGeom>
        </p:spPr>
      </p:pic>
      <p:sp>
        <p:nvSpPr>
          <p:cNvPr id="5" name="Oval 4"/>
          <p:cNvSpPr/>
          <p:nvPr/>
        </p:nvSpPr>
        <p:spPr>
          <a:xfrm>
            <a:off x="1786595" y="223844"/>
            <a:ext cx="2926082" cy="6201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6488668"/>
            <a:ext cx="5518627" cy="369332"/>
          </a:xfrm>
          <a:prstGeom prst="rect">
            <a:avLst/>
          </a:prstGeom>
          <a:solidFill>
            <a:schemeClr val="bg1"/>
          </a:solidFill>
        </p:spPr>
        <p:txBody>
          <a:bodyPr wrap="none" rtlCol="0">
            <a:spAutoFit/>
          </a:bodyPr>
          <a:lstStyle/>
          <a:p>
            <a:r>
              <a:rPr lang="en-US" dirty="0"/>
              <a:t>Source: WHO.  Trends in Maternal Mortality. WHO, 2019.</a:t>
            </a:r>
          </a:p>
        </p:txBody>
      </p:sp>
      <p:sp>
        <p:nvSpPr>
          <p:cNvPr id="7" name="TextBox 6"/>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725205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2233"/>
            <a:ext cx="12192000" cy="1528456"/>
          </a:xfrm>
        </p:spPr>
        <p:txBody>
          <a:bodyPr>
            <a:normAutofit/>
          </a:bodyPr>
          <a:lstStyle/>
          <a:p>
            <a:r>
              <a:rPr lang="en-US" sz="5400" b="1" dirty="0">
                <a:solidFill>
                  <a:srgbClr val="0000FF"/>
                </a:solidFill>
                <a:latin typeface="+mn-lt"/>
              </a:rPr>
              <a:t>Timing of Maternal Deaths (2017-19)</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35224395"/>
              </p:ext>
            </p:extLst>
          </p:nvPr>
        </p:nvGraphicFramePr>
        <p:xfrm>
          <a:off x="1229470" y="1428750"/>
          <a:ext cx="8736693" cy="4972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284" y="6029236"/>
            <a:ext cx="89496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lang="en-US" sz="1600" b="0" i="0" u="none" strike="noStrike" baseline="0" dirty="0">
                <a:solidFill>
                  <a:srgbClr val="211D1E"/>
                </a:solidFill>
                <a:latin typeface="Calibri" panose="020F0502020204030204" pitchFamily="34" charset="0"/>
              </a:rPr>
              <a:t>Trost SL, Beauregard J, </a:t>
            </a:r>
            <a:r>
              <a:rPr lang="en-US" sz="1600" b="0" i="0" u="none" strike="noStrike" baseline="0" dirty="0" err="1">
                <a:solidFill>
                  <a:srgbClr val="211D1E"/>
                </a:solidFill>
                <a:latin typeface="Calibri" panose="020F0502020204030204" pitchFamily="34" charset="0"/>
              </a:rPr>
              <a:t>Njie</a:t>
            </a:r>
            <a:r>
              <a:rPr lang="en-US" sz="1600" b="0" i="0" u="none" strike="noStrike" baseline="0" dirty="0">
                <a:solidFill>
                  <a:srgbClr val="211D1E"/>
                </a:solidFill>
                <a:latin typeface="Calibri" panose="020F0502020204030204" pitchFamily="34" charset="0"/>
              </a:rPr>
              <a:t> F, et al. </a:t>
            </a:r>
            <a:r>
              <a:rPr lang="en-US" sz="1600" b="0" i="1" u="none" strike="noStrike" baseline="0" dirty="0">
                <a:solidFill>
                  <a:srgbClr val="211D1E"/>
                </a:solidFill>
                <a:latin typeface="Calibri" panose="020F0502020204030204" pitchFamily="34" charset="0"/>
              </a:rPr>
              <a:t>Pregnancy-Related Deaths: Data from Maternal Mortality Review Committees in 36 US States, 2017–2019</a:t>
            </a:r>
            <a:r>
              <a:rPr lang="en-US" sz="1600" b="0" i="0" u="none" strike="noStrike" baseline="0" dirty="0">
                <a:solidFill>
                  <a:srgbClr val="211D1E"/>
                </a:solidFill>
                <a:latin typeface="Calibri" panose="020F0502020204030204" pitchFamily="34" charset="0"/>
              </a:rPr>
              <a:t>. Atlanta, GA: Centers for Disease Control and Prevention, US Department of Health and Human Services; 2022.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781851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7BE-F282-45FA-5FED-1E907D0DCFEB}"/>
              </a:ext>
            </a:extLst>
          </p:cNvPr>
          <p:cNvSpPr>
            <a:spLocks noGrp="1"/>
          </p:cNvSpPr>
          <p:nvPr>
            <p:ph type="title"/>
          </p:nvPr>
        </p:nvSpPr>
        <p:spPr>
          <a:xfrm>
            <a:off x="807422" y="44469"/>
            <a:ext cx="10515600" cy="1325563"/>
          </a:xfrm>
        </p:spPr>
        <p:txBody>
          <a:bodyPr/>
          <a:lstStyle/>
          <a:p>
            <a:r>
              <a:rPr lang="en-US" i="0" dirty="0">
                <a:solidFill>
                  <a:srgbClr val="000000"/>
                </a:solidFill>
                <a:effectLst/>
              </a:rPr>
              <a:t>Pregnancy-related mortality ratio by urban-rural classifications: 2016-2018</a:t>
            </a:r>
            <a:endParaRPr lang="en-US" dirty="0"/>
          </a:p>
        </p:txBody>
      </p:sp>
      <p:graphicFrame>
        <p:nvGraphicFramePr>
          <p:cNvPr id="6" name="Content Placeholder 5">
            <a:extLst>
              <a:ext uri="{FF2B5EF4-FFF2-40B4-BE49-F238E27FC236}">
                <a16:creationId xmlns:a16="http://schemas.microsoft.com/office/drawing/2014/main" id="{4116D018-9615-A405-1EA1-551E0C41FB24}"/>
              </a:ext>
            </a:extLst>
          </p:cNvPr>
          <p:cNvGraphicFramePr>
            <a:graphicFrameLocks noGrp="1"/>
          </p:cNvGraphicFramePr>
          <p:nvPr>
            <p:ph idx="1"/>
          </p:nvPr>
        </p:nvGraphicFramePr>
        <p:xfrm>
          <a:off x="838200" y="1370032"/>
          <a:ext cx="10515600" cy="48069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AD4340E-F056-CA05-76CF-622926C3D7A7}"/>
              </a:ext>
            </a:extLst>
          </p:cNvPr>
          <p:cNvSpPr txBox="1"/>
          <p:nvPr/>
        </p:nvSpPr>
        <p:spPr>
          <a:xfrm rot="16200000">
            <a:off x="-859157" y="3366751"/>
            <a:ext cx="2933047" cy="400110"/>
          </a:xfrm>
          <a:prstGeom prst="rect">
            <a:avLst/>
          </a:prstGeom>
          <a:noFill/>
        </p:spPr>
        <p:txBody>
          <a:bodyPr wrap="none" rtlCol="0">
            <a:spAutoFit/>
          </a:bodyPr>
          <a:lstStyle/>
          <a:p>
            <a:r>
              <a:rPr lang="en-US" sz="2000" b="1" dirty="0"/>
              <a:t>Deaths per 100,000 Births</a:t>
            </a:r>
          </a:p>
        </p:txBody>
      </p:sp>
      <p:sp>
        <p:nvSpPr>
          <p:cNvPr id="8" name="TextBox 7">
            <a:extLst>
              <a:ext uri="{FF2B5EF4-FFF2-40B4-BE49-F238E27FC236}">
                <a16:creationId xmlns:a16="http://schemas.microsoft.com/office/drawing/2014/main" id="{0B67F0DB-A0A4-5619-973B-FD2A3E982DB5}"/>
              </a:ext>
            </a:extLst>
          </p:cNvPr>
          <p:cNvSpPr txBox="1"/>
          <p:nvPr/>
        </p:nvSpPr>
        <p:spPr>
          <a:xfrm>
            <a:off x="115192" y="6074867"/>
            <a:ext cx="8297287" cy="738664"/>
          </a:xfrm>
          <a:prstGeom prst="rect">
            <a:avLst/>
          </a:prstGeom>
          <a:noFill/>
        </p:spPr>
        <p:txBody>
          <a:bodyPr wrap="square" rtlCol="0">
            <a:spAutoFit/>
          </a:bodyPr>
          <a:lstStyle/>
          <a:p>
            <a:r>
              <a:rPr lang="en-US" dirty="0"/>
              <a:t>Source: CDC Website. </a:t>
            </a:r>
            <a:r>
              <a:rPr lang="en-US" sz="1200" dirty="0"/>
              <a:t>https://www.cdc.gov/reproductivehealth/maternal-mortality/pregnancy-mortality-surveillance-system.htm#:~:text=The%20Pregnancy%20Mortality%20Surveillance%20System%20(PMSS)%20defines%20a%20pregnancy%2D,or%20aggravated%20by%20the%20pregnancy.e</a:t>
            </a:r>
          </a:p>
        </p:txBody>
      </p:sp>
      <p:sp>
        <p:nvSpPr>
          <p:cNvPr id="9" name="TextBox 8">
            <a:extLst>
              <a:ext uri="{FF2B5EF4-FFF2-40B4-BE49-F238E27FC236}">
                <a16:creationId xmlns:a16="http://schemas.microsoft.com/office/drawing/2014/main" id="{E75E2D81-3EBC-4DEA-81DB-DE9A1CE05990}"/>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661910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EE0D-5BF9-6CD2-78D4-AF88E63E17B3}"/>
              </a:ext>
            </a:extLst>
          </p:cNvPr>
          <p:cNvSpPr>
            <a:spLocks noGrp="1"/>
          </p:cNvSpPr>
          <p:nvPr>
            <p:ph type="title"/>
          </p:nvPr>
        </p:nvSpPr>
        <p:spPr>
          <a:xfrm>
            <a:off x="732182" y="166342"/>
            <a:ext cx="10515600" cy="1325563"/>
          </a:xfrm>
        </p:spPr>
        <p:txBody>
          <a:bodyPr>
            <a:normAutofit/>
          </a:bodyPr>
          <a:lstStyle/>
          <a:p>
            <a:r>
              <a:rPr lang="en-US" i="0" dirty="0">
                <a:solidFill>
                  <a:srgbClr val="000000"/>
                </a:solidFill>
                <a:effectLst/>
              </a:rPr>
              <a:t>Causes of pregnancy-related death in the United States: 2016-2018</a:t>
            </a:r>
            <a:endParaRPr lang="en-US" dirty="0"/>
          </a:p>
        </p:txBody>
      </p:sp>
      <p:graphicFrame>
        <p:nvGraphicFramePr>
          <p:cNvPr id="6" name="Content Placeholder 5">
            <a:extLst>
              <a:ext uri="{FF2B5EF4-FFF2-40B4-BE49-F238E27FC236}">
                <a16:creationId xmlns:a16="http://schemas.microsoft.com/office/drawing/2014/main" id="{D39C2C9B-4E94-376E-A3A7-2B5ACE2467BB}"/>
              </a:ext>
            </a:extLst>
          </p:cNvPr>
          <p:cNvGraphicFramePr>
            <a:graphicFrameLocks noGrp="1"/>
          </p:cNvGraphicFramePr>
          <p:nvPr>
            <p:ph idx="1"/>
            <p:extLst>
              <p:ext uri="{D42A27DB-BD31-4B8C-83A1-F6EECF244321}">
                <p14:modId xmlns:p14="http://schemas.microsoft.com/office/powerpoint/2010/main" val="2078144579"/>
              </p:ext>
            </p:extLst>
          </p:nvPr>
        </p:nvGraphicFramePr>
        <p:xfrm>
          <a:off x="732182" y="1307239"/>
          <a:ext cx="10515600" cy="508117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8CEA3F0-63D3-4DE6-9749-A74A9B871C66}"/>
              </a:ext>
            </a:extLst>
          </p:cNvPr>
          <p:cNvSpPr txBox="1"/>
          <p:nvPr/>
        </p:nvSpPr>
        <p:spPr>
          <a:xfrm>
            <a:off x="129261" y="6203745"/>
            <a:ext cx="8409829" cy="738664"/>
          </a:xfrm>
          <a:prstGeom prst="rect">
            <a:avLst/>
          </a:prstGeom>
          <a:noFill/>
        </p:spPr>
        <p:txBody>
          <a:bodyPr wrap="square" rtlCol="0">
            <a:spAutoFit/>
          </a:bodyPr>
          <a:lstStyle/>
          <a:p>
            <a:r>
              <a:rPr lang="en-US" dirty="0"/>
              <a:t>Source: CDC Website. </a:t>
            </a:r>
            <a:r>
              <a:rPr lang="en-US" sz="1200" dirty="0"/>
              <a:t>https://www.cdc.gov/reproductivehealth/maternal-mortality/pregnancy-mortality-surveillance-system.htm#:~:text=The%20Pregnancy%20Mortality%20Surveillance%20System%20(PMSS)%20defines%20a%20pregnancy%2D,or%20aggravated%20by%20the%20pregnancy.e</a:t>
            </a:r>
          </a:p>
        </p:txBody>
      </p:sp>
      <p:sp>
        <p:nvSpPr>
          <p:cNvPr id="5" name="TextBox 4">
            <a:extLst>
              <a:ext uri="{FF2B5EF4-FFF2-40B4-BE49-F238E27FC236}">
                <a16:creationId xmlns:a16="http://schemas.microsoft.com/office/drawing/2014/main" id="{91559E96-9F57-4AD9-9444-718855D334C4}"/>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535490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3548" y="290216"/>
            <a:ext cx="11674768" cy="6202023"/>
          </a:xfrm>
          <a:prstGeom prst="rect">
            <a:avLst/>
          </a:prstGeom>
        </p:spPr>
      </p:pic>
      <p:sp>
        <p:nvSpPr>
          <p:cNvPr id="3" name="TextBox 2">
            <a:extLst>
              <a:ext uri="{FF2B5EF4-FFF2-40B4-BE49-F238E27FC236}">
                <a16:creationId xmlns:a16="http://schemas.microsoft.com/office/drawing/2014/main" id="{D07A49F2-E992-4F17-91B6-6780EBF16F4C}"/>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751849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29" y="105634"/>
            <a:ext cx="10515600" cy="1325563"/>
          </a:xfrm>
        </p:spPr>
        <p:txBody>
          <a:bodyPr/>
          <a:lstStyle/>
          <a:p>
            <a:r>
              <a:rPr lang="en-US" dirty="0"/>
              <a:t>Maternal Mortality Ratios </a:t>
            </a:r>
            <a:r>
              <a:rPr lang="en-US" sz="3200" dirty="0"/>
              <a:t>(per 100,000 live births), </a:t>
            </a:r>
            <a:r>
              <a:rPr lang="en-US" dirty="0"/>
              <a:t>U.S. 1987-2020*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0136321"/>
              </p:ext>
            </p:extLst>
          </p:nvPr>
        </p:nvGraphicFramePr>
        <p:xfrm>
          <a:off x="399393" y="1309036"/>
          <a:ext cx="11376595" cy="497626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384661" y="1940325"/>
            <a:ext cx="4754882" cy="149520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685109" y="2259874"/>
            <a:ext cx="104502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30137" y="1981919"/>
            <a:ext cx="4101737" cy="1384995"/>
          </a:xfrm>
          <a:prstGeom prst="rect">
            <a:avLst/>
          </a:prstGeom>
          <a:noFill/>
        </p:spPr>
        <p:txBody>
          <a:bodyPr wrap="square" rtlCol="0">
            <a:spAutoFit/>
          </a:bodyPr>
          <a:lstStyle/>
          <a:p>
            <a:r>
              <a:rPr lang="en-US" sz="2800" b="1" dirty="0">
                <a:solidFill>
                  <a:srgbClr val="0000FF"/>
                </a:solidFill>
              </a:rPr>
              <a:t>Official NVSS Rate</a:t>
            </a:r>
          </a:p>
          <a:p>
            <a:endParaRPr lang="en-US" sz="2800" b="1" dirty="0">
              <a:solidFill>
                <a:srgbClr val="0000FF"/>
              </a:solidFill>
            </a:endParaRPr>
          </a:p>
          <a:p>
            <a:r>
              <a:rPr lang="en-US" sz="2800" b="1" dirty="0">
                <a:solidFill>
                  <a:srgbClr val="C00000"/>
                </a:solidFill>
              </a:rPr>
              <a:t>Estimated from PMSS</a:t>
            </a:r>
          </a:p>
        </p:txBody>
      </p:sp>
      <p:cxnSp>
        <p:nvCxnSpPr>
          <p:cNvPr id="12" name="Straight Connector 11"/>
          <p:cNvCxnSpPr/>
          <p:nvPr/>
        </p:nvCxnSpPr>
        <p:spPr>
          <a:xfrm>
            <a:off x="1685109" y="3117668"/>
            <a:ext cx="10450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838" y="6218368"/>
            <a:ext cx="11914540" cy="584775"/>
          </a:xfrm>
          <a:prstGeom prst="rect">
            <a:avLst/>
          </a:prstGeom>
          <a:noFill/>
        </p:spPr>
        <p:txBody>
          <a:bodyPr wrap="square" rtlCol="0">
            <a:spAutoFit/>
          </a:bodyPr>
          <a:lstStyle/>
          <a:p>
            <a:r>
              <a:rPr lang="en-US" sz="1400" baseline="30000" dirty="0"/>
              <a:t>#</a:t>
            </a:r>
            <a:r>
              <a:rPr lang="en-US" sz="1400" i="1" dirty="0"/>
              <a:t> 1987-2007 &amp; 2018-20 based on official NVSS reported ratio; 2008-2016 estimated based on Pregnancy-Related Mortality Ratio limited to 42 days postpartum</a:t>
            </a:r>
            <a:r>
              <a:rPr lang="en-US" i="1" dirty="0"/>
              <a:t>.  </a:t>
            </a:r>
          </a:p>
          <a:p>
            <a:r>
              <a:rPr lang="en-US" sz="1400" i="1" dirty="0"/>
              <a:t>Source: </a:t>
            </a:r>
            <a:r>
              <a:rPr lang="en-US" sz="1400" dirty="0">
                <a:solidFill>
                  <a:prstClr val="black"/>
                </a:solidFill>
              </a:rPr>
              <a:t>Adapted from: Callaghan W. https://www.cdc.gov/grand-rounds/pp/2017/20171114-presentation-maternal-mortality-H.pdf</a:t>
            </a:r>
            <a:endParaRPr lang="en-US" sz="1400" i="1" dirty="0"/>
          </a:p>
        </p:txBody>
      </p:sp>
      <p:sp>
        <p:nvSpPr>
          <p:cNvPr id="14" name="TextBox 13"/>
          <p:cNvSpPr txBox="1"/>
          <p:nvPr/>
        </p:nvSpPr>
        <p:spPr>
          <a:xfrm>
            <a:off x="8990771" y="5373116"/>
            <a:ext cx="2479140" cy="369332"/>
          </a:xfrm>
          <a:prstGeom prst="rect">
            <a:avLst/>
          </a:prstGeom>
          <a:noFill/>
        </p:spPr>
        <p:txBody>
          <a:bodyPr wrap="none" rtlCol="0">
            <a:spAutoFit/>
          </a:bodyPr>
          <a:lstStyle/>
          <a:p>
            <a:r>
              <a:rPr lang="en-US" i="1" dirty="0">
                <a:solidFill>
                  <a:srgbClr val="0000FF"/>
                </a:solidFill>
              </a:rPr>
              <a:t># 2018-19 Official Ratios</a:t>
            </a:r>
          </a:p>
        </p:txBody>
      </p:sp>
      <p:sp>
        <p:nvSpPr>
          <p:cNvPr id="15" name="TextBox 14"/>
          <p:cNvSpPr txBox="1"/>
          <p:nvPr/>
        </p:nvSpPr>
        <p:spPr>
          <a:xfrm>
            <a:off x="9881303" y="6538342"/>
            <a:ext cx="2310697" cy="307777"/>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4249500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136526"/>
            <a:ext cx="10515600" cy="984704"/>
          </a:xfrm>
        </p:spPr>
        <p:txBody>
          <a:bodyPr>
            <a:normAutofit/>
          </a:bodyPr>
          <a:lstStyle/>
          <a:p>
            <a:r>
              <a:rPr lang="en-US" sz="5400" dirty="0">
                <a:solidFill>
                  <a:srgbClr val="0000FF"/>
                </a:solidFill>
              </a:rPr>
              <a:t>Summary</a:t>
            </a:r>
          </a:p>
        </p:txBody>
      </p:sp>
      <p:sp>
        <p:nvSpPr>
          <p:cNvPr id="3" name="Content Placeholder 2"/>
          <p:cNvSpPr>
            <a:spLocks noGrp="1"/>
          </p:cNvSpPr>
          <p:nvPr>
            <p:ph idx="1"/>
          </p:nvPr>
        </p:nvSpPr>
        <p:spPr>
          <a:xfrm>
            <a:off x="304799" y="1121229"/>
            <a:ext cx="11495315" cy="5486399"/>
          </a:xfrm>
        </p:spPr>
        <p:txBody>
          <a:bodyPr>
            <a:noAutofit/>
          </a:bodyPr>
          <a:lstStyle/>
          <a:p>
            <a:r>
              <a:rPr lang="en-US" sz="3600" dirty="0"/>
              <a:t>The Pregnancy Related Maternal Mortality System provides a reasonable alternative to the National Vital Statistics System and it has documented a steady increase in maternal deaths from 1987 to 2009.</a:t>
            </a:r>
          </a:p>
          <a:p>
            <a:pPr marL="0" indent="0">
              <a:buNone/>
            </a:pPr>
            <a:endParaRPr lang="en-US" sz="3600" dirty="0"/>
          </a:p>
          <a:p>
            <a:r>
              <a:rPr lang="en-US" sz="3600" dirty="0"/>
              <a:t>It has also shown a plateauing of the ratio from 2008-2018.</a:t>
            </a:r>
          </a:p>
          <a:p>
            <a:pPr marL="0" indent="0">
              <a:buNone/>
            </a:pPr>
            <a:endParaRPr lang="en-US" sz="3600" dirty="0"/>
          </a:p>
          <a:p>
            <a:r>
              <a:rPr lang="en-US" sz="3600" dirty="0"/>
              <a:t>The question is whether that plateauing is at an acceptable level and for that we need to place the U.S. in a comparative context.  </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214340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86848" cy="5341992"/>
          </a:xfrm>
        </p:spPr>
        <p:txBody>
          <a:bodyPr>
            <a:noAutofit/>
          </a:bodyPr>
          <a:lstStyle/>
          <a:p>
            <a:r>
              <a:rPr lang="en-US" sz="6600" dirty="0">
                <a:solidFill>
                  <a:srgbClr val="0000FF"/>
                </a:solidFill>
              </a:rPr>
              <a:t>5. Comparing the U.S. to the Rest of the World</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566682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221286"/>
            <a:ext cx="11476233" cy="785581"/>
          </a:xfrm>
        </p:spPr>
        <p:txBody>
          <a:bodyPr>
            <a:normAutofit/>
          </a:bodyPr>
          <a:lstStyle/>
          <a:p>
            <a:r>
              <a:rPr lang="en-US" b="1" dirty="0">
                <a:latin typeface="+mn-lt"/>
              </a:rPr>
              <a:t>U.S. in a Comparative Context, 1910, 1927, 2020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3959695"/>
              </p:ext>
            </p:extLst>
          </p:nvPr>
        </p:nvGraphicFramePr>
        <p:xfrm>
          <a:off x="899989" y="1006867"/>
          <a:ext cx="10241623" cy="4686227"/>
        </p:xfrm>
        <a:graphic>
          <a:graphicData uri="http://schemas.openxmlformats.org/drawingml/2006/table">
            <a:tbl>
              <a:tblPr firstRow="1" bandRow="1">
                <a:tableStyleId>{5C22544A-7EE6-4342-B048-85BDC9FD1C3A}</a:tableStyleId>
              </a:tblPr>
              <a:tblGrid>
                <a:gridCol w="3431969">
                  <a:extLst>
                    <a:ext uri="{9D8B030D-6E8A-4147-A177-3AD203B41FA5}">
                      <a16:colId xmlns:a16="http://schemas.microsoft.com/office/drawing/2014/main" val="3510375574"/>
                    </a:ext>
                  </a:extLst>
                </a:gridCol>
                <a:gridCol w="2101933">
                  <a:extLst>
                    <a:ext uri="{9D8B030D-6E8A-4147-A177-3AD203B41FA5}">
                      <a16:colId xmlns:a16="http://schemas.microsoft.com/office/drawing/2014/main" val="4059690354"/>
                    </a:ext>
                  </a:extLst>
                </a:gridCol>
                <a:gridCol w="2458192">
                  <a:extLst>
                    <a:ext uri="{9D8B030D-6E8A-4147-A177-3AD203B41FA5}">
                      <a16:colId xmlns:a16="http://schemas.microsoft.com/office/drawing/2014/main" val="731854175"/>
                    </a:ext>
                  </a:extLst>
                </a:gridCol>
                <a:gridCol w="2249529">
                  <a:extLst>
                    <a:ext uri="{9D8B030D-6E8A-4147-A177-3AD203B41FA5}">
                      <a16:colId xmlns:a16="http://schemas.microsoft.com/office/drawing/2014/main" val="604416409"/>
                    </a:ext>
                  </a:extLst>
                </a:gridCol>
              </a:tblGrid>
              <a:tr h="380011">
                <a:tc>
                  <a:txBody>
                    <a:bodyPr/>
                    <a:lstStyle/>
                    <a:p>
                      <a:pPr algn="l" fontAlgn="b"/>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1901-1910</a:t>
                      </a:r>
                      <a:r>
                        <a:rPr lang="en-US" sz="2400" b="1" i="0" u="none" strike="noStrike" baseline="30000" dirty="0">
                          <a:solidFill>
                            <a:srgbClr val="000000"/>
                          </a:solidFill>
                          <a:effectLst/>
                          <a:latin typeface="Calibri" panose="020F0502020204030204" pitchFamily="34" charset="0"/>
                        </a:rPr>
                        <a:t>1</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1927 </a:t>
                      </a:r>
                      <a:r>
                        <a:rPr lang="en-US" sz="2400" b="1" i="0" u="none" strike="noStrike" baseline="30000" dirty="0">
                          <a:solidFill>
                            <a:srgbClr val="000000"/>
                          </a:solidFill>
                          <a:effectLst/>
                          <a:latin typeface="Calibri" panose="020F0502020204030204" pitchFamily="34" charset="0"/>
                        </a:rPr>
                        <a:t>2</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2017-2020 </a:t>
                      </a:r>
                      <a:r>
                        <a:rPr lang="en-US" sz="2400" b="1" i="0" u="none" strike="noStrike" baseline="30000" dirty="0">
                          <a:solidFill>
                            <a:srgbClr val="000000"/>
                          </a:solidFill>
                          <a:effectLst/>
                          <a:latin typeface="Calibri" panose="020F0502020204030204" pitchFamily="34" charset="0"/>
                        </a:rPr>
                        <a:t>3</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032947"/>
                  </a:ext>
                </a:extLst>
              </a:tr>
              <a:tr h="380011">
                <a:tc>
                  <a:txBody>
                    <a:bodyPr/>
                    <a:lstStyle/>
                    <a:p>
                      <a:pPr algn="l" fontAlgn="b"/>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per 100K births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per 100K births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per 100K births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808480"/>
                  </a:ext>
                </a:extLst>
              </a:tr>
              <a:tr h="380011">
                <a:tc>
                  <a:txBody>
                    <a:bodyPr/>
                    <a:lstStyle/>
                    <a:p>
                      <a:pPr algn="l" fontAlgn="b"/>
                      <a:r>
                        <a:rPr lang="en-US" sz="2800" b="0" i="0" u="none" strike="noStrike" dirty="0">
                          <a:solidFill>
                            <a:srgbClr val="000000"/>
                          </a:solidFill>
                          <a:effectLst/>
                          <a:latin typeface="Calibri" panose="020F0502020204030204" pitchFamily="34" charset="0"/>
                        </a:rPr>
                        <a:t>Norway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901368"/>
                  </a:ext>
                </a:extLst>
              </a:tr>
              <a:tr h="380011">
                <a:tc>
                  <a:txBody>
                    <a:bodyPr/>
                    <a:lstStyle/>
                    <a:p>
                      <a:pPr algn="l" fontAlgn="b"/>
                      <a:r>
                        <a:rPr lang="en-US" sz="2800" b="0" i="0" u="none" strike="noStrike" dirty="0">
                          <a:solidFill>
                            <a:srgbClr val="000000"/>
                          </a:solidFill>
                          <a:effectLst/>
                          <a:latin typeface="Calibri" panose="020F0502020204030204" pitchFamily="34" charset="0"/>
                        </a:rPr>
                        <a:t>Italy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925227"/>
                  </a:ext>
                </a:extLst>
              </a:tr>
              <a:tr h="380011">
                <a:tc>
                  <a:txBody>
                    <a:bodyPr/>
                    <a:lstStyle/>
                    <a:p>
                      <a:pPr algn="l" fontAlgn="b"/>
                      <a:r>
                        <a:rPr lang="en-US" sz="2800" b="0" i="0" u="none" strike="noStrike" dirty="0">
                          <a:solidFill>
                            <a:srgbClr val="000000"/>
                          </a:solidFill>
                          <a:effectLst/>
                          <a:latin typeface="Calibri" panose="020F0502020204030204" pitchFamily="34" charset="0"/>
                        </a:rPr>
                        <a:t>Sweden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835291"/>
                  </a:ext>
                </a:extLst>
              </a:tr>
              <a:tr h="380011">
                <a:tc>
                  <a:txBody>
                    <a:bodyPr/>
                    <a:lstStyle/>
                    <a:p>
                      <a:pPr algn="l" fontAlgn="b"/>
                      <a:r>
                        <a:rPr lang="en-US" sz="2800" b="0" i="0" u="none" strike="noStrike" dirty="0">
                          <a:solidFill>
                            <a:srgbClr val="000000"/>
                          </a:solidFill>
                          <a:effectLst/>
                          <a:latin typeface="Calibri" panose="020F0502020204030204" pitchFamily="34" charset="0"/>
                        </a:rPr>
                        <a:t>Australia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530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665044"/>
                  </a:ext>
                </a:extLst>
              </a:tr>
              <a:tr h="380011">
                <a:tc>
                  <a:txBody>
                    <a:bodyPr/>
                    <a:lstStyle/>
                    <a:p>
                      <a:pPr algn="l" fontAlgn="b"/>
                      <a:r>
                        <a:rPr lang="en-US" sz="2800" b="0" i="0" u="none" strike="noStrike" dirty="0">
                          <a:solidFill>
                            <a:srgbClr val="000000"/>
                          </a:solidFill>
                          <a:effectLst/>
                          <a:latin typeface="Calibri" panose="020F0502020204030204" pitchFamily="34" charset="0"/>
                        </a:rPr>
                        <a:t>Northern Ireland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730444"/>
                  </a:ext>
                </a:extLst>
              </a:tr>
              <a:tr h="380011">
                <a:tc>
                  <a:txBody>
                    <a:bodyPr/>
                    <a:lstStyle/>
                    <a:p>
                      <a:pPr algn="l" fontAlgn="b"/>
                      <a:r>
                        <a:rPr lang="en-US" sz="2800" b="0" i="0" u="none" strike="noStrike" dirty="0">
                          <a:solidFill>
                            <a:srgbClr val="000000"/>
                          </a:solidFill>
                          <a:effectLst/>
                          <a:latin typeface="Calibri" panose="020F0502020204030204" pitchFamily="34" charset="0"/>
                        </a:rPr>
                        <a:t>England &amp; Wales</a:t>
                      </a:r>
                      <a:r>
                        <a:rPr lang="en-US" sz="2800" b="0" i="0" u="none" strike="noStrike" baseline="30000" dirty="0">
                          <a:solidFill>
                            <a:srgbClr val="000000"/>
                          </a:solidFill>
                          <a:effectLst/>
                          <a:latin typeface="Calibri" panose="020F0502020204030204" pitchFamily="34" charset="0"/>
                        </a:rPr>
                        <a:t>4</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a:solidFill>
                            <a:srgbClr val="000000"/>
                          </a:solidFill>
                          <a:effectLst/>
                          <a:latin typeface="Calibri" panose="020F0502020204030204" pitchFamily="34" charset="0"/>
                        </a:rPr>
                        <a:t>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411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8444225"/>
                  </a:ext>
                </a:extLst>
              </a:tr>
              <a:tr h="380011">
                <a:tc>
                  <a:txBody>
                    <a:bodyPr/>
                    <a:lstStyle/>
                    <a:p>
                      <a:pPr algn="l" fontAlgn="b"/>
                      <a:r>
                        <a:rPr lang="en-US" sz="2800" b="0" i="0" u="none" strike="noStrike">
                          <a:solidFill>
                            <a:srgbClr val="000000"/>
                          </a:solidFill>
                          <a:effectLst/>
                          <a:latin typeface="Calibri" panose="020F0502020204030204" pitchFamily="34" charset="0"/>
                        </a:rPr>
                        <a:t>France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a:solidFill>
                            <a:srgbClr val="000000"/>
                          </a:solidFill>
                          <a:effectLst/>
                          <a:latin typeface="Calibri" panose="020F0502020204030204" pitchFamily="34" charset="0"/>
                        </a:rPr>
                        <a:t>520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405484"/>
                  </a:ext>
                </a:extLst>
              </a:tr>
              <a:tr h="380011">
                <a:tc>
                  <a:txBody>
                    <a:bodyPr/>
                    <a:lstStyle/>
                    <a:p>
                      <a:pPr algn="l" fontAlgn="b"/>
                      <a:r>
                        <a:rPr lang="en-US" sz="2800" b="0" i="0" u="none" strike="noStrike">
                          <a:solidFill>
                            <a:srgbClr val="000000"/>
                          </a:solidFill>
                          <a:effectLst/>
                          <a:latin typeface="Calibri" panose="020F0502020204030204" pitchFamily="34" charset="0"/>
                        </a:rPr>
                        <a:t>New Zealand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a:solidFill>
                            <a:srgbClr val="000000"/>
                          </a:solidFill>
                          <a:effectLst/>
                          <a:latin typeface="Calibri" panose="020F0502020204030204" pitchFamily="34" charset="0"/>
                        </a:rPr>
                        <a:t>460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0036125"/>
                  </a:ext>
                </a:extLst>
              </a:tr>
              <a:tr h="380011">
                <a:tc>
                  <a:txBody>
                    <a:bodyPr/>
                    <a:lstStyle/>
                    <a:p>
                      <a:pPr algn="l" fontAlgn="b"/>
                      <a:r>
                        <a:rPr lang="en-US" sz="2800" b="0" i="0" u="none" strike="noStrike" dirty="0">
                          <a:solidFill>
                            <a:srgbClr val="000000"/>
                          </a:solidFill>
                          <a:effectLst/>
                          <a:latin typeface="Calibri" panose="020F0502020204030204" pitchFamily="34" charset="0"/>
                        </a:rPr>
                        <a:t>United States</a:t>
                      </a:r>
                      <a:r>
                        <a:rPr lang="en-US" sz="2800" b="0" i="0" u="none" strike="noStrike" baseline="30000" dirty="0">
                          <a:solidFill>
                            <a:srgbClr val="000000"/>
                          </a:solidFill>
                          <a:effectLst/>
                          <a:latin typeface="Calibri" panose="020F0502020204030204" pitchFamily="34" charset="0"/>
                        </a:rPr>
                        <a:t>5</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a:solidFill>
                            <a:srgbClr val="000000"/>
                          </a:solidFill>
                          <a:effectLst/>
                          <a:latin typeface="Calibri" panose="020F0502020204030204" pitchFamily="34" charset="0"/>
                        </a:rPr>
                        <a:t>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800" b="0" i="0" u="none" strike="noStrike" dirty="0">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888582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73656092"/>
              </p:ext>
            </p:extLst>
          </p:nvPr>
        </p:nvGraphicFramePr>
        <p:xfrm>
          <a:off x="297951" y="5736078"/>
          <a:ext cx="10176553" cy="862965"/>
        </p:xfrm>
        <a:graphic>
          <a:graphicData uri="http://schemas.openxmlformats.org/drawingml/2006/table">
            <a:tbl>
              <a:tblPr>
                <a:tableStyleId>{5C22544A-7EE6-4342-B048-85BDC9FD1C3A}</a:tableStyleId>
              </a:tblPr>
              <a:tblGrid>
                <a:gridCol w="10176553">
                  <a:extLst>
                    <a:ext uri="{9D8B030D-6E8A-4147-A177-3AD203B41FA5}">
                      <a16:colId xmlns:a16="http://schemas.microsoft.com/office/drawing/2014/main" val="657630937"/>
                    </a:ext>
                  </a:extLst>
                </a:gridCol>
              </a:tblGrid>
              <a:tr h="200025">
                <a:tc>
                  <a:txBody>
                    <a:bodyPr/>
                    <a:lstStyle/>
                    <a:p>
                      <a:pPr algn="l" fontAlgn="b"/>
                      <a:r>
                        <a:rPr lang="en-US" sz="1400" u="none" strike="noStrike" dirty="0">
                          <a:effectLst/>
                        </a:rPr>
                        <a:t>Sources &amp; Notes: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 Meigs. </a:t>
                      </a:r>
                      <a:r>
                        <a:rPr lang="en-US" sz="1400" i="1" u="none" strike="noStrike" dirty="0">
                          <a:effectLst/>
                        </a:rPr>
                        <a:t>Maternal Mortality in U.S. &amp; other countries</a:t>
                      </a:r>
                      <a:r>
                        <a:rPr lang="en-US" sz="1400" u="none" strike="noStrike" dirty="0">
                          <a:effectLst/>
                        </a:rPr>
                        <a:t>.  1917; </a:t>
                      </a:r>
                      <a:r>
                        <a:rPr lang="en-US" sz="1400" b="0" i="0" u="none" strike="noStrike" dirty="0">
                          <a:solidFill>
                            <a:srgbClr val="000000"/>
                          </a:solidFill>
                          <a:effectLst/>
                          <a:latin typeface="Calibri" panose="020F0502020204030204" pitchFamily="34" charset="0"/>
                        </a:rPr>
                        <a:t>2. </a:t>
                      </a:r>
                      <a:r>
                        <a:rPr lang="en-US" sz="1400" u="none" strike="noStrike" dirty="0">
                          <a:effectLst/>
                        </a:rPr>
                        <a:t>Tandy. </a:t>
                      </a:r>
                      <a:r>
                        <a:rPr lang="en-US" sz="1400" i="1" u="none" strike="noStrike" dirty="0">
                          <a:effectLst/>
                        </a:rPr>
                        <a:t>Comparability of Maternal Mortality Rates in the United States and Certain Foreign Countries. </a:t>
                      </a:r>
                      <a:r>
                        <a:rPr lang="en-US" sz="1400" i="0" u="none" strike="noStrike" dirty="0">
                          <a:effectLst/>
                        </a:rPr>
                        <a:t>1933;  </a:t>
                      </a:r>
                      <a:r>
                        <a:rPr lang="en-US" sz="1400" b="0" i="0" u="none" strike="noStrike" dirty="0">
                          <a:solidFill>
                            <a:srgbClr val="000000"/>
                          </a:solidFill>
                          <a:effectLst/>
                          <a:latin typeface="Calibri" panose="020F0502020204030204" pitchFamily="34" charset="0"/>
                        </a:rPr>
                        <a:t>3. OECD Health Data 2022; </a:t>
                      </a:r>
                      <a:r>
                        <a:rPr lang="en-US" sz="1400" u="none" strike="noStrike" dirty="0">
                          <a:effectLst/>
                        </a:rPr>
                        <a:t>WHO. </a:t>
                      </a:r>
                      <a:r>
                        <a:rPr lang="en-US" sz="1400" i="1" u="none" strike="noStrike" dirty="0">
                          <a:effectLst/>
                        </a:rPr>
                        <a:t>Trends in Maternal Mortality, 2000-2017; </a:t>
                      </a:r>
                      <a:r>
                        <a:rPr lang="en-US" sz="1400" b="0" i="0" u="none" strike="noStrike" dirty="0">
                          <a:solidFill>
                            <a:srgbClr val="000000"/>
                          </a:solidFill>
                          <a:effectLst/>
                          <a:latin typeface="Calibri" panose="020F0502020204030204" pitchFamily="34" charset="0"/>
                        </a:rPr>
                        <a:t>4. </a:t>
                      </a:r>
                      <a:r>
                        <a:rPr lang="en-US" sz="1400" u="none" strike="noStrike" dirty="0">
                          <a:effectLst/>
                        </a:rPr>
                        <a:t>UK rate in 2017; </a:t>
                      </a:r>
                      <a:r>
                        <a:rPr lang="en-US" sz="1400" b="0" i="0" u="none" strike="noStrike" dirty="0">
                          <a:solidFill>
                            <a:srgbClr val="000000"/>
                          </a:solidFill>
                          <a:effectLst/>
                          <a:latin typeface="Calibri" panose="020F0502020204030204" pitchFamily="34" charset="0"/>
                        </a:rPr>
                        <a:t>5. </a:t>
                      </a:r>
                      <a:r>
                        <a:rPr lang="en-US" sz="1400" u="none" strike="noStrike" dirty="0">
                          <a:effectLst/>
                        </a:rPr>
                        <a:t>Based on 10 reporting areas (CT,ME,MA,MI,NH,PN,RI,VT,NYC, DC) in 1910 &amp; about 90% of all births in 1927.</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32026835"/>
                  </a:ext>
                </a:extLst>
              </a:tr>
            </a:tbl>
          </a:graphicData>
        </a:graphic>
      </p:graphicFrame>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681324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38554"/>
            <a:ext cx="11730445" cy="756104"/>
          </a:xfrm>
        </p:spPr>
        <p:txBody>
          <a:bodyPr>
            <a:normAutofit/>
          </a:bodyPr>
          <a:lstStyle/>
          <a:p>
            <a:r>
              <a:rPr lang="en-US" dirty="0"/>
              <a:t>Maternal Mortality Ratios </a:t>
            </a:r>
            <a:r>
              <a:rPr lang="en-US" sz="3200" dirty="0"/>
              <a:t>(per 100,000 births), </a:t>
            </a:r>
            <a:r>
              <a:rPr lang="en-US" dirty="0"/>
              <a:t>2017-20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3780719"/>
              </p:ext>
            </p:extLst>
          </p:nvPr>
        </p:nvGraphicFramePr>
        <p:xfrm>
          <a:off x="631371" y="671343"/>
          <a:ext cx="11151326" cy="55184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7941742" y="892630"/>
            <a:ext cx="3618887" cy="3970318"/>
          </a:xfrm>
          <a:prstGeom prst="rect">
            <a:avLst/>
          </a:prstGeom>
          <a:solidFill>
            <a:schemeClr val="bg1">
              <a:lumMod val="95000"/>
            </a:schemeClr>
          </a:solidFill>
          <a:ln w="38100">
            <a:solidFill>
              <a:srgbClr val="0066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1" dirty="0">
                <a:solidFill>
                  <a:srgbClr val="006600"/>
                </a:solidFill>
              </a:rPr>
              <a:t>Countries in green have fewer than 100,000 births.</a:t>
            </a:r>
          </a:p>
          <a:p>
            <a:pPr algn="ctr"/>
            <a:r>
              <a:rPr lang="en-US" sz="3600" b="1" i="1" dirty="0">
                <a:solidFill>
                  <a:srgbClr val="0000FF"/>
                </a:solidFill>
              </a:rPr>
              <a:t>Let’s do a more reasonable comparison</a:t>
            </a:r>
          </a:p>
        </p:txBody>
      </p:sp>
      <p:sp>
        <p:nvSpPr>
          <p:cNvPr id="3" name="TextBox 2"/>
          <p:cNvSpPr txBox="1"/>
          <p:nvPr/>
        </p:nvSpPr>
        <p:spPr>
          <a:xfrm>
            <a:off x="0" y="6155755"/>
            <a:ext cx="9081409" cy="646331"/>
          </a:xfrm>
          <a:prstGeom prst="rect">
            <a:avLst/>
          </a:prstGeom>
          <a:noFill/>
          <a:ln>
            <a:solidFill>
              <a:schemeClr val="tx1"/>
            </a:solidFill>
          </a:ln>
        </p:spPr>
        <p:txBody>
          <a:bodyPr wrap="square" rtlCol="0">
            <a:spAutoFit/>
          </a:bodyPr>
          <a:lstStyle/>
          <a:p>
            <a:r>
              <a:rPr lang="en-US" dirty="0">
                <a:solidFill>
                  <a:prstClr val="black"/>
                </a:solidFill>
              </a:rPr>
              <a:t>Source: WHO. </a:t>
            </a:r>
            <a:r>
              <a:rPr lang="en-US" i="1" dirty="0">
                <a:solidFill>
                  <a:prstClr val="black"/>
                </a:solidFill>
              </a:rPr>
              <a:t>Trends In Maternal Mortality, 2000-2017</a:t>
            </a:r>
            <a:r>
              <a:rPr lang="en-US" dirty="0">
                <a:solidFill>
                  <a:prstClr val="black"/>
                </a:solidFill>
              </a:rPr>
              <a:t>. (Geneva, 2019) . U.S. U.S. Hoyert DL NCHS E-Stats; 4/21. https://doi.org/10.15620/cdc:103855 </a:t>
            </a:r>
          </a:p>
        </p:txBody>
      </p:sp>
      <p:sp>
        <p:nvSpPr>
          <p:cNvPr id="8" name="TextBox 7"/>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47205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9" y="165833"/>
            <a:ext cx="11806142" cy="1325563"/>
          </a:xfrm>
        </p:spPr>
        <p:txBody>
          <a:bodyPr>
            <a:normAutofit fontScale="90000"/>
          </a:bodyPr>
          <a:lstStyle/>
          <a:p>
            <a:pPr algn="ctr"/>
            <a:r>
              <a:rPr lang="en-US" b="1" dirty="0">
                <a:latin typeface="+mn-lt"/>
              </a:rPr>
              <a:t>U.S. Maternal Mortality Ratio </a:t>
            </a:r>
            <a:r>
              <a:rPr lang="en-US" sz="3200" b="0" dirty="0"/>
              <a:t>(</a:t>
            </a:r>
            <a:r>
              <a:rPr lang="en-US" sz="3200" b="0" dirty="0">
                <a:solidFill>
                  <a:prstClr val="black"/>
                </a:solidFill>
              </a:rPr>
              <a:t>per 100,000 births ) </a:t>
            </a:r>
            <a:r>
              <a:rPr lang="en-US" b="1" dirty="0">
                <a:solidFill>
                  <a:prstClr val="black"/>
                </a:solidFill>
                <a:latin typeface="+mn-lt"/>
              </a:rPr>
              <a:t>in 2020 </a:t>
            </a:r>
            <a:r>
              <a:rPr lang="en-US" b="1" dirty="0">
                <a:latin typeface="+mn-lt"/>
              </a:rPr>
              <a:t>Compared to Industrialized Countries with 300,000+  births, 2019-2020</a:t>
            </a:r>
            <a:endParaRPr lang="en-US" dirty="0">
              <a:latin typeface="+mn-lt"/>
            </a:endParaRPr>
          </a:p>
        </p:txBody>
      </p:sp>
      <p:graphicFrame>
        <p:nvGraphicFramePr>
          <p:cNvPr id="7" name="Content Placeholder 6"/>
          <p:cNvGraphicFramePr>
            <a:graphicFrameLocks noGrp="1"/>
          </p:cNvGraphicFramePr>
          <p:nvPr>
            <p:ph idx="1"/>
          </p:nvPr>
        </p:nvGraphicFramePr>
        <p:xfrm>
          <a:off x="609600" y="1758460"/>
          <a:ext cx="10717823" cy="4091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2928" y="6117299"/>
            <a:ext cx="11806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OECD Health Data 2022 &amp; U.S. Hoyert DL . NCHS Health E-Stats; 2/22/22. </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22562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0"/>
            <a:ext cx="10515600" cy="1295400"/>
          </a:xfrm>
        </p:spPr>
        <p:txBody>
          <a:bodyPr>
            <a:normAutofit fontScale="90000"/>
          </a:bodyPr>
          <a:lstStyle/>
          <a:p>
            <a:r>
              <a:rPr lang="en-US" sz="5400" dirty="0"/>
              <a:t>Is Maternal Mortality a Ratio or a Rate?</a:t>
            </a:r>
            <a:endParaRPr lang="en-US" sz="5400" b="1" dirty="0"/>
          </a:p>
        </p:txBody>
      </p:sp>
      <p:sp>
        <p:nvSpPr>
          <p:cNvPr id="38915" name="Rectangle 3"/>
          <p:cNvSpPr>
            <a:spLocks noGrp="1" noChangeArrowheads="1"/>
          </p:cNvSpPr>
          <p:nvPr>
            <p:ph type="body" idx="1"/>
          </p:nvPr>
        </p:nvSpPr>
        <p:spPr>
          <a:xfrm>
            <a:off x="610613" y="1628077"/>
            <a:ext cx="11343494" cy="4103649"/>
          </a:xfrm>
        </p:spPr>
        <p:txBody>
          <a:bodyPr>
            <a:normAutofit/>
          </a:bodyPr>
          <a:lstStyle/>
          <a:p>
            <a:r>
              <a:rPr lang="en-US" sz="4400" b="1" i="1" u="sng" dirty="0"/>
              <a:t>Rate:</a:t>
            </a:r>
            <a:r>
              <a:rPr lang="en-US" sz="4400" dirty="0"/>
              <a:t> # of events / total persons at risk in the population (usually % or number per 1,000/100,000)</a:t>
            </a:r>
            <a:endParaRPr lang="en-US" sz="4400" b="1" i="1" u="sng" dirty="0"/>
          </a:p>
          <a:p>
            <a:pPr marL="0" indent="0" eaLnBrk="1" hangingPunct="1">
              <a:lnSpc>
                <a:spcPct val="90000"/>
              </a:lnSpc>
              <a:buNone/>
            </a:pPr>
            <a:endParaRPr lang="en-US" sz="4400" b="1" i="1" u="sng" dirty="0"/>
          </a:p>
          <a:p>
            <a:pPr eaLnBrk="1" hangingPunct="1">
              <a:lnSpc>
                <a:spcPct val="90000"/>
              </a:lnSpc>
            </a:pPr>
            <a:r>
              <a:rPr lang="en-US" sz="4400" b="1" i="1" u="sng" dirty="0"/>
              <a:t> Ratio: </a:t>
            </a:r>
            <a:r>
              <a:rPr lang="en-US" sz="4400" dirty="0"/>
              <a:t># of events (or persons) / some </a:t>
            </a:r>
            <a:r>
              <a:rPr lang="en-US" sz="4400" i="1" dirty="0">
                <a:solidFill>
                  <a:schemeClr val="accent6">
                    <a:lumMod val="75000"/>
                  </a:schemeClr>
                </a:solidFill>
              </a:rPr>
              <a:t>comparable</a:t>
            </a:r>
            <a:r>
              <a:rPr lang="en-US" sz="4400" dirty="0"/>
              <a:t> cohort of people or events</a:t>
            </a:r>
          </a:p>
          <a:p>
            <a:pPr eaLnBrk="1" hangingPunct="1">
              <a:lnSpc>
                <a:spcPct val="90000"/>
              </a:lnSpc>
              <a:buFontTx/>
              <a:buNone/>
            </a:pPr>
            <a:endParaRPr lang="en-US" sz="4400" b="1" i="1" u="sng" dirty="0"/>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7048824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type="chart" idx="1"/>
            <p:extLst>
              <p:ext uri="{D42A27DB-BD31-4B8C-83A1-F6EECF244321}">
                <p14:modId xmlns:p14="http://schemas.microsoft.com/office/powerpoint/2010/main" val="2499727299"/>
              </p:ext>
            </p:extLst>
          </p:nvPr>
        </p:nvGraphicFramePr>
        <p:xfrm>
          <a:off x="462455" y="1370182"/>
          <a:ext cx="11140966" cy="4363269"/>
        </p:xfrm>
        <a:graphic>
          <a:graphicData uri="http://schemas.openxmlformats.org/drawingml/2006/chart">
            <c:chart xmlns:c="http://schemas.openxmlformats.org/drawingml/2006/chart" xmlns:r="http://schemas.openxmlformats.org/officeDocument/2006/relationships" r:id="rId3"/>
          </a:graphicData>
        </a:graphic>
      </p:graphicFrame>
      <p:sp>
        <p:nvSpPr>
          <p:cNvPr id="53252" name="Text Box 4"/>
          <p:cNvSpPr txBox="1">
            <a:spLocks noChangeArrowheads="1"/>
          </p:cNvSpPr>
          <p:nvPr/>
        </p:nvSpPr>
        <p:spPr bwMode="auto">
          <a:xfrm>
            <a:off x="9206396" y="3895757"/>
            <a:ext cx="1905000" cy="646331"/>
          </a:xfrm>
          <a:prstGeom prst="rect">
            <a:avLst/>
          </a:prstGeom>
          <a:solidFill>
            <a:schemeClr val="bg1"/>
          </a:solidFill>
          <a:ln w="254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OECD   </a:t>
            </a:r>
            <a:r>
              <a:rPr lang="en-US" b="1" noProof="0" dirty="0">
                <a:solidFill>
                  <a:srgbClr val="FF0000"/>
                </a:solidFill>
              </a:rPr>
              <a:t>3</a:t>
            </a:r>
            <a:r>
              <a:rPr kumimoji="0" lang="en-US" sz="1800" b="1" i="0" u="none" strike="noStrike" kern="1200" cap="none" spc="0" normalizeH="0" baseline="0" noProof="0" dirty="0">
                <a:ln>
                  <a:noFill/>
                </a:ln>
                <a:solidFill>
                  <a:srgbClr val="FF0000"/>
                </a:solidFill>
                <a:effectLst/>
                <a:uLnTx/>
                <a:uFillTx/>
                <a:latin typeface="Arial" charset="0"/>
                <a:ea typeface="+mn-ea"/>
                <a:cs typeface="+mn-cs"/>
              </a:rPr>
              <a:t>% Decrease</a:t>
            </a:r>
          </a:p>
        </p:txBody>
      </p:sp>
      <p:sp>
        <p:nvSpPr>
          <p:cNvPr id="53253" name="Text Box 5"/>
          <p:cNvSpPr txBox="1">
            <a:spLocks noChangeArrowheads="1"/>
          </p:cNvSpPr>
          <p:nvPr/>
        </p:nvSpPr>
        <p:spPr bwMode="auto">
          <a:xfrm>
            <a:off x="8534400" y="26670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4" name="Text Box 7"/>
          <p:cNvSpPr txBox="1">
            <a:spLocks noChangeArrowheads="1"/>
          </p:cNvSpPr>
          <p:nvPr/>
        </p:nvSpPr>
        <p:spPr bwMode="auto">
          <a:xfrm>
            <a:off x="142566" y="6057458"/>
            <a:ext cx="11906865" cy="369332"/>
          </a:xfrm>
          <a:prstGeom prst="rect">
            <a:avLst/>
          </a:prstGeom>
          <a:solidFill>
            <a:schemeClr val="bg1"/>
          </a:solidFill>
          <a:ln w="9525">
            <a:solidFill>
              <a:srgbClr val="00008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mn-lt"/>
                <a:ea typeface="+mn-ea"/>
                <a:cs typeface="+mn-cs"/>
              </a:rPr>
              <a:t>* </a:t>
            </a:r>
            <a:r>
              <a:rPr kumimoji="0" lang="en-US" sz="1800" b="0" i="0" u="none" strike="noStrike" kern="1200" cap="none" spc="0" normalizeH="0" baseline="0" noProof="0" dirty="0">
                <a:ln>
                  <a:noFill/>
                </a:ln>
                <a:solidFill>
                  <a:srgbClr val="000066"/>
                </a:solidFill>
                <a:effectLst/>
                <a:uLnTx/>
                <a:uFillTx/>
                <a:latin typeface="+mn-lt"/>
                <a:ea typeface="+mn-ea"/>
                <a:cs typeface="+mn-cs"/>
              </a:rPr>
              <a:t>Countries with </a:t>
            </a:r>
            <a:r>
              <a:rPr kumimoji="0" lang="en-US" sz="1800" b="1" i="0" u="none" strike="noStrike" kern="1200" cap="none" spc="0" normalizeH="0" baseline="0" noProof="0" dirty="0">
                <a:ln>
                  <a:noFill/>
                </a:ln>
                <a:solidFill>
                  <a:srgbClr val="0000CC"/>
                </a:solidFill>
                <a:effectLst/>
                <a:uLnTx/>
                <a:uFillTx/>
                <a:latin typeface="+mn-lt"/>
                <a:ea typeface="+mn-ea"/>
                <a:cs typeface="+mn-cs"/>
              </a:rPr>
              <a:t>300,000</a:t>
            </a:r>
            <a:r>
              <a:rPr kumimoji="0" lang="en-US" sz="1800" b="0" i="0" u="none" strike="noStrike" kern="1200" cap="none" spc="0" normalizeH="0" baseline="0" noProof="0" dirty="0">
                <a:ln>
                  <a:noFill/>
                </a:ln>
                <a:solidFill>
                  <a:srgbClr val="000066"/>
                </a:solidFill>
                <a:effectLst/>
                <a:uLnTx/>
                <a:uFillTx/>
                <a:latin typeface="+mn-lt"/>
                <a:ea typeface="+mn-ea"/>
                <a:cs typeface="+mn-cs"/>
              </a:rPr>
              <a:t>+ births (2017): Australia, Canada, France, Germany, Italy, Japan, S. Korea, Spain, United Kingdom </a:t>
            </a:r>
          </a:p>
        </p:txBody>
      </p:sp>
      <p:sp>
        <p:nvSpPr>
          <p:cNvPr id="13" name="Text Box 4"/>
          <p:cNvSpPr txBox="1">
            <a:spLocks noChangeArrowheads="1"/>
          </p:cNvSpPr>
          <p:nvPr/>
        </p:nvSpPr>
        <p:spPr bwMode="auto">
          <a:xfrm>
            <a:off x="271271" y="6466324"/>
            <a:ext cx="11649456" cy="338554"/>
          </a:xfrm>
          <a:prstGeom prst="rect">
            <a:avLst/>
          </a:prstGeom>
          <a:solidFill>
            <a:schemeClr val="bg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Sources: OECD Health Data 2021; </a:t>
            </a:r>
            <a:r>
              <a:rPr kumimoji="0" lang="en-US" sz="1600" b="0" i="0" u="none" strike="noStrike" kern="1200" cap="none" spc="0" normalizeH="0" baseline="0" noProof="0" dirty="0">
                <a:ln>
                  <a:noFill/>
                </a:ln>
                <a:solidFill>
                  <a:prstClr val="black"/>
                </a:solidFill>
                <a:effectLst/>
                <a:uLnTx/>
                <a:uFillTx/>
                <a:latin typeface="+mn-lt"/>
                <a:ea typeface="+mn-ea"/>
                <a:cs typeface="+mn-cs"/>
              </a:rPr>
              <a:t>&amp; U.S. Estimated from NVSS &amp; Pregnancy Mortality Surveillance System</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Text Box 4"/>
          <p:cNvSpPr txBox="1">
            <a:spLocks noChangeArrowheads="1"/>
          </p:cNvSpPr>
          <p:nvPr/>
        </p:nvSpPr>
        <p:spPr bwMode="auto">
          <a:xfrm>
            <a:off x="8253896" y="2058063"/>
            <a:ext cx="1905000" cy="646331"/>
          </a:xfrm>
          <a:prstGeom prst="rect">
            <a:avLst/>
          </a:prstGeom>
          <a:solidFill>
            <a:schemeClr val="bg1"/>
          </a:solidFill>
          <a:ln w="254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US  89% Increase</a:t>
            </a:r>
          </a:p>
        </p:txBody>
      </p:sp>
      <p:sp>
        <p:nvSpPr>
          <p:cNvPr id="10" name="Rectangle 2"/>
          <p:cNvSpPr txBox="1">
            <a:spLocks noChangeArrowheads="1"/>
          </p:cNvSpPr>
          <p:nvPr/>
        </p:nvSpPr>
        <p:spPr>
          <a:xfrm>
            <a:off x="142566" y="202709"/>
            <a:ext cx="11649456" cy="1151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1" i="1" u="none" strike="noStrike" kern="1200" cap="none" spc="0" normalizeH="0" baseline="0" noProof="0" dirty="0">
                <a:ln>
                  <a:noFill/>
                </a:ln>
                <a:effectLst/>
                <a:uLnTx/>
                <a:uFillTx/>
                <a:latin typeface="Calibri" panose="020F0502020204030204"/>
                <a:ea typeface="+mj-ea"/>
                <a:cs typeface="+mj-cs"/>
              </a:rPr>
              <a:t>Maternal Mortality Ratio (per 100K births), 2000-2020, </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1" i="1" u="none" strike="noStrike" kern="1200" cap="none" spc="0" normalizeH="0" baseline="0" noProof="0" dirty="0">
                <a:ln>
                  <a:noFill/>
                </a:ln>
                <a:effectLst/>
                <a:uLnTx/>
                <a:uFillTx/>
                <a:latin typeface="Calibri" panose="020F0502020204030204"/>
                <a:ea typeface="+mj-ea"/>
                <a:cs typeface="+mj-cs"/>
              </a:rPr>
              <a:t>U.S. &amp; Comparable Countries*</a:t>
            </a:r>
          </a:p>
        </p:txBody>
      </p:sp>
      <p:sp>
        <p:nvSpPr>
          <p:cNvPr id="9" name="TextBox 8"/>
          <p:cNvSpPr txBox="1"/>
          <p:nvPr/>
        </p:nvSpPr>
        <p:spPr>
          <a:xfrm>
            <a:off x="9375468" y="6481980"/>
            <a:ext cx="2816532" cy="338554"/>
          </a:xfrm>
          <a:prstGeom prst="rect">
            <a:avLst/>
          </a:prstGeom>
          <a:solidFill>
            <a:schemeClr val="bg1"/>
          </a:solid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www.birthbythenumbers.org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95054004"/>
      </p:ext>
    </p:extLst>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94553" y="263047"/>
            <a:ext cx="3532340" cy="35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1237AB31-6595-4DE0-A6E4-7247159FF2F1">
            <a:extLst>
              <a:ext uri="{FF2B5EF4-FFF2-40B4-BE49-F238E27FC236}">
                <a16:creationId xmlns:a16="http://schemas.microsoft.com/office/drawing/2014/main" id="{3FBB7A0F-F149-4C0C-A6AC-4F60CD3D3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36" y="-3647"/>
            <a:ext cx="10384971" cy="68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48B14B5-F803-4738-8038-3EBF18E33CBE}"/>
              </a:ext>
            </a:extLst>
          </p:cNvPr>
          <p:cNvSpPr txBox="1"/>
          <p:nvPr/>
        </p:nvSpPr>
        <p:spPr>
          <a:xfrm>
            <a:off x="1889235" y="9131"/>
            <a:ext cx="7241318" cy="507831"/>
          </a:xfrm>
          <a:prstGeom prst="rect">
            <a:avLst/>
          </a:prstGeom>
          <a:solidFill>
            <a:schemeClr val="bg1"/>
          </a:solidFill>
        </p:spPr>
        <p:txBody>
          <a:bodyPr wrap="square" rtlCol="0">
            <a:spAutoFit/>
          </a:bodyPr>
          <a:lstStyle/>
          <a:p>
            <a:r>
              <a:rPr lang="en-US" sz="2700" b="1" dirty="0"/>
              <a:t>Maternal Mortality Ratio, U.S. States*, 2018-20</a:t>
            </a:r>
          </a:p>
        </p:txBody>
      </p:sp>
      <p:sp>
        <p:nvSpPr>
          <p:cNvPr id="9" name="TextBox 8">
            <a:extLst>
              <a:ext uri="{FF2B5EF4-FFF2-40B4-BE49-F238E27FC236}">
                <a16:creationId xmlns:a16="http://schemas.microsoft.com/office/drawing/2014/main" id="{C2435323-AB3B-41CA-8476-11ECB5CB387A}"/>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10" name="TextBox 9">
            <a:extLst>
              <a:ext uri="{FF2B5EF4-FFF2-40B4-BE49-F238E27FC236}">
                <a16:creationId xmlns:a16="http://schemas.microsoft.com/office/drawing/2014/main" id="{C5E386F0-B000-4721-AB11-8F6E7534C103}"/>
              </a:ext>
            </a:extLst>
          </p:cNvPr>
          <p:cNvSpPr txBox="1"/>
          <p:nvPr/>
        </p:nvSpPr>
        <p:spPr>
          <a:xfrm>
            <a:off x="9016095" y="3097973"/>
            <a:ext cx="2865560" cy="1477328"/>
          </a:xfrm>
          <a:prstGeom prst="rect">
            <a:avLst/>
          </a:prstGeom>
          <a:solidFill>
            <a:schemeClr val="bg1"/>
          </a:solidFill>
        </p:spPr>
        <p:txBody>
          <a:bodyPr wrap="square" rtlCol="0">
            <a:spAutoFit/>
          </a:bodyPr>
          <a:lstStyle/>
          <a:p>
            <a:r>
              <a:rPr lang="en-US" b="1" dirty="0"/>
              <a:t>Source:</a:t>
            </a:r>
            <a:r>
              <a:rPr lang="en-US" dirty="0"/>
              <a:t> NCHS. </a:t>
            </a:r>
            <a:r>
              <a:rPr lang="en-US" dirty="0" err="1"/>
              <a:t>NVSS</a:t>
            </a:r>
            <a:r>
              <a:rPr lang="en-US" dirty="0"/>
              <a:t>. </a:t>
            </a:r>
            <a:r>
              <a:rPr lang="en-US" i="1" dirty="0"/>
              <a:t>Maternal Mortality by State, 2018-2020</a:t>
            </a:r>
            <a:r>
              <a:rPr lang="en-US" dirty="0"/>
              <a:t>. Personal communication, Donna Hoyert</a:t>
            </a:r>
          </a:p>
        </p:txBody>
      </p:sp>
      <p:sp>
        <p:nvSpPr>
          <p:cNvPr id="2" name="TextBox 1">
            <a:extLst>
              <a:ext uri="{FF2B5EF4-FFF2-40B4-BE49-F238E27FC236}">
                <a16:creationId xmlns:a16="http://schemas.microsoft.com/office/drawing/2014/main" id="{A3122BA3-6199-498F-9BC8-B226B0D193B2}"/>
              </a:ext>
            </a:extLst>
          </p:cNvPr>
          <p:cNvSpPr txBox="1"/>
          <p:nvPr/>
        </p:nvSpPr>
        <p:spPr>
          <a:xfrm>
            <a:off x="4881283" y="5949622"/>
            <a:ext cx="7503458" cy="369332"/>
          </a:xfrm>
          <a:prstGeom prst="rect">
            <a:avLst/>
          </a:prstGeom>
          <a:noFill/>
        </p:spPr>
        <p:txBody>
          <a:bodyPr wrap="square" rtlCol="0">
            <a:spAutoFit/>
          </a:bodyPr>
          <a:lstStyle/>
          <a:p>
            <a:r>
              <a:rPr lang="en-US" dirty="0"/>
              <a:t>* States with &lt; 10 maternal deaths, 2018-2020, are excluded from reporting</a:t>
            </a:r>
          </a:p>
        </p:txBody>
      </p:sp>
    </p:spTree>
    <p:extLst>
      <p:ext uri="{BB962C8B-B14F-4D97-AF65-F5344CB8AC3E}">
        <p14:creationId xmlns:p14="http://schemas.microsoft.com/office/powerpoint/2010/main" val="18849650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39"/>
            <a:ext cx="10515600" cy="1071789"/>
          </a:xfrm>
        </p:spPr>
        <p:txBody>
          <a:bodyPr>
            <a:normAutofit/>
          </a:bodyPr>
          <a:lstStyle/>
          <a:p>
            <a:pPr algn="ctr"/>
            <a:r>
              <a:rPr lang="en-US" sz="6000" b="1" dirty="0">
                <a:solidFill>
                  <a:srgbClr val="0000FF"/>
                </a:solidFill>
                <a:latin typeface="+mn-lt"/>
              </a:rPr>
              <a:t>Summary</a:t>
            </a:r>
          </a:p>
        </p:txBody>
      </p:sp>
      <p:sp>
        <p:nvSpPr>
          <p:cNvPr id="6" name="Content Placeholder 5"/>
          <p:cNvSpPr>
            <a:spLocks noGrp="1"/>
          </p:cNvSpPr>
          <p:nvPr>
            <p:ph idx="1"/>
          </p:nvPr>
        </p:nvSpPr>
        <p:spPr>
          <a:xfrm>
            <a:off x="468086" y="1382486"/>
            <a:ext cx="11212285" cy="5105400"/>
          </a:xfrm>
        </p:spPr>
        <p:txBody>
          <a:bodyPr>
            <a:noAutofit/>
          </a:bodyPr>
          <a:lstStyle/>
          <a:p>
            <a:r>
              <a:rPr lang="en-US" sz="3200" dirty="0"/>
              <a:t>No matter how you structure a comparison, the U.S. fares poorly in cross-national comparisons.</a:t>
            </a:r>
          </a:p>
          <a:p>
            <a:endParaRPr lang="en-US" sz="3200" dirty="0"/>
          </a:p>
          <a:p>
            <a:r>
              <a:rPr lang="en-US" sz="3200" dirty="0"/>
              <a:t>If you include all countries, the U.S. ranks in the 50s; if you limit it to large wealthy countries, the U.S. ranks 10</a:t>
            </a:r>
            <a:r>
              <a:rPr lang="en-US" sz="3200" baseline="30000" dirty="0"/>
              <a:t>th</a:t>
            </a:r>
            <a:r>
              <a:rPr lang="en-US" sz="3200" dirty="0"/>
              <a:t>…out of 10 countries.</a:t>
            </a:r>
          </a:p>
          <a:p>
            <a:pPr marL="0" indent="0">
              <a:buNone/>
            </a:pPr>
            <a:endParaRPr lang="en-US" sz="3200" dirty="0"/>
          </a:p>
          <a:p>
            <a:r>
              <a:rPr lang="en-US" sz="3200" dirty="0"/>
              <a:t>In terms of comparative trends, the U.S. in 2000 had a maternal mortality rate double the average for the comparison countries and over the next 16 years fell further behind.</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40438228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599"/>
            <a:ext cx="10363200" cy="5142271"/>
          </a:xfrm>
        </p:spPr>
        <p:txBody>
          <a:bodyPr>
            <a:noAutofit/>
          </a:bodyPr>
          <a:lstStyle/>
          <a:p>
            <a:pPr algn="ctr"/>
            <a:r>
              <a:rPr lang="en-US" sz="6000" b="1" dirty="0">
                <a:solidFill>
                  <a:srgbClr val="0000FF"/>
                </a:solidFill>
                <a:latin typeface="+mn-lt"/>
              </a:rPr>
              <a:t>6. The Persistence of Racial Disparities</a:t>
            </a:r>
            <a:endParaRPr lang="en-US" sz="6000" dirty="0">
              <a:latin typeface="+mn-lt"/>
            </a:endParaRP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553034747"/>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U.S. Maternal Mortality </a:t>
            </a:r>
            <a:r>
              <a:rPr lang="en-US" sz="3200" b="1" dirty="0">
                <a:latin typeface="+mn-lt"/>
              </a:rPr>
              <a:t>(per 100,000 live births), </a:t>
            </a:r>
            <a:r>
              <a:rPr lang="en-US" b="1" dirty="0">
                <a:latin typeface="+mn-lt"/>
              </a:rPr>
              <a:t>1951-2007 by Race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8337631"/>
              </p:ext>
            </p:extLst>
          </p:nvPr>
        </p:nvGraphicFramePr>
        <p:xfrm>
          <a:off x="452062" y="1599594"/>
          <a:ext cx="11311847" cy="4633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3288" y="5654921"/>
            <a:ext cx="11969393" cy="931024"/>
          </a:xfrm>
          <a:prstGeom prst="rect">
            <a:avLst/>
          </a:prstGeom>
          <a:noFill/>
        </p:spPr>
        <p:txBody>
          <a:bodyPr wrap="square" rtlCol="0">
            <a:spAutoFit/>
          </a:bodyPr>
          <a:lstStyle/>
          <a:p>
            <a:r>
              <a:rPr lang="en-US" sz="1350" b="1" dirty="0"/>
              <a:t>Source:</a:t>
            </a:r>
            <a:r>
              <a:rPr lang="en-US" sz="1350" dirty="0"/>
              <a:t> NCHS. Maternal Mortality and Related Concepts. Vital &amp; Health Statistics. Series 33; #3. &amp; annual data reports. 1915-1960 data from NCHS. </a:t>
            </a:r>
            <a:r>
              <a:rPr lang="en-US" sz="1400" i="1" dirty="0"/>
              <a:t>Vital Statistics Rates In The  United States 1940-1960</a:t>
            </a:r>
            <a:r>
              <a:rPr lang="en-US" sz="1400" b="1" dirty="0"/>
              <a:t>. </a:t>
            </a:r>
            <a:r>
              <a:rPr lang="en-US" sz="1350" dirty="0"/>
              <a:t>NOTE: Shifts in measurement (e.g. not all states were part of registration system prior to 1933; infant race was based on race of the child until 1980 &amp; then race of the mother post 1980) accounts for some of the variation over time. 2007-2016 based on 2 year estimates of the pregnancy related mortality rate: Petersen E. </a:t>
            </a:r>
            <a:r>
              <a:rPr lang="en-US" sz="1350" i="1" dirty="0"/>
              <a:t>MMWR</a:t>
            </a:r>
            <a:r>
              <a:rPr lang="en-US" sz="1350" dirty="0"/>
              <a:t>.9/6/19.</a:t>
            </a:r>
          </a:p>
        </p:txBody>
      </p:sp>
      <p:sp>
        <p:nvSpPr>
          <p:cNvPr id="7" name="TextBox 6"/>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0884292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67" y="130579"/>
            <a:ext cx="10962967" cy="1508794"/>
          </a:xfrm>
        </p:spPr>
        <p:txBody>
          <a:bodyPr>
            <a:normAutofit/>
          </a:bodyPr>
          <a:lstStyle/>
          <a:p>
            <a:pPr algn="ctr"/>
            <a:r>
              <a:rPr lang="en-US" sz="4800" b="1" i="1" dirty="0">
                <a:latin typeface="+mn-lt"/>
              </a:rPr>
              <a:t>Black to White Ratios, U.S. Maternal Mortality, 1915-2020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0493427"/>
              </p:ext>
            </p:extLst>
          </p:nvPr>
        </p:nvGraphicFramePr>
        <p:xfrm>
          <a:off x="1001426" y="1612490"/>
          <a:ext cx="10482651" cy="41282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193" y="5841734"/>
            <a:ext cx="11969393" cy="931024"/>
          </a:xfrm>
          <a:prstGeom prst="rect">
            <a:avLst/>
          </a:prstGeom>
          <a:noFill/>
        </p:spPr>
        <p:txBody>
          <a:bodyPr wrap="square" rtlCol="0">
            <a:spAutoFit/>
          </a:bodyPr>
          <a:lstStyle/>
          <a:p>
            <a:r>
              <a:rPr lang="en-US" sz="1350" b="1" dirty="0"/>
              <a:t>Source:</a:t>
            </a:r>
            <a:r>
              <a:rPr lang="en-US" sz="1350" dirty="0"/>
              <a:t> NCHS. Maternal Mortality and Related Concepts. Vital &amp; Health Statistics. Series 33; #3. &amp; annual data reports. 1915-1960 data from NCHS. </a:t>
            </a:r>
            <a:r>
              <a:rPr lang="en-US" sz="1400" i="1" dirty="0"/>
              <a:t>Vital Statistics Rates In The  United States 1940-1960</a:t>
            </a:r>
            <a:r>
              <a:rPr lang="en-US" sz="1400" b="1" dirty="0"/>
              <a:t>. </a:t>
            </a:r>
            <a:r>
              <a:rPr lang="en-US" sz="1350" dirty="0"/>
              <a:t>NOTE: Shifts in measurement (e.g. not all states were part of registration system prior to 1933; infant race was based on race of the child until 1980 &amp; then race of the mother post 1980) accounts for some of the variation over time. 2007-2016 based on 2 year estimates of the pregnancy related mortality rate: Petersen E. </a:t>
            </a:r>
            <a:r>
              <a:rPr lang="en-US" sz="1350" i="1" dirty="0"/>
              <a:t>MMWR</a:t>
            </a:r>
            <a:r>
              <a:rPr lang="en-US" sz="1350" dirty="0"/>
              <a:t>.9/6/19.</a:t>
            </a:r>
          </a:p>
        </p:txBody>
      </p:sp>
      <p:sp>
        <p:nvSpPr>
          <p:cNvPr id="3" name="TextBox 2"/>
          <p:cNvSpPr txBox="1"/>
          <p:nvPr/>
        </p:nvSpPr>
        <p:spPr>
          <a:xfrm rot="16200000">
            <a:off x="343072" y="3627388"/>
            <a:ext cx="855042" cy="461665"/>
          </a:xfrm>
          <a:prstGeom prst="rect">
            <a:avLst/>
          </a:prstGeom>
          <a:noFill/>
        </p:spPr>
        <p:txBody>
          <a:bodyPr wrap="none" rtlCol="0">
            <a:spAutoFit/>
          </a:bodyPr>
          <a:lstStyle/>
          <a:p>
            <a:r>
              <a:rPr lang="en-US" sz="2400" b="1" dirty="0"/>
              <a:t>Ratio</a:t>
            </a:r>
          </a:p>
        </p:txBody>
      </p:sp>
      <p:sp>
        <p:nvSpPr>
          <p:cNvPr id="8" name="TextBox 7"/>
          <p:cNvSpPr txBox="1"/>
          <p:nvPr/>
        </p:nvSpPr>
        <p:spPr>
          <a:xfrm>
            <a:off x="5146681" y="2206530"/>
            <a:ext cx="3130985" cy="523220"/>
          </a:xfrm>
          <a:prstGeom prst="rect">
            <a:avLst/>
          </a:prstGeom>
          <a:noFill/>
        </p:spPr>
        <p:txBody>
          <a:bodyPr wrap="none" rtlCol="0">
            <a:spAutoFit/>
          </a:bodyPr>
          <a:lstStyle/>
          <a:p>
            <a:r>
              <a:rPr lang="en-US" sz="2800" b="1" dirty="0">
                <a:solidFill>
                  <a:srgbClr val="0000FF"/>
                </a:solidFill>
              </a:rPr>
              <a:t>Maternal Mortality</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cxnSp>
        <p:nvCxnSpPr>
          <p:cNvPr id="5" name="Straight Connector 4"/>
          <p:cNvCxnSpPr/>
          <p:nvPr/>
        </p:nvCxnSpPr>
        <p:spPr>
          <a:xfrm>
            <a:off x="10956758" y="3478958"/>
            <a:ext cx="132347" cy="395343"/>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7892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67" y="130579"/>
            <a:ext cx="10962967" cy="1508794"/>
          </a:xfrm>
        </p:spPr>
        <p:txBody>
          <a:bodyPr>
            <a:normAutofit/>
          </a:bodyPr>
          <a:lstStyle/>
          <a:p>
            <a:pPr algn="ctr"/>
            <a:r>
              <a:rPr lang="en-US" sz="4800" b="1" i="1" dirty="0">
                <a:latin typeface="+mn-lt"/>
              </a:rPr>
              <a:t>Black to White Ratios, U.S. Infant &amp; Maternal Mortality, 1915-2020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0706265"/>
              </p:ext>
            </p:extLst>
          </p:nvPr>
        </p:nvGraphicFramePr>
        <p:xfrm>
          <a:off x="1001426" y="1612490"/>
          <a:ext cx="10482651" cy="41282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193" y="5841734"/>
            <a:ext cx="11969393" cy="931024"/>
          </a:xfrm>
          <a:prstGeom prst="rect">
            <a:avLst/>
          </a:prstGeom>
          <a:noFill/>
        </p:spPr>
        <p:txBody>
          <a:bodyPr wrap="square" rtlCol="0">
            <a:spAutoFit/>
          </a:bodyPr>
          <a:lstStyle/>
          <a:p>
            <a:r>
              <a:rPr lang="en-US" sz="1350" b="1" dirty="0"/>
              <a:t>Source:</a:t>
            </a:r>
            <a:r>
              <a:rPr lang="en-US" sz="1350" dirty="0"/>
              <a:t> NCHS. Maternal Mortality and Related Concepts. Vital &amp; Health Statistics. Series 33; #3. &amp; annual data reports. 1915-1960 data from NCHS. </a:t>
            </a:r>
            <a:r>
              <a:rPr lang="en-US" sz="1400" i="1" dirty="0"/>
              <a:t>Vital Statistics Rates In The  United States 1940-1960</a:t>
            </a:r>
            <a:r>
              <a:rPr lang="en-US" sz="1400" b="1" dirty="0"/>
              <a:t>. </a:t>
            </a:r>
            <a:r>
              <a:rPr lang="en-US" sz="1350" dirty="0"/>
              <a:t>NOTE: Shifts in measurement (e.g. not all states were part of registration system prior to 1933; infant race was based on race of the child until 1980 &amp; then race of the mother post 1980) accounts for some of the variation over time. 2007-2016 based on 2 year estimates of the pregnancy related mortality rate: Petersen E. </a:t>
            </a:r>
            <a:r>
              <a:rPr lang="en-US" sz="1350" i="1" dirty="0"/>
              <a:t>MMWR</a:t>
            </a:r>
            <a:r>
              <a:rPr lang="en-US" sz="1350" dirty="0"/>
              <a:t>.9/6/19.</a:t>
            </a:r>
          </a:p>
        </p:txBody>
      </p:sp>
      <p:sp>
        <p:nvSpPr>
          <p:cNvPr id="3" name="TextBox 2"/>
          <p:cNvSpPr txBox="1"/>
          <p:nvPr/>
        </p:nvSpPr>
        <p:spPr>
          <a:xfrm rot="16200000">
            <a:off x="343072" y="3627388"/>
            <a:ext cx="855042" cy="461665"/>
          </a:xfrm>
          <a:prstGeom prst="rect">
            <a:avLst/>
          </a:prstGeom>
          <a:noFill/>
        </p:spPr>
        <p:txBody>
          <a:bodyPr wrap="none" rtlCol="0">
            <a:spAutoFit/>
          </a:bodyPr>
          <a:lstStyle/>
          <a:p>
            <a:r>
              <a:rPr lang="en-US" sz="2400" b="1" dirty="0"/>
              <a:t>Ratio</a:t>
            </a:r>
          </a:p>
        </p:txBody>
      </p:sp>
      <p:sp>
        <p:nvSpPr>
          <p:cNvPr id="4" name="TextBox 3"/>
          <p:cNvSpPr txBox="1"/>
          <p:nvPr/>
        </p:nvSpPr>
        <p:spPr>
          <a:xfrm>
            <a:off x="6381135" y="4285742"/>
            <a:ext cx="2558586" cy="523220"/>
          </a:xfrm>
          <a:prstGeom prst="rect">
            <a:avLst/>
          </a:prstGeom>
          <a:noFill/>
        </p:spPr>
        <p:txBody>
          <a:bodyPr wrap="none" rtlCol="0">
            <a:spAutoFit/>
          </a:bodyPr>
          <a:lstStyle/>
          <a:p>
            <a:r>
              <a:rPr lang="en-US" sz="2800" b="1" dirty="0">
                <a:solidFill>
                  <a:srgbClr val="C00000"/>
                </a:solidFill>
              </a:rPr>
              <a:t>Infant Mortality</a:t>
            </a:r>
          </a:p>
        </p:txBody>
      </p:sp>
      <p:sp>
        <p:nvSpPr>
          <p:cNvPr id="8" name="TextBox 7"/>
          <p:cNvSpPr txBox="1"/>
          <p:nvPr/>
        </p:nvSpPr>
        <p:spPr>
          <a:xfrm>
            <a:off x="5146681" y="2206530"/>
            <a:ext cx="3130985" cy="523220"/>
          </a:xfrm>
          <a:prstGeom prst="rect">
            <a:avLst/>
          </a:prstGeom>
          <a:noFill/>
        </p:spPr>
        <p:txBody>
          <a:bodyPr wrap="none" rtlCol="0">
            <a:spAutoFit/>
          </a:bodyPr>
          <a:lstStyle/>
          <a:p>
            <a:r>
              <a:rPr lang="en-US" sz="2800" b="1" dirty="0">
                <a:solidFill>
                  <a:srgbClr val="0000FF"/>
                </a:solidFill>
              </a:rPr>
              <a:t>Maternal Mortality</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762563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1C96-6FF4-4117-AED9-63931FBF6ABC}"/>
              </a:ext>
            </a:extLst>
          </p:cNvPr>
          <p:cNvSpPr>
            <a:spLocks noGrp="1"/>
          </p:cNvSpPr>
          <p:nvPr>
            <p:ph type="title"/>
          </p:nvPr>
        </p:nvSpPr>
        <p:spPr/>
        <p:txBody>
          <a:bodyPr/>
          <a:lstStyle/>
          <a:p>
            <a:r>
              <a:rPr lang="en-US" dirty="0"/>
              <a:t>U.S. Maternal Mortality, by Race/Ethnicity and Age, 2018-2020</a:t>
            </a:r>
          </a:p>
        </p:txBody>
      </p:sp>
      <p:graphicFrame>
        <p:nvGraphicFramePr>
          <p:cNvPr id="4" name="Table 4">
            <a:extLst>
              <a:ext uri="{FF2B5EF4-FFF2-40B4-BE49-F238E27FC236}">
                <a16:creationId xmlns:a16="http://schemas.microsoft.com/office/drawing/2014/main" id="{FFD3A482-6354-4F0B-BB93-349C56ACE2A7}"/>
              </a:ext>
            </a:extLst>
          </p:cNvPr>
          <p:cNvGraphicFramePr>
            <a:graphicFrameLocks noGrp="1"/>
          </p:cNvGraphicFramePr>
          <p:nvPr>
            <p:ph idx="1"/>
            <p:extLst>
              <p:ext uri="{D42A27DB-BD31-4B8C-83A1-F6EECF244321}">
                <p14:modId xmlns:p14="http://schemas.microsoft.com/office/powerpoint/2010/main" val="3960764285"/>
              </p:ext>
            </p:extLst>
          </p:nvPr>
        </p:nvGraphicFramePr>
        <p:xfrm>
          <a:off x="407963" y="1825625"/>
          <a:ext cx="11268224" cy="4572000"/>
        </p:xfrm>
        <a:graphic>
          <a:graphicData uri="http://schemas.openxmlformats.org/drawingml/2006/table">
            <a:tbl>
              <a:tblPr firstRow="1" bandRow="1">
                <a:tableStyleId>{5C22544A-7EE6-4342-B048-85BDC9FD1C3A}</a:tableStyleId>
              </a:tblPr>
              <a:tblGrid>
                <a:gridCol w="3981157">
                  <a:extLst>
                    <a:ext uri="{9D8B030D-6E8A-4147-A177-3AD203B41FA5}">
                      <a16:colId xmlns:a16="http://schemas.microsoft.com/office/drawing/2014/main" val="2752049614"/>
                    </a:ext>
                  </a:extLst>
                </a:gridCol>
                <a:gridCol w="2391508">
                  <a:extLst>
                    <a:ext uri="{9D8B030D-6E8A-4147-A177-3AD203B41FA5}">
                      <a16:colId xmlns:a16="http://schemas.microsoft.com/office/drawing/2014/main" val="2228403294"/>
                    </a:ext>
                  </a:extLst>
                </a:gridCol>
                <a:gridCol w="2644726">
                  <a:extLst>
                    <a:ext uri="{9D8B030D-6E8A-4147-A177-3AD203B41FA5}">
                      <a16:colId xmlns:a16="http://schemas.microsoft.com/office/drawing/2014/main" val="2592993401"/>
                    </a:ext>
                  </a:extLst>
                </a:gridCol>
                <a:gridCol w="2250833">
                  <a:extLst>
                    <a:ext uri="{9D8B030D-6E8A-4147-A177-3AD203B41FA5}">
                      <a16:colId xmlns:a16="http://schemas.microsoft.com/office/drawing/2014/main" val="820084597"/>
                    </a:ext>
                  </a:extLst>
                </a:gridCol>
              </a:tblGrid>
              <a:tr h="370840">
                <a:tc>
                  <a:txBody>
                    <a:bodyPr/>
                    <a:lstStyle/>
                    <a:p>
                      <a:endParaRPr lang="en-US" sz="2800" dirty="0"/>
                    </a:p>
                  </a:txBody>
                  <a:tcPr/>
                </a:tc>
                <a:tc>
                  <a:txBody>
                    <a:bodyPr/>
                    <a:lstStyle/>
                    <a:p>
                      <a:pPr algn="ctr"/>
                      <a:r>
                        <a:rPr lang="en-US" sz="2800" dirty="0"/>
                        <a:t>2018</a:t>
                      </a:r>
                    </a:p>
                  </a:txBody>
                  <a:tcPr/>
                </a:tc>
                <a:tc>
                  <a:txBody>
                    <a:bodyPr/>
                    <a:lstStyle/>
                    <a:p>
                      <a:pPr algn="ctr"/>
                      <a:r>
                        <a:rPr lang="en-US" sz="2800" dirty="0"/>
                        <a:t>2019</a:t>
                      </a:r>
                    </a:p>
                  </a:txBody>
                  <a:tcPr/>
                </a:tc>
                <a:tc>
                  <a:txBody>
                    <a:bodyPr/>
                    <a:lstStyle/>
                    <a:p>
                      <a:pPr algn="ctr"/>
                      <a:r>
                        <a:rPr lang="en-US" sz="2800" dirty="0"/>
                        <a:t>2020</a:t>
                      </a:r>
                    </a:p>
                  </a:txBody>
                  <a:tcPr/>
                </a:tc>
                <a:extLst>
                  <a:ext uri="{0D108BD9-81ED-4DB2-BD59-A6C34878D82A}">
                    <a16:rowId xmlns:a16="http://schemas.microsoft.com/office/drawing/2014/main" val="3140620291"/>
                  </a:ext>
                </a:extLst>
              </a:tr>
              <a:tr h="370840">
                <a:tc>
                  <a:txBody>
                    <a:bodyPr/>
                    <a:lstStyle/>
                    <a:p>
                      <a:r>
                        <a:rPr lang="en-US" sz="3200" b="1" dirty="0"/>
                        <a:t>Non-Hispanic White</a:t>
                      </a:r>
                    </a:p>
                  </a:txBody>
                  <a:tcPr/>
                </a:tc>
                <a:tc>
                  <a:txBody>
                    <a:bodyPr/>
                    <a:lstStyle/>
                    <a:p>
                      <a:pPr algn="r"/>
                      <a:r>
                        <a:rPr lang="en-US" sz="3200" dirty="0"/>
                        <a:t>14.9</a:t>
                      </a:r>
                    </a:p>
                  </a:txBody>
                  <a:tcPr/>
                </a:tc>
                <a:tc>
                  <a:txBody>
                    <a:bodyPr/>
                    <a:lstStyle/>
                    <a:p>
                      <a:pPr algn="r"/>
                      <a:r>
                        <a:rPr lang="en-US" sz="3200" dirty="0"/>
                        <a:t>17.9</a:t>
                      </a:r>
                    </a:p>
                  </a:txBody>
                  <a:tcPr/>
                </a:tc>
                <a:tc>
                  <a:txBody>
                    <a:bodyPr/>
                    <a:lstStyle/>
                    <a:p>
                      <a:pPr algn="r"/>
                      <a:r>
                        <a:rPr lang="en-US" sz="3200" dirty="0"/>
                        <a:t>19.1</a:t>
                      </a:r>
                    </a:p>
                  </a:txBody>
                  <a:tcPr/>
                </a:tc>
                <a:extLst>
                  <a:ext uri="{0D108BD9-81ED-4DB2-BD59-A6C34878D82A}">
                    <a16:rowId xmlns:a16="http://schemas.microsoft.com/office/drawing/2014/main" val="3392809813"/>
                  </a:ext>
                </a:extLst>
              </a:tr>
              <a:tr h="370840">
                <a:tc>
                  <a:txBody>
                    <a:bodyPr/>
                    <a:lstStyle/>
                    <a:p>
                      <a:r>
                        <a:rPr lang="en-US" sz="3200" b="1" dirty="0"/>
                        <a:t>Non-Hispanic Black</a:t>
                      </a:r>
                    </a:p>
                  </a:txBody>
                  <a:tcPr/>
                </a:tc>
                <a:tc>
                  <a:txBody>
                    <a:bodyPr/>
                    <a:lstStyle/>
                    <a:p>
                      <a:pPr algn="r"/>
                      <a:r>
                        <a:rPr lang="en-US" sz="3200" dirty="0"/>
                        <a:t>37.3</a:t>
                      </a:r>
                    </a:p>
                  </a:txBody>
                  <a:tcPr/>
                </a:tc>
                <a:tc>
                  <a:txBody>
                    <a:bodyPr/>
                    <a:lstStyle/>
                    <a:p>
                      <a:pPr algn="r"/>
                      <a:r>
                        <a:rPr lang="en-US" sz="3200" dirty="0"/>
                        <a:t>44.0</a:t>
                      </a:r>
                    </a:p>
                  </a:txBody>
                  <a:tcPr/>
                </a:tc>
                <a:tc>
                  <a:txBody>
                    <a:bodyPr/>
                    <a:lstStyle/>
                    <a:p>
                      <a:pPr algn="r"/>
                      <a:r>
                        <a:rPr lang="en-US" sz="3200" dirty="0"/>
                        <a:t>55.3</a:t>
                      </a:r>
                    </a:p>
                  </a:txBody>
                  <a:tcPr/>
                </a:tc>
                <a:extLst>
                  <a:ext uri="{0D108BD9-81ED-4DB2-BD59-A6C34878D82A}">
                    <a16:rowId xmlns:a16="http://schemas.microsoft.com/office/drawing/2014/main" val="3958955992"/>
                  </a:ext>
                </a:extLst>
              </a:tr>
              <a:tr h="370840">
                <a:tc>
                  <a:txBody>
                    <a:bodyPr/>
                    <a:lstStyle/>
                    <a:p>
                      <a:r>
                        <a:rPr lang="en-US" sz="3200" b="1" dirty="0"/>
                        <a:t>Hispanic</a:t>
                      </a:r>
                    </a:p>
                  </a:txBody>
                  <a:tcPr/>
                </a:tc>
                <a:tc>
                  <a:txBody>
                    <a:bodyPr/>
                    <a:lstStyle/>
                    <a:p>
                      <a:pPr algn="r"/>
                      <a:r>
                        <a:rPr lang="en-US" sz="3200" dirty="0"/>
                        <a:t>11.8</a:t>
                      </a:r>
                    </a:p>
                  </a:txBody>
                  <a:tcPr/>
                </a:tc>
                <a:tc>
                  <a:txBody>
                    <a:bodyPr/>
                    <a:lstStyle/>
                    <a:p>
                      <a:pPr algn="r"/>
                      <a:r>
                        <a:rPr lang="en-US" sz="3200" dirty="0"/>
                        <a:t>12.6</a:t>
                      </a:r>
                    </a:p>
                  </a:txBody>
                  <a:tcPr/>
                </a:tc>
                <a:tc>
                  <a:txBody>
                    <a:bodyPr/>
                    <a:lstStyle/>
                    <a:p>
                      <a:pPr algn="r"/>
                      <a:r>
                        <a:rPr lang="en-US" sz="3200" dirty="0"/>
                        <a:t>18.2</a:t>
                      </a:r>
                    </a:p>
                  </a:txBody>
                  <a:tcPr/>
                </a:tc>
                <a:extLst>
                  <a:ext uri="{0D108BD9-81ED-4DB2-BD59-A6C34878D82A}">
                    <a16:rowId xmlns:a16="http://schemas.microsoft.com/office/drawing/2014/main" val="2477650374"/>
                  </a:ext>
                </a:extLst>
              </a:tr>
              <a:tr h="370840">
                <a:tc>
                  <a:txBody>
                    <a:bodyPr/>
                    <a:lstStyle/>
                    <a:p>
                      <a:r>
                        <a:rPr lang="en-US" sz="3200" b="1" dirty="0"/>
                        <a:t>All</a:t>
                      </a:r>
                    </a:p>
                  </a:txBody>
                  <a:tcPr/>
                </a:tc>
                <a:tc>
                  <a:txBody>
                    <a:bodyPr/>
                    <a:lstStyle/>
                    <a:p>
                      <a:pPr algn="r"/>
                      <a:r>
                        <a:rPr lang="en-US" sz="3200" dirty="0"/>
                        <a:t>17.4</a:t>
                      </a:r>
                    </a:p>
                  </a:txBody>
                  <a:tcPr/>
                </a:tc>
                <a:tc>
                  <a:txBody>
                    <a:bodyPr/>
                    <a:lstStyle/>
                    <a:p>
                      <a:pPr algn="r"/>
                      <a:r>
                        <a:rPr lang="en-US" sz="3200" dirty="0"/>
                        <a:t>20.1</a:t>
                      </a:r>
                    </a:p>
                  </a:txBody>
                  <a:tcPr/>
                </a:tc>
                <a:tc>
                  <a:txBody>
                    <a:bodyPr/>
                    <a:lstStyle/>
                    <a:p>
                      <a:pPr algn="r"/>
                      <a:r>
                        <a:rPr lang="en-US" sz="3200" dirty="0"/>
                        <a:t>23.8</a:t>
                      </a:r>
                    </a:p>
                  </a:txBody>
                  <a:tcPr/>
                </a:tc>
                <a:extLst>
                  <a:ext uri="{0D108BD9-81ED-4DB2-BD59-A6C34878D82A}">
                    <a16:rowId xmlns:a16="http://schemas.microsoft.com/office/drawing/2014/main" val="1291616001"/>
                  </a:ext>
                </a:extLst>
              </a:tr>
              <a:tr h="370840">
                <a:tc>
                  <a:txBody>
                    <a:bodyPr/>
                    <a:lstStyle/>
                    <a:p>
                      <a:r>
                        <a:rPr lang="en-US" sz="3200" b="1" dirty="0">
                          <a:solidFill>
                            <a:srgbClr val="0000FF"/>
                          </a:solidFill>
                        </a:rPr>
                        <a:t>40 years of Age +</a:t>
                      </a:r>
                    </a:p>
                  </a:txBody>
                  <a:tcPr/>
                </a:tc>
                <a:tc>
                  <a:txBody>
                    <a:bodyPr/>
                    <a:lstStyle/>
                    <a:p>
                      <a:pPr algn="r"/>
                      <a:endParaRPr lang="en-US" sz="3200" dirty="0"/>
                    </a:p>
                  </a:txBody>
                  <a:tcPr/>
                </a:tc>
                <a:tc>
                  <a:txBody>
                    <a:bodyPr/>
                    <a:lstStyle/>
                    <a:p>
                      <a:pPr algn="r"/>
                      <a:endParaRPr lang="en-US" sz="3200" dirty="0"/>
                    </a:p>
                  </a:txBody>
                  <a:tcPr/>
                </a:tc>
                <a:tc>
                  <a:txBody>
                    <a:bodyPr/>
                    <a:lstStyle/>
                    <a:p>
                      <a:pPr algn="r"/>
                      <a:endParaRPr lang="en-US" sz="3200" dirty="0"/>
                    </a:p>
                  </a:txBody>
                  <a:tcPr/>
                </a:tc>
                <a:extLst>
                  <a:ext uri="{0D108BD9-81ED-4DB2-BD59-A6C34878D82A}">
                    <a16:rowId xmlns:a16="http://schemas.microsoft.com/office/drawing/2014/main" val="1248125121"/>
                  </a:ext>
                </a:extLst>
              </a:tr>
              <a:tr h="370840">
                <a:tc>
                  <a:txBody>
                    <a:bodyPr/>
                    <a:lstStyle/>
                    <a:p>
                      <a:r>
                        <a:rPr lang="en-US" sz="3200" dirty="0"/>
                        <a:t>All</a:t>
                      </a:r>
                    </a:p>
                  </a:txBody>
                  <a:tcPr/>
                </a:tc>
                <a:tc>
                  <a:txBody>
                    <a:bodyPr/>
                    <a:lstStyle/>
                    <a:p>
                      <a:pPr algn="r"/>
                      <a:r>
                        <a:rPr lang="en-US" sz="3200" dirty="0"/>
                        <a:t>81.9</a:t>
                      </a:r>
                    </a:p>
                  </a:txBody>
                  <a:tcPr/>
                </a:tc>
                <a:tc>
                  <a:txBody>
                    <a:bodyPr/>
                    <a:lstStyle/>
                    <a:p>
                      <a:pPr algn="r"/>
                      <a:r>
                        <a:rPr lang="en-US" sz="3200" dirty="0"/>
                        <a:t>75.5</a:t>
                      </a:r>
                    </a:p>
                  </a:txBody>
                  <a:tcPr/>
                </a:tc>
                <a:tc>
                  <a:txBody>
                    <a:bodyPr/>
                    <a:lstStyle/>
                    <a:p>
                      <a:pPr algn="r"/>
                      <a:r>
                        <a:rPr lang="en-US" sz="3200" dirty="0"/>
                        <a:t>107.9</a:t>
                      </a:r>
                    </a:p>
                  </a:txBody>
                  <a:tcPr/>
                </a:tc>
                <a:extLst>
                  <a:ext uri="{0D108BD9-81ED-4DB2-BD59-A6C34878D82A}">
                    <a16:rowId xmlns:a16="http://schemas.microsoft.com/office/drawing/2014/main" val="766927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Non-Hispanic Black</a:t>
                      </a:r>
                    </a:p>
                  </a:txBody>
                  <a:tcPr/>
                </a:tc>
                <a:tc>
                  <a:txBody>
                    <a:bodyPr/>
                    <a:lstStyle/>
                    <a:p>
                      <a:pPr algn="r"/>
                      <a:r>
                        <a:rPr lang="en-US" sz="3200" dirty="0"/>
                        <a:t>239.9</a:t>
                      </a:r>
                    </a:p>
                  </a:txBody>
                  <a:tcPr/>
                </a:tc>
                <a:tc>
                  <a:txBody>
                    <a:bodyPr/>
                    <a:lstStyle/>
                    <a:p>
                      <a:pPr algn="r"/>
                      <a:r>
                        <a:rPr lang="en-US" sz="3200" dirty="0"/>
                        <a:t>166.5</a:t>
                      </a:r>
                    </a:p>
                  </a:txBody>
                  <a:tcPr/>
                </a:tc>
                <a:tc>
                  <a:txBody>
                    <a:bodyPr/>
                    <a:lstStyle/>
                    <a:p>
                      <a:pPr algn="r"/>
                      <a:r>
                        <a:rPr lang="en-US" sz="3200" dirty="0"/>
                        <a:t>263.1</a:t>
                      </a:r>
                    </a:p>
                  </a:txBody>
                  <a:tcPr/>
                </a:tc>
                <a:extLst>
                  <a:ext uri="{0D108BD9-81ED-4DB2-BD59-A6C34878D82A}">
                    <a16:rowId xmlns:a16="http://schemas.microsoft.com/office/drawing/2014/main" val="1264105955"/>
                  </a:ext>
                </a:extLst>
              </a:tr>
            </a:tbl>
          </a:graphicData>
        </a:graphic>
      </p:graphicFrame>
      <p:sp>
        <p:nvSpPr>
          <p:cNvPr id="5" name="TextBox 4">
            <a:extLst>
              <a:ext uri="{FF2B5EF4-FFF2-40B4-BE49-F238E27FC236}">
                <a16:creationId xmlns:a16="http://schemas.microsoft.com/office/drawing/2014/main" id="{73B6314F-1F83-4AF9-95C3-D588C35CAAA9}"/>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0374400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5308" y="30778"/>
            <a:ext cx="11561379" cy="1325563"/>
          </a:xfrm>
        </p:spPr>
        <p:txBody>
          <a:bodyPr/>
          <a:lstStyle/>
          <a:p>
            <a:pPr algn="ctr"/>
            <a:r>
              <a:rPr lang="en-US" b="1" dirty="0">
                <a:solidFill>
                  <a:srgbClr val="0000FF"/>
                </a:solidFill>
                <a:latin typeface="+mn-lt"/>
              </a:rPr>
              <a:t>Pregnancy Related Mortality Ratios </a:t>
            </a:r>
            <a:br>
              <a:rPr lang="en-US" b="1" dirty="0">
                <a:solidFill>
                  <a:srgbClr val="0000FF"/>
                </a:solidFill>
                <a:latin typeface="+mn-lt"/>
              </a:rPr>
            </a:br>
            <a:r>
              <a:rPr lang="en-US" b="1" dirty="0">
                <a:solidFill>
                  <a:srgbClr val="0000FF"/>
                </a:solidFill>
                <a:latin typeface="+mn-lt"/>
              </a:rPr>
              <a:t>by Race, U.S., 2016-2018</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81176432"/>
              </p:ext>
            </p:extLst>
          </p:nvPr>
        </p:nvGraphicFramePr>
        <p:xfrm>
          <a:off x="504495" y="1356342"/>
          <a:ext cx="11183007" cy="48853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14212" y="6211669"/>
            <a:ext cx="11561379" cy="646331"/>
          </a:xfrm>
          <a:prstGeom prst="rect">
            <a:avLst/>
          </a:prstGeom>
          <a:noFill/>
        </p:spPr>
        <p:txBody>
          <a:bodyPr wrap="square" rtlCol="0">
            <a:spAutoFit/>
          </a:bodyPr>
          <a:lstStyle/>
          <a:p>
            <a:r>
              <a:rPr lang="en-US" dirty="0"/>
              <a:t>Source: </a:t>
            </a:r>
            <a:r>
              <a:rPr lang="en-US" sz="1000" dirty="0"/>
              <a:t>CDC Website. https://www.cdc.gov/</a:t>
            </a:r>
            <a:r>
              <a:rPr lang="en-US" sz="1000" dirty="0" err="1"/>
              <a:t>reproductivehealth</a:t>
            </a:r>
            <a:r>
              <a:rPr lang="en-US" sz="1000" dirty="0"/>
              <a:t>/maternal-mortality/pregnancy-mortality-surveillance-system.htm#:~:text=The%20Pregnancy%20Mortality%20Surveillance%20System%20(PMSS)%20defines%20a%20pregnancy%2D,or%20aggravated%20by%20the%20pregnancy</a:t>
            </a:r>
            <a:r>
              <a:rPr lang="en-US" dirty="0"/>
              <a:t>.. </a:t>
            </a:r>
            <a:r>
              <a:rPr lang="en-US" b="1" dirty="0"/>
              <a:t> </a:t>
            </a:r>
            <a:endParaRPr lang="en-US" dirty="0"/>
          </a:p>
        </p:txBody>
      </p:sp>
      <p:sp>
        <p:nvSpPr>
          <p:cNvPr id="6" name="TextBox 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889595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78"/>
            <a:ext cx="10515600" cy="1325563"/>
          </a:xfrm>
        </p:spPr>
        <p:txBody>
          <a:bodyPr>
            <a:normAutofit fontScale="90000"/>
          </a:bodyPr>
          <a:lstStyle/>
          <a:p>
            <a:r>
              <a:rPr lang="en-US" dirty="0"/>
              <a:t>Pregnancy Related Mortality Ratios (per 100,000 births) by Race/Ethnicity, U.S. 2007-2018.</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2367895"/>
              </p:ext>
            </p:extLst>
          </p:nvPr>
        </p:nvGraphicFramePr>
        <p:xfrm>
          <a:off x="838200" y="1356341"/>
          <a:ext cx="10515600" cy="48206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14212" y="6211669"/>
            <a:ext cx="11561379" cy="646331"/>
          </a:xfrm>
          <a:prstGeom prst="rect">
            <a:avLst/>
          </a:prstGeom>
          <a:noFill/>
        </p:spPr>
        <p:txBody>
          <a:bodyPr wrap="square" rtlCol="0">
            <a:spAutoFit/>
          </a:bodyPr>
          <a:lstStyle/>
          <a:p>
            <a:r>
              <a:rPr lang="en-US" dirty="0"/>
              <a:t>Source: Petersen E. et al.  Racial/Ethnic Disparities in Pregnancy-Related Deaths — U.S., 2007–2016 </a:t>
            </a:r>
            <a:r>
              <a:rPr lang="en-US" b="1" dirty="0"/>
              <a:t>. </a:t>
            </a:r>
            <a:r>
              <a:rPr lang="en-US" i="1" dirty="0"/>
              <a:t>MMWR</a:t>
            </a:r>
            <a:r>
              <a:rPr lang="en-US" dirty="0"/>
              <a:t>. 9/6/19; 68(35):762-765. &amp; CDC Website (2016-18).</a:t>
            </a:r>
            <a:r>
              <a:rPr lang="en-US" b="1" dirty="0"/>
              <a:t> </a:t>
            </a:r>
            <a:endParaRPr lang="en-US" dirty="0"/>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48066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151369"/>
            <a:ext cx="11637818" cy="1325563"/>
          </a:xfrm>
        </p:spPr>
        <p:txBody>
          <a:bodyPr>
            <a:normAutofit/>
          </a:bodyPr>
          <a:lstStyle/>
          <a:p>
            <a:r>
              <a:rPr lang="en-US" sz="5400" b="1" dirty="0">
                <a:solidFill>
                  <a:srgbClr val="0000FF"/>
                </a:solidFill>
              </a:rPr>
              <a:t>Is Maternal Mortality a Ratio or a Rate?</a:t>
            </a:r>
            <a:endParaRPr lang="en-US" sz="5400" dirty="0"/>
          </a:p>
        </p:txBody>
      </p:sp>
      <p:sp>
        <p:nvSpPr>
          <p:cNvPr id="3" name="Content Placeholder 2"/>
          <p:cNvSpPr>
            <a:spLocks noGrp="1"/>
          </p:cNvSpPr>
          <p:nvPr>
            <p:ph idx="1"/>
          </p:nvPr>
        </p:nvSpPr>
        <p:spPr>
          <a:xfrm>
            <a:off x="470065" y="1229878"/>
            <a:ext cx="11452761" cy="5427399"/>
          </a:xfrm>
        </p:spPr>
        <p:txBody>
          <a:bodyPr>
            <a:normAutofit fontScale="92500" lnSpcReduction="10000"/>
          </a:bodyPr>
          <a:lstStyle/>
          <a:p>
            <a:r>
              <a:rPr lang="en-US" sz="3600" b="1" dirty="0">
                <a:solidFill>
                  <a:srgbClr val="C00000"/>
                </a:solidFill>
              </a:rPr>
              <a:t>RATE</a:t>
            </a:r>
            <a:r>
              <a:rPr lang="en-US" sz="3600" dirty="0"/>
              <a:t>:</a:t>
            </a:r>
            <a:r>
              <a:rPr lang="en-US" sz="3200" dirty="0"/>
              <a:t> The frequency of an event in a population. All the cases in the numerator are included in the denominator</a:t>
            </a:r>
          </a:p>
          <a:p>
            <a:pPr marL="0" indent="0">
              <a:buNone/>
            </a:pPr>
            <a:endParaRPr lang="en-US" sz="3200" dirty="0"/>
          </a:p>
          <a:p>
            <a:pPr marL="0" indent="0">
              <a:buNone/>
            </a:pPr>
            <a:r>
              <a:rPr lang="en-US" sz="3900" b="1" dirty="0">
                <a:solidFill>
                  <a:schemeClr val="accent6">
                    <a:lumMod val="75000"/>
                  </a:schemeClr>
                </a:solidFill>
              </a:rPr>
              <a:t>Example: </a:t>
            </a:r>
            <a:r>
              <a:rPr lang="en-US" sz="3200" dirty="0"/>
              <a:t>				</a:t>
            </a:r>
            <a:r>
              <a:rPr lang="en-US" sz="3200" u="sng" dirty="0"/>
              <a:t>Births to women 15-19</a:t>
            </a:r>
          </a:p>
          <a:p>
            <a:pPr marL="0" indent="0">
              <a:buNone/>
            </a:pPr>
            <a:r>
              <a:rPr lang="en-US" sz="3200" b="1" i="1" dirty="0"/>
              <a:t>             Teen Birth Rate</a:t>
            </a:r>
            <a:r>
              <a:rPr lang="en-US" sz="3200" dirty="0"/>
              <a:t>			     All women 15-19						</a:t>
            </a:r>
          </a:p>
          <a:p>
            <a:r>
              <a:rPr lang="en-US" sz="3600" b="1" dirty="0">
                <a:solidFill>
                  <a:srgbClr val="C00000"/>
                </a:solidFill>
              </a:rPr>
              <a:t>RATIO</a:t>
            </a:r>
            <a:r>
              <a:rPr lang="en-US" sz="3600" dirty="0">
                <a:solidFill>
                  <a:srgbClr val="C00000"/>
                </a:solidFill>
              </a:rPr>
              <a:t>:</a:t>
            </a:r>
            <a:r>
              <a:rPr lang="en-US" sz="3200" dirty="0"/>
              <a:t> simply divides one number by another – all the cases in the numerator are not included in the denominator</a:t>
            </a:r>
          </a:p>
          <a:p>
            <a:endParaRPr lang="en-US" sz="3200" dirty="0"/>
          </a:p>
          <a:p>
            <a:pPr marL="0" indent="0">
              <a:buNone/>
            </a:pPr>
            <a:r>
              <a:rPr lang="en-US" sz="3900" b="1" dirty="0">
                <a:solidFill>
                  <a:schemeClr val="accent6">
                    <a:lumMod val="75000"/>
                  </a:schemeClr>
                </a:solidFill>
              </a:rPr>
              <a:t>Example:</a:t>
            </a:r>
            <a:r>
              <a:rPr lang="en-US" sz="3200" b="1" dirty="0">
                <a:solidFill>
                  <a:schemeClr val="accent6">
                    <a:lumMod val="75000"/>
                  </a:schemeClr>
                </a:solidFill>
              </a:rPr>
              <a:t> </a:t>
            </a:r>
            <a:r>
              <a:rPr lang="en-US" sz="3200" dirty="0"/>
              <a:t>						 </a:t>
            </a:r>
            <a:r>
              <a:rPr lang="en-US" sz="3200" u="sng" dirty="0"/>
              <a:t>Maternal Deaths</a:t>
            </a:r>
          </a:p>
          <a:p>
            <a:pPr marL="0" indent="0">
              <a:buNone/>
            </a:pPr>
            <a:r>
              <a:rPr lang="en-US" sz="3200" b="1" i="1" dirty="0"/>
              <a:t>             Maternal Mortality Ratio</a:t>
            </a:r>
            <a:r>
              <a:rPr lang="en-US" sz="3200" dirty="0"/>
              <a:t>		      Live Births</a:t>
            </a:r>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716781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365125"/>
            <a:ext cx="11571890" cy="1325563"/>
          </a:xfrm>
        </p:spPr>
        <p:txBody>
          <a:bodyPr>
            <a:normAutofit/>
          </a:bodyPr>
          <a:lstStyle/>
          <a:p>
            <a:pPr algn="ctr"/>
            <a:r>
              <a:rPr lang="en-US" b="1" dirty="0">
                <a:solidFill>
                  <a:srgbClr val="0000FF"/>
                </a:solidFill>
                <a:latin typeface="+mn-lt"/>
              </a:rPr>
              <a:t>Pregnancy-related mortality ratios </a:t>
            </a:r>
            <a:r>
              <a:rPr lang="en-US" sz="3200" b="1" dirty="0">
                <a:solidFill>
                  <a:srgbClr val="0000FF"/>
                </a:solidFill>
                <a:latin typeface="+mn-lt"/>
              </a:rPr>
              <a:t>(per 100,000 live births)</a:t>
            </a:r>
            <a:r>
              <a:rPr lang="en-US" b="1" dirty="0">
                <a:solidFill>
                  <a:srgbClr val="0000FF"/>
                </a:solidFill>
                <a:latin typeface="+mn-lt"/>
              </a:rPr>
              <a:t> by race/ethnicity, U.S. 2007-2016</a:t>
            </a:r>
            <a:endParaRPr lang="en-US" dirty="0">
              <a:solidFill>
                <a:srgbClr val="0000FF"/>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583810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9993086" y="2952206"/>
            <a:ext cx="822960" cy="757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76698" y="3709851"/>
            <a:ext cx="822960" cy="757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6"/>
            <a:endCxn id="7" idx="2"/>
          </p:cNvCxnSpPr>
          <p:nvPr/>
        </p:nvCxnSpPr>
        <p:spPr>
          <a:xfrm flipV="1">
            <a:off x="2699658" y="3331029"/>
            <a:ext cx="7293428" cy="757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8986" y="6055346"/>
            <a:ext cx="11712954" cy="646331"/>
          </a:xfrm>
          <a:prstGeom prst="rect">
            <a:avLst/>
          </a:prstGeom>
          <a:noFill/>
        </p:spPr>
        <p:txBody>
          <a:bodyPr wrap="square" rtlCol="0">
            <a:spAutoFit/>
          </a:bodyPr>
          <a:lstStyle/>
          <a:p>
            <a:r>
              <a:rPr lang="en-US" dirty="0"/>
              <a:t>Source: Petersen E et al.  Racial/Ethnic Disparities in Pregnancy-Related Deaths — United States, 2007–2016. </a:t>
            </a:r>
            <a:r>
              <a:rPr lang="en-US" i="1" dirty="0"/>
              <a:t>MMWR</a:t>
            </a:r>
            <a:r>
              <a:rPr lang="en-US" dirty="0"/>
              <a:t> 2/7/19; 68 (35): 762-765.</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906377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365125"/>
            <a:ext cx="11571890" cy="1325563"/>
          </a:xfrm>
        </p:spPr>
        <p:txBody>
          <a:bodyPr>
            <a:normAutofit/>
          </a:bodyPr>
          <a:lstStyle/>
          <a:p>
            <a:pPr algn="ctr"/>
            <a:r>
              <a:rPr lang="en-US" b="1" dirty="0">
                <a:solidFill>
                  <a:srgbClr val="0000FF"/>
                </a:solidFill>
                <a:latin typeface="+mn-lt"/>
              </a:rPr>
              <a:t>Pregnancy-related mortality ratios </a:t>
            </a:r>
            <a:r>
              <a:rPr lang="en-US" sz="3200" b="1" dirty="0">
                <a:solidFill>
                  <a:srgbClr val="0000FF"/>
                </a:solidFill>
                <a:latin typeface="+mn-lt"/>
              </a:rPr>
              <a:t>(per 100,000 live births)</a:t>
            </a:r>
            <a:r>
              <a:rPr lang="en-US" b="1" dirty="0">
                <a:solidFill>
                  <a:srgbClr val="0000FF"/>
                </a:solidFill>
                <a:latin typeface="+mn-lt"/>
              </a:rPr>
              <a:t> by race/ethnicity, U.S. 2007-2016</a:t>
            </a:r>
            <a:endParaRPr lang="en-US" dirty="0">
              <a:solidFill>
                <a:srgbClr val="0000FF"/>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583432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38986" y="6055346"/>
            <a:ext cx="11712954" cy="646331"/>
          </a:xfrm>
          <a:prstGeom prst="rect">
            <a:avLst/>
          </a:prstGeom>
          <a:noFill/>
        </p:spPr>
        <p:txBody>
          <a:bodyPr wrap="square" rtlCol="0">
            <a:spAutoFit/>
          </a:bodyPr>
          <a:lstStyle/>
          <a:p>
            <a:r>
              <a:rPr lang="en-US" dirty="0"/>
              <a:t>Source: Petersen E et al.  Racial/Ethnic Disparities in Pregnancy-Related Deaths — United States, 2007–2016. </a:t>
            </a:r>
            <a:r>
              <a:rPr lang="en-US" i="1" dirty="0"/>
              <a:t>MMWR</a:t>
            </a:r>
            <a:r>
              <a:rPr lang="en-US" dirty="0"/>
              <a:t> 2/7/19; 68 (35): 762-765.</a:t>
            </a:r>
          </a:p>
        </p:txBody>
      </p:sp>
      <p:sp>
        <p:nvSpPr>
          <p:cNvPr id="9" name="TextBox 8"/>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
        <p:nvSpPr>
          <p:cNvPr id="7" name="Oval 6"/>
          <p:cNvSpPr/>
          <p:nvPr/>
        </p:nvSpPr>
        <p:spPr>
          <a:xfrm>
            <a:off x="7554686" y="3115371"/>
            <a:ext cx="822960" cy="757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15886" y="3604032"/>
            <a:ext cx="822960" cy="757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6"/>
            <a:endCxn id="7" idx="2"/>
          </p:cNvCxnSpPr>
          <p:nvPr/>
        </p:nvCxnSpPr>
        <p:spPr>
          <a:xfrm flipV="1">
            <a:off x="2738846" y="3494194"/>
            <a:ext cx="4815840" cy="4886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0449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187"/>
            <a:ext cx="10515600" cy="903889"/>
          </a:xfrm>
        </p:spPr>
        <p:txBody>
          <a:bodyPr>
            <a:normAutofit fontScale="90000"/>
          </a:bodyPr>
          <a:lstStyle/>
          <a:p>
            <a:r>
              <a:rPr lang="en-US" dirty="0">
                <a:solidFill>
                  <a:srgbClr val="0000FF"/>
                </a:solidFill>
              </a:rPr>
              <a:t>Maternal mortality rates, by race &amp; Hispanic origin and age: United States, 2020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3820972"/>
              </p:ext>
            </p:extLst>
          </p:nvPr>
        </p:nvGraphicFramePr>
        <p:xfrm>
          <a:off x="838200" y="1313793"/>
          <a:ext cx="10515600" cy="48631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6467" y="6211669"/>
            <a:ext cx="10907151" cy="646331"/>
          </a:xfrm>
          <a:prstGeom prst="rect">
            <a:avLst/>
          </a:prstGeom>
          <a:solidFill>
            <a:schemeClr val="bg1"/>
          </a:solidFill>
        </p:spPr>
        <p:txBody>
          <a:bodyPr wrap="square" rtlCol="0">
            <a:spAutoFit/>
          </a:bodyPr>
          <a:lstStyle/>
          <a:p>
            <a:r>
              <a:rPr lang="en-US" dirty="0"/>
              <a:t>Source: Hoyert DL. Maternal mortality rates in the United States, 2020. NCHS Health E-Stats. 2022. </a:t>
            </a:r>
          </a:p>
          <a:p>
            <a:r>
              <a:rPr lang="en-US" dirty="0"/>
              <a:t>DOI: https://dx.doi.org/10.15620/cdc:113967</a:t>
            </a:r>
          </a:p>
        </p:txBody>
      </p:sp>
      <p:sp>
        <p:nvSpPr>
          <p:cNvPr id="8" name="TextBox 7"/>
          <p:cNvSpPr txBox="1"/>
          <p:nvPr/>
        </p:nvSpPr>
        <p:spPr>
          <a:xfrm rot="16200000">
            <a:off x="-1444736" y="3148225"/>
            <a:ext cx="3942233" cy="400110"/>
          </a:xfrm>
          <a:prstGeom prst="rect">
            <a:avLst/>
          </a:prstGeom>
          <a:noFill/>
        </p:spPr>
        <p:txBody>
          <a:bodyPr wrap="none" rtlCol="0">
            <a:spAutoFit/>
          </a:bodyPr>
          <a:lstStyle/>
          <a:p>
            <a:r>
              <a:rPr lang="en-US" sz="2000" b="1" dirty="0"/>
              <a:t>Maternal deaths per 100,000 births</a:t>
            </a:r>
          </a:p>
        </p:txBody>
      </p:sp>
      <p:sp>
        <p:nvSpPr>
          <p:cNvPr id="9" name="TextBox 8">
            <a:extLst>
              <a:ext uri="{FF2B5EF4-FFF2-40B4-BE49-F238E27FC236}">
                <a16:creationId xmlns:a16="http://schemas.microsoft.com/office/drawing/2014/main" id="{39405B9F-E5B0-469A-9BDA-F83D72D9A79D}"/>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776154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549" y="96902"/>
            <a:ext cx="8875776" cy="1523740"/>
          </a:xfrm>
        </p:spPr>
        <p:txBody>
          <a:bodyPr>
            <a:normAutofit fontScale="90000"/>
          </a:bodyPr>
          <a:lstStyle/>
          <a:p>
            <a:pPr algn="ctr"/>
            <a:r>
              <a:rPr lang="en-US" b="1" dirty="0">
                <a:solidFill>
                  <a:srgbClr val="0000FF"/>
                </a:solidFill>
                <a:latin typeface="+mn-lt"/>
              </a:rPr>
              <a:t>Manifestation of Racial Disparities</a:t>
            </a:r>
            <a:br>
              <a:rPr lang="en-US" sz="3200" b="1" dirty="0">
                <a:latin typeface="+mn-lt"/>
              </a:rPr>
            </a:br>
            <a:r>
              <a:rPr lang="en-US" sz="3200" b="1" i="1" dirty="0">
                <a:latin typeface="+mn-lt"/>
              </a:rPr>
              <a:t>Leading Underlying Causes of </a:t>
            </a:r>
            <a:r>
              <a:rPr lang="en-US" sz="3200" b="1" i="1" dirty="0">
                <a:solidFill>
                  <a:srgbClr val="00B050"/>
                </a:solidFill>
                <a:latin typeface="+mn-lt"/>
              </a:rPr>
              <a:t>Pregnancy- Related </a:t>
            </a:r>
            <a:r>
              <a:rPr lang="en-US" sz="3200" b="1" i="1" dirty="0">
                <a:latin typeface="+mn-lt"/>
              </a:rPr>
              <a:t>Deaths, by </a:t>
            </a:r>
            <a:r>
              <a:rPr lang="en-US" sz="3200" b="1" i="1" dirty="0">
                <a:solidFill>
                  <a:srgbClr val="C00000"/>
                </a:solidFill>
                <a:latin typeface="+mn-lt"/>
              </a:rPr>
              <a:t>Race-Ethnicity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3224876"/>
              </p:ext>
            </p:extLst>
          </p:nvPr>
        </p:nvGraphicFramePr>
        <p:xfrm>
          <a:off x="433138" y="1463040"/>
          <a:ext cx="11213430" cy="48280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284" y="6194598"/>
            <a:ext cx="11130226" cy="369332"/>
          </a:xfrm>
          <a:prstGeom prst="rect">
            <a:avLst/>
          </a:prstGeom>
          <a:noFill/>
        </p:spPr>
        <p:txBody>
          <a:bodyPr wrap="none" rtlCol="0">
            <a:spAutoFit/>
          </a:bodyPr>
          <a:lstStyle/>
          <a:p>
            <a:pPr defTabSz="457200"/>
            <a:r>
              <a:rPr lang="en-US" dirty="0">
                <a:solidFill>
                  <a:prstClr val="black"/>
                </a:solidFill>
                <a:latin typeface="Calibri" panose="020F0502020204030204"/>
              </a:rPr>
              <a:t>Source: CDC.(2019) </a:t>
            </a:r>
            <a:r>
              <a:rPr lang="en-US" dirty="0"/>
              <a:t>Pregnancy-Related Deaths: Data from 14 U.S. Maternal Mortality Review Committees, 2008-2017</a:t>
            </a:r>
            <a:r>
              <a:rPr lang="en-US" i="1" dirty="0">
                <a:solidFill>
                  <a:prstClr val="black"/>
                </a:solidFill>
                <a:latin typeface="Calibri" panose="020F0502020204030204"/>
              </a:rPr>
              <a:t>.</a:t>
            </a:r>
          </a:p>
        </p:txBody>
      </p:sp>
      <p:sp>
        <p:nvSpPr>
          <p:cNvPr id="3" name="Oval 2"/>
          <p:cNvSpPr/>
          <p:nvPr/>
        </p:nvSpPr>
        <p:spPr>
          <a:xfrm>
            <a:off x="10390102" y="3370641"/>
            <a:ext cx="548640" cy="390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8" name="Oval 7"/>
          <p:cNvSpPr/>
          <p:nvPr/>
        </p:nvSpPr>
        <p:spPr>
          <a:xfrm>
            <a:off x="9159143" y="4391181"/>
            <a:ext cx="713252" cy="4688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9" name="Oval 8"/>
          <p:cNvSpPr/>
          <p:nvPr/>
        </p:nvSpPr>
        <p:spPr>
          <a:xfrm>
            <a:off x="8717617" y="3922379"/>
            <a:ext cx="557199" cy="4688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0" name="TextBox 9"/>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2537175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rgbClr val="0000FF"/>
                </a:solidFill>
              </a:rPr>
              <a:t>Cause-specific pregnancy-related mortality, by race/ethnicity, U.S., 2007-2016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8508577"/>
              </p:ext>
            </p:extLst>
          </p:nvPr>
        </p:nvGraphicFramePr>
        <p:xfrm>
          <a:off x="168441" y="1325563"/>
          <a:ext cx="11773843"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8659" y="6291597"/>
            <a:ext cx="714805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Source: Petersen E et al.  Racial/Ethnic Disparities in Pregnancy-Related Deaths — United States, 2007–2016.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MMWR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2/7/19; 68 (35): 762-765.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TextBox 7"/>
          <p:cNvSpPr txBox="1"/>
          <p:nvPr/>
        </p:nvSpPr>
        <p:spPr>
          <a:xfrm>
            <a:off x="2703016" y="5840384"/>
            <a:ext cx="6987041" cy="369332"/>
          </a:xfrm>
          <a:prstGeom prst="rect">
            <a:avLst/>
          </a:prstGeom>
          <a:noFill/>
          <a:ln>
            <a:solidFill>
              <a:schemeClr val="tx1"/>
            </a:solidFill>
          </a:ln>
        </p:spPr>
        <p:txBody>
          <a:bodyPr wrap="none" rtlCol="0">
            <a:spAutoFit/>
          </a:bodyPr>
          <a:lstStyle/>
          <a:p>
            <a:r>
              <a:rPr lang="en-US" b="1" dirty="0"/>
              <a:t>AIAN</a:t>
            </a:r>
            <a:r>
              <a:rPr lang="en-US" dirty="0"/>
              <a:t> – American Indian, Alaskan Native; </a:t>
            </a:r>
            <a:r>
              <a:rPr lang="en-US" b="1" dirty="0"/>
              <a:t>Asian PI </a:t>
            </a:r>
            <a:r>
              <a:rPr lang="en-US" dirty="0"/>
              <a:t>– Asian Pacific Islander </a:t>
            </a:r>
          </a:p>
        </p:txBody>
      </p:sp>
      <p:sp>
        <p:nvSpPr>
          <p:cNvPr id="9" name="TextBox 8"/>
          <p:cNvSpPr txBox="1"/>
          <p:nvPr/>
        </p:nvSpPr>
        <p:spPr>
          <a:xfrm>
            <a:off x="1726983" y="2104303"/>
            <a:ext cx="631904" cy="400110"/>
          </a:xfrm>
          <a:prstGeom prst="rect">
            <a:avLst/>
          </a:prstGeom>
          <a:noFill/>
        </p:spPr>
        <p:txBody>
          <a:bodyPr wrap="none" rtlCol="0">
            <a:spAutoFit/>
          </a:bodyPr>
          <a:lstStyle/>
          <a:p>
            <a:r>
              <a:rPr lang="en-US" sz="2000" b="1" dirty="0">
                <a:solidFill>
                  <a:schemeClr val="bg1"/>
                </a:solidFill>
              </a:rPr>
              <a:t>17%</a:t>
            </a:r>
          </a:p>
        </p:txBody>
      </p:sp>
      <p:sp>
        <p:nvSpPr>
          <p:cNvPr id="10" name="TextBox 9"/>
          <p:cNvSpPr txBox="1"/>
          <p:nvPr/>
        </p:nvSpPr>
        <p:spPr>
          <a:xfrm>
            <a:off x="1726983" y="3573720"/>
            <a:ext cx="631904" cy="400110"/>
          </a:xfrm>
          <a:prstGeom prst="rect">
            <a:avLst/>
          </a:prstGeom>
          <a:noFill/>
        </p:spPr>
        <p:txBody>
          <a:bodyPr wrap="none" rtlCol="0">
            <a:spAutoFit/>
          </a:bodyPr>
          <a:lstStyle/>
          <a:p>
            <a:r>
              <a:rPr lang="en-US" sz="2000" b="1" dirty="0">
                <a:solidFill>
                  <a:schemeClr val="bg1"/>
                </a:solidFill>
              </a:rPr>
              <a:t>15%</a:t>
            </a:r>
          </a:p>
        </p:txBody>
      </p:sp>
      <p:sp>
        <p:nvSpPr>
          <p:cNvPr id="12" name="TextBox 11"/>
          <p:cNvSpPr txBox="1"/>
          <p:nvPr/>
        </p:nvSpPr>
        <p:spPr>
          <a:xfrm>
            <a:off x="1709321" y="1629934"/>
            <a:ext cx="631904" cy="400110"/>
          </a:xfrm>
          <a:prstGeom prst="rect">
            <a:avLst/>
          </a:prstGeom>
          <a:noFill/>
        </p:spPr>
        <p:txBody>
          <a:bodyPr wrap="none" rtlCol="0">
            <a:spAutoFit/>
          </a:bodyPr>
          <a:lstStyle/>
          <a:p>
            <a:r>
              <a:rPr lang="en-US" sz="2000" b="1" dirty="0">
                <a:solidFill>
                  <a:schemeClr val="bg1"/>
                </a:solidFill>
              </a:rPr>
              <a:t>14%</a:t>
            </a:r>
          </a:p>
        </p:txBody>
      </p:sp>
      <p:sp>
        <p:nvSpPr>
          <p:cNvPr id="13" name="TextBox 12"/>
          <p:cNvSpPr txBox="1"/>
          <p:nvPr/>
        </p:nvSpPr>
        <p:spPr>
          <a:xfrm>
            <a:off x="3895040" y="2504413"/>
            <a:ext cx="631904" cy="400110"/>
          </a:xfrm>
          <a:prstGeom prst="rect">
            <a:avLst/>
          </a:prstGeom>
          <a:noFill/>
        </p:spPr>
        <p:txBody>
          <a:bodyPr wrap="none" rtlCol="0">
            <a:spAutoFit/>
          </a:bodyPr>
          <a:lstStyle/>
          <a:p>
            <a:r>
              <a:rPr lang="en-US" sz="2000" b="1" dirty="0">
                <a:solidFill>
                  <a:schemeClr val="bg1"/>
                </a:solidFill>
              </a:rPr>
              <a:t>14%</a:t>
            </a:r>
          </a:p>
        </p:txBody>
      </p:sp>
      <p:sp>
        <p:nvSpPr>
          <p:cNvPr id="14" name="TextBox 13"/>
          <p:cNvSpPr txBox="1"/>
          <p:nvPr/>
        </p:nvSpPr>
        <p:spPr>
          <a:xfrm>
            <a:off x="3895040" y="2085973"/>
            <a:ext cx="631904" cy="400110"/>
          </a:xfrm>
          <a:prstGeom prst="rect">
            <a:avLst/>
          </a:prstGeom>
          <a:noFill/>
        </p:spPr>
        <p:txBody>
          <a:bodyPr wrap="none" rtlCol="0">
            <a:spAutoFit/>
          </a:bodyPr>
          <a:lstStyle/>
          <a:p>
            <a:r>
              <a:rPr lang="en-US" sz="2000" b="1" dirty="0">
                <a:solidFill>
                  <a:schemeClr val="bg1"/>
                </a:solidFill>
              </a:rPr>
              <a:t>16%</a:t>
            </a:r>
          </a:p>
        </p:txBody>
      </p:sp>
      <p:sp>
        <p:nvSpPr>
          <p:cNvPr id="15" name="TextBox 14"/>
          <p:cNvSpPr txBox="1"/>
          <p:nvPr/>
        </p:nvSpPr>
        <p:spPr>
          <a:xfrm>
            <a:off x="3895040" y="1647060"/>
            <a:ext cx="631904" cy="400110"/>
          </a:xfrm>
          <a:prstGeom prst="rect">
            <a:avLst/>
          </a:prstGeom>
          <a:noFill/>
        </p:spPr>
        <p:txBody>
          <a:bodyPr wrap="none" rtlCol="0">
            <a:spAutoFit/>
          </a:bodyPr>
          <a:lstStyle/>
          <a:p>
            <a:r>
              <a:rPr lang="en-US" sz="2000" b="1" dirty="0">
                <a:solidFill>
                  <a:schemeClr val="bg1"/>
                </a:solidFill>
              </a:rPr>
              <a:t>14%</a:t>
            </a:r>
          </a:p>
        </p:txBody>
      </p:sp>
      <p:sp>
        <p:nvSpPr>
          <p:cNvPr id="16" name="TextBox 15"/>
          <p:cNvSpPr txBox="1"/>
          <p:nvPr/>
        </p:nvSpPr>
        <p:spPr>
          <a:xfrm>
            <a:off x="6093563" y="3751263"/>
            <a:ext cx="631904" cy="400110"/>
          </a:xfrm>
          <a:prstGeom prst="rect">
            <a:avLst/>
          </a:prstGeom>
          <a:noFill/>
        </p:spPr>
        <p:txBody>
          <a:bodyPr wrap="none" rtlCol="0">
            <a:spAutoFit/>
          </a:bodyPr>
          <a:lstStyle/>
          <a:p>
            <a:r>
              <a:rPr lang="en-US" sz="2000" b="1" dirty="0">
                <a:solidFill>
                  <a:schemeClr val="bg1"/>
                </a:solidFill>
              </a:rPr>
              <a:t>20%</a:t>
            </a:r>
          </a:p>
        </p:txBody>
      </p:sp>
      <p:sp>
        <p:nvSpPr>
          <p:cNvPr id="17" name="TextBox 16"/>
          <p:cNvSpPr txBox="1"/>
          <p:nvPr/>
        </p:nvSpPr>
        <p:spPr>
          <a:xfrm>
            <a:off x="6068698" y="2294071"/>
            <a:ext cx="631904" cy="400110"/>
          </a:xfrm>
          <a:prstGeom prst="rect">
            <a:avLst/>
          </a:prstGeom>
          <a:noFill/>
        </p:spPr>
        <p:txBody>
          <a:bodyPr wrap="none" rtlCol="0">
            <a:spAutoFit/>
          </a:bodyPr>
          <a:lstStyle/>
          <a:p>
            <a:r>
              <a:rPr lang="en-US" sz="2000" b="1" dirty="0">
                <a:solidFill>
                  <a:schemeClr val="bg1"/>
                </a:solidFill>
              </a:rPr>
              <a:t>14%</a:t>
            </a:r>
          </a:p>
        </p:txBody>
      </p:sp>
      <p:sp>
        <p:nvSpPr>
          <p:cNvPr id="18" name="TextBox 17"/>
          <p:cNvSpPr txBox="1"/>
          <p:nvPr/>
        </p:nvSpPr>
        <p:spPr>
          <a:xfrm>
            <a:off x="6080760" y="1601315"/>
            <a:ext cx="631904" cy="400110"/>
          </a:xfrm>
          <a:prstGeom prst="rect">
            <a:avLst/>
          </a:prstGeom>
          <a:noFill/>
        </p:spPr>
        <p:txBody>
          <a:bodyPr wrap="none" rtlCol="0">
            <a:spAutoFit/>
          </a:bodyPr>
          <a:lstStyle/>
          <a:p>
            <a:r>
              <a:rPr lang="en-US" sz="2000" b="1" dirty="0">
                <a:solidFill>
                  <a:schemeClr val="bg1"/>
                </a:solidFill>
              </a:rPr>
              <a:t>15%</a:t>
            </a:r>
          </a:p>
        </p:txBody>
      </p:sp>
      <p:sp>
        <p:nvSpPr>
          <p:cNvPr id="20" name="TextBox 19"/>
          <p:cNvSpPr txBox="1"/>
          <p:nvPr/>
        </p:nvSpPr>
        <p:spPr>
          <a:xfrm>
            <a:off x="8199513" y="2834656"/>
            <a:ext cx="631904" cy="400110"/>
          </a:xfrm>
          <a:prstGeom prst="rect">
            <a:avLst/>
          </a:prstGeom>
          <a:noFill/>
        </p:spPr>
        <p:txBody>
          <a:bodyPr wrap="none" rtlCol="0">
            <a:spAutoFit/>
          </a:bodyPr>
          <a:lstStyle/>
          <a:p>
            <a:r>
              <a:rPr lang="en-US" sz="2000" b="1" dirty="0">
                <a:solidFill>
                  <a:schemeClr val="bg1"/>
                </a:solidFill>
              </a:rPr>
              <a:t>15%</a:t>
            </a:r>
          </a:p>
        </p:txBody>
      </p:sp>
      <p:sp>
        <p:nvSpPr>
          <p:cNvPr id="21" name="TextBox 20"/>
          <p:cNvSpPr txBox="1"/>
          <p:nvPr/>
        </p:nvSpPr>
        <p:spPr>
          <a:xfrm>
            <a:off x="8243070" y="3733135"/>
            <a:ext cx="631904" cy="400110"/>
          </a:xfrm>
          <a:prstGeom prst="rect">
            <a:avLst/>
          </a:prstGeom>
          <a:noFill/>
        </p:spPr>
        <p:txBody>
          <a:bodyPr wrap="none" rtlCol="0">
            <a:spAutoFit/>
          </a:bodyPr>
          <a:lstStyle/>
          <a:p>
            <a:r>
              <a:rPr lang="en-US" sz="2000" b="1" dirty="0">
                <a:solidFill>
                  <a:schemeClr val="bg1"/>
                </a:solidFill>
              </a:rPr>
              <a:t>20%</a:t>
            </a:r>
          </a:p>
        </p:txBody>
      </p:sp>
      <p:sp>
        <p:nvSpPr>
          <p:cNvPr id="22" name="TextBox 21"/>
          <p:cNvSpPr txBox="1"/>
          <p:nvPr/>
        </p:nvSpPr>
        <p:spPr>
          <a:xfrm>
            <a:off x="8199513" y="3267519"/>
            <a:ext cx="631904" cy="400110"/>
          </a:xfrm>
          <a:prstGeom prst="rect">
            <a:avLst/>
          </a:prstGeom>
          <a:noFill/>
        </p:spPr>
        <p:txBody>
          <a:bodyPr wrap="none" rtlCol="0">
            <a:spAutoFit/>
          </a:bodyPr>
          <a:lstStyle/>
          <a:p>
            <a:r>
              <a:rPr lang="en-US" sz="2000" b="1" dirty="0">
                <a:solidFill>
                  <a:schemeClr val="bg1"/>
                </a:solidFill>
              </a:rPr>
              <a:t>15%</a:t>
            </a:r>
          </a:p>
        </p:txBody>
      </p:sp>
      <p:sp>
        <p:nvSpPr>
          <p:cNvPr id="23" name="TextBox 22"/>
          <p:cNvSpPr txBox="1"/>
          <p:nvPr/>
        </p:nvSpPr>
        <p:spPr>
          <a:xfrm>
            <a:off x="10392578" y="3773775"/>
            <a:ext cx="631904" cy="400110"/>
          </a:xfrm>
          <a:prstGeom prst="rect">
            <a:avLst/>
          </a:prstGeom>
          <a:noFill/>
        </p:spPr>
        <p:txBody>
          <a:bodyPr wrap="none" rtlCol="0">
            <a:spAutoFit/>
          </a:bodyPr>
          <a:lstStyle/>
          <a:p>
            <a:r>
              <a:rPr lang="en-US" sz="2000" b="1" dirty="0">
                <a:solidFill>
                  <a:schemeClr val="bg1"/>
                </a:solidFill>
              </a:rPr>
              <a:t>16%</a:t>
            </a:r>
          </a:p>
        </p:txBody>
      </p:sp>
      <p:sp>
        <p:nvSpPr>
          <p:cNvPr id="24" name="TextBox 23"/>
          <p:cNvSpPr txBox="1"/>
          <p:nvPr/>
        </p:nvSpPr>
        <p:spPr>
          <a:xfrm>
            <a:off x="10392578" y="3320592"/>
            <a:ext cx="631904" cy="400110"/>
          </a:xfrm>
          <a:prstGeom prst="rect">
            <a:avLst/>
          </a:prstGeom>
          <a:noFill/>
        </p:spPr>
        <p:txBody>
          <a:bodyPr wrap="none" rtlCol="0">
            <a:spAutoFit/>
          </a:bodyPr>
          <a:lstStyle/>
          <a:p>
            <a:r>
              <a:rPr lang="en-US" sz="2000" b="1" dirty="0">
                <a:solidFill>
                  <a:schemeClr val="bg1"/>
                </a:solidFill>
              </a:rPr>
              <a:t>17%</a:t>
            </a:r>
          </a:p>
        </p:txBody>
      </p:sp>
      <p:sp>
        <p:nvSpPr>
          <p:cNvPr id="25" name="TextBox 24"/>
          <p:cNvSpPr txBox="1"/>
          <p:nvPr/>
        </p:nvSpPr>
        <p:spPr>
          <a:xfrm>
            <a:off x="10410413" y="1949490"/>
            <a:ext cx="631904" cy="400110"/>
          </a:xfrm>
          <a:prstGeom prst="rect">
            <a:avLst/>
          </a:prstGeom>
          <a:noFill/>
        </p:spPr>
        <p:txBody>
          <a:bodyPr wrap="none" rtlCol="0">
            <a:spAutoFit/>
          </a:bodyPr>
          <a:lstStyle/>
          <a:p>
            <a:r>
              <a:rPr lang="en-US" sz="2000" b="1" dirty="0">
                <a:solidFill>
                  <a:schemeClr val="bg1"/>
                </a:solidFill>
              </a:rPr>
              <a:t>12%</a:t>
            </a:r>
          </a:p>
        </p:txBody>
      </p:sp>
      <p:sp>
        <p:nvSpPr>
          <p:cNvPr id="26" name="TextBox 25"/>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40233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0119" y="159642"/>
            <a:ext cx="10515600" cy="1325563"/>
          </a:xfrm>
        </p:spPr>
        <p:txBody>
          <a:bodyPr>
            <a:normAutofit fontScale="90000"/>
          </a:bodyPr>
          <a:lstStyle/>
          <a:p>
            <a:pPr algn="ctr"/>
            <a:r>
              <a:rPr lang="en-US" b="1" dirty="0">
                <a:latin typeface="+mn-lt"/>
              </a:rPr>
              <a:t>Maternal Mortality (per 100,000 births) by Race, </a:t>
            </a:r>
            <a:br>
              <a:rPr lang="en-US" b="1" dirty="0">
                <a:latin typeface="+mn-lt"/>
              </a:rPr>
            </a:br>
            <a:r>
              <a:rPr lang="en-US" b="1" dirty="0">
                <a:latin typeface="+mn-lt"/>
              </a:rPr>
              <a:t>U.S. (2020) and England (2017-2019)</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05416282"/>
              </p:ext>
            </p:extLst>
          </p:nvPr>
        </p:nvGraphicFramePr>
        <p:xfrm>
          <a:off x="472966" y="1485206"/>
          <a:ext cx="10880834" cy="49977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5836663"/>
            <a:ext cx="12051587" cy="646331"/>
          </a:xfrm>
          <a:prstGeom prst="rect">
            <a:avLst/>
          </a:prstGeom>
          <a:noFill/>
        </p:spPr>
        <p:txBody>
          <a:bodyPr wrap="square" rtlCol="0">
            <a:spAutoFit/>
          </a:bodyPr>
          <a:lstStyle/>
          <a:p>
            <a:r>
              <a:rPr lang="en-US" dirty="0"/>
              <a:t>Sources: U.S., </a:t>
            </a:r>
            <a:r>
              <a:rPr lang="en-US" dirty="0" err="1"/>
              <a:t>Hoyert</a:t>
            </a:r>
            <a:r>
              <a:rPr lang="en-US" dirty="0"/>
              <a:t> DL, </a:t>
            </a:r>
            <a:r>
              <a:rPr lang="en-US" dirty="0" err="1"/>
              <a:t>Miniño</a:t>
            </a:r>
            <a:r>
              <a:rPr lang="en-US" dirty="0"/>
              <a:t> AM. Maternal mortality in the U.S., 2018. Nat’l Vital Stat Rep.; </a:t>
            </a:r>
            <a:r>
              <a:rPr lang="en-US" dirty="0" err="1"/>
              <a:t>vol</a:t>
            </a:r>
            <a:r>
              <a:rPr lang="en-US" dirty="0"/>
              <a:t> 69 no 2. NCHS. 2020; MBRRACE-UK. UK and Ireland Confidential Enquiries into Maternal Deaths and Morbidity 2017-19. </a:t>
            </a:r>
            <a:r>
              <a:rPr lang="en-US" dirty="0" err="1"/>
              <a:t>Oxford:NPEU</a:t>
            </a:r>
            <a:r>
              <a:rPr lang="en-US" dirty="0"/>
              <a:t>, 2021.</a:t>
            </a:r>
          </a:p>
        </p:txBody>
      </p:sp>
      <p:sp>
        <p:nvSpPr>
          <p:cNvPr id="5" name="TextBox 4"/>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29796003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2"/>
            <a:ext cx="10515600" cy="1050018"/>
          </a:xfrm>
        </p:spPr>
        <p:txBody>
          <a:bodyPr>
            <a:normAutofit/>
          </a:bodyPr>
          <a:lstStyle/>
          <a:p>
            <a:r>
              <a:rPr lang="en-US" sz="6000" dirty="0"/>
              <a:t>Summary</a:t>
            </a:r>
          </a:p>
        </p:txBody>
      </p:sp>
      <p:sp>
        <p:nvSpPr>
          <p:cNvPr id="3" name="Content Placeholder 2"/>
          <p:cNvSpPr>
            <a:spLocks noGrp="1"/>
          </p:cNvSpPr>
          <p:nvPr>
            <p:ph idx="1"/>
          </p:nvPr>
        </p:nvSpPr>
        <p:spPr>
          <a:xfrm>
            <a:off x="457200" y="1197430"/>
            <a:ext cx="10896600" cy="4979533"/>
          </a:xfrm>
        </p:spPr>
        <p:txBody>
          <a:bodyPr/>
          <a:lstStyle/>
          <a:p>
            <a:r>
              <a:rPr lang="en-US" sz="3200" dirty="0"/>
              <a:t>Racial disparities in maternal mortality have existing in the U.S. as long as data has been collected.  </a:t>
            </a:r>
          </a:p>
          <a:p>
            <a:r>
              <a:rPr lang="en-US" sz="3200" dirty="0"/>
              <a:t>The consistency of the disparity with Black maternal mortality ratios 3 to 4 times that of white maternal mortality for decades reflects the lack of progress made in the U.S.</a:t>
            </a:r>
          </a:p>
          <a:p>
            <a:r>
              <a:rPr lang="en-US" sz="3200" dirty="0"/>
              <a:t>Presently, the disparity does not reflect SES differences, with maternal education providing no protection for Black mothers.</a:t>
            </a:r>
          </a:p>
          <a:p>
            <a:r>
              <a:rPr lang="en-US" sz="3200" dirty="0"/>
              <a:t>The maternal mortality ratios for American Indian/Alaskan natives were also far higher than those for white and Hispanic mothers. </a:t>
            </a:r>
          </a:p>
          <a:p>
            <a:endParaRPr lang="en-US" dirty="0"/>
          </a:p>
        </p:txBody>
      </p:sp>
      <p:sp>
        <p:nvSpPr>
          <p:cNvPr id="4" name="TextBox 3"/>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14890970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599"/>
            <a:ext cx="10363200" cy="5111931"/>
          </a:xfrm>
        </p:spPr>
        <p:txBody>
          <a:bodyPr>
            <a:normAutofit/>
          </a:bodyPr>
          <a:lstStyle/>
          <a:p>
            <a:pPr algn="ctr"/>
            <a:br>
              <a:rPr lang="en-US" dirty="0"/>
            </a:br>
            <a:r>
              <a:rPr lang="en-US" dirty="0"/>
              <a:t> </a:t>
            </a:r>
            <a:r>
              <a:rPr lang="en-US" sz="6700" b="1" dirty="0">
                <a:solidFill>
                  <a:srgbClr val="0000FF"/>
                </a:solidFill>
                <a:latin typeface="+mn-lt"/>
              </a:rPr>
              <a:t>7. Maternal Mortality as a Public Health Problem: </a:t>
            </a:r>
            <a:r>
              <a:rPr lang="en-US" sz="6700" b="1" i="1" dirty="0">
                <a:solidFill>
                  <a:srgbClr val="C00000"/>
                </a:solidFill>
                <a:latin typeface="+mn-lt"/>
              </a:rPr>
              <a:t>Timing &amp; Causes of Death </a:t>
            </a:r>
          </a:p>
        </p:txBody>
      </p:sp>
      <p:sp>
        <p:nvSpPr>
          <p:cNvPr id="3" name="TextBox 2"/>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3049132385"/>
      </p:ext>
    </p:extLst>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2742" y="45283"/>
            <a:ext cx="9144000" cy="1146342"/>
          </a:xfrm>
        </p:spPr>
        <p:txBody>
          <a:bodyPr>
            <a:normAutofit fontScale="90000"/>
          </a:bodyPr>
          <a:lstStyle/>
          <a:p>
            <a:pPr algn="ctr"/>
            <a:r>
              <a:rPr lang="en-US" sz="4000" b="1" dirty="0">
                <a:solidFill>
                  <a:srgbClr val="0000FF"/>
                </a:solidFill>
                <a:latin typeface="+mn-lt"/>
              </a:rPr>
              <a:t>Remember this chart? </a:t>
            </a:r>
            <a:br>
              <a:rPr lang="en-US" sz="4000" b="1" dirty="0">
                <a:solidFill>
                  <a:srgbClr val="0000FF"/>
                </a:solidFill>
              </a:rPr>
            </a:br>
            <a:r>
              <a:rPr lang="en-US" sz="4050" b="1" i="1" dirty="0">
                <a:latin typeface="+mn-lt"/>
              </a:rPr>
              <a:t>Timing of </a:t>
            </a:r>
            <a:r>
              <a:rPr lang="en-US" sz="4050" b="1" i="1" dirty="0">
                <a:solidFill>
                  <a:srgbClr val="00B050"/>
                </a:solidFill>
                <a:latin typeface="+mn-lt"/>
              </a:rPr>
              <a:t>Pregnancy Related </a:t>
            </a:r>
            <a:r>
              <a:rPr lang="en-US" sz="4050" b="1" i="1" dirty="0">
                <a:latin typeface="+mn-lt"/>
              </a:rPr>
              <a:t>Deaths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4895399"/>
              </p:ext>
            </p:extLst>
          </p:nvPr>
        </p:nvGraphicFramePr>
        <p:xfrm>
          <a:off x="1528354" y="1191625"/>
          <a:ext cx="8521461" cy="49258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8658" y="6153658"/>
            <a:ext cx="11978359" cy="584775"/>
          </a:xfrm>
          <a:prstGeom prst="rect">
            <a:avLst/>
          </a:prstGeom>
          <a:noFill/>
        </p:spPr>
        <p:txBody>
          <a:bodyPr wrap="square" rtlCol="0">
            <a:spAutoFit/>
          </a:bodyPr>
          <a:lstStyle/>
          <a:p>
            <a:pPr defTabSz="457200"/>
            <a:r>
              <a:rPr lang="en-US" sz="1600" dirty="0">
                <a:solidFill>
                  <a:prstClr val="black"/>
                </a:solidFill>
                <a:latin typeface="Calibri" panose="020F0502020204030204"/>
              </a:rPr>
              <a:t>Source: Petersen E. et al. Vital Signs: Pregnancy-Related Deaths, United States, 2011–2015, and Strategies for Prevention, 13 States, 2013–2017. </a:t>
            </a:r>
            <a:r>
              <a:rPr lang="en-US" sz="1600" i="1" dirty="0">
                <a:solidFill>
                  <a:prstClr val="black"/>
                </a:solidFill>
                <a:latin typeface="Calibri" panose="020F0502020204030204"/>
              </a:rPr>
              <a:t>MMWR .</a:t>
            </a:r>
            <a:r>
              <a:rPr lang="en-US" sz="1600" dirty="0">
                <a:solidFill>
                  <a:prstClr val="black"/>
                </a:solidFill>
                <a:latin typeface="Calibri" panose="020F0502020204030204"/>
              </a:rPr>
              <a:t>vol.68. May 7, 2019. 1-7.</a:t>
            </a:r>
          </a:p>
        </p:txBody>
      </p:sp>
      <p:sp>
        <p:nvSpPr>
          <p:cNvPr id="2" name="Oval 1"/>
          <p:cNvSpPr/>
          <p:nvPr/>
        </p:nvSpPr>
        <p:spPr>
          <a:xfrm>
            <a:off x="4258492" y="4206240"/>
            <a:ext cx="3213462" cy="13869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latin typeface="Calibri" panose="020F0502020204030204"/>
            </a:endParaRPr>
          </a:p>
        </p:txBody>
      </p:sp>
      <p:sp>
        <p:nvSpPr>
          <p:cNvPr id="3" name="TextBox 2"/>
          <p:cNvSpPr txBox="1"/>
          <p:nvPr/>
        </p:nvSpPr>
        <p:spPr>
          <a:xfrm>
            <a:off x="8546460" y="2623494"/>
            <a:ext cx="3510557" cy="2062103"/>
          </a:xfrm>
          <a:prstGeom prst="rect">
            <a:avLst/>
          </a:prstGeom>
          <a:noFill/>
          <a:ln w="19050">
            <a:solidFill>
              <a:srgbClr val="C00000"/>
            </a:solidFill>
          </a:ln>
        </p:spPr>
        <p:txBody>
          <a:bodyPr wrap="square" rtlCol="0">
            <a:spAutoFit/>
          </a:bodyPr>
          <a:lstStyle/>
          <a:p>
            <a:pPr defTabSz="457200"/>
            <a:r>
              <a:rPr lang="en-US" sz="3200" b="1" i="1" dirty="0">
                <a:solidFill>
                  <a:srgbClr val="C00000"/>
                </a:solidFill>
                <a:latin typeface="Calibri" panose="020F0502020204030204"/>
              </a:rPr>
              <a:t>Maternal deaths are a public health issue as much as a clinical care issue.</a:t>
            </a:r>
          </a:p>
        </p:txBody>
      </p:sp>
      <p:sp>
        <p:nvSpPr>
          <p:cNvPr id="7" name="TextBox 6"/>
          <p:cNvSpPr txBox="1"/>
          <p:nvPr/>
        </p:nvSpPr>
        <p:spPr>
          <a:xfrm>
            <a:off x="9580579" y="6512306"/>
            <a:ext cx="2611421" cy="338554"/>
          </a:xfrm>
          <a:prstGeom prst="rect">
            <a:avLst/>
          </a:prstGeom>
          <a:solidFill>
            <a:schemeClr val="bg1"/>
          </a:solidFill>
          <a:ln>
            <a:solidFill>
              <a:schemeClr val="tx1"/>
            </a:solidFill>
          </a:ln>
        </p:spPr>
        <p:txBody>
          <a:bodyPr wrap="none" rtlCol="0">
            <a:spAutoFit/>
          </a:bodyPr>
          <a:lstStyle/>
          <a:p>
            <a:pPr defTabSz="457200"/>
            <a:r>
              <a:rPr lang="en-US" sz="1600" dirty="0">
                <a:solidFill>
                  <a:prstClr val="black"/>
                </a:solidFill>
                <a:latin typeface="Calibri" panose="020F0502020204030204"/>
              </a:rPr>
              <a:t>www.birthbythenumbers.org</a:t>
            </a:r>
          </a:p>
        </p:txBody>
      </p:sp>
    </p:spTree>
    <p:extLst>
      <p:ext uri="{BB962C8B-B14F-4D97-AF65-F5344CB8AC3E}">
        <p14:creationId xmlns:p14="http://schemas.microsoft.com/office/powerpoint/2010/main" val="767749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4A15-D839-4D05-A607-E0506EF53140}"/>
              </a:ext>
            </a:extLst>
          </p:cNvPr>
          <p:cNvSpPr>
            <a:spLocks noGrp="1"/>
          </p:cNvSpPr>
          <p:nvPr>
            <p:ph type="title"/>
          </p:nvPr>
        </p:nvSpPr>
        <p:spPr>
          <a:xfrm>
            <a:off x="131298" y="1"/>
            <a:ext cx="11929403" cy="1094014"/>
          </a:xfrm>
        </p:spPr>
        <p:txBody>
          <a:bodyPr>
            <a:normAutofit fontScale="90000"/>
          </a:bodyPr>
          <a:lstStyle/>
          <a:p>
            <a:r>
              <a:rPr lang="en-US" sz="4900" b="1" dirty="0">
                <a:solidFill>
                  <a:srgbClr val="0000FF"/>
                </a:solidFill>
                <a:latin typeface="+mn-lt"/>
              </a:rPr>
              <a:t>Maternal Mortality as a Public Health Problem </a:t>
            </a:r>
            <a:br>
              <a:rPr lang="en-US" sz="6600" b="1" dirty="0">
                <a:solidFill>
                  <a:srgbClr val="0000FF"/>
                </a:solidFill>
                <a:latin typeface="+mn-lt"/>
              </a:rPr>
            </a:br>
            <a:r>
              <a:rPr lang="en-US" sz="3100" b="1" i="1" dirty="0">
                <a:latin typeface="+mn-lt"/>
              </a:rPr>
              <a:t>Cause-specific proportionate </a:t>
            </a:r>
            <a:r>
              <a:rPr lang="en-US" sz="3100" b="1" i="1" dirty="0">
                <a:solidFill>
                  <a:srgbClr val="00B050"/>
                </a:solidFill>
                <a:latin typeface="+mn-lt"/>
              </a:rPr>
              <a:t>Pregnancy-Related </a:t>
            </a:r>
            <a:r>
              <a:rPr lang="en-US" sz="3100" b="1" i="1" dirty="0">
                <a:latin typeface="+mn-lt"/>
              </a:rPr>
              <a:t>mortality: U. S., 1991–2018.</a:t>
            </a:r>
            <a:endParaRPr lang="en-US" sz="3100" dirty="0"/>
          </a:p>
        </p:txBody>
      </p:sp>
      <p:graphicFrame>
        <p:nvGraphicFramePr>
          <p:cNvPr id="6" name="Content Placeholder 5">
            <a:extLst>
              <a:ext uri="{FF2B5EF4-FFF2-40B4-BE49-F238E27FC236}">
                <a16:creationId xmlns:a16="http://schemas.microsoft.com/office/drawing/2014/main" id="{BC47374F-B2FB-4031-9374-6F477C22442D}"/>
              </a:ext>
            </a:extLst>
          </p:cNvPr>
          <p:cNvGraphicFramePr>
            <a:graphicFrameLocks noGrp="1"/>
          </p:cNvGraphicFramePr>
          <p:nvPr>
            <p:ph idx="1"/>
            <p:extLst>
              <p:ext uri="{D42A27DB-BD31-4B8C-83A1-F6EECF244321}">
                <p14:modId xmlns:p14="http://schemas.microsoft.com/office/powerpoint/2010/main" val="1477680137"/>
              </p:ext>
            </p:extLst>
          </p:nvPr>
        </p:nvGraphicFramePr>
        <p:xfrm>
          <a:off x="433753" y="1094015"/>
          <a:ext cx="11324492" cy="51558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4B3E3E8-70B6-4FED-AFDF-9A5B66F43E22}"/>
              </a:ext>
            </a:extLst>
          </p:cNvPr>
          <p:cNvSpPr txBox="1"/>
          <p:nvPr/>
        </p:nvSpPr>
        <p:spPr>
          <a:xfrm rot="16200000">
            <a:off x="-1426597" y="3228945"/>
            <a:ext cx="3485121" cy="400110"/>
          </a:xfrm>
          <a:prstGeom prst="rect">
            <a:avLst/>
          </a:prstGeom>
          <a:noFill/>
        </p:spPr>
        <p:txBody>
          <a:bodyPr wrap="none" rtlCol="0">
            <a:spAutoFit/>
          </a:bodyPr>
          <a:lstStyle/>
          <a:p>
            <a:r>
              <a:rPr lang="en-US" sz="2000" b="1" dirty="0"/>
              <a:t>% of Pregnancy Related Deaths</a:t>
            </a:r>
          </a:p>
        </p:txBody>
      </p:sp>
      <p:sp>
        <p:nvSpPr>
          <p:cNvPr id="8" name="TextBox 7">
            <a:extLst>
              <a:ext uri="{FF2B5EF4-FFF2-40B4-BE49-F238E27FC236}">
                <a16:creationId xmlns:a16="http://schemas.microsoft.com/office/drawing/2014/main" id="{AADAA5B6-7756-4BD8-8662-5E65D72B48A1}"/>
              </a:ext>
            </a:extLst>
          </p:cNvPr>
          <p:cNvSpPr txBox="1"/>
          <p:nvPr/>
        </p:nvSpPr>
        <p:spPr>
          <a:xfrm>
            <a:off x="1028700" y="5763985"/>
            <a:ext cx="814647" cy="461665"/>
          </a:xfrm>
          <a:prstGeom prst="rect">
            <a:avLst/>
          </a:prstGeom>
          <a:noFill/>
        </p:spPr>
        <p:txBody>
          <a:bodyPr wrap="none" rtlCol="0">
            <a:spAutoFit/>
          </a:bodyPr>
          <a:lstStyle/>
          <a:p>
            <a:r>
              <a:rPr lang="en-US" sz="2400" b="1" dirty="0">
                <a:solidFill>
                  <a:srgbClr val="C00000"/>
                </a:solidFill>
              </a:rPr>
              <a:t>-40%</a:t>
            </a:r>
          </a:p>
        </p:txBody>
      </p:sp>
      <p:sp>
        <p:nvSpPr>
          <p:cNvPr id="9" name="TextBox 8">
            <a:extLst>
              <a:ext uri="{FF2B5EF4-FFF2-40B4-BE49-F238E27FC236}">
                <a16:creationId xmlns:a16="http://schemas.microsoft.com/office/drawing/2014/main" id="{2C33B333-50F2-4E97-9FEA-1B4931A18B50}"/>
              </a:ext>
            </a:extLst>
          </p:cNvPr>
          <p:cNvSpPr txBox="1"/>
          <p:nvPr/>
        </p:nvSpPr>
        <p:spPr>
          <a:xfrm>
            <a:off x="4250872" y="5788201"/>
            <a:ext cx="814647" cy="461665"/>
          </a:xfrm>
          <a:prstGeom prst="rect">
            <a:avLst/>
          </a:prstGeom>
          <a:noFill/>
        </p:spPr>
        <p:txBody>
          <a:bodyPr wrap="none" rtlCol="0">
            <a:spAutoFit/>
          </a:bodyPr>
          <a:lstStyle/>
          <a:p>
            <a:r>
              <a:rPr lang="en-US" sz="2400" b="1" dirty="0">
                <a:solidFill>
                  <a:srgbClr val="C00000"/>
                </a:solidFill>
              </a:rPr>
              <a:t>-17%</a:t>
            </a:r>
          </a:p>
        </p:txBody>
      </p:sp>
      <p:sp>
        <p:nvSpPr>
          <p:cNvPr id="10" name="TextBox 9">
            <a:extLst>
              <a:ext uri="{FF2B5EF4-FFF2-40B4-BE49-F238E27FC236}">
                <a16:creationId xmlns:a16="http://schemas.microsoft.com/office/drawing/2014/main" id="{1919E652-AD14-4AB4-8184-02CF08A7247A}"/>
              </a:ext>
            </a:extLst>
          </p:cNvPr>
          <p:cNvSpPr txBox="1"/>
          <p:nvPr/>
        </p:nvSpPr>
        <p:spPr>
          <a:xfrm>
            <a:off x="3195165" y="5788201"/>
            <a:ext cx="718466" cy="461665"/>
          </a:xfrm>
          <a:prstGeom prst="rect">
            <a:avLst/>
          </a:prstGeom>
          <a:noFill/>
        </p:spPr>
        <p:txBody>
          <a:bodyPr wrap="none" rtlCol="0">
            <a:spAutoFit/>
          </a:bodyPr>
          <a:lstStyle/>
          <a:p>
            <a:r>
              <a:rPr lang="en-US" sz="2400" b="1" dirty="0">
                <a:solidFill>
                  <a:srgbClr val="C00000"/>
                </a:solidFill>
              </a:rPr>
              <a:t>+5%</a:t>
            </a:r>
          </a:p>
        </p:txBody>
      </p:sp>
      <p:sp>
        <p:nvSpPr>
          <p:cNvPr id="11" name="TextBox 10">
            <a:extLst>
              <a:ext uri="{FF2B5EF4-FFF2-40B4-BE49-F238E27FC236}">
                <a16:creationId xmlns:a16="http://schemas.microsoft.com/office/drawing/2014/main" id="{7125E32C-86D8-43C2-9C68-BDCAE4EFD7FA}"/>
              </a:ext>
            </a:extLst>
          </p:cNvPr>
          <p:cNvSpPr txBox="1"/>
          <p:nvPr/>
        </p:nvSpPr>
        <p:spPr>
          <a:xfrm>
            <a:off x="2043278" y="5777102"/>
            <a:ext cx="814647" cy="461665"/>
          </a:xfrm>
          <a:prstGeom prst="rect">
            <a:avLst/>
          </a:prstGeom>
          <a:noFill/>
        </p:spPr>
        <p:txBody>
          <a:bodyPr wrap="none" rtlCol="0">
            <a:spAutoFit/>
          </a:bodyPr>
          <a:lstStyle/>
          <a:p>
            <a:r>
              <a:rPr lang="en-US" sz="2400" b="1" dirty="0">
                <a:solidFill>
                  <a:srgbClr val="C00000"/>
                </a:solidFill>
              </a:rPr>
              <a:t>-57%</a:t>
            </a:r>
          </a:p>
        </p:txBody>
      </p:sp>
      <p:sp>
        <p:nvSpPr>
          <p:cNvPr id="12" name="TextBox 11">
            <a:extLst>
              <a:ext uri="{FF2B5EF4-FFF2-40B4-BE49-F238E27FC236}">
                <a16:creationId xmlns:a16="http://schemas.microsoft.com/office/drawing/2014/main" id="{BD2FB7F4-C848-48EB-AFE5-FCC394FAC795}"/>
              </a:ext>
            </a:extLst>
          </p:cNvPr>
          <p:cNvSpPr txBox="1"/>
          <p:nvPr/>
        </p:nvSpPr>
        <p:spPr>
          <a:xfrm>
            <a:off x="7521154" y="5763984"/>
            <a:ext cx="1029449" cy="461665"/>
          </a:xfrm>
          <a:prstGeom prst="rect">
            <a:avLst/>
          </a:prstGeom>
          <a:noFill/>
        </p:spPr>
        <p:txBody>
          <a:bodyPr wrap="none" rtlCol="0">
            <a:spAutoFit/>
          </a:bodyPr>
          <a:lstStyle/>
          <a:p>
            <a:r>
              <a:rPr lang="en-US" sz="2400" b="1" dirty="0">
                <a:solidFill>
                  <a:srgbClr val="C00000"/>
                </a:solidFill>
              </a:rPr>
              <a:t>+161%</a:t>
            </a:r>
          </a:p>
        </p:txBody>
      </p:sp>
      <p:sp>
        <p:nvSpPr>
          <p:cNvPr id="13" name="TextBox 12">
            <a:extLst>
              <a:ext uri="{FF2B5EF4-FFF2-40B4-BE49-F238E27FC236}">
                <a16:creationId xmlns:a16="http://schemas.microsoft.com/office/drawing/2014/main" id="{8BCEBAB7-1D42-4968-8E80-96DD7C4C119F}"/>
              </a:ext>
            </a:extLst>
          </p:cNvPr>
          <p:cNvSpPr txBox="1"/>
          <p:nvPr/>
        </p:nvSpPr>
        <p:spPr>
          <a:xfrm>
            <a:off x="8784563" y="5763985"/>
            <a:ext cx="873957" cy="461665"/>
          </a:xfrm>
          <a:prstGeom prst="rect">
            <a:avLst/>
          </a:prstGeom>
          <a:noFill/>
        </p:spPr>
        <p:txBody>
          <a:bodyPr wrap="none" rtlCol="0">
            <a:spAutoFit/>
          </a:bodyPr>
          <a:lstStyle/>
          <a:p>
            <a:r>
              <a:rPr lang="en-US" sz="2400" b="1" dirty="0">
                <a:solidFill>
                  <a:srgbClr val="C00000"/>
                </a:solidFill>
              </a:rPr>
              <a:t>+62%</a:t>
            </a:r>
          </a:p>
        </p:txBody>
      </p:sp>
      <p:sp>
        <p:nvSpPr>
          <p:cNvPr id="14" name="TextBox 13">
            <a:extLst>
              <a:ext uri="{FF2B5EF4-FFF2-40B4-BE49-F238E27FC236}">
                <a16:creationId xmlns:a16="http://schemas.microsoft.com/office/drawing/2014/main" id="{058933DE-40B4-4123-8BB3-1481B0033D4F}"/>
              </a:ext>
            </a:extLst>
          </p:cNvPr>
          <p:cNvSpPr txBox="1"/>
          <p:nvPr/>
        </p:nvSpPr>
        <p:spPr>
          <a:xfrm>
            <a:off x="9741398" y="5777101"/>
            <a:ext cx="873957" cy="461665"/>
          </a:xfrm>
          <a:prstGeom prst="rect">
            <a:avLst/>
          </a:prstGeom>
          <a:noFill/>
        </p:spPr>
        <p:txBody>
          <a:bodyPr wrap="none" rtlCol="0">
            <a:spAutoFit/>
          </a:bodyPr>
          <a:lstStyle/>
          <a:p>
            <a:r>
              <a:rPr lang="en-US" sz="2400" b="1" dirty="0">
                <a:solidFill>
                  <a:srgbClr val="C00000"/>
                </a:solidFill>
              </a:rPr>
              <a:t>+49%</a:t>
            </a:r>
          </a:p>
        </p:txBody>
      </p:sp>
      <p:sp>
        <p:nvSpPr>
          <p:cNvPr id="15" name="TextBox 14">
            <a:extLst>
              <a:ext uri="{FF2B5EF4-FFF2-40B4-BE49-F238E27FC236}">
                <a16:creationId xmlns:a16="http://schemas.microsoft.com/office/drawing/2014/main" id="{FE53C604-C65F-4674-820C-084B8A7085B2}"/>
              </a:ext>
            </a:extLst>
          </p:cNvPr>
          <p:cNvSpPr txBox="1"/>
          <p:nvPr/>
        </p:nvSpPr>
        <p:spPr>
          <a:xfrm>
            <a:off x="10757543" y="5788201"/>
            <a:ext cx="659155" cy="461665"/>
          </a:xfrm>
          <a:prstGeom prst="rect">
            <a:avLst/>
          </a:prstGeom>
          <a:noFill/>
        </p:spPr>
        <p:txBody>
          <a:bodyPr wrap="none" rtlCol="0">
            <a:spAutoFit/>
          </a:bodyPr>
          <a:lstStyle/>
          <a:p>
            <a:r>
              <a:rPr lang="en-US" sz="2400" b="1" dirty="0">
                <a:solidFill>
                  <a:srgbClr val="C00000"/>
                </a:solidFill>
              </a:rPr>
              <a:t>-5%</a:t>
            </a:r>
          </a:p>
        </p:txBody>
      </p:sp>
      <p:sp>
        <p:nvSpPr>
          <p:cNvPr id="16" name="TextBox 15">
            <a:extLst>
              <a:ext uri="{FF2B5EF4-FFF2-40B4-BE49-F238E27FC236}">
                <a16:creationId xmlns:a16="http://schemas.microsoft.com/office/drawing/2014/main" id="{DD95C932-1450-49E1-94E8-9D3963C862E6}"/>
              </a:ext>
            </a:extLst>
          </p:cNvPr>
          <p:cNvSpPr txBox="1"/>
          <p:nvPr/>
        </p:nvSpPr>
        <p:spPr>
          <a:xfrm>
            <a:off x="5384784" y="5763983"/>
            <a:ext cx="814647" cy="461665"/>
          </a:xfrm>
          <a:prstGeom prst="rect">
            <a:avLst/>
          </a:prstGeom>
          <a:noFill/>
        </p:spPr>
        <p:txBody>
          <a:bodyPr wrap="none" rtlCol="0">
            <a:spAutoFit/>
          </a:bodyPr>
          <a:lstStyle/>
          <a:p>
            <a:r>
              <a:rPr lang="en-US" sz="2400" b="1" dirty="0">
                <a:solidFill>
                  <a:srgbClr val="C00000"/>
                </a:solidFill>
              </a:rPr>
              <a:t>-35%</a:t>
            </a:r>
          </a:p>
        </p:txBody>
      </p:sp>
      <p:sp>
        <p:nvSpPr>
          <p:cNvPr id="17" name="TextBox 16">
            <a:extLst>
              <a:ext uri="{FF2B5EF4-FFF2-40B4-BE49-F238E27FC236}">
                <a16:creationId xmlns:a16="http://schemas.microsoft.com/office/drawing/2014/main" id="{3FB90502-3657-4B4F-A4AF-85F0559BDA0E}"/>
              </a:ext>
            </a:extLst>
          </p:cNvPr>
          <p:cNvSpPr txBox="1"/>
          <p:nvPr/>
        </p:nvSpPr>
        <p:spPr>
          <a:xfrm>
            <a:off x="6404051" y="5788201"/>
            <a:ext cx="814647" cy="461665"/>
          </a:xfrm>
          <a:prstGeom prst="rect">
            <a:avLst/>
          </a:prstGeom>
          <a:noFill/>
        </p:spPr>
        <p:txBody>
          <a:bodyPr wrap="none" rtlCol="0">
            <a:spAutoFit/>
          </a:bodyPr>
          <a:lstStyle/>
          <a:p>
            <a:r>
              <a:rPr lang="en-US" sz="2400" b="1" dirty="0">
                <a:solidFill>
                  <a:srgbClr val="C00000"/>
                </a:solidFill>
              </a:rPr>
              <a:t>-88%</a:t>
            </a:r>
          </a:p>
        </p:txBody>
      </p:sp>
      <p:sp>
        <p:nvSpPr>
          <p:cNvPr id="18" name="TextBox 17">
            <a:extLst>
              <a:ext uri="{FF2B5EF4-FFF2-40B4-BE49-F238E27FC236}">
                <a16:creationId xmlns:a16="http://schemas.microsoft.com/office/drawing/2014/main" id="{223497CC-4981-4D8F-9D52-D6665FE14968}"/>
              </a:ext>
            </a:extLst>
          </p:cNvPr>
          <p:cNvSpPr txBox="1"/>
          <p:nvPr/>
        </p:nvSpPr>
        <p:spPr>
          <a:xfrm>
            <a:off x="315963" y="6249866"/>
            <a:ext cx="6108296" cy="584775"/>
          </a:xfrm>
          <a:prstGeom prst="rect">
            <a:avLst/>
          </a:prstGeom>
          <a:noFill/>
        </p:spPr>
        <p:txBody>
          <a:bodyPr wrap="square" rtlCol="0">
            <a:spAutoFit/>
          </a:bodyPr>
          <a:lstStyle/>
          <a:p>
            <a:pPr defTabSz="457200"/>
            <a:r>
              <a:rPr lang="en-US" sz="1600" dirty="0">
                <a:solidFill>
                  <a:prstClr val="black"/>
                </a:solidFill>
                <a:latin typeface="Calibri" panose="020F0502020204030204"/>
              </a:rPr>
              <a:t>Source: </a:t>
            </a:r>
            <a:r>
              <a:rPr lang="en-US" sz="1600" dirty="0" err="1">
                <a:solidFill>
                  <a:prstClr val="black"/>
                </a:solidFill>
                <a:latin typeface="Calibri" panose="020F0502020204030204"/>
              </a:rPr>
              <a:t>Creanga</a:t>
            </a:r>
            <a:r>
              <a:rPr lang="en-US" sz="1600" dirty="0">
                <a:solidFill>
                  <a:prstClr val="black"/>
                </a:solidFill>
                <a:latin typeface="Calibri" panose="020F0502020204030204"/>
              </a:rPr>
              <a:t>. Pregnancy-Related Mortality in the United States. </a:t>
            </a:r>
            <a:r>
              <a:rPr lang="en-US" sz="1600" i="1" dirty="0" err="1">
                <a:solidFill>
                  <a:prstClr val="black"/>
                </a:solidFill>
                <a:latin typeface="Calibri" panose="020F0502020204030204"/>
              </a:rPr>
              <a:t>Obstet</a:t>
            </a:r>
            <a:r>
              <a:rPr lang="en-US" sz="1600" i="1" dirty="0">
                <a:solidFill>
                  <a:prstClr val="black"/>
                </a:solidFill>
                <a:latin typeface="Calibri" panose="020F0502020204030204"/>
              </a:rPr>
              <a:t> </a:t>
            </a:r>
            <a:r>
              <a:rPr lang="en-US" sz="1600" i="1" dirty="0" err="1">
                <a:solidFill>
                  <a:prstClr val="black"/>
                </a:solidFill>
                <a:latin typeface="Calibri" panose="020F0502020204030204"/>
              </a:rPr>
              <a:t>Gynecol</a:t>
            </a:r>
            <a:r>
              <a:rPr lang="en-US" sz="1600" i="1" dirty="0">
                <a:solidFill>
                  <a:prstClr val="black"/>
                </a:solidFill>
                <a:latin typeface="Calibri" panose="020F0502020204030204"/>
              </a:rPr>
              <a:t> </a:t>
            </a:r>
            <a:r>
              <a:rPr lang="en-US" sz="1600" dirty="0">
                <a:solidFill>
                  <a:prstClr val="black"/>
                </a:solidFill>
                <a:latin typeface="Calibri" panose="020F0502020204030204"/>
              </a:rPr>
              <a:t>2017(1991-2013); CDC </a:t>
            </a:r>
            <a:r>
              <a:rPr lang="en-US" sz="1600" dirty="0" err="1">
                <a:solidFill>
                  <a:prstClr val="black"/>
                </a:solidFill>
                <a:latin typeface="Calibri" panose="020F0502020204030204"/>
              </a:rPr>
              <a:t>PRMSS</a:t>
            </a:r>
            <a:r>
              <a:rPr lang="en-US" sz="1600" dirty="0">
                <a:solidFill>
                  <a:prstClr val="black"/>
                </a:solidFill>
                <a:latin typeface="Calibri" panose="020F0502020204030204"/>
              </a:rPr>
              <a:t> (2016-2018).</a:t>
            </a:r>
          </a:p>
        </p:txBody>
      </p:sp>
      <p:sp>
        <p:nvSpPr>
          <p:cNvPr id="19" name="TextBox 18">
            <a:extLst>
              <a:ext uri="{FF2B5EF4-FFF2-40B4-BE49-F238E27FC236}">
                <a16:creationId xmlns:a16="http://schemas.microsoft.com/office/drawing/2014/main" id="{096E0B99-EF69-4C40-A054-9A107D376FB8}"/>
              </a:ext>
            </a:extLst>
          </p:cNvPr>
          <p:cNvSpPr txBox="1"/>
          <p:nvPr/>
        </p:nvSpPr>
        <p:spPr>
          <a:xfrm>
            <a:off x="9473295" y="6488668"/>
            <a:ext cx="2611421" cy="338554"/>
          </a:xfrm>
          <a:prstGeom prst="rect">
            <a:avLst/>
          </a:prstGeom>
          <a:solidFill>
            <a:schemeClr val="bg1"/>
          </a:solidFill>
          <a:ln>
            <a:solidFill>
              <a:srgbClr val="0000F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www.birthbythenumbers.org</a:t>
            </a:r>
          </a:p>
        </p:txBody>
      </p:sp>
    </p:spTree>
    <p:extLst>
      <p:ext uri="{BB962C8B-B14F-4D97-AF65-F5344CB8AC3E}">
        <p14:creationId xmlns:p14="http://schemas.microsoft.com/office/powerpoint/2010/main" val="59930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12035</TotalTime>
  <Words>16391</Words>
  <Application>Microsoft Office PowerPoint</Application>
  <PresentationFormat>Widescreen</PresentationFormat>
  <Paragraphs>1543</Paragraphs>
  <Slides>127</Slides>
  <Notes>115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127</vt:i4>
      </vt:variant>
    </vt:vector>
  </HeadingPairs>
  <TitlesOfParts>
    <vt:vector size="141" baseType="lpstr">
      <vt:lpstr>Arial</vt:lpstr>
      <vt:lpstr>Calibri</vt:lpstr>
      <vt:lpstr>Calibri Light</vt:lpstr>
      <vt:lpstr>Helvetica</vt:lpstr>
      <vt:lpstr>Helvetica-Condensed</vt:lpstr>
      <vt:lpstr>MinionPro-Bold</vt:lpstr>
      <vt:lpstr>Verdana</vt:lpstr>
      <vt:lpstr>Wingdings</vt:lpstr>
      <vt:lpstr>Work Sans Light</vt:lpstr>
      <vt:lpstr>Work Sans Medium</vt:lpstr>
      <vt:lpstr>Office Theme</vt:lpstr>
      <vt:lpstr>1_Office Theme</vt:lpstr>
      <vt:lpstr>2_Office Theme</vt:lpstr>
      <vt:lpstr>3_Office Theme</vt:lpstr>
      <vt:lpstr>The Contemporary Challenge of Maternal Mortality in the U.S.</vt:lpstr>
      <vt:lpstr>Outline of the Presentation</vt:lpstr>
      <vt:lpstr>1. Definitions – the multiple measures of maternal death</vt:lpstr>
      <vt:lpstr>First a quick side trip into the terms rate and ratio. If you don’t find that discussion enthralling, you:   (a) are a normal human being; and   (b)  can skip to slide  11 and wonder what you missed. </vt:lpstr>
      <vt:lpstr>Is Maternal Mortality a Ratio or a Rate?</vt:lpstr>
      <vt:lpstr>PowerPoint Presentation</vt:lpstr>
      <vt:lpstr>PowerPoint Presentation</vt:lpstr>
      <vt:lpstr>Is Maternal Mortality a Ratio or a Rate?</vt:lpstr>
      <vt:lpstr>Is Maternal Mortality a Ratio or a Rate?</vt:lpstr>
      <vt:lpstr>So, why do we use maternal mortality ratios internationally?</vt:lpstr>
      <vt:lpstr>The three widely used definitions of maternal mortality:  1. Pregnancy associated death  2. Pregnancy related death  3 Maternal mortality</vt:lpstr>
      <vt:lpstr>Three Definitions (in the U.S.) </vt:lpstr>
      <vt:lpstr>PowerPoint Presentation</vt:lpstr>
      <vt:lpstr>PowerPoint Presentation</vt:lpstr>
      <vt:lpstr>PowerPoint Presentation</vt:lpstr>
      <vt:lpstr>PowerPoint Presentation</vt:lpstr>
      <vt:lpstr>Timeline of Maternal Mortality Definitions</vt:lpstr>
      <vt:lpstr>2. The Historical Trend in U.S. Maternal Mortality</vt:lpstr>
      <vt:lpstr>Declaring Premature Victory</vt:lpstr>
      <vt:lpstr>U.S. Maternal Mortality (per 100,000 births), 1915-2020</vt:lpstr>
      <vt:lpstr>Year State was Added to the Death Registry</vt:lpstr>
      <vt:lpstr>Number of U.S. Hospital Beds and Maternal Mortality, 1918-1950</vt:lpstr>
      <vt:lpstr>U.S. Maternal Mortality (per 100,000 live births), 1951-2007</vt:lpstr>
      <vt:lpstr>U.S. Maternal Mortality (per 100,000 live births), 1951-2007</vt:lpstr>
      <vt:lpstr>U.S. Maternal Mortality (per 100,000 live births), 1951-2007</vt:lpstr>
      <vt:lpstr>U.S. Maternal Mortality Ratio (per 100,000 live births) , 1951-2007</vt:lpstr>
      <vt:lpstr>PowerPoint Presentation</vt:lpstr>
      <vt:lpstr>How did the U.S. get to the point where they stopped publishing a maternal mortality rate?   Efforts to avoid poor case ascertainment led to over-ascertainment</vt:lpstr>
      <vt:lpstr>3. The Case of the Pregnancy Checkbox  “This difficulty [in measuring maternal mortality] would be solved easily if universal birth and stillbirth registration was practiced and if death certificates required a statement as to the association of the puerperal state.”  </vt:lpstr>
      <vt:lpstr>3. The Case of the Pregnancy Checkbox  “This difficulty [in measuring maternal mortality] would be solved easily if universal birth and stillbirth registration was practiced and if death certificates required a statement as to the association of the puerperal state.”  Committee on Maternal Welfare. Maternal Mortality in Philadelphia 1931-1933 (1934)</vt:lpstr>
      <vt:lpstr>Quick note on the federal reporting system of births and deaths. </vt:lpstr>
      <vt:lpstr>PowerPoint Presentation</vt:lpstr>
      <vt:lpstr>PowerPoint Presentation</vt:lpstr>
      <vt:lpstr>PowerPoint Presentation</vt:lpstr>
      <vt:lpstr>To improve case identification:  U.S. Standard Pregnancy Question, 2003 (sort of)</vt:lpstr>
      <vt:lpstr>Delays in Adoption of the U.S. Standard Pregnancy Question among States  </vt:lpstr>
      <vt:lpstr>PowerPoint Presentation</vt:lpstr>
      <vt:lpstr>Maternal Mortality Rates (per 100,000) in States  with &amp; without a checkbox, 1996-2003</vt:lpstr>
      <vt:lpstr>PowerPoint Presentation</vt:lpstr>
      <vt:lpstr>Correcting for Impact of Adding Pregnancy Box</vt:lpstr>
      <vt:lpstr>PowerPoint Presentation</vt:lpstr>
      <vt:lpstr>NVSS analyses of the checkbox</vt:lpstr>
      <vt:lpstr>Statistical Analysis </vt:lpstr>
      <vt:lpstr>NCHS Analysis of the Impact of Checkbox</vt:lpstr>
      <vt:lpstr>PowerPoint Presentation</vt:lpstr>
      <vt:lpstr>Observed and predicted maternal mortality ratios: United States, 1999–2017 </vt:lpstr>
      <vt:lpstr>Ratio of pregnancy associated deaths assigned using the checkbox item to maternal deaths assigned without using the checkbox item for maternal deaths: Selected states, 2015–2016</vt:lpstr>
      <vt:lpstr>Two key problems raised by the checkbox</vt:lpstr>
      <vt:lpstr>The problem with “other”</vt:lpstr>
      <vt:lpstr>Maternal Death ICD-10 Codes</vt:lpstr>
      <vt:lpstr>Over Ascertainment??</vt:lpstr>
      <vt:lpstr>Impact of ill-defined causes on maternal deaths by cause of death, 27 states &amp; DC, 2008-2009 to 2013-2014</vt:lpstr>
      <vt:lpstr>Ratios of deaths classified using pregnancy status checkbox to those classified without using the checkbox by Cause of Death, 47 states &amp; D.C., 2015–2016 </vt:lpstr>
      <vt:lpstr> Number of births and deaths with positive pregnancy responses in the checkbox: United States, 2013 </vt:lpstr>
      <vt:lpstr>Over-ascertainment: Results of a 4 state study (Georgia, Louisiana, Michigan, and Ohio)</vt:lpstr>
      <vt:lpstr>False Positives on the Pregnancy Checkbox by Age</vt:lpstr>
      <vt:lpstr>It’s Never Simple: Impact of the Checkbox – Worse and Better Ascertainment</vt:lpstr>
      <vt:lpstr>How can there be so much misclassification? Who completes death certificates?</vt:lpstr>
      <vt:lpstr>How can there be so much misclassification? Definitions of terminology involved in certifying death.</vt:lpstr>
      <vt:lpstr>Errors and grades of errors on 601 randomly selected death certificates completed by non–Medical Examiners (physicians, advance practice registered nurses, and physician assistants), Vermont, 7/1/15-1/31/16. </vt:lpstr>
      <vt:lpstr>Factors that can introduce error in death certificates</vt:lpstr>
      <vt:lpstr>Strategies Resulting from these Limits</vt:lpstr>
      <vt:lpstr>Transitioning Local reporting into National Rates</vt:lpstr>
      <vt:lpstr>Summary </vt:lpstr>
      <vt:lpstr> 4. The Pregnancy Related Mortality Surveillance System  </vt:lpstr>
      <vt:lpstr>PowerPoint Presentation</vt:lpstr>
      <vt:lpstr>Data for CDCs Pregnancy Related Mortality System </vt:lpstr>
      <vt:lpstr>Our best existing measure Pregnancy Related Mortality, U.S., 1987-2018</vt:lpstr>
      <vt:lpstr>Timing of Maternal Deaths (2011-2015)</vt:lpstr>
      <vt:lpstr>Timing of Maternal Deaths (2017-19)</vt:lpstr>
      <vt:lpstr>Pregnancy-related mortality ratio by urban-rural classifications: 2016-2018</vt:lpstr>
      <vt:lpstr>Causes of pregnancy-related death in the United States: 2016-2018</vt:lpstr>
      <vt:lpstr>PowerPoint Presentation</vt:lpstr>
      <vt:lpstr>Maternal Mortality Ratios (per 100,000 live births), U.S. 1987-2020*</vt:lpstr>
      <vt:lpstr>Summary</vt:lpstr>
      <vt:lpstr>5. Comparing the U.S. to the Rest of the World</vt:lpstr>
      <vt:lpstr>U.S. in a Comparative Context, 1910, 1927, 2020</vt:lpstr>
      <vt:lpstr>Maternal Mortality Ratios (per 100,000 births), 2017-20</vt:lpstr>
      <vt:lpstr>U.S. Maternal Mortality Ratio (per 100,000 births ) in 2020 Compared to Industrialized Countries with 300,000+  births, 2019-2020</vt:lpstr>
      <vt:lpstr>PowerPoint Presentation</vt:lpstr>
      <vt:lpstr>PowerPoint Presentation</vt:lpstr>
      <vt:lpstr>Summary</vt:lpstr>
      <vt:lpstr>6. The Persistence of Racial Disparities</vt:lpstr>
      <vt:lpstr>U.S. Maternal Mortality (per 100,000 live births), 1951-2007 by Race</vt:lpstr>
      <vt:lpstr>Black to White Ratios, U.S. Maternal Mortality, 1915-2020</vt:lpstr>
      <vt:lpstr>Black to White Ratios, U.S. Infant &amp; Maternal Mortality, 1915-2020</vt:lpstr>
      <vt:lpstr>U.S. Maternal Mortality, by Race/Ethnicity and Age, 2018-2020</vt:lpstr>
      <vt:lpstr>Pregnancy Related Mortality Ratios  by Race, U.S., 2016-2018</vt:lpstr>
      <vt:lpstr>Pregnancy Related Mortality Ratios (per 100,000 births) by Race/Ethnicity, U.S. 2007-2018.</vt:lpstr>
      <vt:lpstr>Pregnancy-related mortality ratios (per 100,000 live births) by race/ethnicity, U.S. 2007-2016</vt:lpstr>
      <vt:lpstr>Pregnancy-related mortality ratios (per 100,000 live births) by race/ethnicity, U.S. 2007-2016</vt:lpstr>
      <vt:lpstr>Maternal mortality rates, by race &amp; Hispanic origin and age: United States, 2020</vt:lpstr>
      <vt:lpstr>Manifestation of Racial Disparities Leading Underlying Causes of Pregnancy- Related Deaths, by Race-Ethnicity</vt:lpstr>
      <vt:lpstr>Cause-specific pregnancy-related mortality, by race/ethnicity, U.S., 2007-2016 (%)</vt:lpstr>
      <vt:lpstr>Maternal Mortality (per 100,000 births) by Race,  U.S. (2020) and England (2017-2019)</vt:lpstr>
      <vt:lpstr>Summary</vt:lpstr>
      <vt:lpstr>  7. Maternal Mortality as a Public Health Problem: Timing &amp; Causes of Death </vt:lpstr>
      <vt:lpstr>Remember this chart?  Timing of Pregnancy Related Deaths</vt:lpstr>
      <vt:lpstr>Maternal Mortality as a Public Health Problem  Cause-specific proportionate Pregnancy-Related mortality: U. S., 1991–2018.</vt:lpstr>
      <vt:lpstr>Causes of pregnancy-related death in the United States: 2016-2018</vt:lpstr>
      <vt:lpstr>Pregnancy-related deaths, by cause of death and timing of death relative to the end of pregnancy, 2011-15 </vt:lpstr>
      <vt:lpstr>Moving to a Public Health Approach  Underlying Causes of Pregnancy-Related Deaths, by Timing of Death</vt:lpstr>
      <vt:lpstr>Summary</vt:lpstr>
      <vt:lpstr>8. The Issue is Broader than Maternal Mortality</vt:lpstr>
      <vt:lpstr>Not just about maternal mortality</vt:lpstr>
      <vt:lpstr>Births in U.S. by Maternal Age, 2020</vt:lpstr>
      <vt:lpstr>The Problem is Bigger than Maternal Mortality Overall Deaths rates (per 100K), Females 25-34,  by Race/Ethnicity, 2000-2020</vt:lpstr>
      <vt:lpstr>The Problem is Bigger than Maternal Mortality Deaths rates (per 100K), Females 25-34, by Race/Ethnicity, 2010-20</vt:lpstr>
      <vt:lpstr>Ratio of Black/White Female Death Rates, Women 25-34, 2000-2020</vt:lpstr>
      <vt:lpstr>Problem is Bigger than Maternal Mortality  Top 10 Causes of Death for Women 25-34 in 2020</vt:lpstr>
      <vt:lpstr>Increases in Female Deaths (25-34) 2010-2020: 45% of the overall increase came from 1 cause</vt:lpstr>
      <vt:lpstr>Increase in Drug Induced Deaths, by Race/Ethnicity, 2010 &amp; 2020</vt:lpstr>
      <vt:lpstr>Summary</vt:lpstr>
      <vt:lpstr>9. The Way Forward </vt:lpstr>
      <vt:lpstr>Preventability</vt:lpstr>
      <vt:lpstr>States Funded Through ERASE MM</vt:lpstr>
      <vt:lpstr>Maternal Mortality Review Committees (MMRCs) in 50 State and Local Jurisdictions</vt:lpstr>
      <vt:lpstr>US Maternal Mortality Surveillance </vt:lpstr>
      <vt:lpstr>The Challenge of Keeping Women in the Health System:  Insurance Coverage</vt:lpstr>
      <vt:lpstr>9. The Way Forward Keeping Women in the System</vt:lpstr>
      <vt:lpstr>Medicaid Eligibility for Parent vs Pregnant Women in Non-Expansion States Medicaid eligibility thresholds, 2022 </vt:lpstr>
      <vt:lpstr>Is expanding Medicaid eligibility out to 1 year postpartum the answer? </vt:lpstr>
      <vt:lpstr>Survey Results (Adjusted Odds Ratios*) among women on Medicaid compared to private insurance</vt:lpstr>
      <vt:lpstr>States Implementing 12 Month Extension of Pregnancy Eligibility (as of 11/10/22)</vt:lpstr>
      <vt:lpstr>Four Policy Recommendations</vt:lpstr>
      <vt:lpstr>PowerPoint Presentation</vt:lpstr>
      <vt:lpstr>PowerPoint Presentation</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Declercq, Eugene</dc:creator>
  <cp:lastModifiedBy>Declercq, Eugene</cp:lastModifiedBy>
  <cp:revision>406</cp:revision>
  <dcterms:created xsi:type="dcterms:W3CDTF">2019-10-02T17:27:04Z</dcterms:created>
  <dcterms:modified xsi:type="dcterms:W3CDTF">2022-11-16T22:07:15Z</dcterms:modified>
</cp:coreProperties>
</file>