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94" r:id="rId2"/>
    <p:sldMasterId id="2147483682" r:id="rId3"/>
    <p:sldMasterId id="2147483670" r:id="rId4"/>
    <p:sldMasterId id="2147484061" r:id="rId5"/>
    <p:sldMasterId id="2147484073" r:id="rId6"/>
  </p:sldMasterIdLst>
  <p:notesMasterIdLst>
    <p:notesMasterId r:id="rId73"/>
  </p:notesMasterIdLst>
  <p:handoutMasterIdLst>
    <p:handoutMasterId r:id="rId74"/>
  </p:handoutMasterIdLst>
  <p:sldIdLst>
    <p:sldId id="541" r:id="rId7"/>
    <p:sldId id="269" r:id="rId8"/>
    <p:sldId id="497" r:id="rId9"/>
    <p:sldId id="656" r:id="rId10"/>
    <p:sldId id="562" r:id="rId11"/>
    <p:sldId id="620" r:id="rId12"/>
    <p:sldId id="618" r:id="rId13"/>
    <p:sldId id="584" r:id="rId14"/>
    <p:sldId id="649" r:id="rId15"/>
    <p:sldId id="565" r:id="rId16"/>
    <p:sldId id="609" r:id="rId17"/>
    <p:sldId id="658" r:id="rId18"/>
    <p:sldId id="568" r:id="rId19"/>
    <p:sldId id="611" r:id="rId20"/>
    <p:sldId id="542" r:id="rId21"/>
    <p:sldId id="585" r:id="rId22"/>
    <p:sldId id="586" r:id="rId23"/>
    <p:sldId id="587" r:id="rId24"/>
    <p:sldId id="588" r:id="rId25"/>
    <p:sldId id="589" r:id="rId26"/>
    <p:sldId id="650" r:id="rId27"/>
    <p:sldId id="621" r:id="rId28"/>
    <p:sldId id="570" r:id="rId29"/>
    <p:sldId id="652" r:id="rId30"/>
    <p:sldId id="661" r:id="rId31"/>
    <p:sldId id="573" r:id="rId32"/>
    <p:sldId id="424" r:id="rId33"/>
    <p:sldId id="582" r:id="rId34"/>
    <p:sldId id="666" r:id="rId35"/>
    <p:sldId id="579" r:id="rId36"/>
    <p:sldId id="623" r:id="rId37"/>
    <p:sldId id="357" r:id="rId38"/>
    <p:sldId id="624" r:id="rId39"/>
    <p:sldId id="617" r:id="rId40"/>
    <p:sldId id="604" r:id="rId41"/>
    <p:sldId id="613" r:id="rId42"/>
    <p:sldId id="598" r:id="rId43"/>
    <p:sldId id="605" r:id="rId44"/>
    <p:sldId id="643" r:id="rId45"/>
    <p:sldId id="615" r:id="rId46"/>
    <p:sldId id="576" r:id="rId47"/>
    <p:sldId id="575" r:id="rId48"/>
    <p:sldId id="626" r:id="rId49"/>
    <p:sldId id="627" r:id="rId50"/>
    <p:sldId id="628" r:id="rId51"/>
    <p:sldId id="629" r:id="rId52"/>
    <p:sldId id="630" r:id="rId53"/>
    <p:sldId id="631" r:id="rId54"/>
    <p:sldId id="632" r:id="rId55"/>
    <p:sldId id="633" r:id="rId56"/>
    <p:sldId id="634" r:id="rId57"/>
    <p:sldId id="653" r:id="rId58"/>
    <p:sldId id="636" r:id="rId59"/>
    <p:sldId id="637" r:id="rId60"/>
    <p:sldId id="641" r:id="rId61"/>
    <p:sldId id="664" r:id="rId62"/>
    <p:sldId id="663" r:id="rId63"/>
    <p:sldId id="665" r:id="rId64"/>
    <p:sldId id="667" r:id="rId65"/>
    <p:sldId id="669" r:id="rId66"/>
    <p:sldId id="670" r:id="rId67"/>
    <p:sldId id="671" r:id="rId68"/>
    <p:sldId id="673" r:id="rId69"/>
    <p:sldId id="674" r:id="rId70"/>
    <p:sldId id="675" r:id="rId71"/>
    <p:sldId id="645" r:id="rId72"/>
  </p:sldIdLst>
  <p:sldSz cx="9144000" cy="6858000" type="screen4x3"/>
  <p:notesSz cx="68580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66"/>
    <a:srgbClr val="0000CC"/>
    <a:srgbClr val="FF0000"/>
    <a:srgbClr val="CC9900"/>
    <a:srgbClr val="FF9900"/>
    <a:srgbClr val="00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625" autoAdjust="0"/>
    <p:restoredTop sz="86401" autoAdjust="0"/>
  </p:normalViewPr>
  <p:slideViewPr>
    <p:cSldViewPr>
      <p:cViewPr>
        <p:scale>
          <a:sx n="66" d="100"/>
          <a:sy n="66" d="100"/>
        </p:scale>
        <p:origin x="-1164" y="-372"/>
      </p:cViewPr>
      <p:guideLst>
        <p:guide orient="horz" pos="2160"/>
        <p:guide pos="2880"/>
      </p:guideLst>
    </p:cSldViewPr>
  </p:slideViewPr>
  <p:outlineViewPr>
    <p:cViewPr>
      <p:scale>
        <a:sx n="33" d="100"/>
        <a:sy n="33" d="100"/>
      </p:scale>
      <p:origin x="0" y="2265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2010</c:v>
                </c:pt>
              </c:strCache>
            </c:strRef>
          </c:tx>
          <c:invertIfNegative val="0"/>
          <c:dPt>
            <c:idx val="13"/>
            <c:invertIfNegative val="0"/>
            <c:bubble3D val="0"/>
            <c:spPr>
              <a:solidFill>
                <a:srgbClr val="FF0000"/>
              </a:solidFill>
            </c:spPr>
          </c:dPt>
          <c:dLbls>
            <c:numFmt formatCode="#,##0.0" sourceLinked="0"/>
            <c:spPr>
              <a:noFill/>
              <a:ln>
                <a:noFill/>
              </a:ln>
              <a:effectLst/>
            </c:spPr>
            <c:txPr>
              <a:bodyPr/>
              <a:lstStyle/>
              <a:p>
                <a:pPr>
                  <a:defRPr sz="16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Japan</c:v>
                </c:pt>
                <c:pt idx="1">
                  <c:v>Korea</c:v>
                </c:pt>
                <c:pt idx="2">
                  <c:v>Czech Republic</c:v>
                </c:pt>
                <c:pt idx="3">
                  <c:v>Portugal</c:v>
                </c:pt>
                <c:pt idx="4">
                  <c:v>Australia*</c:v>
                </c:pt>
                <c:pt idx="5">
                  <c:v>Spain</c:v>
                </c:pt>
                <c:pt idx="6">
                  <c:v>Italy#</c:v>
                </c:pt>
                <c:pt idx="7">
                  <c:v>Sweden</c:v>
                </c:pt>
                <c:pt idx="8">
                  <c:v>Greece</c:v>
                </c:pt>
                <c:pt idx="9">
                  <c:v>Germany</c:v>
                </c:pt>
                <c:pt idx="10">
                  <c:v>Netherlands</c:v>
                </c:pt>
                <c:pt idx="11">
                  <c:v>Belgium#</c:v>
                </c:pt>
                <c:pt idx="12">
                  <c:v>Canada#</c:v>
                </c:pt>
                <c:pt idx="13">
                  <c:v>United States*</c:v>
                </c:pt>
                <c:pt idx="14">
                  <c:v>Hungary</c:v>
                </c:pt>
                <c:pt idx="15">
                  <c:v>United Kingdom</c:v>
                </c:pt>
                <c:pt idx="16">
                  <c:v>France</c:v>
                </c:pt>
              </c:strCache>
            </c:strRef>
          </c:cat>
          <c:val>
            <c:numRef>
              <c:f>Sheet1!$B$2:$B$18</c:f>
              <c:numCache>
                <c:formatCode>General</c:formatCode>
                <c:ptCount val="17"/>
                <c:pt idx="0">
                  <c:v>2.9</c:v>
                </c:pt>
                <c:pt idx="1">
                  <c:v>3.3</c:v>
                </c:pt>
                <c:pt idx="2">
                  <c:v>3.4</c:v>
                </c:pt>
                <c:pt idx="3">
                  <c:v>3.5</c:v>
                </c:pt>
                <c:pt idx="4">
                  <c:v>3.6</c:v>
                </c:pt>
                <c:pt idx="5">
                  <c:v>3.8</c:v>
                </c:pt>
                <c:pt idx="6">
                  <c:v>4.4000000000000004</c:v>
                </c:pt>
                <c:pt idx="7">
                  <c:v>4.8</c:v>
                </c:pt>
                <c:pt idx="8">
                  <c:v>5</c:v>
                </c:pt>
                <c:pt idx="9">
                  <c:v>5.4</c:v>
                </c:pt>
                <c:pt idx="10">
                  <c:v>5.6</c:v>
                </c:pt>
                <c:pt idx="11">
                  <c:v>6</c:v>
                </c:pt>
                <c:pt idx="12">
                  <c:v>6.2</c:v>
                </c:pt>
                <c:pt idx="13">
                  <c:v>6.6</c:v>
                </c:pt>
                <c:pt idx="14">
                  <c:v>6.9</c:v>
                </c:pt>
                <c:pt idx="15">
                  <c:v>7.3</c:v>
                </c:pt>
                <c:pt idx="16">
                  <c:v>12.1</c:v>
                </c:pt>
              </c:numCache>
            </c:numRef>
          </c:val>
        </c:ser>
        <c:dLbls>
          <c:showLegendKey val="0"/>
          <c:showVal val="0"/>
          <c:showCatName val="0"/>
          <c:showSerName val="0"/>
          <c:showPercent val="0"/>
          <c:showBubbleSize val="0"/>
        </c:dLbls>
        <c:gapWidth val="150"/>
        <c:axId val="348178992"/>
        <c:axId val="348180168"/>
      </c:barChart>
      <c:catAx>
        <c:axId val="348178992"/>
        <c:scaling>
          <c:orientation val="minMax"/>
        </c:scaling>
        <c:delete val="0"/>
        <c:axPos val="l"/>
        <c:numFmt formatCode="General" sourceLinked="0"/>
        <c:majorTickMark val="out"/>
        <c:minorTickMark val="none"/>
        <c:tickLblPos val="nextTo"/>
        <c:spPr>
          <a:solidFill>
            <a:schemeClr val="tx1"/>
          </a:solidFill>
        </c:spPr>
        <c:txPr>
          <a:bodyPr/>
          <a:lstStyle/>
          <a:p>
            <a:pPr>
              <a:defRPr sz="1600">
                <a:solidFill>
                  <a:srgbClr val="000000"/>
                </a:solidFill>
              </a:defRPr>
            </a:pPr>
            <a:endParaRPr lang="en-US"/>
          </a:p>
        </c:txPr>
        <c:crossAx val="348180168"/>
        <c:crosses val="autoZero"/>
        <c:auto val="1"/>
        <c:lblAlgn val="ctr"/>
        <c:lblOffset val="100"/>
        <c:noMultiLvlLbl val="0"/>
      </c:catAx>
      <c:valAx>
        <c:axId val="348180168"/>
        <c:scaling>
          <c:orientation val="minMax"/>
        </c:scaling>
        <c:delete val="0"/>
        <c:axPos val="b"/>
        <c:majorGridlines/>
        <c:numFmt formatCode="General" sourceLinked="1"/>
        <c:majorTickMark val="out"/>
        <c:minorTickMark val="none"/>
        <c:tickLblPos val="nextTo"/>
        <c:spPr>
          <a:ln>
            <a:solidFill>
              <a:srgbClr val="000000"/>
            </a:solidFill>
          </a:ln>
        </c:spPr>
        <c:txPr>
          <a:bodyPr/>
          <a:lstStyle/>
          <a:p>
            <a:pPr>
              <a:defRPr>
                <a:solidFill>
                  <a:srgbClr val="000000"/>
                </a:solidFill>
              </a:defRPr>
            </a:pPr>
            <a:endParaRPr lang="en-US"/>
          </a:p>
        </c:txPr>
        <c:crossAx val="348178992"/>
        <c:crosses val="autoZero"/>
        <c:crossBetween val="between"/>
      </c:valAx>
      <c:spPr>
        <a:solidFill>
          <a:schemeClr val="tx1"/>
        </a:solidFill>
      </c:spPr>
    </c:plotArea>
    <c:plotVisOnly val="1"/>
    <c:dispBlanksAs val="gap"/>
    <c:showDLblsOverMax val="0"/>
  </c:chart>
  <c:spPr>
    <a:solidFill>
      <a:schemeClr val="tx1"/>
    </a:solidFill>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U.S.</c:v>
                </c:pt>
              </c:strCache>
            </c:strRef>
          </c:tx>
          <c:spPr>
            <a:ln w="44450">
              <a:solidFill>
                <a:srgbClr val="000000"/>
              </a:solidFill>
            </a:ln>
          </c:spPr>
          <c:marker>
            <c:symbol val="square"/>
            <c:size val="10"/>
            <c:spPr>
              <a:solidFill>
                <a:srgbClr val="000000"/>
              </a:solidFill>
            </c:spPr>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Sheet1!$B$2:$B$12</c:f>
              <c:numCache>
                <c:formatCode>General</c:formatCode>
                <c:ptCount val="11"/>
                <c:pt idx="0">
                  <c:v>6.97</c:v>
                </c:pt>
                <c:pt idx="1">
                  <c:v>6.9</c:v>
                </c:pt>
                <c:pt idx="2">
                  <c:v>6.91</c:v>
                </c:pt>
                <c:pt idx="3">
                  <c:v>6.78</c:v>
                </c:pt>
                <c:pt idx="4">
                  <c:v>6.73</c:v>
                </c:pt>
                <c:pt idx="5">
                  <c:v>6.64</c:v>
                </c:pt>
                <c:pt idx="6">
                  <c:v>6.51</c:v>
                </c:pt>
              </c:numCache>
            </c:numRef>
          </c:val>
          <c:smooth val="0"/>
        </c:ser>
        <c:ser>
          <c:idx val="1"/>
          <c:order val="1"/>
          <c:tx>
            <c:strRef>
              <c:f>Sheet1!$C$1</c:f>
              <c:strCache>
                <c:ptCount val="1"/>
                <c:pt idx="0">
                  <c:v>OECD</c:v>
                </c:pt>
              </c:strCache>
            </c:strRef>
          </c:tx>
          <c:spPr>
            <a:ln w="44450">
              <a:solidFill>
                <a:srgbClr val="FF0000"/>
              </a:solidFill>
            </a:ln>
          </c:spPr>
          <c:marker>
            <c:symbol val="diamond"/>
            <c:size val="10"/>
            <c:spPr>
              <a:solidFill>
                <a:srgbClr val="FF0000"/>
              </a:solidFill>
            </c:spPr>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Sheet1!$C$2:$C$12</c:f>
              <c:numCache>
                <c:formatCode>General</c:formatCode>
                <c:ptCount val="11"/>
                <c:pt idx="0">
                  <c:v>6.2</c:v>
                </c:pt>
                <c:pt idx="1">
                  <c:v>6</c:v>
                </c:pt>
                <c:pt idx="2">
                  <c:v>6</c:v>
                </c:pt>
                <c:pt idx="3">
                  <c:v>5.7</c:v>
                </c:pt>
                <c:pt idx="4">
                  <c:v>5.4</c:v>
                </c:pt>
                <c:pt idx="5">
                  <c:v>5.0999999999999996</c:v>
                </c:pt>
                <c:pt idx="6">
                  <c:v>5.2</c:v>
                </c:pt>
                <c:pt idx="7">
                  <c:v>5</c:v>
                </c:pt>
                <c:pt idx="8">
                  <c:v>5.0999999999999996</c:v>
                </c:pt>
                <c:pt idx="9">
                  <c:v>5.3</c:v>
                </c:pt>
                <c:pt idx="10">
                  <c:v>4.9000000000000004</c:v>
                </c:pt>
              </c:numCache>
            </c:numRef>
          </c:val>
          <c:smooth val="0"/>
        </c:ser>
        <c:dLbls>
          <c:showLegendKey val="0"/>
          <c:showVal val="0"/>
          <c:showCatName val="0"/>
          <c:showSerName val="0"/>
          <c:showPercent val="0"/>
          <c:showBubbleSize val="0"/>
        </c:dLbls>
        <c:marker val="1"/>
        <c:smooth val="0"/>
        <c:axId val="349104208"/>
        <c:axId val="349103816"/>
      </c:lineChart>
      <c:catAx>
        <c:axId val="349104208"/>
        <c:scaling>
          <c:orientation val="minMax"/>
        </c:scaling>
        <c:delete val="0"/>
        <c:axPos val="b"/>
        <c:numFmt formatCode="General" sourceLinked="1"/>
        <c:majorTickMark val="out"/>
        <c:minorTickMark val="none"/>
        <c:tickLblPos val="nextTo"/>
        <c:spPr>
          <a:ln>
            <a:solidFill>
              <a:srgbClr val="000000"/>
            </a:solidFill>
          </a:ln>
        </c:spPr>
        <c:crossAx val="349103816"/>
        <c:crosses val="autoZero"/>
        <c:auto val="1"/>
        <c:lblAlgn val="ctr"/>
        <c:lblOffset val="100"/>
        <c:noMultiLvlLbl val="0"/>
      </c:catAx>
      <c:valAx>
        <c:axId val="349103816"/>
        <c:scaling>
          <c:orientation val="minMax"/>
          <c:max val="7"/>
          <c:min val="4.5"/>
        </c:scaling>
        <c:delete val="0"/>
        <c:axPos val="l"/>
        <c:majorGridlines/>
        <c:numFmt formatCode="General" sourceLinked="1"/>
        <c:majorTickMark val="out"/>
        <c:minorTickMark val="none"/>
        <c:tickLblPos val="nextTo"/>
        <c:spPr>
          <a:solidFill>
            <a:schemeClr val="tx1"/>
          </a:solidFill>
          <a:ln>
            <a:solidFill>
              <a:srgbClr val="000000"/>
            </a:solidFill>
          </a:ln>
        </c:spPr>
        <c:crossAx val="349104208"/>
        <c:crosses val="autoZero"/>
        <c:crossBetween val="between"/>
      </c:valAx>
      <c:spPr>
        <a:solidFill>
          <a:schemeClr val="tx1"/>
        </a:solidFill>
        <a:ln>
          <a:solidFill>
            <a:srgbClr val="000000"/>
          </a:solidFill>
        </a:ln>
      </c:spPr>
    </c:plotArea>
    <c:plotVisOnly val="1"/>
    <c:dispBlanksAs val="gap"/>
    <c:showDLblsOverMax val="0"/>
  </c:chart>
  <c:spPr>
    <a:solidFill>
      <a:schemeClr val="tx1"/>
    </a:solidFill>
  </c:spPr>
  <c:txPr>
    <a:bodyPr/>
    <a:lstStyle/>
    <a:p>
      <a:pPr>
        <a:defRPr sz="1800">
          <a:solidFill>
            <a:srgbClr val="000000"/>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Sheet1!$B$22</c:f>
              <c:strCache>
                <c:ptCount val="1"/>
                <c:pt idx="0">
                  <c:v>3,999,386</c:v>
                </c:pt>
              </c:strCache>
            </c:strRef>
          </c:tx>
          <c:spPr>
            <a:ln>
              <a:solidFill>
                <a:srgbClr val="0000FF"/>
              </a:solidFill>
            </a:ln>
          </c:spPr>
          <c:marker>
            <c:symbol val="none"/>
          </c:marker>
          <c:cat>
            <c:numRef>
              <c:f>Sheet1!$A$2:$A$23</c:f>
              <c:numCache>
                <c:formatCode>###0;###0</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formatCode="General">
                  <c:v>2010</c:v>
                </c:pt>
                <c:pt idx="21">
                  <c:v>2011</c:v>
                </c:pt>
              </c:numCache>
            </c:numRef>
          </c:cat>
          <c:val>
            <c:numRef>
              <c:f>Sheet1!$B$2:$B$23</c:f>
              <c:numCache>
                <c:formatCode>#,##0;#,##0</c:formatCode>
                <c:ptCount val="22"/>
                <c:pt idx="0">
                  <c:v>4158212</c:v>
                </c:pt>
                <c:pt idx="1">
                  <c:v>4110907</c:v>
                </c:pt>
                <c:pt idx="2">
                  <c:v>4065014</c:v>
                </c:pt>
                <c:pt idx="3">
                  <c:v>4000240</c:v>
                </c:pt>
                <c:pt idx="4">
                  <c:v>3952767</c:v>
                </c:pt>
                <c:pt idx="5">
                  <c:v>3899589</c:v>
                </c:pt>
                <c:pt idx="6">
                  <c:v>3891494</c:v>
                </c:pt>
                <c:pt idx="7">
                  <c:v>3880894</c:v>
                </c:pt>
                <c:pt idx="8">
                  <c:v>3941553</c:v>
                </c:pt>
                <c:pt idx="9">
                  <c:v>3959417</c:v>
                </c:pt>
                <c:pt idx="10">
                  <c:v>4058814</c:v>
                </c:pt>
                <c:pt idx="11">
                  <c:v>4025933</c:v>
                </c:pt>
                <c:pt idx="12">
                  <c:v>4021726</c:v>
                </c:pt>
                <c:pt idx="13">
                  <c:v>4089950</c:v>
                </c:pt>
                <c:pt idx="14">
                  <c:v>4112052</c:v>
                </c:pt>
                <c:pt idx="15">
                  <c:v>4138349</c:v>
                </c:pt>
                <c:pt idx="16">
                  <c:v>4265555</c:v>
                </c:pt>
                <c:pt idx="17">
                  <c:v>4316233</c:v>
                </c:pt>
                <c:pt idx="18">
                  <c:v>4247694</c:v>
                </c:pt>
                <c:pt idx="19">
                  <c:v>4130665</c:v>
                </c:pt>
                <c:pt idx="20" formatCode="#,##0">
                  <c:v>3999386</c:v>
                </c:pt>
                <c:pt idx="21">
                  <c:v>3953593</c:v>
                </c:pt>
              </c:numCache>
            </c:numRef>
          </c:val>
          <c:smooth val="0"/>
        </c:ser>
        <c:dLbls>
          <c:showLegendKey val="0"/>
          <c:showVal val="0"/>
          <c:showCatName val="0"/>
          <c:showSerName val="0"/>
          <c:showPercent val="0"/>
          <c:showBubbleSize val="0"/>
        </c:dLbls>
        <c:smooth val="0"/>
        <c:axId val="349110480"/>
        <c:axId val="349105384"/>
      </c:lineChart>
      <c:catAx>
        <c:axId val="349110480"/>
        <c:scaling>
          <c:orientation val="minMax"/>
        </c:scaling>
        <c:delete val="0"/>
        <c:axPos val="b"/>
        <c:numFmt formatCode="###0;###0" sourceLinked="1"/>
        <c:majorTickMark val="out"/>
        <c:minorTickMark val="none"/>
        <c:tickLblPos val="nextTo"/>
        <c:crossAx val="349105384"/>
        <c:crosses val="autoZero"/>
        <c:auto val="1"/>
        <c:lblAlgn val="ctr"/>
        <c:lblOffset val="100"/>
        <c:noMultiLvlLbl val="0"/>
      </c:catAx>
      <c:valAx>
        <c:axId val="349105384"/>
        <c:scaling>
          <c:orientation val="minMax"/>
          <c:max val="4400000"/>
          <c:min val="3800000"/>
        </c:scaling>
        <c:delete val="0"/>
        <c:axPos val="l"/>
        <c:majorGridlines/>
        <c:numFmt formatCode="#,##0;#,##0" sourceLinked="1"/>
        <c:majorTickMark val="out"/>
        <c:minorTickMark val="none"/>
        <c:tickLblPos val="nextTo"/>
        <c:crossAx val="34911048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0.75926</cdr:x>
      <cdr:y>0.48825</cdr:y>
    </cdr:from>
    <cdr:to>
      <cdr:x>0.87037</cdr:x>
      <cdr:y>0.63627</cdr:y>
    </cdr:to>
    <cdr:sp macro="" textlink="">
      <cdr:nvSpPr>
        <cdr:cNvPr id="2" name="Text Box 5"/>
        <cdr:cNvSpPr txBox="1">
          <a:spLocks xmlns:a="http://schemas.openxmlformats.org/drawingml/2006/main" noChangeArrowheads="1"/>
        </cdr:cNvSpPr>
      </cdr:nvSpPr>
      <cdr:spPr bwMode="auto">
        <a:xfrm xmlns:a="http://schemas.openxmlformats.org/drawingml/2006/main">
          <a:off x="6248400" y="2209800"/>
          <a:ext cx="914400" cy="669925"/>
        </a:xfrm>
        <a:prstGeom xmlns:a="http://schemas.openxmlformats.org/drawingml/2006/main" prst="rect">
          <a:avLst/>
        </a:prstGeom>
        <a:solidFill xmlns:a="http://schemas.openxmlformats.org/drawingml/2006/main">
          <a:schemeClr val="tx1"/>
        </a:solidFill>
        <a:ln xmlns:a="http://schemas.openxmlformats.org/drawingml/2006/main" w="28575">
          <a:solidFill>
            <a:srgbClr val="000000"/>
          </a:solidFill>
          <a:miter lim="800000"/>
          <a:headEnd/>
          <a:tailEnd/>
        </a:ln>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eaLnBrk="1" hangingPunct="1"/>
          <a:r>
            <a:rPr lang="en-US" sz="1800" dirty="0">
              <a:solidFill>
                <a:srgbClr val="000000"/>
              </a:solidFill>
            </a:rPr>
            <a:t>*2005; #2008</a:t>
          </a:r>
        </a:p>
      </cdr:txBody>
    </cdr:sp>
  </cdr:relSizeAnchor>
</c:userShapes>
</file>

<file path=ppt/drawings/drawing2.xml><?xml version="1.0" encoding="utf-8"?>
<c:userShapes xmlns:c="http://schemas.openxmlformats.org/drawingml/2006/chart">
  <cdr:relSizeAnchor xmlns:cdr="http://schemas.openxmlformats.org/drawingml/2006/chartDrawing">
    <cdr:from>
      <cdr:x>0.75092</cdr:x>
      <cdr:y>0.08418</cdr:y>
    </cdr:from>
    <cdr:to>
      <cdr:x>0.89491</cdr:x>
      <cdr:y>0.28819</cdr:y>
    </cdr:to>
    <cdr:sp macro="" textlink="">
      <cdr:nvSpPr>
        <cdr:cNvPr id="2" name="Text Box 5"/>
        <cdr:cNvSpPr txBox="1">
          <a:spLocks xmlns:a="http://schemas.openxmlformats.org/drawingml/2006/main" noChangeArrowheads="1"/>
        </cdr:cNvSpPr>
      </cdr:nvSpPr>
      <cdr:spPr bwMode="auto">
        <a:xfrm xmlns:a="http://schemas.openxmlformats.org/drawingml/2006/main">
          <a:off x="6179805" y="381000"/>
          <a:ext cx="1184940" cy="923330"/>
        </a:xfrm>
        <a:prstGeom xmlns:a="http://schemas.openxmlformats.org/drawingml/2006/main" prst="rect">
          <a:avLst/>
        </a:prstGeom>
        <a:solidFill xmlns:a="http://schemas.openxmlformats.org/drawingml/2006/main">
          <a:schemeClr val="tx1"/>
        </a:solidFill>
        <a:ln xmlns:a="http://schemas.openxmlformats.org/drawingml/2006/main" w="25400">
          <a:solidFill>
            <a:srgbClr val="000000"/>
          </a:solidFill>
          <a:miter lim="800000"/>
          <a:headEnd/>
          <a:tailEnd/>
        </a:ln>
      </cdr:spPr>
      <cdr:txBody>
        <a:bodyPr xmlns:a="http://schemas.openxmlformats.org/drawingml/2006/main" wrap="non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eaLnBrk="1" hangingPunct="1"/>
          <a:r>
            <a:rPr lang="en-US" sz="1800" b="1" dirty="0">
              <a:solidFill>
                <a:srgbClr val="000000"/>
              </a:solidFill>
            </a:rPr>
            <a:t>U.S. </a:t>
          </a:r>
        </a:p>
        <a:p xmlns:a="http://schemas.openxmlformats.org/drawingml/2006/main">
          <a:pPr algn="ctr" eaLnBrk="1" hangingPunct="1"/>
          <a:r>
            <a:rPr lang="en-US" sz="1800" b="1" dirty="0" smtClean="0">
              <a:solidFill>
                <a:srgbClr val="000000"/>
              </a:solidFill>
            </a:rPr>
            <a:t>6 </a:t>
          </a:r>
          <a:r>
            <a:rPr lang="en-US" sz="1800" b="1" dirty="0">
              <a:solidFill>
                <a:srgbClr val="000000"/>
              </a:solidFill>
            </a:rPr>
            <a:t>% </a:t>
          </a:r>
        </a:p>
        <a:p xmlns:a="http://schemas.openxmlformats.org/drawingml/2006/main">
          <a:pPr algn="ctr" eaLnBrk="1" hangingPunct="1"/>
          <a:r>
            <a:rPr lang="en-US" sz="1800" b="1" dirty="0">
              <a:solidFill>
                <a:srgbClr val="000000"/>
              </a:solidFill>
            </a:rPr>
            <a:t>decrease</a:t>
          </a:r>
        </a:p>
      </cdr:txBody>
    </cdr:sp>
  </cdr:relSizeAnchor>
  <cdr:relSizeAnchor xmlns:cdr="http://schemas.openxmlformats.org/drawingml/2006/chartDrawing">
    <cdr:from>
      <cdr:x>0.73148</cdr:x>
      <cdr:y>0.40407</cdr:y>
    </cdr:from>
    <cdr:to>
      <cdr:x>0.96991</cdr:x>
      <cdr:y>0.58768</cdr:y>
    </cdr:to>
    <cdr:sp macro="" textlink="">
      <cdr:nvSpPr>
        <cdr:cNvPr id="5" name="Text Box 6"/>
        <cdr:cNvSpPr txBox="1">
          <a:spLocks xmlns:a="http://schemas.openxmlformats.org/drawingml/2006/main" noChangeArrowheads="1"/>
        </cdr:cNvSpPr>
      </cdr:nvSpPr>
      <cdr:spPr bwMode="auto">
        <a:xfrm xmlns:a="http://schemas.openxmlformats.org/drawingml/2006/main">
          <a:off x="6019800" y="1828800"/>
          <a:ext cx="1962150" cy="830997"/>
        </a:xfrm>
        <a:prstGeom xmlns:a="http://schemas.openxmlformats.org/drawingml/2006/main" prst="rect">
          <a:avLst/>
        </a:prstGeom>
        <a:solidFill xmlns:a="http://schemas.openxmlformats.org/drawingml/2006/main">
          <a:schemeClr val="tx1"/>
        </a:solidFill>
        <a:ln xmlns:a="http://schemas.openxmlformats.org/drawingml/2006/main" w="25400">
          <a:solidFill>
            <a:srgbClr val="FF0000"/>
          </a:solidFill>
          <a:miter lim="800000"/>
          <a:headEnd/>
          <a:tailEnd/>
        </a:ln>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eaLnBrk="1" hangingPunct="1"/>
          <a:r>
            <a:rPr lang="en-US" sz="1600" b="1" dirty="0">
              <a:solidFill>
                <a:srgbClr val="FF0000"/>
              </a:solidFill>
            </a:rPr>
            <a:t>Industrialized  </a:t>
          </a:r>
        </a:p>
        <a:p xmlns:a="http://schemas.openxmlformats.org/drawingml/2006/main">
          <a:pPr algn="ctr" eaLnBrk="1" hangingPunct="1"/>
          <a:r>
            <a:rPr lang="en-US" sz="1600" b="1" dirty="0">
              <a:solidFill>
                <a:srgbClr val="FF0000"/>
              </a:solidFill>
            </a:rPr>
            <a:t>Countries</a:t>
          </a:r>
          <a:endParaRPr lang="en-US" sz="1600" b="1" dirty="0">
            <a:solidFill>
              <a:srgbClr val="FF3300"/>
            </a:solidFill>
          </a:endParaRPr>
        </a:p>
        <a:p xmlns:a="http://schemas.openxmlformats.org/drawingml/2006/main">
          <a:pPr algn="ctr" eaLnBrk="1" hangingPunct="1"/>
          <a:r>
            <a:rPr lang="en-US" sz="1600" b="1" dirty="0" smtClean="0">
              <a:solidFill>
                <a:srgbClr val="FF3300"/>
              </a:solidFill>
            </a:rPr>
            <a:t>21% </a:t>
          </a:r>
          <a:r>
            <a:rPr lang="en-US" sz="1600" b="1" dirty="0">
              <a:solidFill>
                <a:srgbClr val="FF3300"/>
              </a:solidFill>
            </a:rPr>
            <a:t>decrease</a:t>
          </a:r>
        </a:p>
      </cdr:txBody>
    </cdr:sp>
  </cdr:relSizeAnchor>
</c:userShapes>
</file>

<file path=ppt/drawings/drawing3.xml><?xml version="1.0" encoding="utf-8"?>
<c:userShapes xmlns:c="http://schemas.openxmlformats.org/drawingml/2006/chart">
  <cdr:relSizeAnchor xmlns:cdr="http://schemas.openxmlformats.org/drawingml/2006/chartDrawing">
    <cdr:from>
      <cdr:x>0.84259</cdr:x>
      <cdr:y>0.67345</cdr:y>
    </cdr:from>
    <cdr:to>
      <cdr:x>1</cdr:x>
      <cdr:y>0.77447</cdr:y>
    </cdr:to>
    <cdr:sp macro="" textlink="">
      <cdr:nvSpPr>
        <cdr:cNvPr id="2" name="TextBox 1"/>
        <cdr:cNvSpPr txBox="1"/>
      </cdr:nvSpPr>
      <cdr:spPr>
        <a:xfrm xmlns:a="http://schemas.openxmlformats.org/drawingml/2006/main">
          <a:off x="6934179" y="3048000"/>
          <a:ext cx="1295421" cy="45721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2000" b="1" dirty="0" smtClean="0">
              <a:solidFill>
                <a:srgbClr val="0000FF"/>
              </a:solidFill>
            </a:rPr>
            <a:t>3,953,593</a:t>
          </a:r>
          <a:endParaRPr lang="en-US" sz="2000" b="1" dirty="0">
            <a:solidFill>
              <a:srgbClr val="0000FF"/>
            </a:solidFill>
          </a:endParaRPr>
        </a:p>
      </cdr:txBody>
    </cdr:sp>
  </cdr:relSizeAnchor>
  <cdr:relSizeAnchor xmlns:cdr="http://schemas.openxmlformats.org/drawingml/2006/chartDrawing">
    <cdr:from>
      <cdr:x>0.74074</cdr:x>
      <cdr:y>0.05051</cdr:y>
    </cdr:from>
    <cdr:to>
      <cdr:x>0.89815</cdr:x>
      <cdr:y>0.13469</cdr:y>
    </cdr:to>
    <cdr:sp macro="" textlink="">
      <cdr:nvSpPr>
        <cdr:cNvPr id="3" name="TextBox 2"/>
        <cdr:cNvSpPr txBox="1"/>
      </cdr:nvSpPr>
      <cdr:spPr>
        <a:xfrm xmlns:a="http://schemas.openxmlformats.org/drawingml/2006/main">
          <a:off x="6096000" y="228600"/>
          <a:ext cx="1295400" cy="3810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2000" b="1" dirty="0">
              <a:solidFill>
                <a:srgbClr val="0000FF"/>
              </a:solidFill>
            </a:rPr>
            <a:t>4,316,233</a:t>
          </a:r>
          <a:r>
            <a:rPr lang="en-US" sz="2000" b="1" dirty="0" smtClean="0">
              <a:solidFill>
                <a:srgbClr val="0000FF"/>
              </a:solidFill>
            </a:rPr>
            <a:t> </a:t>
          </a:r>
          <a:endParaRPr lang="en-US" sz="2000" b="1" dirty="0">
            <a:solidFill>
              <a:srgbClr val="0000FF"/>
            </a:solidFill>
          </a:endParaRPr>
        </a:p>
      </cdr:txBody>
    </cdr:sp>
  </cdr:relSizeAnchor>
  <cdr:relSizeAnchor xmlns:cdr="http://schemas.openxmlformats.org/drawingml/2006/chartDrawing">
    <cdr:from>
      <cdr:x>0.34259</cdr:x>
      <cdr:y>0.1852</cdr:y>
    </cdr:from>
    <cdr:to>
      <cdr:x>0.69444</cdr:x>
      <cdr:y>0.3704</cdr:y>
    </cdr:to>
    <cdr:sp macro="" textlink="">
      <cdr:nvSpPr>
        <cdr:cNvPr id="4" name="TextBox 3"/>
        <cdr:cNvSpPr txBox="1"/>
      </cdr:nvSpPr>
      <cdr:spPr>
        <a:xfrm xmlns:a="http://schemas.openxmlformats.org/drawingml/2006/main">
          <a:off x="2819400" y="838200"/>
          <a:ext cx="2895600" cy="838200"/>
        </a:xfrm>
        <a:prstGeom xmlns:a="http://schemas.openxmlformats.org/drawingml/2006/main" prst="rect">
          <a:avLst/>
        </a:prstGeom>
        <a:solidFill xmlns:a="http://schemas.openxmlformats.org/drawingml/2006/main">
          <a:schemeClr val="bg1"/>
        </a:solidFill>
        <a:ln xmlns:a="http://schemas.openxmlformats.org/drawingml/2006/main" w="25400">
          <a:solidFill>
            <a:srgbClr val="C00000"/>
          </a:solidFill>
        </a:ln>
      </cdr:spPr>
      <cdr:txBody>
        <a:bodyPr xmlns:a="http://schemas.openxmlformats.org/drawingml/2006/main" vertOverflow="clip" wrap="none" rtlCol="0"/>
        <a:lstStyle xmlns:a="http://schemas.openxmlformats.org/drawingml/2006/main"/>
        <a:p xmlns:a="http://schemas.openxmlformats.org/drawingml/2006/main">
          <a:pPr algn="ctr"/>
          <a:r>
            <a:rPr lang="en-US" sz="2000" b="1" dirty="0" smtClean="0">
              <a:solidFill>
                <a:srgbClr val="C00000"/>
              </a:solidFill>
            </a:rPr>
            <a:t>Net Decrease 2007-2011</a:t>
          </a:r>
        </a:p>
        <a:p xmlns:a="http://schemas.openxmlformats.org/drawingml/2006/main">
          <a:pPr algn="ctr"/>
          <a:r>
            <a:rPr lang="en-US" sz="2000" b="1" dirty="0" smtClean="0">
              <a:solidFill>
                <a:srgbClr val="C00000"/>
              </a:solidFill>
            </a:rPr>
            <a:t>362,640 or  8.4%  </a:t>
          </a:r>
          <a:endParaRPr lang="en-US" sz="2000" b="1" dirty="0">
            <a:solidFill>
              <a:srgbClr val="C00000"/>
            </a:solidFill>
          </a:endParaRPr>
        </a:p>
      </cdr:txBody>
    </cdr:sp>
  </cdr:relSizeAnchor>
  <cdr:relSizeAnchor xmlns:cdr="http://schemas.openxmlformats.org/drawingml/2006/chartDrawing">
    <cdr:from>
      <cdr:x>0.78704</cdr:x>
      <cdr:y>0.6061</cdr:y>
    </cdr:from>
    <cdr:to>
      <cdr:x>0.89815</cdr:x>
      <cdr:y>0.80814</cdr:y>
    </cdr:to>
    <cdr:sp macro="" textlink="">
      <cdr:nvSpPr>
        <cdr:cNvPr id="7" name="TextBox 6"/>
        <cdr:cNvSpPr txBox="1"/>
      </cdr:nvSpPr>
      <cdr:spPr>
        <a:xfrm xmlns:a="http://schemas.openxmlformats.org/drawingml/2006/main">
          <a:off x="6477000" y="2743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2" y="0"/>
            <a:ext cx="2972421" cy="462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90115" name="Rectangle 3"/>
          <p:cNvSpPr>
            <a:spLocks noGrp="1" noChangeArrowheads="1"/>
          </p:cNvSpPr>
          <p:nvPr>
            <p:ph type="dt" sz="quarter" idx="1"/>
          </p:nvPr>
        </p:nvSpPr>
        <p:spPr bwMode="auto">
          <a:xfrm>
            <a:off x="3884028" y="0"/>
            <a:ext cx="2972421" cy="462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0116" name="Rectangle 4"/>
          <p:cNvSpPr>
            <a:spLocks noGrp="1" noChangeArrowheads="1"/>
          </p:cNvSpPr>
          <p:nvPr>
            <p:ph type="ftr" sz="quarter" idx="2"/>
          </p:nvPr>
        </p:nvSpPr>
        <p:spPr bwMode="auto">
          <a:xfrm>
            <a:off x="2" y="8772379"/>
            <a:ext cx="2972421"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90117" name="Rectangle 5"/>
          <p:cNvSpPr>
            <a:spLocks noGrp="1" noChangeArrowheads="1"/>
          </p:cNvSpPr>
          <p:nvPr>
            <p:ph type="sldNum" sz="quarter" idx="3"/>
          </p:nvPr>
        </p:nvSpPr>
        <p:spPr bwMode="auto">
          <a:xfrm>
            <a:off x="3884028" y="8772379"/>
            <a:ext cx="2972421"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6341DD0-C097-4CA1-A894-B9B8FB020598}" type="slidenum">
              <a:rPr lang="en-US"/>
              <a:pPr>
                <a:defRPr/>
              </a:pPr>
              <a:t>‹#›</a:t>
            </a:fld>
            <a:endParaRPr lang="en-US"/>
          </a:p>
        </p:txBody>
      </p:sp>
    </p:spTree>
    <p:extLst>
      <p:ext uri="{BB962C8B-B14F-4D97-AF65-F5344CB8AC3E}">
        <p14:creationId xmlns:p14="http://schemas.microsoft.com/office/powerpoint/2010/main" val="741300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2" y="0"/>
            <a:ext cx="2972421" cy="462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7651" name="Rectangle 3"/>
          <p:cNvSpPr>
            <a:spLocks noGrp="1" noChangeArrowheads="1"/>
          </p:cNvSpPr>
          <p:nvPr>
            <p:ph type="dt" idx="1"/>
          </p:nvPr>
        </p:nvSpPr>
        <p:spPr bwMode="auto">
          <a:xfrm>
            <a:off x="3884028" y="0"/>
            <a:ext cx="2972421" cy="462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20775" y="692150"/>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86421" y="4387767"/>
            <a:ext cx="5485158" cy="4155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2" y="8772379"/>
            <a:ext cx="2972421"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84028" y="8772379"/>
            <a:ext cx="2972421"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7EEB45B-3865-4DF6-872C-E1074DA0322B}" type="slidenum">
              <a:rPr lang="en-US"/>
              <a:pPr>
                <a:defRPr/>
              </a:pPr>
              <a:t>‹#›</a:t>
            </a:fld>
            <a:endParaRPr lang="en-US"/>
          </a:p>
        </p:txBody>
      </p:sp>
    </p:spTree>
    <p:extLst>
      <p:ext uri="{BB962C8B-B14F-4D97-AF65-F5344CB8AC3E}">
        <p14:creationId xmlns:p14="http://schemas.microsoft.com/office/powerpoint/2010/main" val="3074692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As an example of the delay in releasing data, the 2010 final birth data was released in August, 2012. The preliminary 2011 data was released in October, 2012 which provides early data on teen birth rates, rates of cesareans and premature birth. The 2011 Final Data Births report was released on</a:t>
            </a:r>
            <a:r>
              <a:rPr lang="en-US" b="1" baseline="0" dirty="0" smtClean="0"/>
              <a:t> 6</a:t>
            </a:r>
            <a:r>
              <a:rPr lang="en-US" b="1" dirty="0" smtClean="0"/>
              <a:t>/28/2013.  States will sometimes release data in a more timely way. </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E73FE6-C453-47C9-B181-912A7C205C22}" type="slidenum">
              <a:rPr lang="en-US" smtClean="0"/>
              <a:pPr eaLnBrk="1" hangingPunct="1"/>
              <a:t>1</a:t>
            </a:fld>
            <a:endParaRPr lang="en-US" smtClean="0"/>
          </a:p>
        </p:txBody>
      </p:sp>
    </p:spTree>
    <p:extLst>
      <p:ext uri="{BB962C8B-B14F-4D97-AF65-F5344CB8AC3E}">
        <p14:creationId xmlns:p14="http://schemas.microsoft.com/office/powerpoint/2010/main" val="243888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smtClean="0"/>
              <a:t>For international comparisons, the perinatal mortality rate is preferred because, by including fetal deaths, it helps balance out differences in the ways countries report on live births or fetal deaths. The problem is that perinatal mortality data often can’t be broken down by subgroups because fetal death reporting often does not include demographic characteristics of those who died. </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7ED481-248D-4911-BB68-25EA216150A0}" type="slidenum">
              <a:rPr lang="en-US" smtClean="0"/>
              <a:pPr eaLnBrk="1" hangingPunct="1"/>
              <a:t>10</a:t>
            </a:fld>
            <a:endParaRPr lang="en-US" smtClean="0"/>
          </a:p>
        </p:txBody>
      </p:sp>
    </p:spTree>
    <p:extLst>
      <p:ext uri="{BB962C8B-B14F-4D97-AF65-F5344CB8AC3E}">
        <p14:creationId xmlns:p14="http://schemas.microsoft.com/office/powerpoint/2010/main" val="258815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smtClean="0"/>
              <a:t>NOTE: these are rates per 1,000 live births, not % based on 100. Neonatal deaths is relatively rare in industrialized countries.</a:t>
            </a:r>
          </a:p>
          <a:p>
            <a:endParaRPr lang="en-US" b="1" i="1" smtClean="0"/>
          </a:p>
          <a:p>
            <a:r>
              <a:rPr lang="en-US" b="1" i="1" smtClean="0"/>
              <a:t>In the comparison of the 16 comparable countries we’ve identified, the US ranks last.  If we limit the US births to just those to non-Hispanic white mothers, and compare that to the overall figures for other countries, the US would rank 15</a:t>
            </a:r>
            <a:r>
              <a:rPr lang="en-US" b="1" i="1" baseline="30000" smtClean="0"/>
              <a:t>th</a:t>
            </a:r>
            <a:r>
              <a:rPr lang="en-US" b="1" i="1" smtClean="0"/>
              <a:t> out of the 16 countries. The US has wide disparities in infant outcomes between black and whites, but </a:t>
            </a:r>
            <a:r>
              <a:rPr lang="en-US" b="1" i="1" u="sng" smtClean="0"/>
              <a:t>those disparities do not account for the US’ poor showing. </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74C1B2-1905-4E8F-BB53-6F0115D551BD}" type="slidenum">
              <a:rPr lang="en-US" smtClean="0"/>
              <a:pPr eaLnBrk="1" hangingPunct="1"/>
              <a:t>11</a:t>
            </a:fld>
            <a:endParaRPr lang="en-US" smtClean="0"/>
          </a:p>
        </p:txBody>
      </p:sp>
    </p:spTree>
    <p:extLst>
      <p:ext uri="{BB962C8B-B14F-4D97-AF65-F5344CB8AC3E}">
        <p14:creationId xmlns:p14="http://schemas.microsoft.com/office/powerpoint/2010/main" val="96373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smtClean="0"/>
              <a:t>Because maternal deaths are quite rare in industrialized countries, the figures are based per 100,000 births. The standard measure for deaths includes deaths during pregnancy through 42 days after the birth, though other measures use different standards (e.g. pregnancy associated mortality includes deaths up to 1 year after birth).</a:t>
            </a:r>
          </a:p>
          <a:p>
            <a:endParaRPr lang="en-US" b="1" i="1" smtClean="0"/>
          </a:p>
          <a:p>
            <a:r>
              <a:rPr lang="en-US" b="1" i="1" smtClean="0"/>
              <a:t>Maternal mortality is a ratio (rather than a rate as in the earlier measures of infant deaths), because while deaths during pregnancy are included in the numerator, the denominator is based on live births rather than pregnancies because most countries don’t maintain records of pregnancy totals, just births and deaths.</a:t>
            </a:r>
          </a:p>
        </p:txBody>
      </p:sp>
    </p:spTree>
    <p:extLst>
      <p:ext uri="{BB962C8B-B14F-4D97-AF65-F5344CB8AC3E}">
        <p14:creationId xmlns:p14="http://schemas.microsoft.com/office/powerpoint/2010/main" val="1547948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Given maternal mortality rates are reported per 100,000 live births, we limited the examination to the 10 countries in our comparison group with at least 200,000 births annually. The US again ranks  2</a:t>
            </a:r>
            <a:r>
              <a:rPr lang="en-US" b="1" i="1" baseline="30000" dirty="0" smtClean="0"/>
              <a:t>nd</a:t>
            </a:r>
            <a:r>
              <a:rPr lang="en-US" b="1" i="1" dirty="0" smtClean="0"/>
              <a:t> last and even limiting the comparison to non-Hispanic white mothers, the US still would only rank 9</a:t>
            </a:r>
            <a:r>
              <a:rPr lang="en-US" b="1" i="1" baseline="30000" dirty="0" smtClean="0"/>
              <a:t>th </a:t>
            </a:r>
            <a:r>
              <a:rPr lang="en-US" b="1" i="1" dirty="0" smtClean="0"/>
              <a:t>out of the 10. The mortality rate for non-Hispanic black mothers (28/100,000) would put the US in the company of Turkey (23/100,000) , Chile (26), Romania (27) and Iran (30). </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807DD0-CC52-4C9B-BF92-8A88F244CFEF}" type="slidenum">
              <a:rPr lang="en-US" smtClean="0"/>
              <a:pPr eaLnBrk="1" hangingPunct="1"/>
              <a:t>14</a:t>
            </a:fld>
            <a:endParaRPr lang="en-US" smtClean="0"/>
          </a:p>
        </p:txBody>
      </p:sp>
    </p:spTree>
    <p:extLst>
      <p:ext uri="{BB962C8B-B14F-4D97-AF65-F5344CB8AC3E}">
        <p14:creationId xmlns:p14="http://schemas.microsoft.com/office/powerpoint/2010/main" val="286249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smtClean="0"/>
              <a:t>This is a common argument – that the US’ diversity is the cause of their poor showing and that the other countries better showing is because they have such a homogeneous population. While this is somewhat true in the case of Japan, in most European countries there has been a  major influx of immigrants from developing countries that has resulted in much greater demographic diversity than in the past. </a:t>
            </a:r>
          </a:p>
          <a:p>
            <a:endParaRPr lang="en-US" b="1" i="1" smtClean="0"/>
          </a:p>
          <a:p>
            <a:r>
              <a:rPr lang="en-US" b="1" i="1" smtClean="0"/>
              <a:t>These next 5 slides examine only lower risk subsets of the US birthing population to see how they’d rank against the entire populations of our comparison countries. </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BBDD57-0D27-42D9-A885-0DDF05AEF8F9}" type="slidenum">
              <a:rPr lang="en-US" smtClean="0"/>
              <a:pPr eaLnBrk="1" hangingPunct="1"/>
              <a:t>15</a:t>
            </a:fld>
            <a:endParaRPr lang="en-US" smtClean="0"/>
          </a:p>
        </p:txBody>
      </p:sp>
    </p:spTree>
    <p:extLst>
      <p:ext uri="{BB962C8B-B14F-4D97-AF65-F5344CB8AC3E}">
        <p14:creationId xmlns:p14="http://schemas.microsoft.com/office/powerpoint/2010/main" val="2533554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Infant mortality (deaths up to one year of age per 1,000 live births) is used here because it is the only measure we can do such demographic breakdowns on the US data.  Perinatal mortality would be preferable if the data were available, but those rates are not reported by subgroup because of limited reporting on fetal deaths which are included in the measure of perinatal mortality. </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052636-AAFB-4858-AB38-6D3C620A13E0}" type="slidenum">
              <a:rPr lang="en-US" smtClean="0"/>
              <a:pPr eaLnBrk="1" hangingPunct="1"/>
              <a:t>16</a:t>
            </a:fld>
            <a:endParaRPr lang="en-US" smtClean="0"/>
          </a:p>
        </p:txBody>
      </p:sp>
    </p:spTree>
    <p:extLst>
      <p:ext uri="{BB962C8B-B14F-4D97-AF65-F5344CB8AC3E}">
        <p14:creationId xmlns:p14="http://schemas.microsoft.com/office/powerpoint/2010/main" val="1345494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Limiting the comparison to only non Hispanic white mothers from the US compared to the entire population of other countries results in a lower rate for the US (5.3 vs 6.4 per thousand), but that is still higher than the other 16 comparison countries’ infant mortality rate.  </a:t>
            </a:r>
          </a:p>
        </p:txBody>
      </p:sp>
    </p:spTree>
    <p:extLst>
      <p:ext uri="{BB962C8B-B14F-4D97-AF65-F5344CB8AC3E}">
        <p14:creationId xmlns:p14="http://schemas.microsoft.com/office/powerpoint/2010/main" val="1137512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The infant mortality rate for births to white non-Hispanic US born mothers is actually much higher (5.4) than that for births to  white non-Hispanic  foreign born mothers (3.9),</a:t>
            </a:r>
            <a:r>
              <a:rPr lang="en-US" b="1" i="1" baseline="0" dirty="0" smtClean="0"/>
              <a:t> </a:t>
            </a:r>
            <a:r>
              <a:rPr lang="en-US" b="1" i="1" dirty="0" smtClean="0"/>
              <a:t>hence no change in rank. </a:t>
            </a:r>
          </a:p>
        </p:txBody>
      </p:sp>
    </p:spTree>
    <p:extLst>
      <p:ext uri="{BB962C8B-B14F-4D97-AF65-F5344CB8AC3E}">
        <p14:creationId xmlns:p14="http://schemas.microsoft.com/office/powerpoint/2010/main" val="3437048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Limiting the analysis to singleton births (excluding births of twins, triplets, etc.) further reduces the US rate to 4.6/1,000 and elevates it’s rank to 15</a:t>
            </a:r>
            <a:r>
              <a:rPr lang="en-US" b="1" i="1" baseline="30000" dirty="0" smtClean="0"/>
              <a:t>th</a:t>
            </a:r>
            <a:r>
              <a:rPr lang="en-US" b="1" i="1" dirty="0" smtClean="0"/>
              <a:t>, of the 17</a:t>
            </a:r>
            <a:r>
              <a:rPr lang="en-US" b="1" i="1" baseline="0" dirty="0" smtClean="0"/>
              <a:t> </a:t>
            </a:r>
            <a:r>
              <a:rPr lang="en-US" b="1" i="1" dirty="0" smtClean="0"/>
              <a:t>comparison countries. </a:t>
            </a:r>
          </a:p>
        </p:txBody>
      </p:sp>
    </p:spTree>
    <p:extLst>
      <p:ext uri="{BB962C8B-B14F-4D97-AF65-F5344CB8AC3E}">
        <p14:creationId xmlns:p14="http://schemas.microsoft.com/office/powerpoint/2010/main" val="4284093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Births to mothers 30-34 have the lowest infant mortality rate of any age category for mothers. Limiting the US analysis to non-Hispanic white 30-34 year old mothers lowers the rate further (to 4.1/1,000) and the rank to 13</a:t>
            </a:r>
            <a:r>
              <a:rPr lang="en-US" b="1" i="1" baseline="30000" dirty="0" smtClean="0"/>
              <a:t>th</a:t>
            </a:r>
            <a:r>
              <a:rPr lang="en-US" b="1" i="1" dirty="0" smtClean="0"/>
              <a:t>, when compared with the entire population of the other 16 countries.</a:t>
            </a:r>
            <a:r>
              <a:rPr lang="en-US" dirty="0" smtClean="0"/>
              <a:t> </a:t>
            </a:r>
          </a:p>
        </p:txBody>
      </p:sp>
    </p:spTree>
    <p:extLst>
      <p:ext uri="{BB962C8B-B14F-4D97-AF65-F5344CB8AC3E}">
        <p14:creationId xmlns:p14="http://schemas.microsoft.com/office/powerpoint/2010/main" val="46029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The context for this question are the annual reports (e.g. WHO Health Statistics or State of the Worlds Children) of international statistics which regularly report that the US ranks somewhere around 40</a:t>
            </a:r>
            <a:r>
              <a:rPr lang="en-US" b="1" baseline="30000" dirty="0" smtClean="0"/>
              <a:t>th</a:t>
            </a:r>
            <a:r>
              <a:rPr lang="en-US" b="1" dirty="0" smtClean="0"/>
              <a:t> in measures like infant or neonatal mortality. </a:t>
            </a:r>
          </a:p>
          <a:p>
            <a:endParaRPr lang="en-US" b="1" dirty="0" smtClean="0"/>
          </a:p>
          <a:p>
            <a:r>
              <a:rPr lang="en-US" b="1" dirty="0" smtClean="0"/>
              <a:t>The problem with such claims is that they involve a number of countries that are not comparable to the US in size, wealth or demographic diversity. </a:t>
            </a:r>
          </a:p>
        </p:txBody>
      </p:sp>
    </p:spTree>
    <p:extLst>
      <p:ext uri="{BB962C8B-B14F-4D97-AF65-F5344CB8AC3E}">
        <p14:creationId xmlns:p14="http://schemas.microsoft.com/office/powerpoint/2010/main" val="2023860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The infant mortality rate for preterm births (&lt;37 weeks) is  much higher  (29.9)</a:t>
            </a:r>
            <a:r>
              <a:rPr lang="en-US" b="1" i="1" baseline="0" dirty="0" smtClean="0"/>
              <a:t> </a:t>
            </a:r>
            <a:r>
              <a:rPr lang="en-US" b="1" i="1" dirty="0" smtClean="0"/>
              <a:t>than the rate for full term births (2.3) and</a:t>
            </a:r>
            <a:r>
              <a:rPr lang="en-US" b="1" i="1" baseline="0" dirty="0" smtClean="0"/>
              <a:t> it’s only by limiting the US births to full term births to NH white mothers that we can move the US to the lowest infant mortality rate among the comparison countries. </a:t>
            </a:r>
            <a:r>
              <a:rPr lang="en-US" b="1" i="1" dirty="0" smtClean="0"/>
              <a:t>Keep in mind  these</a:t>
            </a:r>
            <a:r>
              <a:rPr lang="en-US" b="1" i="1" baseline="0" dirty="0" smtClean="0"/>
              <a:t> full term births are compared</a:t>
            </a:r>
            <a:r>
              <a:rPr lang="en-US" b="1" i="1" dirty="0" smtClean="0"/>
              <a:t> with the entire population of the other 16 countries.</a:t>
            </a:r>
            <a:r>
              <a:rPr lang="en-US" dirty="0" smtClean="0"/>
              <a:t> </a:t>
            </a:r>
          </a:p>
        </p:txBody>
      </p:sp>
    </p:spTree>
    <p:extLst>
      <p:ext uri="{BB962C8B-B14F-4D97-AF65-F5344CB8AC3E}">
        <p14:creationId xmlns:p14="http://schemas.microsoft.com/office/powerpoint/2010/main" val="3089036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smtClean="0"/>
              <a:t>It may be that looking at contemporary rates obscures trends over time so we’ll look at how the US fares when compared to the average rates since 2000 for the other 15 comparison  countries.</a:t>
            </a:r>
            <a:r>
              <a:rPr lang="en-US" smtClean="0"/>
              <a:t> </a:t>
            </a:r>
          </a:p>
        </p:txBody>
      </p:sp>
    </p:spTree>
    <p:extLst>
      <p:ext uri="{BB962C8B-B14F-4D97-AF65-F5344CB8AC3E}">
        <p14:creationId xmlns:p14="http://schemas.microsoft.com/office/powerpoint/2010/main" val="2323429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In 2000, the US neonatal mortality rate (4.6/1,000) was 48% higher than the average for the other 16 countries (3.1/1,000). Over the next 7 years the US rate stayed largely unchanged and</a:t>
            </a:r>
            <a:r>
              <a:rPr lang="en-US" b="1" i="1" baseline="0" dirty="0" smtClean="0"/>
              <a:t> then began declining after 2007 for an overall decrease of 13% from 2000-2011</a:t>
            </a:r>
            <a:r>
              <a:rPr lang="en-US" b="1" i="1" dirty="0" smtClean="0"/>
              <a:t>. The comparison countries, even though they started with a much lower rate, experienced a decline of 26% over the decade. The result is that by 2011, the US rate was almost double that of the comparison countries.</a:t>
            </a:r>
            <a:r>
              <a:rPr lang="en-US" dirty="0" smtClean="0"/>
              <a:t> </a:t>
            </a:r>
          </a:p>
          <a:p>
            <a:endParaRPr lang="en-US" dirty="0" smtClean="0"/>
          </a:p>
        </p:txBody>
      </p:sp>
    </p:spTree>
    <p:extLst>
      <p:ext uri="{BB962C8B-B14F-4D97-AF65-F5344CB8AC3E}">
        <p14:creationId xmlns:p14="http://schemas.microsoft.com/office/powerpoint/2010/main" val="491938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As the box added in the lower left corner notes, putting the rates in concrete terms reveals that if the US could merely match the average of the comparison countries, the result would be 6,955</a:t>
            </a:r>
            <a:r>
              <a:rPr lang="en-US" b="1" i="1" baseline="0" dirty="0" smtClean="0"/>
              <a:t> fe</a:t>
            </a:r>
            <a:r>
              <a:rPr lang="en-US" b="1" i="1" dirty="0" smtClean="0"/>
              <a:t>wer neonatal deaths every year. </a:t>
            </a:r>
          </a:p>
        </p:txBody>
      </p:sp>
    </p:spTree>
    <p:extLst>
      <p:ext uri="{BB962C8B-B14F-4D97-AF65-F5344CB8AC3E}">
        <p14:creationId xmlns:p14="http://schemas.microsoft.com/office/powerpoint/2010/main" val="826128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25</a:t>
            </a:fld>
            <a:endParaRPr lang="en-US"/>
          </a:p>
        </p:txBody>
      </p:sp>
    </p:spTree>
    <p:extLst>
      <p:ext uri="{BB962C8B-B14F-4D97-AF65-F5344CB8AC3E}">
        <p14:creationId xmlns:p14="http://schemas.microsoft.com/office/powerpoint/2010/main" val="201694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The comparison here is to countries with at least 200,000 births, given the rarity of maternal deaths. </a:t>
            </a:r>
          </a:p>
          <a:p>
            <a:endParaRPr lang="en-US" b="1" dirty="0" smtClean="0"/>
          </a:p>
          <a:p>
            <a:r>
              <a:rPr lang="en-US" b="1" dirty="0" smtClean="0"/>
              <a:t>For</a:t>
            </a:r>
            <a:r>
              <a:rPr lang="en-US" b="1" baseline="0" dirty="0" smtClean="0"/>
              <a:t> some technical reasons that have to do with a 2003 revision to US death certificates that has changed reporting, the U.S. has not reported a rate for maternal mortality since 2007. The WHO has an algorithm they use to estimate maternal mortality and when it’s applied to the U.S. they report an estimated rate  of 20/100,000. </a:t>
            </a:r>
            <a:endParaRPr lang="en-US" b="1" dirty="0" smtClean="0"/>
          </a:p>
          <a:p>
            <a:endParaRPr lang="en-US" b="1" dirty="0" smtClean="0"/>
          </a:p>
          <a:p>
            <a:r>
              <a:rPr lang="en-US" b="1" dirty="0" smtClean="0"/>
              <a:t>The reference to </a:t>
            </a:r>
            <a:r>
              <a:rPr lang="en-US" b="1" i="1" dirty="0" smtClean="0"/>
              <a:t>case ascertainment</a:t>
            </a:r>
            <a:r>
              <a:rPr lang="en-US" b="1" dirty="0" smtClean="0"/>
              <a:t> involves a major claim for the US poor standing is that the US has improved its identification of cases of maternal deaths. However, the argument is difficult to sustain when one considers that the other countries the US is being compared to are also improving their case ascertainment as well. </a:t>
            </a:r>
            <a:r>
              <a:rPr lang="en-US" dirty="0" smtClean="0"/>
              <a:t> </a:t>
            </a:r>
            <a:r>
              <a:rPr lang="en-US" b="1" dirty="0" smtClean="0"/>
              <a:t>It may be that better ascertainment accounts for the relatively flat line for the comparison countries as well as the rise in the US rate. </a:t>
            </a:r>
          </a:p>
        </p:txBody>
      </p:sp>
    </p:spTree>
    <p:extLst>
      <p:ext uri="{BB962C8B-B14F-4D97-AF65-F5344CB8AC3E}">
        <p14:creationId xmlns:p14="http://schemas.microsoft.com/office/powerpoint/2010/main" val="3122617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Moving past outcomes we can look at </a:t>
            </a:r>
            <a:r>
              <a:rPr lang="en-US" b="1" i="1" smtClean="0"/>
              <a:t>how</a:t>
            </a:r>
            <a:r>
              <a:rPr lang="en-US" b="1" smtClean="0"/>
              <a:t> birth is carried out, with particular attention to cesarean birth. </a:t>
            </a:r>
          </a:p>
        </p:txBody>
      </p:sp>
    </p:spTree>
    <p:extLst>
      <p:ext uri="{BB962C8B-B14F-4D97-AF65-F5344CB8AC3E}">
        <p14:creationId xmlns:p14="http://schemas.microsoft.com/office/powerpoint/2010/main" val="393277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9FC780-C585-488E-93E1-71F031E21570}" type="slidenum">
              <a:rPr lang="en-US" smtClean="0"/>
              <a:pPr eaLnBrk="1" hangingPunct="1"/>
              <a:t>28</a:t>
            </a:fld>
            <a:endParaRPr lang="en-US" smtClean="0"/>
          </a:p>
        </p:txBody>
      </p:sp>
      <p:sp>
        <p:nvSpPr>
          <p:cNvPr id="111619" name="Rectangle 2"/>
          <p:cNvSpPr>
            <a:spLocks noGrp="1" noRot="1" noChangeAspect="1" noChangeArrowheads="1" noTextEdit="1"/>
          </p:cNvSpPr>
          <p:nvPr>
            <p:ph type="sldImg"/>
          </p:nvPr>
        </p:nvSpPr>
        <p:spPr>
          <a:xfrm>
            <a:off x="1117600" y="692150"/>
            <a:ext cx="4622800" cy="3467100"/>
          </a:xfrm>
          <a:ln/>
        </p:spPr>
      </p:sp>
      <p:sp>
        <p:nvSpPr>
          <p:cNvPr id="111620" name="Rectangle 3"/>
          <p:cNvSpPr>
            <a:spLocks noGrp="1" noChangeArrowheads="1"/>
          </p:cNvSpPr>
          <p:nvPr>
            <p:ph type="body" idx="1"/>
          </p:nvPr>
        </p:nvSpPr>
        <p:spPr>
          <a:xfrm>
            <a:off x="914711" y="4387767"/>
            <a:ext cx="5028579" cy="4155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9" tIns="45108" rIns="90219" bIns="45108"/>
          <a:lstStyle/>
          <a:p>
            <a:pPr eaLnBrk="1" hangingPunct="1"/>
            <a:r>
              <a:rPr lang="en-GB" b="1" dirty="0" smtClean="0"/>
              <a:t>There were </a:t>
            </a:r>
            <a:r>
              <a:rPr lang="en-US" sz="1200" b="1" i="0" u="none" strike="noStrike" kern="1200" baseline="0" dirty="0" smtClean="0">
                <a:solidFill>
                  <a:schemeClr val="tx1"/>
                </a:solidFill>
                <a:latin typeface="Arial" charset="0"/>
                <a:ea typeface="+mn-ea"/>
                <a:cs typeface="+mn-cs"/>
              </a:rPr>
              <a:t>3,953,590 </a:t>
            </a:r>
            <a:r>
              <a:rPr lang="en-GB" b="1" dirty="0" smtClean="0"/>
              <a:t> births in the US in 2011. If the 1996 rate of 20.7% had been maintained, there would have been 818,393 </a:t>
            </a:r>
            <a:r>
              <a:rPr lang="en-GB" b="1" dirty="0" err="1" smtClean="0"/>
              <a:t>cesareans</a:t>
            </a:r>
            <a:r>
              <a:rPr lang="en-GB" b="1" dirty="0" smtClean="0"/>
              <a:t>. </a:t>
            </a:r>
          </a:p>
          <a:p>
            <a:pPr eaLnBrk="1" hangingPunct="1"/>
            <a:endParaRPr lang="en-GB" b="1" dirty="0" smtClean="0"/>
          </a:p>
          <a:p>
            <a:pPr eaLnBrk="1" hangingPunct="1"/>
            <a:r>
              <a:rPr lang="en-GB" b="1" dirty="0" smtClean="0"/>
              <a:t>In 2010 for the first time in 13 years, the US </a:t>
            </a:r>
            <a:r>
              <a:rPr lang="en-GB" b="1" dirty="0" err="1" smtClean="0"/>
              <a:t>cesarean</a:t>
            </a:r>
            <a:r>
              <a:rPr lang="en-GB" b="1" dirty="0" smtClean="0"/>
              <a:t> rate decreased slightly (from 32.9% to 32.8%).  25 states experienced a decline between 2009 and 2010, led by Delaware (1.9 percentage points),  North Dakota (1.6 percentage points), Alaska (1.2 percentage points). </a:t>
            </a:r>
          </a:p>
          <a:p>
            <a:pPr eaLnBrk="1" hangingPunct="1"/>
            <a:endParaRPr lang="en-GB" b="1" dirty="0" smtClean="0"/>
          </a:p>
          <a:p>
            <a:pPr eaLnBrk="1" hangingPunct="1"/>
            <a:r>
              <a:rPr lang="en-GB" b="1" dirty="0" smtClean="0"/>
              <a:t>In 2011, the </a:t>
            </a:r>
            <a:r>
              <a:rPr lang="en-GB" b="1" dirty="0" err="1" smtClean="0"/>
              <a:t>cesarean</a:t>
            </a:r>
            <a:r>
              <a:rPr lang="en-GB" b="1" dirty="0" smtClean="0"/>
              <a:t> rate remained level at 32.8%.</a:t>
            </a:r>
            <a:r>
              <a:rPr lang="en-GB" b="1" baseline="0" dirty="0" smtClean="0"/>
              <a:t> </a:t>
            </a:r>
            <a:endParaRPr lang="en-GB" b="1" dirty="0" smtClean="0"/>
          </a:p>
        </p:txBody>
      </p:sp>
    </p:spTree>
    <p:extLst>
      <p:ext uri="{BB962C8B-B14F-4D97-AF65-F5344CB8AC3E}">
        <p14:creationId xmlns:p14="http://schemas.microsoft.com/office/powerpoint/2010/main" val="3335491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There</a:t>
            </a:r>
            <a:r>
              <a:rPr lang="en-US" b="1" i="1" baseline="0" dirty="0" smtClean="0"/>
              <a:t> has been a strong relationship in the culture of interventions. As the rate of VBACs changed in the U.S., the primary cesarean rate changed in an almost perfect negative correlation over time. Increases in one corresponded closely to decreases in the other. </a:t>
            </a:r>
            <a:endParaRPr lang="en-US" b="1" i="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29</a:t>
            </a:fld>
            <a:endParaRPr lang="en-US"/>
          </a:p>
        </p:txBody>
      </p:sp>
    </p:spTree>
    <p:extLst>
      <p:ext uri="{BB962C8B-B14F-4D97-AF65-F5344CB8AC3E}">
        <p14:creationId xmlns:p14="http://schemas.microsoft.com/office/powerpoint/2010/main" val="3259564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A0FAD0-B9F1-4315-8DAF-1F31514F52A0}" type="slidenum">
              <a:rPr lang="en-US" smtClean="0"/>
              <a:pPr eaLnBrk="1" hangingPunct="1"/>
              <a:t>30</a:t>
            </a:fld>
            <a:endParaRPr lang="en-US" smtClean="0"/>
          </a:p>
        </p:txBody>
      </p:sp>
      <p:sp>
        <p:nvSpPr>
          <p:cNvPr id="112643" name="Rectangle 2"/>
          <p:cNvSpPr>
            <a:spLocks noGrp="1" noRot="1" noChangeAspect="1" noChangeArrowheads="1" noTextEdit="1"/>
          </p:cNvSpPr>
          <p:nvPr>
            <p:ph type="sldImg"/>
          </p:nvPr>
        </p:nvSpPr>
        <p:spPr>
          <a:xfrm>
            <a:off x="1117600" y="692150"/>
            <a:ext cx="4622800" cy="3467100"/>
          </a:xfrm>
          <a:ln/>
        </p:spPr>
      </p:sp>
      <p:sp>
        <p:nvSpPr>
          <p:cNvPr id="112644" name="Rectangle 3"/>
          <p:cNvSpPr>
            <a:spLocks noGrp="1" noChangeArrowheads="1"/>
          </p:cNvSpPr>
          <p:nvPr>
            <p:ph type="body" idx="1"/>
          </p:nvPr>
        </p:nvSpPr>
        <p:spPr>
          <a:xfrm>
            <a:off x="914711" y="4389345"/>
            <a:ext cx="5028579" cy="415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47" tIns="46073" rIns="92147" bIns="46073"/>
          <a:lstStyle/>
          <a:p>
            <a:pPr eaLnBrk="1" hangingPunct="1"/>
            <a:r>
              <a:rPr lang="en-GB" b="1" i="1" dirty="0" smtClean="0"/>
              <a:t>The US is in the upper group of country </a:t>
            </a:r>
            <a:r>
              <a:rPr lang="en-GB" b="1" i="1" dirty="0" err="1" smtClean="0"/>
              <a:t>cesarean</a:t>
            </a:r>
            <a:r>
              <a:rPr lang="en-GB" b="1" i="1" dirty="0" smtClean="0"/>
              <a:t> rates, but not the highest with Italy, Korea, Hungary and Portugal all having higher rates. Most comparison countries have lower rates, most notably the Netherlands, Sweden, Belgium, and Japan – all countries with very different systems. </a:t>
            </a:r>
          </a:p>
          <a:p>
            <a:pPr eaLnBrk="1" hangingPunct="1"/>
            <a:endParaRPr lang="en-GB" b="1" i="1" dirty="0" smtClean="0"/>
          </a:p>
          <a:p>
            <a:pPr eaLnBrk="1" hangingPunct="1"/>
            <a:r>
              <a:rPr lang="en-GB" b="1" i="1" dirty="0" err="1" smtClean="0"/>
              <a:t>Cesarean</a:t>
            </a:r>
            <a:r>
              <a:rPr lang="en-GB" b="1" i="1" dirty="0" smtClean="0"/>
              <a:t> rates have been </a:t>
            </a:r>
            <a:r>
              <a:rPr lang="en-GB" b="1" i="1" dirty="0" err="1" smtClean="0"/>
              <a:t>leveling</a:t>
            </a:r>
            <a:r>
              <a:rPr lang="en-GB" b="1" i="1" dirty="0" smtClean="0"/>
              <a:t> off</a:t>
            </a:r>
            <a:r>
              <a:rPr lang="en-GB" b="1" i="1" baseline="0" dirty="0" smtClean="0"/>
              <a:t> in industrialized countries in recent years. This applies to the US as well with </a:t>
            </a:r>
            <a:r>
              <a:rPr lang="en-GB" b="1" i="1" baseline="0" dirty="0" err="1" smtClean="0"/>
              <a:t>cesarean</a:t>
            </a:r>
            <a:r>
              <a:rPr lang="en-GB" b="1" i="1" baseline="0" dirty="0" smtClean="0"/>
              <a:t> rates of 32.9, 32.8, and 32.8 from 2009-2011. </a:t>
            </a:r>
            <a:endParaRPr lang="en-GB" b="1" i="1" dirty="0" smtClean="0"/>
          </a:p>
        </p:txBody>
      </p:sp>
    </p:spTree>
    <p:extLst>
      <p:ext uri="{BB962C8B-B14F-4D97-AF65-F5344CB8AC3E}">
        <p14:creationId xmlns:p14="http://schemas.microsoft.com/office/powerpoint/2010/main" val="312230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Helps to note what this captures (early deaths) and what it does not, especially in cross-national comparisons. It is only a rough measure of the quality of the maternity care system since some of the causes of death (e.g. congenital anomalies)  predate childbirth and have nothing to do with the childbirth itself. Also different countries can have different customs concerning how a live birth is measured. These differences usually center on what counts as a live birth (a determination usually based on </a:t>
            </a:r>
            <a:r>
              <a:rPr lang="en-US" b="1" dirty="0" err="1" smtClean="0"/>
              <a:t>birthweight</a:t>
            </a:r>
            <a:r>
              <a:rPr lang="en-US" b="1" dirty="0" smtClean="0"/>
              <a:t> and gestational age or in some cases “a breath.”).</a:t>
            </a:r>
            <a:r>
              <a:rPr lang="en-US" dirty="0" smtClean="0"/>
              <a:t>  </a:t>
            </a:r>
          </a:p>
        </p:txBody>
      </p:sp>
    </p:spTree>
    <p:extLst>
      <p:ext uri="{BB962C8B-B14F-4D97-AF65-F5344CB8AC3E}">
        <p14:creationId xmlns:p14="http://schemas.microsoft.com/office/powerpoint/2010/main" val="3688486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This slide breaks down cesarean rates by race/ethnicity into the three major groups reported on by NCHS (data on births to Asian Mothers is not readily available nationally though it is in many states). It undermines the myth that the rising cesarean rate was driven by white mothers, perhaps demanding scheduled cesareans. </a:t>
            </a:r>
          </a:p>
          <a:p>
            <a:endParaRPr lang="en-US" b="1" dirty="0" smtClean="0"/>
          </a:p>
          <a:p>
            <a:r>
              <a:rPr lang="en-US" b="1" dirty="0" smtClean="0"/>
              <a:t>Actually there’s a more interesting pattern with the decline in cesarean rates in the early 1990s happening only among white non-Hispanic and Hispanic mothers. Rates for black non-Hispanic mothers were essentially unchanged from 1990-1997. When rates began to rise in the mid 1990s, they rose slightly faster among black mothers than the other groups. The result is that over the 20 year period documented, the US went from white non-Hispanic mothers having a cesarean rate 1.4 percentage points higher than black non-Hispanic mothers to the latter group having a rate 2.9 percentage points higher by 2010.</a:t>
            </a:r>
          </a:p>
          <a:p>
            <a:endParaRPr lang="en-US" b="1" dirty="0" smtClean="0"/>
          </a:p>
          <a:p>
            <a:r>
              <a:rPr lang="en-US" b="1" dirty="0" smtClean="0"/>
              <a:t>Notably the overall slight decline in U.S. cesarean rates between 2009-2010 (32.9% to 32.8%) occurred only among white mothers. Rates for Hispanic and black non-Hispanic mothers continued to rise slightly between 2009-2010. </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BE8058-9EAE-45F3-85BE-29423AA36C99}" type="slidenum">
              <a:rPr lang="en-US" smtClean="0"/>
              <a:pPr eaLnBrk="1" hangingPunct="1"/>
              <a:t>31</a:t>
            </a:fld>
            <a:endParaRPr lang="en-US" smtClean="0"/>
          </a:p>
        </p:txBody>
      </p:sp>
    </p:spTree>
    <p:extLst>
      <p:ext uri="{BB962C8B-B14F-4D97-AF65-F5344CB8AC3E}">
        <p14:creationId xmlns:p14="http://schemas.microsoft.com/office/powerpoint/2010/main" val="3474336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 argument is frequently made that the rising age of mothers in the US is a major cause for the increase in cesarean rates. There are two problems with this argument:</a:t>
            </a:r>
          </a:p>
          <a:p>
            <a:r>
              <a:rPr lang="en-US" b="1" smtClean="0"/>
              <a:t>(1) The average age of mothers in the US stopped increasing back in 2003 and the cesarean rate continued to grow as rapidly after that date as before; and</a:t>
            </a:r>
          </a:p>
          <a:p>
            <a:r>
              <a:rPr lang="en-US" b="1" smtClean="0"/>
              <a:t>(2) As this graph shows, aside from a surge in rates for 20-24 year olds, the overall increase in rates by age is comparable across every age group and hardly concentrated among older mothers. In fact rates are increasing at a faster clip among younger mothers which, given the difficulty of getting a VBAC, means increasing pressure for more cesareans when these mothers have other children. </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B4E69F-6564-49E5-88F1-94D7A7593101}" type="slidenum">
              <a:rPr lang="en-US" smtClean="0"/>
              <a:pPr eaLnBrk="1" hangingPunct="1"/>
              <a:t>32</a:t>
            </a:fld>
            <a:endParaRPr lang="en-US" smtClean="0"/>
          </a:p>
        </p:txBody>
      </p:sp>
    </p:spTree>
    <p:extLst>
      <p:ext uri="{BB962C8B-B14F-4D97-AF65-F5344CB8AC3E}">
        <p14:creationId xmlns:p14="http://schemas.microsoft.com/office/powerpoint/2010/main" val="2712055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 rate of vaginal birth after cesarean (VBAC) is based on the number of vaginal births among women who had a prior cesarean. VBACs rose substantially in the early 1990s to a peak of 28% as part of a national effort to increase these opportunities for mothers at low risk who wished to avoid a repeat cesarean. There was a strong push back against VBACs by some leading obstetricians based on some studies but perhaps more importantly in key editorials in major journals and rates began to drop after 1996. By 2005 the rates were down to 8% and have remained steady at that rate since.  </a:t>
            </a:r>
          </a:p>
          <a:p>
            <a:endParaRPr lang="en-US" b="1" smtClean="0"/>
          </a:p>
          <a:p>
            <a:r>
              <a:rPr lang="en-US" b="1" smtClean="0"/>
              <a:t>The reason that the rates reported here for 2005-2009 are unofficial is that NCHS has stopped reporting a national VBAC rate because states have slightly different reporting systems based on an improved birth certificate measure that not all states have yet adopted. Nonetheless one can reasonably estimate a national rate (if anything this estimate may be slightly lower than the “actual” rate) using national data and that’s what we present here.  </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E29564-B3CD-43A2-B5FA-659356419307}" type="slidenum">
              <a:rPr lang="en-US" smtClean="0"/>
              <a:pPr eaLnBrk="1" hangingPunct="1"/>
              <a:t>33</a:t>
            </a:fld>
            <a:endParaRPr lang="en-US" smtClean="0"/>
          </a:p>
        </p:txBody>
      </p:sp>
    </p:spTree>
    <p:extLst>
      <p:ext uri="{BB962C8B-B14F-4D97-AF65-F5344CB8AC3E}">
        <p14:creationId xmlns:p14="http://schemas.microsoft.com/office/powerpoint/2010/main" val="1506090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smtClean="0"/>
              <a:t>The US ranks last when compared to other industrialized countries on VBAC rates. Other countries don’t regularly report VBAC rates but a collaboration of European countries put together a report entitled Euro-Peristats (http://www.europeristat.com/) that provides data that can be used to estimate VBAC rates. Their most recent publication involved data from 2004, hence that was our point of comparison. </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1011B7-46D4-4277-BA89-3F67D90B02CD}" type="slidenum">
              <a:rPr lang="en-US" smtClean="0"/>
              <a:pPr eaLnBrk="1" hangingPunct="1"/>
              <a:t>34</a:t>
            </a:fld>
            <a:endParaRPr lang="en-US" smtClean="0"/>
          </a:p>
        </p:txBody>
      </p:sp>
    </p:spTree>
    <p:extLst>
      <p:ext uri="{BB962C8B-B14F-4D97-AF65-F5344CB8AC3E}">
        <p14:creationId xmlns:p14="http://schemas.microsoft.com/office/powerpoint/2010/main" val="698897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smtClean="0"/>
              <a:t>What’s the problem with high rates of intervention? Interventions in and of themselves can be critical to the saving of maternal and infant lives. The question is whether there is a point at which interventions that are helpful for high risk cases, become so widely applied to the general population that they create problems where they wouldn’t otherwise have existed.  </a:t>
            </a:r>
          </a:p>
        </p:txBody>
      </p:sp>
    </p:spTree>
    <p:extLst>
      <p:ext uri="{BB962C8B-B14F-4D97-AF65-F5344CB8AC3E}">
        <p14:creationId xmlns:p14="http://schemas.microsoft.com/office/powerpoint/2010/main" val="1062593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One of the most notable changes in birth in the US has been the shift in gestational age in the past two decades.  The average gestational age has shifted by a week from a peak of 40 weeks in 1990 to a very clear peak of 39 weeks in 2011. </a:t>
            </a:r>
          </a:p>
          <a:p>
            <a:endParaRPr lang="en-US" b="1" dirty="0" smtClean="0"/>
          </a:p>
          <a:p>
            <a:r>
              <a:rPr lang="en-US" b="1" dirty="0" smtClean="0"/>
              <a:t>At 34-36 weeks, 37--38 and 39 weeks there were a larger proportion of births in 2011 than 1990, while at 40, 41 and 42+ weeks, there were fewer births in 2011 than 1990. </a:t>
            </a:r>
          </a:p>
        </p:txBody>
      </p:sp>
    </p:spTree>
    <p:extLst>
      <p:ext uri="{BB962C8B-B14F-4D97-AF65-F5344CB8AC3E}">
        <p14:creationId xmlns:p14="http://schemas.microsoft.com/office/powerpoint/2010/main" val="3770632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This is a fascinating study published in 2006 in the journal </a:t>
            </a:r>
            <a:r>
              <a:rPr lang="en-US" b="1" i="1" dirty="0" smtClean="0"/>
              <a:t>Birth</a:t>
            </a:r>
            <a:r>
              <a:rPr lang="en-US" b="1" dirty="0" smtClean="0"/>
              <a:t>. The authors examined neonatal mortality rates and cesarean rates in a wide range of countries. When they stratified those countries by income levels in the countries they found that:</a:t>
            </a:r>
          </a:p>
          <a:p>
            <a:r>
              <a:rPr lang="en-US" b="1" dirty="0" smtClean="0"/>
              <a:t>For low income countries, higher cesarean rates were related to lower neonatal mortality rates, perhaps reflecting the limited maternity care infrastructure in those countries and the need for more resources to address the many high risk births in those settings</a:t>
            </a:r>
          </a:p>
          <a:p>
            <a:endParaRPr lang="en-US" b="1" dirty="0" smtClean="0"/>
          </a:p>
          <a:p>
            <a:r>
              <a:rPr lang="en-US" b="1" dirty="0" smtClean="0"/>
              <a:t>For middle income countries there was virtually no relationship between cesarean rates and neonatal mortality</a:t>
            </a:r>
          </a:p>
          <a:p>
            <a:endParaRPr lang="en-US" b="1" dirty="0" smtClean="0"/>
          </a:p>
          <a:p>
            <a:r>
              <a:rPr lang="en-US" b="1" dirty="0" smtClean="0"/>
              <a:t>For high income countries, there was a slightly positive relationship with higher cesarean rates associated with higher neonatal mortality rates, though the relationship did not reach statistical significance.</a:t>
            </a:r>
            <a:r>
              <a:rPr lang="en-US" dirty="0" smtClean="0"/>
              <a:t> </a:t>
            </a:r>
          </a:p>
        </p:txBody>
      </p:sp>
    </p:spTree>
    <p:extLst>
      <p:ext uri="{BB962C8B-B14F-4D97-AF65-F5344CB8AC3E}">
        <p14:creationId xmlns:p14="http://schemas.microsoft.com/office/powerpoint/2010/main" val="3838548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A study by MacDorman and colleagues examined the method of delivery in premature births and found the following. For spontaneous vaginal births (i.e. not induced and not cesareans), the rate of prematurity actually went </a:t>
            </a:r>
            <a:r>
              <a:rPr lang="en-US" b="1" i="1" u="sng" smtClean="0"/>
              <a:t>down </a:t>
            </a:r>
            <a:r>
              <a:rPr lang="en-US" b="1" smtClean="0"/>
              <a:t>between 1991-2006. The increase in prematurity was based on births in which there was a vaginal birth following induction, cesarean following induction or cesarean without induction. </a:t>
            </a:r>
          </a:p>
          <a:p>
            <a:endParaRPr lang="en-US" b="1" smtClean="0"/>
          </a:p>
          <a:p>
            <a:r>
              <a:rPr lang="en-US" b="1" smtClean="0"/>
              <a:t>Three points to keep in mind: (1) this figure examines only singleton births (births of twins or other multiples are more likely to be premature); (2) many (but probably not all) of these inductions or cesareans were medically necessary; and (3) the overall prematurity rate began to decline after 2006 dropping from 12.8% (remember overall figure includes multiples) in 2006 to 11.99% in 2010. </a:t>
            </a:r>
          </a:p>
        </p:txBody>
      </p:sp>
    </p:spTree>
    <p:extLst>
      <p:ext uri="{BB962C8B-B14F-4D97-AF65-F5344CB8AC3E}">
        <p14:creationId xmlns:p14="http://schemas.microsoft.com/office/powerpoint/2010/main" val="452693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This data is simply a reminder that childbirth is a major driver of US health care services with the 2</a:t>
            </a:r>
            <a:r>
              <a:rPr lang="en-US" b="1" baseline="30000" smtClean="0"/>
              <a:t>nd</a:t>
            </a:r>
            <a:r>
              <a:rPr lang="en-US" b="1" smtClean="0"/>
              <a:t> and 3</a:t>
            </a:r>
            <a:r>
              <a:rPr lang="en-US" b="1" baseline="30000" smtClean="0"/>
              <a:t>rd</a:t>
            </a:r>
            <a:r>
              <a:rPr lang="en-US" b="1" smtClean="0"/>
              <a:t> leading reasons for hospitalizations in the US in 2009. </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A389D1-3ED4-4652-93D5-B00D9A0300F2}" type="slidenum">
              <a:rPr lang="en-US" smtClean="0"/>
              <a:pPr eaLnBrk="1" hangingPunct="1"/>
              <a:t>40</a:t>
            </a:fld>
            <a:endParaRPr lang="en-US" smtClean="0"/>
          </a:p>
        </p:txBody>
      </p:sp>
    </p:spTree>
    <p:extLst>
      <p:ext uri="{BB962C8B-B14F-4D97-AF65-F5344CB8AC3E}">
        <p14:creationId xmlns:p14="http://schemas.microsoft.com/office/powerpoint/2010/main" val="3610338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t>Using the same source for hospital discharge data as in the previous slide, this presents hospital charges (which are not the same as what it costs hospitals for these services) for births by method of delivery.  Medians are used to avoid the impact of a limited number of very large charges. There’s a couple of points to keep in mind concerning these data:</a:t>
            </a:r>
          </a:p>
          <a:p>
            <a:pPr>
              <a:defRPr/>
            </a:pPr>
            <a:r>
              <a:rPr lang="en-US" b="1" dirty="0" smtClean="0"/>
              <a:t> </a:t>
            </a:r>
          </a:p>
          <a:p>
            <a:pPr marL="228600" indent="-228600">
              <a:buFontTx/>
              <a:buAutoNum type="arabicParenBoth"/>
              <a:defRPr/>
            </a:pPr>
            <a:r>
              <a:rPr lang="en-US" b="1" dirty="0" smtClean="0"/>
              <a:t>they are best used for comparison across methods of delivery since the basis for calculating charges is the same in all 4 cases above; and</a:t>
            </a:r>
          </a:p>
          <a:p>
            <a:pPr marL="228600" indent="-228600">
              <a:buFontTx/>
              <a:buAutoNum type="arabicParenBoth"/>
              <a:defRPr/>
            </a:pPr>
            <a:r>
              <a:rPr lang="en-US" b="1" dirty="0" smtClean="0"/>
              <a:t>these do not include physician charges for services in these cases. </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8733DC-7756-4384-996D-FFFAE9048F51}" type="slidenum">
              <a:rPr lang="en-US" smtClean="0"/>
              <a:pPr eaLnBrk="1" hangingPunct="1"/>
              <a:t>41</a:t>
            </a:fld>
            <a:endParaRPr lang="en-US" smtClean="0"/>
          </a:p>
        </p:txBody>
      </p:sp>
    </p:spTree>
    <p:extLst>
      <p:ext uri="{BB962C8B-B14F-4D97-AF65-F5344CB8AC3E}">
        <p14:creationId xmlns:p14="http://schemas.microsoft.com/office/powerpoint/2010/main" val="362105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smtClean="0"/>
              <a:t>NOTE: Number in parentheses represents the neonatal mortality rate for that country (e.g. Belgian NMR = 2 per 1000 live births). Ties in rank simply mean that cluster of countries reports the same rate. </a:t>
            </a:r>
          </a:p>
          <a:p>
            <a:endParaRPr lang="en-US" i="1" dirty="0" smtClean="0"/>
          </a:p>
          <a:p>
            <a:r>
              <a:rPr lang="en-US" b="1" i="1" dirty="0" smtClean="0"/>
              <a:t>Faculty may want to ask students if they’d heard of some of the smaller countries and ask them to guess about how many births they have in a year, noting that the US has about 4 million annually. </a:t>
            </a:r>
            <a:endParaRPr lang="en-US" b="1" i="1" dirty="0" smtClean="0">
              <a:solidFill>
                <a:srgbClr val="FF3300"/>
              </a:solidFill>
            </a:endParaRPr>
          </a:p>
          <a:p>
            <a:endParaRPr lang="en-US" b="1"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6A2214-81D5-462F-B714-CCC4F4BF3F68}" type="slidenum">
              <a:rPr lang="en-US" smtClean="0"/>
              <a:pPr eaLnBrk="1" hangingPunct="1"/>
              <a:t>4</a:t>
            </a:fld>
            <a:endParaRPr lang="en-US" smtClean="0"/>
          </a:p>
        </p:txBody>
      </p:sp>
    </p:spTree>
    <p:extLst>
      <p:ext uri="{BB962C8B-B14F-4D97-AF65-F5344CB8AC3E}">
        <p14:creationId xmlns:p14="http://schemas.microsoft.com/office/powerpoint/2010/main" val="25694698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that this charts millions of dollars so the $50,942 refers to more than 50 </a:t>
            </a:r>
            <a:r>
              <a:rPr lang="en-US" b="1" i="1" u="sng" smtClean="0"/>
              <a:t>billion</a:t>
            </a:r>
            <a:r>
              <a:rPr lang="en-US" b="1" smtClean="0"/>
              <a:t> dollars in total hospital charges for birth related services. Once again this does not account for physician charges. Total charges increased by 263% between 1993-2009, while the total number of births increased by 3.3% (4,000,240  to 4,130,665 </a:t>
            </a:r>
            <a:r>
              <a:rPr lang="en-US" smtClean="0"/>
              <a:t>) </a:t>
            </a:r>
            <a:r>
              <a:rPr lang="en-US" b="1" smtClean="0"/>
              <a:t>over the same period.  </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492844-9A59-4343-B7E5-B2867792C8CC}" type="slidenum">
              <a:rPr lang="en-US" smtClean="0"/>
              <a:pPr eaLnBrk="1" hangingPunct="1"/>
              <a:t>42</a:t>
            </a:fld>
            <a:endParaRPr lang="en-US" smtClean="0"/>
          </a:p>
        </p:txBody>
      </p:sp>
    </p:spTree>
    <p:extLst>
      <p:ext uri="{BB962C8B-B14F-4D97-AF65-F5344CB8AC3E}">
        <p14:creationId xmlns:p14="http://schemas.microsoft.com/office/powerpoint/2010/main" val="931746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One of the reasons commonly cited for the rising cesarean rate is that mothers are requesting cesareans. In a 2006 national survey we included specific questions to explore that issue. </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E84F10-BB26-4B00-9FC1-74C895EA6C5C}" type="slidenum">
              <a:rPr lang="en-US" smtClean="0"/>
              <a:pPr eaLnBrk="1" hangingPunct="1"/>
              <a:t>43</a:t>
            </a:fld>
            <a:endParaRPr lang="en-US" smtClean="0"/>
          </a:p>
        </p:txBody>
      </p:sp>
    </p:spTree>
    <p:extLst>
      <p:ext uri="{BB962C8B-B14F-4D97-AF65-F5344CB8AC3E}">
        <p14:creationId xmlns:p14="http://schemas.microsoft.com/office/powerpoint/2010/main" val="291294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Listening to Mothers 2 was a national survey of 1573 mothers in early 2006 asking them about their childbirth experiences in 2005. The full report and questionnaire are available from the website noted on the slide. </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422FB9-D759-410B-B5A7-6C1CABF82506}" type="slidenum">
              <a:rPr lang="en-US" smtClean="0"/>
              <a:pPr eaLnBrk="1" hangingPunct="1"/>
              <a:t>44</a:t>
            </a:fld>
            <a:endParaRPr lang="en-US" smtClean="0"/>
          </a:p>
        </p:txBody>
      </p:sp>
    </p:spTree>
    <p:extLst>
      <p:ext uri="{BB962C8B-B14F-4D97-AF65-F5344CB8AC3E}">
        <p14:creationId xmlns:p14="http://schemas.microsoft.com/office/powerpoint/2010/main" val="1665236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b="1" smtClean="0"/>
              <a:t>We focused on primary cesareans because the issue of maternal request for a repeat cesarean was largely moot because at the time of the survey it was almost impossible for a women not to have a repeat cesarean (91% with a prior cesarean did) so the question of her wishes didn’t really matter. </a:t>
            </a:r>
          </a:p>
          <a:p>
            <a:pPr marL="228600" indent="-228600"/>
            <a:endParaRPr lang="en-US" b="1" smtClean="0"/>
          </a:p>
          <a:p>
            <a:pPr marL="228600" indent="-228600"/>
            <a:r>
              <a:rPr lang="en-US" b="1" smtClean="0"/>
              <a:t>We used 2 criteria to identify a maternal request primary cesarean. :</a:t>
            </a:r>
          </a:p>
          <a:p>
            <a:pPr marL="228600" indent="-228600">
              <a:buFontTx/>
              <a:buAutoNum type="arabicParenBoth"/>
            </a:pPr>
            <a:r>
              <a:rPr lang="en-US" b="1" smtClean="0"/>
              <a:t> The mother requested the cesarean before she went into labor – asking for a cesarean in the middle of transition is not what people generally meant by maternal choice);</a:t>
            </a:r>
          </a:p>
          <a:p>
            <a:pPr marL="228600" indent="-228600">
              <a:buFontTx/>
              <a:buAutoNum type="arabicParenBoth"/>
            </a:pPr>
            <a:r>
              <a:rPr lang="en-US" b="1" smtClean="0"/>
              <a:t> The cesarean was not for a medical indication (the discussion around maternal request focused on freedom of choice, not response to a medical condition)</a:t>
            </a:r>
          </a:p>
          <a:p>
            <a:pPr marL="228600" indent="-228600"/>
            <a:endParaRPr lang="en-US" b="1" smtClean="0"/>
          </a:p>
        </p:txBody>
      </p:sp>
    </p:spTree>
    <p:extLst>
      <p:ext uri="{BB962C8B-B14F-4D97-AF65-F5344CB8AC3E}">
        <p14:creationId xmlns:p14="http://schemas.microsoft.com/office/powerpoint/2010/main" val="5029645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Of those women in </a:t>
            </a:r>
            <a:r>
              <a:rPr lang="en-US" b="1" i="1" dirty="0" smtClean="0"/>
              <a:t>Listening to Mothers 3</a:t>
            </a:r>
            <a:r>
              <a:rPr lang="en-US" b="1" dirty="0" smtClean="0"/>
              <a:t>  who had a primary cesarean, only 4% responded that they had a cesarean for no medical reason. Only 10% indicated that she made the decision for a cesarean before labor began. Combining those two categories resulted in only 1% of mothers with a primary cesarean meeting the criteria for a maternal request cesarean. The quote indicates she truly had a maternal request cesarean in the sense it has been discussed in the media, but the rate (1%) can hardly account for the more than 50% increase in cesareans in the US. </a:t>
            </a:r>
          </a:p>
          <a:p>
            <a:endParaRPr lang="en-US" b="1" dirty="0" smtClean="0"/>
          </a:p>
          <a:p>
            <a:r>
              <a:rPr lang="en-US" b="1" dirty="0" smtClean="0"/>
              <a:t>Similar studies using data from the Canadian </a:t>
            </a:r>
            <a:r>
              <a:rPr lang="en-US" b="1" i="1" dirty="0" smtClean="0"/>
              <a:t>Maternity Experiences Survey </a:t>
            </a:r>
            <a:r>
              <a:rPr lang="en-US" b="1" dirty="0" smtClean="0"/>
              <a:t>and from England in their </a:t>
            </a:r>
            <a:r>
              <a:rPr lang="en-US" b="1" i="1" dirty="0" smtClean="0"/>
              <a:t>Recorded Delivery</a:t>
            </a:r>
            <a:r>
              <a:rPr lang="en-US" b="1" dirty="0" smtClean="0"/>
              <a:t> study had</a:t>
            </a:r>
            <a:r>
              <a:rPr lang="en-US" b="1" baseline="0" dirty="0" smtClean="0"/>
              <a:t> similar findings</a:t>
            </a:r>
            <a:r>
              <a:rPr lang="en-US" b="1" dirty="0" smtClean="0"/>
              <a:t>.</a:t>
            </a:r>
            <a:endParaRPr lang="en-US" b="1" i="1" dirty="0" smtClean="0"/>
          </a:p>
        </p:txBody>
      </p:sp>
    </p:spTree>
    <p:extLst>
      <p:ext uri="{BB962C8B-B14F-4D97-AF65-F5344CB8AC3E}">
        <p14:creationId xmlns:p14="http://schemas.microsoft.com/office/powerpoint/2010/main" val="2293631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This question examined the reverse of the “maternal request” issue – did mothers feel pressure to accept an intervention. While overall only 13% of mothers indicated feeling pressured to have a cesarean (up</a:t>
            </a:r>
            <a:r>
              <a:rPr lang="en-US" b="1" baseline="0" dirty="0" smtClean="0"/>
              <a:t> from 9% in 2006)</a:t>
            </a:r>
            <a:r>
              <a:rPr lang="en-US" b="1" dirty="0" smtClean="0"/>
              <a:t>, when we broke that down by method of delivery, you see an interesting pattern with about a quarter of those mothers who had a cesarean saying they felt pressured to have it. Perhaps more interesting is the finding that more than a quarter of mothers who had a VBAC felt pressured to have a repeat cesarean. </a:t>
            </a:r>
          </a:p>
          <a:p>
            <a:endParaRPr lang="en-US" b="1" dirty="0" smtClean="0"/>
          </a:p>
          <a:p>
            <a:r>
              <a:rPr lang="en-US" b="1" dirty="0" smtClean="0"/>
              <a:t>This finding turns the popular discussion on its head – rather than mothers pressuring physicians to have cesareans, when we asked mothers – they were the ones feeling pressured to have a cesarean.</a:t>
            </a:r>
            <a:r>
              <a:rPr lang="en-US" dirty="0" smtClean="0"/>
              <a:t> </a:t>
            </a:r>
          </a:p>
        </p:txBody>
      </p:sp>
    </p:spTree>
    <p:extLst>
      <p:ext uri="{BB962C8B-B14F-4D97-AF65-F5344CB8AC3E}">
        <p14:creationId xmlns:p14="http://schemas.microsoft.com/office/powerpoint/2010/main" val="28706969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These are the cesarean rates associated with these conditions in 1991. We don’t know if the cesarean was done </a:t>
            </a:r>
            <a:r>
              <a:rPr lang="en-US" b="1" i="1" u="sng" smtClean="0"/>
              <a:t>because</a:t>
            </a:r>
            <a:r>
              <a:rPr lang="en-US" b="1" smtClean="0"/>
              <a:t> of the condition, only that the birth certificate recorded both the condition and a cesarean. </a:t>
            </a:r>
          </a:p>
        </p:txBody>
      </p:sp>
    </p:spTree>
    <p:extLst>
      <p:ext uri="{BB962C8B-B14F-4D97-AF65-F5344CB8AC3E}">
        <p14:creationId xmlns:p14="http://schemas.microsoft.com/office/powerpoint/2010/main" val="484459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9FC780-C585-488E-93E1-71F031E21570}" type="slidenum">
              <a:rPr lang="en-US" smtClean="0"/>
              <a:pPr eaLnBrk="1" hangingPunct="1"/>
              <a:t>52</a:t>
            </a:fld>
            <a:endParaRPr lang="en-US" smtClean="0"/>
          </a:p>
        </p:txBody>
      </p:sp>
      <p:sp>
        <p:nvSpPr>
          <p:cNvPr id="111619" name="Rectangle 2"/>
          <p:cNvSpPr>
            <a:spLocks noGrp="1" noRot="1" noChangeAspect="1" noChangeArrowheads="1" noTextEdit="1"/>
          </p:cNvSpPr>
          <p:nvPr>
            <p:ph type="sldImg"/>
          </p:nvPr>
        </p:nvSpPr>
        <p:spPr>
          <a:xfrm>
            <a:off x="1117600" y="692150"/>
            <a:ext cx="4622800" cy="3467100"/>
          </a:xfrm>
          <a:ln/>
        </p:spPr>
      </p:sp>
      <p:sp>
        <p:nvSpPr>
          <p:cNvPr id="111620" name="Rectangle 3"/>
          <p:cNvSpPr>
            <a:spLocks noGrp="1" noChangeArrowheads="1"/>
          </p:cNvSpPr>
          <p:nvPr>
            <p:ph type="body" idx="1"/>
          </p:nvPr>
        </p:nvSpPr>
        <p:spPr>
          <a:xfrm>
            <a:off x="914711" y="4387767"/>
            <a:ext cx="5028579" cy="4155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19" tIns="45108" rIns="90219" bIns="45108"/>
          <a:lstStyle/>
          <a:p>
            <a:pPr eaLnBrk="1" hangingPunct="1"/>
            <a:endParaRPr lang="en-GB" b="1" dirty="0" smtClean="0"/>
          </a:p>
        </p:txBody>
      </p:sp>
    </p:spTree>
    <p:extLst>
      <p:ext uri="{BB962C8B-B14F-4D97-AF65-F5344CB8AC3E}">
        <p14:creationId xmlns:p14="http://schemas.microsoft.com/office/powerpoint/2010/main" val="40472285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that cesarean rates associated with every one of the conditions declined during the early 1990s. In a related study, Declercq et al (</a:t>
            </a:r>
            <a:r>
              <a:rPr lang="en-US" b="1" i="1" smtClean="0"/>
              <a:t>American Journal of Public Health</a:t>
            </a:r>
            <a:r>
              <a:rPr lang="en-US" b="1" smtClean="0"/>
              <a:t> 2006 May;96[5]:867-72) found no changes in the rates of these conditions over time.</a:t>
            </a:r>
            <a:r>
              <a:rPr lang="en-US" smtClean="0"/>
              <a:t> </a:t>
            </a:r>
          </a:p>
        </p:txBody>
      </p:sp>
    </p:spTree>
    <p:extLst>
      <p:ext uri="{BB962C8B-B14F-4D97-AF65-F5344CB8AC3E}">
        <p14:creationId xmlns:p14="http://schemas.microsoft.com/office/powerpoint/2010/main" val="15497232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These general patterns suggest that the changes in cesarean rates are less a function of changing medical risk profiles of women and more the result of changes in the nature of practice in responding to these different conditions. </a:t>
            </a:r>
          </a:p>
          <a:p>
            <a:endParaRPr lang="en-US" b="1" smtClean="0"/>
          </a:p>
          <a:p>
            <a:r>
              <a:rPr lang="en-US" b="1" smtClean="0"/>
              <a:t>On a technical note, because of changes in the birth certificate measures, the 2009 data is not exactly comparable to the 1991 &amp; 1996 data either because a measure was slightly changed or because not all states had adopted the revised measure. However, using 2005 data (as in the original video) when the measures were comparable reveals the same patterns.</a:t>
            </a:r>
            <a:r>
              <a:rPr lang="en-US" smtClean="0"/>
              <a:t> </a:t>
            </a:r>
          </a:p>
        </p:txBody>
      </p:sp>
    </p:spTree>
    <p:extLst>
      <p:ext uri="{BB962C8B-B14F-4D97-AF65-F5344CB8AC3E}">
        <p14:creationId xmlns:p14="http://schemas.microsoft.com/office/powerpoint/2010/main" val="44962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The two problems are essentially the lack of comparability of some of the countries ahead of the US with the US because of their</a:t>
            </a:r>
            <a:r>
              <a:rPr lang="en-US" b="1" i="1" baseline="0" dirty="0" smtClean="0"/>
              <a:t> small populations and the use of neonatal mortality rather than perinatal mortality as the measure for these comparisons. </a:t>
            </a:r>
            <a:endParaRPr lang="en-US" b="1" i="1" dirty="0" smtClean="0">
              <a:solidFill>
                <a:srgbClr val="FF3300"/>
              </a:solidFill>
            </a:endParaRPr>
          </a:p>
          <a:p>
            <a:endParaRPr lang="en-US" b="1"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6A2214-81D5-462F-B714-CCC4F4BF3F68}" type="slidenum">
              <a:rPr lang="en-US" smtClean="0"/>
              <a:pPr eaLnBrk="1" hangingPunct="1"/>
              <a:t>5</a:t>
            </a:fld>
            <a:endParaRPr lang="en-US" smtClean="0"/>
          </a:p>
        </p:txBody>
      </p:sp>
    </p:spTree>
    <p:extLst>
      <p:ext uri="{BB962C8B-B14F-4D97-AF65-F5344CB8AC3E}">
        <p14:creationId xmlns:p14="http://schemas.microsoft.com/office/powerpoint/2010/main" val="27992837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 title of this article captures effectively the point hopefully made by the previous slides. </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21C353-1741-45D4-BE8F-FC4464CAF28C}" type="slidenum">
              <a:rPr lang="en-US" smtClean="0"/>
              <a:pPr eaLnBrk="1" hangingPunct="1"/>
              <a:t>55</a:t>
            </a:fld>
            <a:endParaRPr lang="en-US" smtClean="0"/>
          </a:p>
        </p:txBody>
      </p:sp>
    </p:spTree>
    <p:extLst>
      <p:ext uri="{BB962C8B-B14F-4D97-AF65-F5344CB8AC3E}">
        <p14:creationId xmlns:p14="http://schemas.microsoft.com/office/powerpoint/2010/main" val="34903057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figure is from </a:t>
            </a:r>
            <a:r>
              <a:rPr lang="en-US" b="1" i="1" dirty="0" smtClean="0"/>
              <a:t>Listening to Mothers 3 </a:t>
            </a:r>
            <a:r>
              <a:rPr lang="en-US" b="1" dirty="0" smtClean="0"/>
              <a:t>and in</a:t>
            </a:r>
            <a:r>
              <a:rPr lang="en-US" b="1" baseline="0" dirty="0" smtClean="0"/>
              <a:t> a crude sense illustrates the tendency of one intervention to lead to another – mothers with an induction were more likely to have an epidural (78%) than those without an induction (61%). Mothers with both an induction and epidural (31%) were far more likely to have a cesarean than those without either (5%). </a:t>
            </a:r>
            <a:endParaRPr lang="en-US" b="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57</a:t>
            </a:fld>
            <a:endParaRPr lang="en-US"/>
          </a:p>
        </p:txBody>
      </p:sp>
    </p:spTree>
    <p:extLst>
      <p:ext uri="{BB962C8B-B14F-4D97-AF65-F5344CB8AC3E}">
        <p14:creationId xmlns:p14="http://schemas.microsoft.com/office/powerpoint/2010/main" val="32358849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Simply the annual rate of inductions from US birth certificate data. When compared to other studies, this undercounts the actual totals and the data may be most useful to display a trend</a:t>
            </a:r>
            <a:r>
              <a:rPr lang="en-US" b="1" i="1" baseline="0" dirty="0" smtClean="0"/>
              <a:t> in increased induction use. </a:t>
            </a:r>
            <a:endParaRPr lang="en-US" b="1" i="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58</a:t>
            </a:fld>
            <a:endParaRPr lang="en-US"/>
          </a:p>
        </p:txBody>
      </p:sp>
    </p:spTree>
    <p:extLst>
      <p:ext uri="{BB962C8B-B14F-4D97-AF65-F5344CB8AC3E}">
        <p14:creationId xmlns:p14="http://schemas.microsoft.com/office/powerpoint/2010/main" val="40607446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Rates by state for 2010. For a more complete look at these trends by state, see the state maps over time also available on this website. </a:t>
            </a:r>
            <a:endParaRPr lang="en-US" b="1" i="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59</a:t>
            </a:fld>
            <a:endParaRPr lang="en-US"/>
          </a:p>
        </p:txBody>
      </p:sp>
    </p:spTree>
    <p:extLst>
      <p:ext uri="{BB962C8B-B14F-4D97-AF65-F5344CB8AC3E}">
        <p14:creationId xmlns:p14="http://schemas.microsoft.com/office/powerpoint/2010/main" val="2956984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Shifts in the number of U.S. births over time</a:t>
            </a:r>
            <a:r>
              <a:rPr lang="en-US" b="1" i="1" baseline="0" dirty="0" smtClean="0"/>
              <a:t> noting the sizable recent decline in total births. </a:t>
            </a:r>
            <a:endParaRPr lang="en-US" b="1" i="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60</a:t>
            </a:fld>
            <a:endParaRPr lang="en-US"/>
          </a:p>
        </p:txBody>
      </p:sp>
    </p:spTree>
    <p:extLst>
      <p:ext uri="{BB962C8B-B14F-4D97-AF65-F5344CB8AC3E}">
        <p14:creationId xmlns:p14="http://schemas.microsoft.com/office/powerpoint/2010/main" val="7292581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To help explain the drop in the total number of births, here are the fertility rates by large</a:t>
            </a:r>
            <a:r>
              <a:rPr lang="en-US" b="1" i="1" baseline="0" dirty="0" smtClean="0"/>
              <a:t> </a:t>
            </a:r>
            <a:r>
              <a:rPr lang="en-US" b="1" i="1" dirty="0" smtClean="0"/>
              <a:t>race/ethnicity subgroups displaying the substantial decline among Hispanic mothers.  </a:t>
            </a:r>
            <a:endParaRPr lang="en-US" b="1" i="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61</a:t>
            </a:fld>
            <a:endParaRPr lang="en-US"/>
          </a:p>
        </p:txBody>
      </p:sp>
    </p:spTree>
    <p:extLst>
      <p:ext uri="{BB962C8B-B14F-4D97-AF65-F5344CB8AC3E}">
        <p14:creationId xmlns:p14="http://schemas.microsoft.com/office/powerpoint/2010/main" val="8322690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For those</a:t>
            </a:r>
            <a:r>
              <a:rPr lang="en-US" b="1" i="1" baseline="0" dirty="0" smtClean="0"/>
              <a:t> arguing that the rising age of US mothers is driving higher cesarean rates, this notes that the rates have been relatively flat from 2003-2009 when the cesarean arte was rising rapidly. </a:t>
            </a:r>
            <a:endParaRPr lang="en-US" b="1" i="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62</a:t>
            </a:fld>
            <a:endParaRPr lang="en-US"/>
          </a:p>
        </p:txBody>
      </p:sp>
    </p:spTree>
    <p:extLst>
      <p:ext uri="{BB962C8B-B14F-4D97-AF65-F5344CB8AC3E}">
        <p14:creationId xmlns:p14="http://schemas.microsoft.com/office/powerpoint/2010/main" val="3451890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It’s also argued that an increasing cesarean rate is driven by the increasing number of larger babies – a powerful point except that it’s not true.</a:t>
            </a:r>
            <a:r>
              <a:rPr lang="en-US" b="1" i="1" baseline="0" dirty="0" smtClean="0"/>
              <a:t> This presents the distribution of birthweights over time and we find that the proportion of large and very large babies has gone down in recent years. This is not a function of more multiple births (twins etc.) since this figure is limited to singleton births. </a:t>
            </a:r>
            <a:endParaRPr lang="en-US" b="1" i="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63</a:t>
            </a:fld>
            <a:endParaRPr lang="en-US"/>
          </a:p>
        </p:txBody>
      </p:sp>
    </p:spTree>
    <p:extLst>
      <p:ext uri="{BB962C8B-B14F-4D97-AF65-F5344CB8AC3E}">
        <p14:creationId xmlns:p14="http://schemas.microsoft.com/office/powerpoint/2010/main" val="28684170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The rate of multiple births has also leveled off in recent years – again not providing much explanation for a rising cesarean rate. </a:t>
            </a:r>
            <a:endParaRPr lang="en-US" b="1" i="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64</a:t>
            </a:fld>
            <a:endParaRPr lang="en-US"/>
          </a:p>
        </p:txBody>
      </p:sp>
    </p:spTree>
    <p:extLst>
      <p:ext uri="{BB962C8B-B14F-4D97-AF65-F5344CB8AC3E}">
        <p14:creationId xmlns:p14="http://schemas.microsoft.com/office/powerpoint/2010/main" val="28383562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772668"/>
            <a:ext cx="297180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8" tIns="44859" rIns="89718" bIns="44859" anchor="b"/>
          <a:lstStyle>
            <a:lvl1pPr defTabSz="896938">
              <a:defRPr>
                <a:solidFill>
                  <a:schemeClr val="tx1"/>
                </a:solidFill>
                <a:latin typeface="Calibri" pitchFamily="34" charset="0"/>
              </a:defRPr>
            </a:lvl1pPr>
            <a:lvl2pPr marL="728663" indent="-279400" defTabSz="896938">
              <a:defRPr>
                <a:solidFill>
                  <a:schemeClr val="tx1"/>
                </a:solidFill>
                <a:latin typeface="Calibri" pitchFamily="34" charset="0"/>
              </a:defRPr>
            </a:lvl2pPr>
            <a:lvl3pPr marL="1122363" indent="-225425" defTabSz="896938">
              <a:defRPr>
                <a:solidFill>
                  <a:schemeClr val="tx1"/>
                </a:solidFill>
                <a:latin typeface="Calibri" pitchFamily="34" charset="0"/>
              </a:defRPr>
            </a:lvl3pPr>
            <a:lvl4pPr marL="1570038" indent="-223838" defTabSz="896938">
              <a:defRPr>
                <a:solidFill>
                  <a:schemeClr val="tx1"/>
                </a:solidFill>
                <a:latin typeface="Calibri" pitchFamily="34" charset="0"/>
              </a:defRPr>
            </a:lvl4pPr>
            <a:lvl5pPr marL="2019300" indent="-225425" defTabSz="896938">
              <a:defRPr>
                <a:solidFill>
                  <a:schemeClr val="tx1"/>
                </a:solidFill>
                <a:latin typeface="Calibri" pitchFamily="34" charset="0"/>
              </a:defRPr>
            </a:lvl5pPr>
            <a:lvl6pPr marL="2476500" indent="-225425" defTabSz="896938" fontAlgn="base">
              <a:spcBef>
                <a:spcPct val="0"/>
              </a:spcBef>
              <a:spcAft>
                <a:spcPct val="0"/>
              </a:spcAft>
              <a:defRPr>
                <a:solidFill>
                  <a:schemeClr val="tx1"/>
                </a:solidFill>
                <a:latin typeface="Calibri" pitchFamily="34" charset="0"/>
              </a:defRPr>
            </a:lvl6pPr>
            <a:lvl7pPr marL="2933700" indent="-225425" defTabSz="896938" fontAlgn="base">
              <a:spcBef>
                <a:spcPct val="0"/>
              </a:spcBef>
              <a:spcAft>
                <a:spcPct val="0"/>
              </a:spcAft>
              <a:defRPr>
                <a:solidFill>
                  <a:schemeClr val="tx1"/>
                </a:solidFill>
                <a:latin typeface="Calibri" pitchFamily="34" charset="0"/>
              </a:defRPr>
            </a:lvl7pPr>
            <a:lvl8pPr marL="3390900" indent="-225425" defTabSz="896938" fontAlgn="base">
              <a:spcBef>
                <a:spcPct val="0"/>
              </a:spcBef>
              <a:spcAft>
                <a:spcPct val="0"/>
              </a:spcAft>
              <a:defRPr>
                <a:solidFill>
                  <a:schemeClr val="tx1"/>
                </a:solidFill>
                <a:latin typeface="Calibri" pitchFamily="34" charset="0"/>
              </a:defRPr>
            </a:lvl8pPr>
            <a:lvl9pPr marL="3848100" indent="-225425" defTabSz="896938" fontAlgn="base">
              <a:spcBef>
                <a:spcPct val="0"/>
              </a:spcBef>
              <a:spcAft>
                <a:spcPct val="0"/>
              </a:spcAft>
              <a:defRPr>
                <a:solidFill>
                  <a:schemeClr val="tx1"/>
                </a:solidFill>
                <a:latin typeface="Calibri" pitchFamily="34" charset="0"/>
              </a:defRPr>
            </a:lvl9pPr>
          </a:lstStyle>
          <a:p>
            <a:pPr algn="r"/>
            <a:fld id="{74BD529E-2B77-4D71-89E1-B5F52A55CC70}" type="slidenum">
              <a:rPr lang="en-US" sz="1200"/>
              <a:pPr algn="r"/>
              <a:t>65</a:t>
            </a:fld>
            <a:endParaRPr lang="en-US" sz="1200"/>
          </a:p>
        </p:txBody>
      </p:sp>
      <p:sp>
        <p:nvSpPr>
          <p:cNvPr id="21507" name="Rectangle 2"/>
          <p:cNvSpPr>
            <a:spLocks noGrp="1" noRot="1" noChangeAspect="1" noChangeArrowheads="1" noTextEdit="1"/>
          </p:cNvSpPr>
          <p:nvPr>
            <p:ph type="sldImg"/>
          </p:nvPr>
        </p:nvSpPr>
        <p:spPr bwMode="auto">
          <a:xfrm>
            <a:off x="1123950" y="693738"/>
            <a:ext cx="4611688" cy="3460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18" tIns="44859" rIns="89718" bIns="44859" numCol="1" anchor="t" anchorCtr="0" compatLnSpc="1">
            <a:prstTxWarp prst="textNoShape">
              <a:avLst/>
            </a:prstTxWarp>
          </a:bodyPr>
          <a:lstStyle/>
          <a:p>
            <a:pPr>
              <a:spcBef>
                <a:spcPct val="0"/>
              </a:spcBef>
            </a:pPr>
            <a:r>
              <a:rPr lang="en-US" dirty="0" smtClean="0"/>
              <a:t>  </a:t>
            </a:r>
            <a:r>
              <a:rPr lang="en-US" b="1" i="1" dirty="0" smtClean="0"/>
              <a:t>This figure charts the trends in midwife attended deliveries</a:t>
            </a:r>
            <a:r>
              <a:rPr lang="en-US" b="1" i="1" baseline="0" dirty="0" smtClean="0"/>
              <a:t> over the past 23 years. The rise of cesareans has reduced somewhat the opportunities for </a:t>
            </a:r>
            <a:r>
              <a:rPr lang="en-US" b="1" i="1" baseline="0" dirty="0" err="1" smtClean="0"/>
              <a:t>cnm</a:t>
            </a:r>
            <a:r>
              <a:rPr lang="en-US" b="1" i="1" baseline="0" dirty="0" smtClean="0"/>
              <a:t> deliveries.</a:t>
            </a:r>
            <a:endParaRPr lang="en-US" b="1" i="1" dirty="0" smtClean="0"/>
          </a:p>
        </p:txBody>
      </p:sp>
    </p:spTree>
    <p:extLst>
      <p:ext uri="{BB962C8B-B14F-4D97-AF65-F5344CB8AC3E}">
        <p14:creationId xmlns:p14="http://schemas.microsoft.com/office/powerpoint/2010/main" val="86127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In 2011 only 14 U.S. states ( from</a:t>
            </a:r>
            <a:r>
              <a:rPr lang="en-US" b="1" i="1" baseline="0" dirty="0" smtClean="0"/>
              <a:t> </a:t>
            </a:r>
            <a:r>
              <a:rPr lang="en-US" sz="1200" b="1" i="0" u="none" strike="noStrike" kern="1200" dirty="0" smtClean="0">
                <a:solidFill>
                  <a:schemeClr val="tx1"/>
                </a:solidFill>
                <a:effectLst/>
                <a:latin typeface="Arial" charset="0"/>
                <a:ea typeface="+mn-ea"/>
                <a:cs typeface="+mn-cs"/>
              </a:rPr>
              <a:t>Idaho [22,305],</a:t>
            </a:r>
            <a:r>
              <a:rPr lang="en-US" b="1" dirty="0" smtClean="0"/>
              <a:t> </a:t>
            </a:r>
            <a:r>
              <a:rPr lang="en-US" sz="1200" b="1" i="0" u="none" strike="noStrike" kern="1200" dirty="0" smtClean="0">
                <a:solidFill>
                  <a:schemeClr val="tx1"/>
                </a:solidFill>
                <a:effectLst/>
                <a:latin typeface="Arial" charset="0"/>
                <a:ea typeface="+mn-ea"/>
                <a:cs typeface="+mn-cs"/>
              </a:rPr>
              <a:t>West Virginia</a:t>
            </a:r>
            <a:r>
              <a:rPr lang="en-US" b="1" dirty="0" smtClean="0"/>
              <a:t> </a:t>
            </a:r>
            <a:r>
              <a:rPr lang="en-US" sz="1200" b="1" i="0" u="none" strike="noStrike" kern="1200" dirty="0" smtClean="0">
                <a:solidFill>
                  <a:schemeClr val="tx1"/>
                </a:solidFill>
                <a:effectLst/>
                <a:latin typeface="Arial" charset="0"/>
                <a:ea typeface="+mn-ea"/>
                <a:cs typeface="+mn-cs"/>
              </a:rPr>
              <a:t>Hawaii,</a:t>
            </a:r>
            <a:r>
              <a:rPr lang="en-US" b="1" dirty="0" smtClean="0"/>
              <a:t> </a:t>
            </a:r>
            <a:r>
              <a:rPr lang="en-US" sz="1200" b="1" i="0" u="none" strike="noStrike" kern="1200" dirty="0" smtClean="0">
                <a:solidFill>
                  <a:schemeClr val="tx1"/>
                </a:solidFill>
                <a:effectLst/>
                <a:latin typeface="Arial" charset="0"/>
                <a:ea typeface="+mn-ea"/>
                <a:cs typeface="+mn-cs"/>
              </a:rPr>
              <a:t>New Hampshire,</a:t>
            </a:r>
            <a:r>
              <a:rPr lang="en-US" b="1" dirty="0" smtClean="0"/>
              <a:t> </a:t>
            </a:r>
            <a:r>
              <a:rPr lang="en-US" sz="1200" b="1" i="0" u="none" strike="noStrike" kern="1200" dirty="0" smtClean="0">
                <a:solidFill>
                  <a:schemeClr val="tx1"/>
                </a:solidFill>
                <a:effectLst/>
                <a:latin typeface="Arial" charset="0"/>
                <a:ea typeface="+mn-ea"/>
                <a:cs typeface="+mn-cs"/>
              </a:rPr>
              <a:t>Maine,</a:t>
            </a:r>
            <a:r>
              <a:rPr lang="en-US" b="1" dirty="0" smtClean="0"/>
              <a:t> </a:t>
            </a:r>
            <a:r>
              <a:rPr lang="en-US" sz="1200" b="1" i="0" u="none" strike="noStrike" kern="1200" dirty="0" smtClean="0">
                <a:solidFill>
                  <a:schemeClr val="tx1"/>
                </a:solidFill>
                <a:effectLst/>
                <a:latin typeface="Arial" charset="0"/>
                <a:ea typeface="+mn-ea"/>
                <a:cs typeface="+mn-cs"/>
              </a:rPr>
              <a:t>Montana,</a:t>
            </a:r>
            <a:r>
              <a:rPr lang="en-US" b="1" dirty="0" smtClean="0"/>
              <a:t> </a:t>
            </a:r>
            <a:r>
              <a:rPr lang="en-US" sz="1200" b="1" i="0" u="none" strike="noStrike" kern="1200" dirty="0" smtClean="0">
                <a:solidFill>
                  <a:schemeClr val="tx1"/>
                </a:solidFill>
                <a:effectLst/>
                <a:latin typeface="Arial" charset="0"/>
                <a:ea typeface="+mn-ea"/>
                <a:cs typeface="+mn-cs"/>
              </a:rPr>
              <a:t>South Dakota,</a:t>
            </a:r>
            <a:r>
              <a:rPr lang="en-US" b="1" dirty="0" smtClean="0"/>
              <a:t> </a:t>
            </a:r>
            <a:r>
              <a:rPr lang="en-US" sz="1200" b="1" i="0" u="none" strike="noStrike" kern="1200" dirty="0" smtClean="0">
                <a:solidFill>
                  <a:schemeClr val="tx1"/>
                </a:solidFill>
                <a:effectLst/>
                <a:latin typeface="Arial" charset="0"/>
                <a:ea typeface="+mn-ea"/>
                <a:cs typeface="+mn-cs"/>
              </a:rPr>
              <a:t>Alaska,</a:t>
            </a:r>
            <a:r>
              <a:rPr lang="en-US" b="1" dirty="0" smtClean="0"/>
              <a:t> </a:t>
            </a:r>
            <a:r>
              <a:rPr lang="en-US" sz="1200" b="1" i="0" u="none" strike="noStrike" kern="1200" dirty="0" smtClean="0">
                <a:solidFill>
                  <a:schemeClr val="tx1"/>
                </a:solidFill>
                <a:effectLst/>
                <a:latin typeface="Arial" charset="0"/>
                <a:ea typeface="+mn-ea"/>
                <a:cs typeface="+mn-cs"/>
              </a:rPr>
              <a:t>Delaware,</a:t>
            </a:r>
            <a:r>
              <a:rPr lang="en-US" b="1" dirty="0" smtClean="0"/>
              <a:t> </a:t>
            </a:r>
            <a:r>
              <a:rPr lang="en-US" sz="1200" b="1" i="0" u="none" strike="noStrike" kern="1200" dirty="0" smtClean="0">
                <a:solidFill>
                  <a:schemeClr val="tx1"/>
                </a:solidFill>
                <a:effectLst/>
                <a:latin typeface="Arial" charset="0"/>
                <a:ea typeface="+mn-ea"/>
                <a:cs typeface="+mn-cs"/>
              </a:rPr>
              <a:t>Rhode Island,</a:t>
            </a:r>
            <a:r>
              <a:rPr lang="en-US" b="1" dirty="0" smtClean="0"/>
              <a:t> </a:t>
            </a:r>
            <a:r>
              <a:rPr lang="en-US" sz="1200" b="1" i="0" u="none" strike="noStrike" kern="1200" dirty="0" smtClean="0">
                <a:solidFill>
                  <a:schemeClr val="tx1"/>
                </a:solidFill>
                <a:effectLst/>
                <a:latin typeface="Arial" charset="0"/>
                <a:ea typeface="+mn-ea"/>
                <a:cs typeface="+mn-cs"/>
              </a:rPr>
              <a:t>North Dakota,</a:t>
            </a:r>
            <a:r>
              <a:rPr lang="en-US" b="1" dirty="0" smtClean="0"/>
              <a:t> </a:t>
            </a:r>
            <a:r>
              <a:rPr lang="en-US" sz="1200" b="1" i="0" u="none" strike="noStrike" kern="1200" dirty="0" smtClean="0">
                <a:solidFill>
                  <a:schemeClr val="tx1"/>
                </a:solidFill>
                <a:effectLst/>
                <a:latin typeface="Arial" charset="0"/>
                <a:ea typeface="+mn-ea"/>
                <a:cs typeface="+mn-cs"/>
              </a:rPr>
              <a:t>District of Columbia,</a:t>
            </a:r>
            <a:r>
              <a:rPr lang="en-US" b="1" dirty="0" smtClean="0"/>
              <a:t> </a:t>
            </a:r>
            <a:r>
              <a:rPr lang="en-US" sz="1200" b="1" i="0" u="none" strike="noStrike" kern="1200" dirty="0" smtClean="0">
                <a:solidFill>
                  <a:schemeClr val="tx1"/>
                </a:solidFill>
                <a:effectLst/>
                <a:latin typeface="Arial" charset="0"/>
                <a:ea typeface="+mn-ea"/>
                <a:cs typeface="+mn-cs"/>
              </a:rPr>
              <a:t>Wyoming</a:t>
            </a:r>
            <a:r>
              <a:rPr lang="en-US" sz="1200" b="1" i="0" u="none" strike="noStrike" kern="1200" baseline="0" dirty="0" smtClean="0">
                <a:solidFill>
                  <a:schemeClr val="tx1"/>
                </a:solidFill>
                <a:effectLst/>
                <a:latin typeface="Arial" charset="0"/>
                <a:ea typeface="+mn-ea"/>
                <a:cs typeface="+mn-cs"/>
              </a:rPr>
              <a:t> to</a:t>
            </a:r>
            <a:r>
              <a:rPr lang="en-US" b="1" dirty="0" smtClean="0"/>
              <a:t> </a:t>
            </a:r>
            <a:r>
              <a:rPr lang="en-US" sz="1200" b="1" i="0" u="none" strike="noStrike" kern="1200" dirty="0" smtClean="0">
                <a:solidFill>
                  <a:schemeClr val="tx1"/>
                </a:solidFill>
                <a:effectLst/>
                <a:latin typeface="Arial" charset="0"/>
                <a:ea typeface="+mn-ea"/>
                <a:cs typeface="+mn-cs"/>
              </a:rPr>
              <a:t>Vermont [6,078]</a:t>
            </a:r>
            <a:r>
              <a:rPr lang="en-US" b="1" dirty="0" smtClean="0"/>
              <a:t> </a:t>
            </a:r>
            <a:r>
              <a:rPr lang="en-US" dirty="0" smtClean="0"/>
              <a:t>)</a:t>
            </a:r>
            <a:r>
              <a:rPr lang="en-US" b="1" i="1" dirty="0" smtClean="0"/>
              <a:t> had fewer than 25,000 births.</a:t>
            </a:r>
            <a:r>
              <a:rPr lang="en-US" dirty="0" smtClean="0"/>
              <a:t> </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8E796F-689F-45A2-B745-F91021A42771}" type="slidenum">
              <a:rPr lang="en-US" smtClean="0"/>
              <a:pPr eaLnBrk="1" hangingPunct="1"/>
              <a:t>6</a:t>
            </a:fld>
            <a:endParaRPr lang="en-US" smtClean="0"/>
          </a:p>
        </p:txBody>
      </p:sp>
    </p:spTree>
    <p:extLst>
      <p:ext uri="{BB962C8B-B14F-4D97-AF65-F5344CB8AC3E}">
        <p14:creationId xmlns:p14="http://schemas.microsoft.com/office/powerpoint/2010/main" val="360665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These are the two criteria we use to try to find countries that are at least somewhat comparable to the US. No country has the combination of size and wealth that matches the US perfectly, but 100,000 births suggests some complexity  of their system and $1,500 in health expenditures eliminates countries with large numbers of births (e.g. China, India, Mexico) but which are economically disadvantaged. 	 </a:t>
            </a:r>
            <a:r>
              <a:rPr lang="en-US" dirty="0" smtClean="0"/>
              <a:t> </a:t>
            </a:r>
          </a:p>
        </p:txBody>
      </p:sp>
    </p:spTree>
    <p:extLst>
      <p:ext uri="{BB962C8B-B14F-4D97-AF65-F5344CB8AC3E}">
        <p14:creationId xmlns:p14="http://schemas.microsoft.com/office/powerpoint/2010/main" val="292818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Some countries just miss either because of number of births (e.g. Portugal could be dropped but has generally been over </a:t>
            </a:r>
            <a:r>
              <a:rPr lang="en-US" b="1" i="1" baseline="0" dirty="0" smtClean="0"/>
              <a:t> 100</a:t>
            </a:r>
            <a:r>
              <a:rPr lang="en-US" b="1" i="1" dirty="0" smtClean="0"/>
              <a:t>,000 so we kept them this year; Hungary has slipped </a:t>
            </a:r>
            <a:r>
              <a:rPr lang="en-US" b="1" i="1" baseline="0" dirty="0" smtClean="0"/>
              <a:t> on and off this list as their number of births has fluctuated around 100,000</a:t>
            </a:r>
            <a:r>
              <a:rPr lang="en-US" b="1" i="1" dirty="0" smtClean="0"/>
              <a:t>) or because of health expenditures (e.g. Poland @ $1,394).  Neither Japan nor Greece report the number of cesarean births nationally to international databases.</a:t>
            </a:r>
            <a:r>
              <a:rPr lang="en-US" dirty="0" smtClean="0"/>
              <a:t> </a:t>
            </a:r>
            <a:r>
              <a:rPr lang="en-US" b="1" i="1" dirty="0" smtClean="0"/>
              <a:t>The Japan rate came directly from a Japanese website and may not be comparable to the others. </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5E52B4-14B3-4CD3-A1E3-578B5047DA3A}" type="slidenum">
              <a:rPr lang="en-US" smtClean="0"/>
              <a:pPr eaLnBrk="1" hangingPunct="1"/>
              <a:t>8</a:t>
            </a:fld>
            <a:endParaRPr lang="en-US" smtClean="0"/>
          </a:p>
        </p:txBody>
      </p:sp>
    </p:spTree>
    <p:extLst>
      <p:ext uri="{BB962C8B-B14F-4D97-AF65-F5344CB8AC3E}">
        <p14:creationId xmlns:p14="http://schemas.microsoft.com/office/powerpoint/2010/main" val="274246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The Institute of Medicine published in early 2013</a:t>
            </a:r>
            <a:r>
              <a:rPr lang="en-US" b="1" i="1" baseline="0" dirty="0" smtClean="0"/>
              <a:t> the report described in the slide above. This 405 page study (available free online from National Academies Press website) carefully identifies 15 countries to compare to the US on a wide variety of health measures, including maternal and infant outcomes. It’s a valuable study whose findings can be easily incorporated into classrooms. For purposes of this presentation it helps affirm the choice of the comparison countries presented here.  The 3 countries they use that we don’t were excluded  here because they had too few births: Denmark ( ~58,000) Finland (~60,000) and Switzerland (~82,000).  All 3 by the way have much better birth outcomes than the U.S.  The four we include that they don’t are  </a:t>
            </a:r>
            <a:r>
              <a:rPr lang="en-US" b="1" i="1" dirty="0" smtClean="0">
                <a:solidFill>
                  <a:schemeClr val="bg1"/>
                </a:solidFill>
                <a:latin typeface="+mn-lt"/>
              </a:rPr>
              <a:t>Belgium, Czech Republic, Greece and Hungary.</a:t>
            </a:r>
            <a:r>
              <a:rPr lang="en-US" b="1" i="1" baseline="0" dirty="0" smtClean="0">
                <a:solidFill>
                  <a:schemeClr val="bg1"/>
                </a:solidFill>
                <a:latin typeface="+mn-lt"/>
              </a:rPr>
              <a:t> Greece, while it meets our criteria, is often missing from the analysis because of limited data available. </a:t>
            </a:r>
            <a:endParaRPr lang="en-US" b="1" i="1" dirty="0" smtClean="0">
              <a:solidFill>
                <a:schemeClr val="bg1"/>
              </a:solidFill>
              <a:latin typeface="+mn-lt"/>
            </a:endParaRPr>
          </a:p>
          <a:p>
            <a:endParaRPr lang="en-US" b="1" i="1" dirty="0"/>
          </a:p>
        </p:txBody>
      </p:sp>
      <p:sp>
        <p:nvSpPr>
          <p:cNvPr id="4" name="Slide Number Placeholder 3"/>
          <p:cNvSpPr>
            <a:spLocks noGrp="1"/>
          </p:cNvSpPr>
          <p:nvPr>
            <p:ph type="sldNum" sz="quarter" idx="10"/>
          </p:nvPr>
        </p:nvSpPr>
        <p:spPr/>
        <p:txBody>
          <a:bodyPr/>
          <a:lstStyle/>
          <a:p>
            <a:pPr>
              <a:defRPr/>
            </a:pPr>
            <a:fld id="{B7EEB45B-3865-4DF6-872C-E1074DA0322B}" type="slidenum">
              <a:rPr lang="en-US" smtClean="0"/>
              <a:pPr>
                <a:defRPr/>
              </a:pPr>
              <a:t>9</a:t>
            </a:fld>
            <a:endParaRPr lang="en-US"/>
          </a:p>
        </p:txBody>
      </p:sp>
    </p:spTree>
    <p:extLst>
      <p:ext uri="{BB962C8B-B14F-4D97-AF65-F5344CB8AC3E}">
        <p14:creationId xmlns:p14="http://schemas.microsoft.com/office/powerpoint/2010/main" val="105049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C49A1F-89A3-4665-842D-A7BD87A04B40}" type="slidenum">
              <a:rPr lang="en-US"/>
              <a:pPr>
                <a:defRPr/>
              </a:pPr>
              <a:t>‹#›</a:t>
            </a:fld>
            <a:endParaRPr lang="en-US"/>
          </a:p>
        </p:txBody>
      </p:sp>
    </p:spTree>
    <p:extLst>
      <p:ext uri="{BB962C8B-B14F-4D97-AF65-F5344CB8AC3E}">
        <p14:creationId xmlns:p14="http://schemas.microsoft.com/office/powerpoint/2010/main" val="395587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67988-AA1E-4662-9D05-1A458D695E26}" type="slidenum">
              <a:rPr lang="en-US"/>
              <a:pPr>
                <a:defRPr/>
              </a:pPr>
              <a:t>‹#›</a:t>
            </a:fld>
            <a:endParaRPr lang="en-US"/>
          </a:p>
        </p:txBody>
      </p:sp>
    </p:spTree>
    <p:extLst>
      <p:ext uri="{BB962C8B-B14F-4D97-AF65-F5344CB8AC3E}">
        <p14:creationId xmlns:p14="http://schemas.microsoft.com/office/powerpoint/2010/main" val="207321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725D34-2BE8-4B01-9FC9-84D40BEB90FA}" type="slidenum">
              <a:rPr lang="en-US"/>
              <a:pPr>
                <a:defRPr/>
              </a:pPr>
              <a:t>‹#›</a:t>
            </a:fld>
            <a:endParaRPr lang="en-US"/>
          </a:p>
        </p:txBody>
      </p:sp>
    </p:spTree>
    <p:extLst>
      <p:ext uri="{BB962C8B-B14F-4D97-AF65-F5344CB8AC3E}">
        <p14:creationId xmlns:p14="http://schemas.microsoft.com/office/powerpoint/2010/main" val="2373382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3184C2-1E38-4838-BD8E-E5DD951C57E8}" type="slidenum">
              <a:rPr lang="en-US"/>
              <a:pPr>
                <a:defRPr/>
              </a:pPr>
              <a:t>‹#›</a:t>
            </a:fld>
            <a:endParaRPr lang="en-US"/>
          </a:p>
        </p:txBody>
      </p:sp>
    </p:spTree>
    <p:extLst>
      <p:ext uri="{BB962C8B-B14F-4D97-AF65-F5344CB8AC3E}">
        <p14:creationId xmlns:p14="http://schemas.microsoft.com/office/powerpoint/2010/main" val="1755309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1D0B-0945-47E8-85DD-D869147A292A}" type="slidenum">
              <a:rPr lang="en-US"/>
              <a:pPr>
                <a:defRPr/>
              </a:pPr>
              <a:t>‹#›</a:t>
            </a:fld>
            <a:endParaRPr lang="en-US"/>
          </a:p>
        </p:txBody>
      </p:sp>
    </p:spTree>
    <p:extLst>
      <p:ext uri="{BB962C8B-B14F-4D97-AF65-F5344CB8AC3E}">
        <p14:creationId xmlns:p14="http://schemas.microsoft.com/office/powerpoint/2010/main" val="1327435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824DA3-8E5F-4BCC-BE5E-52D9F221219B}" type="slidenum">
              <a:rPr lang="en-US"/>
              <a:pPr>
                <a:defRPr/>
              </a:pPr>
              <a:t>‹#›</a:t>
            </a:fld>
            <a:endParaRPr lang="en-US"/>
          </a:p>
        </p:txBody>
      </p:sp>
    </p:spTree>
    <p:extLst>
      <p:ext uri="{BB962C8B-B14F-4D97-AF65-F5344CB8AC3E}">
        <p14:creationId xmlns:p14="http://schemas.microsoft.com/office/powerpoint/2010/main" val="735464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009D58-6903-46A8-A1F6-DFD24120889C}" type="slidenum">
              <a:rPr lang="en-US"/>
              <a:pPr>
                <a:defRPr/>
              </a:pPr>
              <a:t>‹#›</a:t>
            </a:fld>
            <a:endParaRPr lang="en-US"/>
          </a:p>
        </p:txBody>
      </p:sp>
    </p:spTree>
    <p:extLst>
      <p:ext uri="{BB962C8B-B14F-4D97-AF65-F5344CB8AC3E}">
        <p14:creationId xmlns:p14="http://schemas.microsoft.com/office/powerpoint/2010/main" val="4128594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9DDBDD-D8FC-4537-A2AD-85BA834EF767}" type="datetimeFigureOut">
              <a:rPr lang="en-US"/>
              <a:pPr>
                <a:defRPr/>
              </a:pPr>
              <a:t>7/11/2013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A5EEEB-4BED-4148-9285-75199FB0ADA0}" type="slidenum">
              <a:rPr lang="en-US"/>
              <a:pPr>
                <a:defRPr/>
              </a:pPr>
              <a:t>‹#›</a:t>
            </a:fld>
            <a:endParaRPr lang="en-US"/>
          </a:p>
        </p:txBody>
      </p:sp>
    </p:spTree>
    <p:extLst>
      <p:ext uri="{BB962C8B-B14F-4D97-AF65-F5344CB8AC3E}">
        <p14:creationId xmlns:p14="http://schemas.microsoft.com/office/powerpoint/2010/main" val="3450280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CC4E5F-8800-4A76-A747-A8D9D29E314B}" type="datetimeFigureOut">
              <a:rPr lang="en-US"/>
              <a:pPr>
                <a:defRPr/>
              </a:pPr>
              <a:t>7/11/2013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2B2BDE-7108-4E0E-9B1C-94F6F7CEBB2D}" type="slidenum">
              <a:rPr lang="en-US"/>
              <a:pPr>
                <a:defRPr/>
              </a:pPr>
              <a:t>‹#›</a:t>
            </a:fld>
            <a:endParaRPr lang="en-US"/>
          </a:p>
        </p:txBody>
      </p:sp>
    </p:spTree>
    <p:extLst>
      <p:ext uri="{BB962C8B-B14F-4D97-AF65-F5344CB8AC3E}">
        <p14:creationId xmlns:p14="http://schemas.microsoft.com/office/powerpoint/2010/main" val="1844535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4C6930-B5AF-4361-89C1-9EB43D528640}" type="datetimeFigureOut">
              <a:rPr lang="en-US"/>
              <a:pPr>
                <a:defRPr/>
              </a:pPr>
              <a:t>7/11/2013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95E129-FDAF-4C91-B73A-DCE25B030E3B}" type="slidenum">
              <a:rPr lang="en-US"/>
              <a:pPr>
                <a:defRPr/>
              </a:pPr>
              <a:t>‹#›</a:t>
            </a:fld>
            <a:endParaRPr lang="en-US"/>
          </a:p>
        </p:txBody>
      </p:sp>
    </p:spTree>
    <p:extLst>
      <p:ext uri="{BB962C8B-B14F-4D97-AF65-F5344CB8AC3E}">
        <p14:creationId xmlns:p14="http://schemas.microsoft.com/office/powerpoint/2010/main" val="1570596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DD7AFEB-66AC-441A-805A-CE6E5FE259A0}" type="datetimeFigureOut">
              <a:rPr lang="en-US"/>
              <a:pPr>
                <a:defRPr/>
              </a:pPr>
              <a:t>7/11/2013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1E13B76-1474-42BB-AA14-37E08A344E5C}" type="slidenum">
              <a:rPr lang="en-US"/>
              <a:pPr>
                <a:defRPr/>
              </a:pPr>
              <a:t>‹#›</a:t>
            </a:fld>
            <a:endParaRPr lang="en-US"/>
          </a:p>
        </p:txBody>
      </p:sp>
    </p:spTree>
    <p:extLst>
      <p:ext uri="{BB962C8B-B14F-4D97-AF65-F5344CB8AC3E}">
        <p14:creationId xmlns:p14="http://schemas.microsoft.com/office/powerpoint/2010/main" val="193232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6400800" y="64198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1ED8844-15C8-450F-B3B1-B9F28C369CB7}" type="slidenum">
              <a:rPr lang="en-US"/>
              <a:pPr>
                <a:defRPr/>
              </a:pPr>
              <a:t>‹#›</a:t>
            </a:fld>
            <a:endParaRPr lang="en-US"/>
          </a:p>
        </p:txBody>
      </p:sp>
    </p:spTree>
    <p:extLst>
      <p:ext uri="{BB962C8B-B14F-4D97-AF65-F5344CB8AC3E}">
        <p14:creationId xmlns:p14="http://schemas.microsoft.com/office/powerpoint/2010/main" val="893833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2B02295-77AF-4BAD-B544-B27C2E62F657}" type="datetimeFigureOut">
              <a:rPr lang="en-US"/>
              <a:pPr>
                <a:defRPr/>
              </a:pPr>
              <a:t>7/11/2013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B3DD9AC-E658-41A1-B0D3-33B515370A0C}" type="slidenum">
              <a:rPr lang="en-US"/>
              <a:pPr>
                <a:defRPr/>
              </a:pPr>
              <a:t>‹#›</a:t>
            </a:fld>
            <a:endParaRPr lang="en-US"/>
          </a:p>
        </p:txBody>
      </p:sp>
    </p:spTree>
    <p:extLst>
      <p:ext uri="{BB962C8B-B14F-4D97-AF65-F5344CB8AC3E}">
        <p14:creationId xmlns:p14="http://schemas.microsoft.com/office/powerpoint/2010/main" val="2655271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65AC787-D2F1-4647-BAB5-7A6A04C6687F}" type="datetimeFigureOut">
              <a:rPr lang="en-US"/>
              <a:pPr>
                <a:defRPr/>
              </a:pPr>
              <a:t>7/11/2013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C0BF794-85E4-4FDE-B6B6-DE2017E0D186}" type="slidenum">
              <a:rPr lang="en-US"/>
              <a:pPr>
                <a:defRPr/>
              </a:pPr>
              <a:t>‹#›</a:t>
            </a:fld>
            <a:endParaRPr lang="en-US"/>
          </a:p>
        </p:txBody>
      </p:sp>
    </p:spTree>
    <p:extLst>
      <p:ext uri="{BB962C8B-B14F-4D97-AF65-F5344CB8AC3E}">
        <p14:creationId xmlns:p14="http://schemas.microsoft.com/office/powerpoint/2010/main" val="2934980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F9D9538-912F-4FAA-93E8-C1A0F221376F}" type="datetimeFigureOut">
              <a:rPr lang="en-US"/>
              <a:pPr>
                <a:defRPr/>
              </a:pPr>
              <a:t>7/11/2013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AFD4977-9A20-4A75-A1CC-237095CB8A46}" type="slidenum">
              <a:rPr lang="en-US"/>
              <a:pPr>
                <a:defRPr/>
              </a:pPr>
              <a:t>‹#›</a:t>
            </a:fld>
            <a:endParaRPr lang="en-US"/>
          </a:p>
        </p:txBody>
      </p:sp>
    </p:spTree>
    <p:extLst>
      <p:ext uri="{BB962C8B-B14F-4D97-AF65-F5344CB8AC3E}">
        <p14:creationId xmlns:p14="http://schemas.microsoft.com/office/powerpoint/2010/main" val="2402828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BA67D9C-39F0-4EDE-AE9A-1C934E0CA41A}" type="datetimeFigureOut">
              <a:rPr lang="en-US"/>
              <a:pPr>
                <a:defRPr/>
              </a:pPr>
              <a:t>7/11/2013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9D3E9-58FF-4010-BDB4-2F3F4D93D467}" type="slidenum">
              <a:rPr lang="en-US"/>
              <a:pPr>
                <a:defRPr/>
              </a:pPr>
              <a:t>‹#›</a:t>
            </a:fld>
            <a:endParaRPr lang="en-US"/>
          </a:p>
        </p:txBody>
      </p:sp>
    </p:spTree>
    <p:extLst>
      <p:ext uri="{BB962C8B-B14F-4D97-AF65-F5344CB8AC3E}">
        <p14:creationId xmlns:p14="http://schemas.microsoft.com/office/powerpoint/2010/main" val="330961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6CDB32D-0BA4-49C7-A302-AB6096E787F5}" type="datetimeFigureOut">
              <a:rPr lang="en-US"/>
              <a:pPr>
                <a:defRPr/>
              </a:pPr>
              <a:t>7/11/2013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53D0BC0-4B94-4F6B-AE12-677FC649EB27}" type="slidenum">
              <a:rPr lang="en-US"/>
              <a:pPr>
                <a:defRPr/>
              </a:pPr>
              <a:t>‹#›</a:t>
            </a:fld>
            <a:endParaRPr lang="en-US"/>
          </a:p>
        </p:txBody>
      </p:sp>
    </p:spTree>
    <p:extLst>
      <p:ext uri="{BB962C8B-B14F-4D97-AF65-F5344CB8AC3E}">
        <p14:creationId xmlns:p14="http://schemas.microsoft.com/office/powerpoint/2010/main" val="1548392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779D39-3E7D-4590-8E70-08E785206F3C}" type="datetimeFigureOut">
              <a:rPr lang="en-US"/>
              <a:pPr>
                <a:defRPr/>
              </a:pPr>
              <a:t>7/11/2013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A4BA1-3C06-4B21-834C-8C59C279F04F}" type="slidenum">
              <a:rPr lang="en-US"/>
              <a:pPr>
                <a:defRPr/>
              </a:pPr>
              <a:t>‹#›</a:t>
            </a:fld>
            <a:endParaRPr lang="en-US"/>
          </a:p>
        </p:txBody>
      </p:sp>
    </p:spTree>
    <p:extLst>
      <p:ext uri="{BB962C8B-B14F-4D97-AF65-F5344CB8AC3E}">
        <p14:creationId xmlns:p14="http://schemas.microsoft.com/office/powerpoint/2010/main" val="772438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036892-6193-4A46-8FC4-B2E8234A3E3F}" type="datetimeFigureOut">
              <a:rPr lang="en-US"/>
              <a:pPr>
                <a:defRPr/>
              </a:pPr>
              <a:t>7/11/2013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914DB5-52DD-4313-A2FC-316263EF1862}" type="slidenum">
              <a:rPr lang="en-US"/>
              <a:pPr>
                <a:defRPr/>
              </a:pPr>
              <a:t>‹#›</a:t>
            </a:fld>
            <a:endParaRPr lang="en-US"/>
          </a:p>
        </p:txBody>
      </p:sp>
    </p:spTree>
    <p:extLst>
      <p:ext uri="{BB962C8B-B14F-4D97-AF65-F5344CB8AC3E}">
        <p14:creationId xmlns:p14="http://schemas.microsoft.com/office/powerpoint/2010/main" val="3864224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88DD4F-E058-43F6-8E3F-89876F2416EC}" type="datetimeFigureOut">
              <a:rPr lang="en-US"/>
              <a:pPr>
                <a:defRPr/>
              </a:pPr>
              <a:t>7/11/2013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BA3368-496B-4A25-9EA5-3ABC08EC26FC}" type="slidenum">
              <a:rPr lang="en-US"/>
              <a:pPr>
                <a:defRPr/>
              </a:pPr>
              <a:t>‹#›</a:t>
            </a:fld>
            <a:endParaRPr lang="en-US"/>
          </a:p>
        </p:txBody>
      </p:sp>
    </p:spTree>
    <p:extLst>
      <p:ext uri="{BB962C8B-B14F-4D97-AF65-F5344CB8AC3E}">
        <p14:creationId xmlns:p14="http://schemas.microsoft.com/office/powerpoint/2010/main" val="533081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84E97E-366F-4E22-81EF-843AE75B93E9}" type="datetimeFigureOut">
              <a:rPr lang="en-US"/>
              <a:pPr>
                <a:defRPr/>
              </a:pPr>
              <a:t>7/11/2013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D98398-F081-4555-A4E6-625563905732}" type="slidenum">
              <a:rPr lang="en-US"/>
              <a:pPr>
                <a:defRPr/>
              </a:pPr>
              <a:t>‹#›</a:t>
            </a:fld>
            <a:endParaRPr lang="en-US"/>
          </a:p>
        </p:txBody>
      </p:sp>
    </p:spTree>
    <p:extLst>
      <p:ext uri="{BB962C8B-B14F-4D97-AF65-F5344CB8AC3E}">
        <p14:creationId xmlns:p14="http://schemas.microsoft.com/office/powerpoint/2010/main" val="4050204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B456B9-B3AC-420E-AA44-B617D461421C}" type="datetimeFigureOut">
              <a:rPr lang="en-US"/>
              <a:pPr>
                <a:defRPr/>
              </a:pPr>
              <a:t>7/11/2013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500449-640F-4898-951C-4CFDEAA642F4}" type="slidenum">
              <a:rPr lang="en-US"/>
              <a:pPr>
                <a:defRPr/>
              </a:pPr>
              <a:t>‹#›</a:t>
            </a:fld>
            <a:endParaRPr lang="en-US"/>
          </a:p>
        </p:txBody>
      </p:sp>
    </p:spTree>
    <p:extLst>
      <p:ext uri="{BB962C8B-B14F-4D97-AF65-F5344CB8AC3E}">
        <p14:creationId xmlns:p14="http://schemas.microsoft.com/office/powerpoint/2010/main" val="1415794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E1B896-8271-40FE-8FEA-133412E9DC58}" type="slidenum">
              <a:rPr lang="en-US"/>
              <a:pPr>
                <a:defRPr/>
              </a:pPr>
              <a:t>‹#›</a:t>
            </a:fld>
            <a:endParaRPr lang="en-US"/>
          </a:p>
        </p:txBody>
      </p:sp>
    </p:spTree>
    <p:extLst>
      <p:ext uri="{BB962C8B-B14F-4D97-AF65-F5344CB8AC3E}">
        <p14:creationId xmlns:p14="http://schemas.microsoft.com/office/powerpoint/2010/main" val="2820743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331DE42-65CB-481E-B7B2-80ED76CFDC60}" type="datetimeFigureOut">
              <a:rPr lang="en-US"/>
              <a:pPr>
                <a:defRPr/>
              </a:pPr>
              <a:t>7/11/2013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C3C5DB1-3234-40FE-8D5B-C90F3D6A5BF8}" type="slidenum">
              <a:rPr lang="en-US"/>
              <a:pPr>
                <a:defRPr/>
              </a:pPr>
              <a:t>‹#›</a:t>
            </a:fld>
            <a:endParaRPr lang="en-US"/>
          </a:p>
        </p:txBody>
      </p:sp>
    </p:spTree>
    <p:extLst>
      <p:ext uri="{BB962C8B-B14F-4D97-AF65-F5344CB8AC3E}">
        <p14:creationId xmlns:p14="http://schemas.microsoft.com/office/powerpoint/2010/main" val="3460706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B6AA90FC-6D2F-4819-8282-860E20308B2C}" type="datetimeFigureOut">
              <a:rPr lang="en-US"/>
              <a:pPr>
                <a:defRPr/>
              </a:pPr>
              <a:t>7/11/2013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C0973CB-66AD-4429-B244-5EF31B843B69}" type="slidenum">
              <a:rPr lang="en-US"/>
              <a:pPr>
                <a:defRPr/>
              </a:pPr>
              <a:t>‹#›</a:t>
            </a:fld>
            <a:endParaRPr lang="en-US"/>
          </a:p>
        </p:txBody>
      </p:sp>
    </p:spTree>
    <p:extLst>
      <p:ext uri="{BB962C8B-B14F-4D97-AF65-F5344CB8AC3E}">
        <p14:creationId xmlns:p14="http://schemas.microsoft.com/office/powerpoint/2010/main" val="619989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4017F4A-6EE9-47D3-B3D8-A4EB9597054C}" type="datetimeFigureOut">
              <a:rPr lang="en-US"/>
              <a:pPr>
                <a:defRPr/>
              </a:pPr>
              <a:t>7/11/2013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D3F387A-2375-42D8-AFDB-0F8A1B52562D}" type="slidenum">
              <a:rPr lang="en-US"/>
              <a:pPr>
                <a:defRPr/>
              </a:pPr>
              <a:t>‹#›</a:t>
            </a:fld>
            <a:endParaRPr lang="en-US"/>
          </a:p>
        </p:txBody>
      </p:sp>
    </p:spTree>
    <p:extLst>
      <p:ext uri="{BB962C8B-B14F-4D97-AF65-F5344CB8AC3E}">
        <p14:creationId xmlns:p14="http://schemas.microsoft.com/office/powerpoint/2010/main" val="4182806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732F2A8-3836-442D-9410-A213688697C9}" type="datetimeFigureOut">
              <a:rPr lang="en-US"/>
              <a:pPr>
                <a:defRPr/>
              </a:pPr>
              <a:t>7/11/2013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74B38B8-A02C-4808-B832-0079103A6920}" type="slidenum">
              <a:rPr lang="en-US"/>
              <a:pPr>
                <a:defRPr/>
              </a:pPr>
              <a:t>‹#›</a:t>
            </a:fld>
            <a:endParaRPr lang="en-US"/>
          </a:p>
        </p:txBody>
      </p:sp>
    </p:spTree>
    <p:extLst>
      <p:ext uri="{BB962C8B-B14F-4D97-AF65-F5344CB8AC3E}">
        <p14:creationId xmlns:p14="http://schemas.microsoft.com/office/powerpoint/2010/main" val="2239701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22B7A0F-7CAA-4B3E-B69A-0216CD364293}" type="datetimeFigureOut">
              <a:rPr lang="en-US"/>
              <a:pPr>
                <a:defRPr/>
              </a:pPr>
              <a:t>7/11/2013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89E1A26-8FA1-4CBD-96AE-5A935363DA86}" type="slidenum">
              <a:rPr lang="en-US"/>
              <a:pPr>
                <a:defRPr/>
              </a:pPr>
              <a:t>‹#›</a:t>
            </a:fld>
            <a:endParaRPr lang="en-US"/>
          </a:p>
        </p:txBody>
      </p:sp>
    </p:spTree>
    <p:extLst>
      <p:ext uri="{BB962C8B-B14F-4D97-AF65-F5344CB8AC3E}">
        <p14:creationId xmlns:p14="http://schemas.microsoft.com/office/powerpoint/2010/main" val="1243385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9844D6D-EA0B-4353-8C84-2E65C0B7F87C}" type="datetimeFigureOut">
              <a:rPr lang="en-US"/>
              <a:pPr>
                <a:defRPr/>
              </a:pPr>
              <a:t>7/11/2013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CE7CCFD-D065-4211-87DC-564EF8CEC65D}" type="slidenum">
              <a:rPr lang="en-US"/>
              <a:pPr>
                <a:defRPr/>
              </a:pPr>
              <a:t>‹#›</a:t>
            </a:fld>
            <a:endParaRPr lang="en-US"/>
          </a:p>
        </p:txBody>
      </p:sp>
    </p:spTree>
    <p:extLst>
      <p:ext uri="{BB962C8B-B14F-4D97-AF65-F5344CB8AC3E}">
        <p14:creationId xmlns:p14="http://schemas.microsoft.com/office/powerpoint/2010/main" val="1170940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45DCDE-68AE-403B-B152-CB73A7F19A35}" type="datetimeFigureOut">
              <a:rPr lang="en-US"/>
              <a:pPr>
                <a:defRPr/>
              </a:pPr>
              <a:t>7/11/2013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1CAA0C-AD7D-433D-A2EF-D8BD5E69B57F}" type="slidenum">
              <a:rPr lang="en-US"/>
              <a:pPr>
                <a:defRPr/>
              </a:pPr>
              <a:t>‹#›</a:t>
            </a:fld>
            <a:endParaRPr lang="en-US"/>
          </a:p>
        </p:txBody>
      </p:sp>
    </p:spTree>
    <p:extLst>
      <p:ext uri="{BB962C8B-B14F-4D97-AF65-F5344CB8AC3E}">
        <p14:creationId xmlns:p14="http://schemas.microsoft.com/office/powerpoint/2010/main" val="3049761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ABBCCA-E03B-4482-A6AA-448F20CF8B07}" type="datetimeFigureOut">
              <a:rPr lang="en-US"/>
              <a:pPr>
                <a:defRPr/>
              </a:pPr>
              <a:t>7/11/2013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135F0D-7E74-407F-91FF-CE808AF370D8}" type="slidenum">
              <a:rPr lang="en-US"/>
              <a:pPr>
                <a:defRPr/>
              </a:pPr>
              <a:t>‹#›</a:t>
            </a:fld>
            <a:endParaRPr lang="en-US"/>
          </a:p>
        </p:txBody>
      </p:sp>
    </p:spTree>
    <p:extLst>
      <p:ext uri="{BB962C8B-B14F-4D97-AF65-F5344CB8AC3E}">
        <p14:creationId xmlns:p14="http://schemas.microsoft.com/office/powerpoint/2010/main" val="2852507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BED7EDF-6BC6-444A-B959-D4AD003FF53B}" type="datetimeFigureOut">
              <a:rPr lang="en-US"/>
              <a:pPr>
                <a:defRPr/>
              </a:pPr>
              <a:t>7/11/2013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DBF0E-C07F-452A-B34D-8B19C8257760}" type="slidenum">
              <a:rPr lang="en-US"/>
              <a:pPr>
                <a:defRPr/>
              </a:pPr>
              <a:t>‹#›</a:t>
            </a:fld>
            <a:endParaRPr lang="en-US"/>
          </a:p>
        </p:txBody>
      </p:sp>
    </p:spTree>
    <p:extLst>
      <p:ext uri="{BB962C8B-B14F-4D97-AF65-F5344CB8AC3E}">
        <p14:creationId xmlns:p14="http://schemas.microsoft.com/office/powerpoint/2010/main" val="23223921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294E54-4C76-4AC6-B404-AA58077F76C0}" type="datetimeFigureOut">
              <a:rPr lang="en-US"/>
              <a:pPr>
                <a:defRPr/>
              </a:pPr>
              <a:t>7/11/2013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091A80-2D28-45E6-991F-FD443986B761}" type="slidenum">
              <a:rPr lang="en-US"/>
              <a:pPr>
                <a:defRPr/>
              </a:pPr>
              <a:t>‹#›</a:t>
            </a:fld>
            <a:endParaRPr lang="en-US"/>
          </a:p>
        </p:txBody>
      </p:sp>
    </p:spTree>
    <p:extLst>
      <p:ext uri="{BB962C8B-B14F-4D97-AF65-F5344CB8AC3E}">
        <p14:creationId xmlns:p14="http://schemas.microsoft.com/office/powerpoint/2010/main" val="221884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4121F6-3D7D-4B42-9A11-707F2070F6CB}" type="slidenum">
              <a:rPr lang="en-US"/>
              <a:pPr>
                <a:defRPr/>
              </a:pPr>
              <a:t>‹#›</a:t>
            </a:fld>
            <a:endParaRPr lang="en-US"/>
          </a:p>
        </p:txBody>
      </p:sp>
    </p:spTree>
    <p:extLst>
      <p:ext uri="{BB962C8B-B14F-4D97-AF65-F5344CB8AC3E}">
        <p14:creationId xmlns:p14="http://schemas.microsoft.com/office/powerpoint/2010/main" val="33058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7F1F6C-326F-4DFC-8527-5DB0A99C5EA6}" type="datetimeFigureOut">
              <a:rPr lang="en-US"/>
              <a:pPr>
                <a:defRPr/>
              </a:pPr>
              <a:t>7/11/2013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B28B0B-6C16-4B77-8B40-1D253B53D2F7}" type="slidenum">
              <a:rPr lang="en-US"/>
              <a:pPr>
                <a:defRPr/>
              </a:pPr>
              <a:t>‹#›</a:t>
            </a:fld>
            <a:endParaRPr lang="en-US"/>
          </a:p>
        </p:txBody>
      </p:sp>
    </p:spTree>
    <p:extLst>
      <p:ext uri="{BB962C8B-B14F-4D97-AF65-F5344CB8AC3E}">
        <p14:creationId xmlns:p14="http://schemas.microsoft.com/office/powerpoint/2010/main" val="3501349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F651926-A5C2-4B7C-A888-678CCC71C5D4}" type="datetimeFigureOut">
              <a:rPr lang="en-US"/>
              <a:pPr>
                <a:defRPr/>
              </a:pPr>
              <a:t>7/11/2013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310850-795F-4193-A43B-433C46D55B69}" type="slidenum">
              <a:rPr lang="en-US"/>
              <a:pPr>
                <a:defRPr/>
              </a:pPr>
              <a:t>‹#›</a:t>
            </a:fld>
            <a:endParaRPr lang="en-US"/>
          </a:p>
        </p:txBody>
      </p:sp>
    </p:spTree>
    <p:extLst>
      <p:ext uri="{BB962C8B-B14F-4D97-AF65-F5344CB8AC3E}">
        <p14:creationId xmlns:p14="http://schemas.microsoft.com/office/powerpoint/2010/main" val="832170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F7D71CB-A186-4171-B6EF-A7F91376EB67}" type="datetimeFigureOut">
              <a:rPr lang="en-US"/>
              <a:pPr>
                <a:defRPr/>
              </a:pPr>
              <a:t>7/11/2013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8705FF-ED43-48A2-A7E4-FA526FCFEA85}" type="slidenum">
              <a:rPr lang="en-US"/>
              <a:pPr>
                <a:defRPr/>
              </a:pPr>
              <a:t>‹#›</a:t>
            </a:fld>
            <a:endParaRPr lang="en-US"/>
          </a:p>
        </p:txBody>
      </p:sp>
    </p:spTree>
    <p:extLst>
      <p:ext uri="{BB962C8B-B14F-4D97-AF65-F5344CB8AC3E}">
        <p14:creationId xmlns:p14="http://schemas.microsoft.com/office/powerpoint/2010/main" val="13320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0797034-3628-40D2-ACAD-28ABF53EB0F9}" type="datetimeFigureOut">
              <a:rPr lang="en-US"/>
              <a:pPr>
                <a:defRPr/>
              </a:pPr>
              <a:t>7/11/2013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0B8823-20CE-4F55-9C20-87D865B48D5F}" type="slidenum">
              <a:rPr lang="en-US"/>
              <a:pPr>
                <a:defRPr/>
              </a:pPr>
              <a:t>‹#›</a:t>
            </a:fld>
            <a:endParaRPr lang="en-US"/>
          </a:p>
        </p:txBody>
      </p:sp>
    </p:spTree>
    <p:extLst>
      <p:ext uri="{BB962C8B-B14F-4D97-AF65-F5344CB8AC3E}">
        <p14:creationId xmlns:p14="http://schemas.microsoft.com/office/powerpoint/2010/main" val="3874976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9B92CC-44B7-443C-A51D-2FBD9A82EC9A}" type="datetimeFigureOut">
              <a:rPr lang="en-US"/>
              <a:pPr>
                <a:defRPr/>
              </a:pPr>
              <a:t>7/11/2013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DA8542-AB61-4677-8DCE-ECF73F8507C8}" type="slidenum">
              <a:rPr lang="en-US"/>
              <a:pPr>
                <a:defRPr/>
              </a:pPr>
              <a:t>‹#›</a:t>
            </a:fld>
            <a:endParaRPr lang="en-US"/>
          </a:p>
        </p:txBody>
      </p:sp>
    </p:spTree>
    <p:extLst>
      <p:ext uri="{BB962C8B-B14F-4D97-AF65-F5344CB8AC3E}">
        <p14:creationId xmlns:p14="http://schemas.microsoft.com/office/powerpoint/2010/main" val="40071352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577A95-C514-4413-A05E-500D7618B9DF}" type="datetimeFigureOut">
              <a:rPr lang="en-US"/>
              <a:pPr>
                <a:defRPr/>
              </a:pPr>
              <a:t>7/11/2013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77DFC4-21B6-4BEE-8096-334902C20288}" type="slidenum">
              <a:rPr lang="en-US"/>
              <a:pPr>
                <a:defRPr/>
              </a:pPr>
              <a:t>‹#›</a:t>
            </a:fld>
            <a:endParaRPr lang="en-US"/>
          </a:p>
        </p:txBody>
      </p:sp>
    </p:spTree>
    <p:extLst>
      <p:ext uri="{BB962C8B-B14F-4D97-AF65-F5344CB8AC3E}">
        <p14:creationId xmlns:p14="http://schemas.microsoft.com/office/powerpoint/2010/main" val="3996466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D54BC5-90B8-4B1A-ACAB-2501F6882785}" type="datetimeFigureOut">
              <a:rPr lang="en-US"/>
              <a:pPr>
                <a:defRPr/>
              </a:pPr>
              <a:t>7/11/2013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D9D8D8-AAF7-4D54-9F00-8DD627DC8C1E}" type="slidenum">
              <a:rPr lang="en-US"/>
              <a:pPr>
                <a:defRPr/>
              </a:pPr>
              <a:t>‹#›</a:t>
            </a:fld>
            <a:endParaRPr lang="en-US"/>
          </a:p>
        </p:txBody>
      </p:sp>
    </p:spTree>
    <p:extLst>
      <p:ext uri="{BB962C8B-B14F-4D97-AF65-F5344CB8AC3E}">
        <p14:creationId xmlns:p14="http://schemas.microsoft.com/office/powerpoint/2010/main" val="1168292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958AE9-ED37-4C86-A679-B072C5BC4590}" type="datetimeFigureOut">
              <a:rPr lang="en-US"/>
              <a:pPr>
                <a:defRPr/>
              </a:pPr>
              <a:t>7/11/2013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0DE584-5623-4950-B499-5151AB60B5D6}" type="slidenum">
              <a:rPr lang="en-US"/>
              <a:pPr>
                <a:defRPr/>
              </a:pPr>
              <a:t>‹#›</a:t>
            </a:fld>
            <a:endParaRPr lang="en-US"/>
          </a:p>
        </p:txBody>
      </p:sp>
    </p:spTree>
    <p:extLst>
      <p:ext uri="{BB962C8B-B14F-4D97-AF65-F5344CB8AC3E}">
        <p14:creationId xmlns:p14="http://schemas.microsoft.com/office/powerpoint/2010/main" val="3914196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14489D-A9C4-4593-B2D9-AC07627E0433}" type="datetimeFigureOut">
              <a:rPr lang="en-US"/>
              <a:pPr>
                <a:defRPr/>
              </a:pPr>
              <a:t>7/11/2013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8C1035-E6A1-46A5-865F-1F6A98BB6F8B}" type="slidenum">
              <a:rPr lang="en-US"/>
              <a:pPr>
                <a:defRPr/>
              </a:pPr>
              <a:t>‹#›</a:t>
            </a:fld>
            <a:endParaRPr lang="en-US"/>
          </a:p>
        </p:txBody>
      </p:sp>
    </p:spTree>
    <p:extLst>
      <p:ext uri="{BB962C8B-B14F-4D97-AF65-F5344CB8AC3E}">
        <p14:creationId xmlns:p14="http://schemas.microsoft.com/office/powerpoint/2010/main" val="4233493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0B2903-8A9D-44F5-BF7E-561137935F9E}" type="datetimeFigureOut">
              <a:rPr lang="en-US" smtClean="0">
                <a:solidFill>
                  <a:prstClr val="black">
                    <a:tint val="75000"/>
                  </a:prstClr>
                </a:solidFill>
              </a:rPr>
              <a:pPr/>
              <a:t>7/11/2013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823AF4-6885-4668-8B8E-A18FE1709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09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1D50D74-163A-4AD9-A70D-551C47CD9F1F}" type="slidenum">
              <a:rPr lang="en-US"/>
              <a:pPr>
                <a:defRPr/>
              </a:pPr>
              <a:t>‹#›</a:t>
            </a:fld>
            <a:endParaRPr lang="en-US"/>
          </a:p>
        </p:txBody>
      </p:sp>
    </p:spTree>
    <p:extLst>
      <p:ext uri="{BB962C8B-B14F-4D97-AF65-F5344CB8AC3E}">
        <p14:creationId xmlns:p14="http://schemas.microsoft.com/office/powerpoint/2010/main" val="3815310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B2903-8A9D-44F5-BF7E-561137935F9E}" type="datetimeFigureOut">
              <a:rPr lang="en-US" smtClean="0">
                <a:solidFill>
                  <a:prstClr val="black">
                    <a:tint val="75000"/>
                  </a:prstClr>
                </a:solidFill>
              </a:rPr>
              <a:pPr/>
              <a:t>7/11/2013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823AF4-6885-4668-8B8E-A18FE1709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2711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0B2903-8A9D-44F5-BF7E-561137935F9E}" type="datetimeFigureOut">
              <a:rPr lang="en-US" smtClean="0">
                <a:solidFill>
                  <a:prstClr val="black">
                    <a:tint val="75000"/>
                  </a:prstClr>
                </a:solidFill>
              </a:rPr>
              <a:pPr/>
              <a:t>7/11/2013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823AF4-6885-4668-8B8E-A18FE1709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425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0B2903-8A9D-44F5-BF7E-561137935F9E}" type="datetimeFigureOut">
              <a:rPr lang="en-US" smtClean="0">
                <a:solidFill>
                  <a:prstClr val="black">
                    <a:tint val="75000"/>
                  </a:prstClr>
                </a:solidFill>
              </a:rPr>
              <a:pPr/>
              <a:t>7/11/2013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823AF4-6885-4668-8B8E-A18FE1709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9728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0B2903-8A9D-44F5-BF7E-561137935F9E}" type="datetimeFigureOut">
              <a:rPr lang="en-US" smtClean="0">
                <a:solidFill>
                  <a:prstClr val="black">
                    <a:tint val="75000"/>
                  </a:prstClr>
                </a:solidFill>
              </a:rPr>
              <a:pPr/>
              <a:t>7/11/2013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823AF4-6885-4668-8B8E-A18FE1709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06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0B2903-8A9D-44F5-BF7E-561137935F9E}" type="datetimeFigureOut">
              <a:rPr lang="en-US" smtClean="0">
                <a:solidFill>
                  <a:prstClr val="black">
                    <a:tint val="75000"/>
                  </a:prstClr>
                </a:solidFill>
              </a:rPr>
              <a:pPr/>
              <a:t>7/11/2013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823AF4-6885-4668-8B8E-A18FE1709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063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B2903-8A9D-44F5-BF7E-561137935F9E}" type="datetimeFigureOut">
              <a:rPr lang="en-US" smtClean="0">
                <a:solidFill>
                  <a:prstClr val="black">
                    <a:tint val="75000"/>
                  </a:prstClr>
                </a:solidFill>
              </a:rPr>
              <a:pPr/>
              <a:t>7/11/2013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823AF4-6885-4668-8B8E-A18FE1709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163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B2903-8A9D-44F5-BF7E-561137935F9E}" type="datetimeFigureOut">
              <a:rPr lang="en-US" smtClean="0">
                <a:solidFill>
                  <a:prstClr val="black">
                    <a:tint val="75000"/>
                  </a:prstClr>
                </a:solidFill>
              </a:rPr>
              <a:pPr/>
              <a:t>7/11/2013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823AF4-6885-4668-8B8E-A18FE1709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3913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B2903-8A9D-44F5-BF7E-561137935F9E}" type="datetimeFigureOut">
              <a:rPr lang="en-US" smtClean="0">
                <a:solidFill>
                  <a:prstClr val="black">
                    <a:tint val="75000"/>
                  </a:prstClr>
                </a:solidFill>
              </a:rPr>
              <a:pPr/>
              <a:t>7/11/2013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823AF4-6885-4668-8B8E-A18FE1709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146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B2903-8A9D-44F5-BF7E-561137935F9E}" type="datetimeFigureOut">
              <a:rPr lang="en-US" smtClean="0">
                <a:solidFill>
                  <a:prstClr val="black">
                    <a:tint val="75000"/>
                  </a:prstClr>
                </a:solidFill>
              </a:rPr>
              <a:pPr/>
              <a:t>7/11/2013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823AF4-6885-4668-8B8E-A18FE1709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06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B2903-8A9D-44F5-BF7E-561137935F9E}" type="datetimeFigureOut">
              <a:rPr lang="en-US" smtClean="0">
                <a:solidFill>
                  <a:prstClr val="black">
                    <a:tint val="75000"/>
                  </a:prstClr>
                </a:solidFill>
              </a:rPr>
              <a:pPr/>
              <a:t>7/11/2013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823AF4-6885-4668-8B8E-A18FE17092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00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467720-BEA3-4304-B7FF-F34E5B71B539}" type="slidenum">
              <a:rPr lang="en-US"/>
              <a:pPr>
                <a:defRPr/>
              </a:pPr>
              <a:t>‹#›</a:t>
            </a:fld>
            <a:endParaRPr lang="en-US"/>
          </a:p>
        </p:txBody>
      </p:sp>
    </p:spTree>
    <p:extLst>
      <p:ext uri="{BB962C8B-B14F-4D97-AF65-F5344CB8AC3E}">
        <p14:creationId xmlns:p14="http://schemas.microsoft.com/office/powerpoint/2010/main" val="23707322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4E86BD-A689-4024-88CB-2789294D277C}" type="datetimeFigureOut">
              <a:rPr lang="en-US" smtClean="0">
                <a:solidFill>
                  <a:prstClr val="black">
                    <a:tint val="75000"/>
                  </a:prstClr>
                </a:solidFill>
              </a:rPr>
              <a:pPr/>
              <a:t>7/11/2013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5CCDFF-88F1-487B-A533-45F12B860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1303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E86BD-A689-4024-88CB-2789294D277C}" type="datetimeFigureOut">
              <a:rPr lang="en-US" smtClean="0">
                <a:solidFill>
                  <a:prstClr val="black">
                    <a:tint val="75000"/>
                  </a:prstClr>
                </a:solidFill>
              </a:rPr>
              <a:pPr/>
              <a:t>7/11/2013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5CCDFF-88F1-487B-A533-45F12B860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166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4E86BD-A689-4024-88CB-2789294D277C}" type="datetimeFigureOut">
              <a:rPr lang="en-US" smtClean="0">
                <a:solidFill>
                  <a:prstClr val="black">
                    <a:tint val="75000"/>
                  </a:prstClr>
                </a:solidFill>
              </a:rPr>
              <a:pPr/>
              <a:t>7/11/2013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5CCDFF-88F1-487B-A533-45F12B860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706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4E86BD-A689-4024-88CB-2789294D277C}" type="datetimeFigureOut">
              <a:rPr lang="en-US" smtClean="0">
                <a:solidFill>
                  <a:prstClr val="black">
                    <a:tint val="75000"/>
                  </a:prstClr>
                </a:solidFill>
              </a:rPr>
              <a:pPr/>
              <a:t>7/11/2013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5CCDFF-88F1-487B-A533-45F12B860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883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4E86BD-A689-4024-88CB-2789294D277C}" type="datetimeFigureOut">
              <a:rPr lang="en-US" smtClean="0">
                <a:solidFill>
                  <a:prstClr val="black">
                    <a:tint val="75000"/>
                  </a:prstClr>
                </a:solidFill>
              </a:rPr>
              <a:pPr/>
              <a:t>7/11/2013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5CCDFF-88F1-487B-A533-45F12B860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080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4E86BD-A689-4024-88CB-2789294D277C}" type="datetimeFigureOut">
              <a:rPr lang="en-US" smtClean="0">
                <a:solidFill>
                  <a:prstClr val="black">
                    <a:tint val="75000"/>
                  </a:prstClr>
                </a:solidFill>
              </a:rPr>
              <a:pPr/>
              <a:t>7/11/2013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5CCDFF-88F1-487B-A533-45F12B860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9853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E86BD-A689-4024-88CB-2789294D277C}" type="datetimeFigureOut">
              <a:rPr lang="en-US" smtClean="0">
                <a:solidFill>
                  <a:prstClr val="black">
                    <a:tint val="75000"/>
                  </a:prstClr>
                </a:solidFill>
              </a:rPr>
              <a:pPr/>
              <a:t>7/11/2013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5CCDFF-88F1-487B-A533-45F12B860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129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4E86BD-A689-4024-88CB-2789294D277C}" type="datetimeFigureOut">
              <a:rPr lang="en-US" smtClean="0">
                <a:solidFill>
                  <a:prstClr val="black">
                    <a:tint val="75000"/>
                  </a:prstClr>
                </a:solidFill>
              </a:rPr>
              <a:pPr/>
              <a:t>7/11/2013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5CCDFF-88F1-487B-A533-45F12B860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2400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4E86BD-A689-4024-88CB-2789294D277C}" type="datetimeFigureOut">
              <a:rPr lang="en-US" smtClean="0">
                <a:solidFill>
                  <a:prstClr val="black">
                    <a:tint val="75000"/>
                  </a:prstClr>
                </a:solidFill>
              </a:rPr>
              <a:pPr/>
              <a:t>7/11/2013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5CCDFF-88F1-487B-A533-45F12B860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4713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E86BD-A689-4024-88CB-2789294D277C}" type="datetimeFigureOut">
              <a:rPr lang="en-US" smtClean="0">
                <a:solidFill>
                  <a:prstClr val="black">
                    <a:tint val="75000"/>
                  </a:prstClr>
                </a:solidFill>
              </a:rPr>
              <a:pPr/>
              <a:t>7/11/2013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5CCDFF-88F1-487B-A533-45F12B860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96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1"/>
          <p:cNvSpPr>
            <a:spLocks noGrp="1"/>
          </p:cNvSpPr>
          <p:nvPr>
            <p:ph type="dt" sz="half" idx="10"/>
          </p:nvPr>
        </p:nvSpPr>
        <p:spPr/>
        <p:txBody>
          <a:bodyPr/>
          <a:lstStyle>
            <a:lvl1pPr>
              <a:defRPr/>
            </a:lvl1pPr>
          </a:lstStyle>
          <a:p>
            <a:pPr>
              <a:defRPr/>
            </a:pPr>
            <a:endParaRPr lang="en-US"/>
          </a:p>
        </p:txBody>
      </p:sp>
      <p:sp>
        <p:nvSpPr>
          <p:cNvPr id="3" name="Footer Placeholder 12"/>
          <p:cNvSpPr>
            <a:spLocks noGrp="1"/>
          </p:cNvSpPr>
          <p:nvPr>
            <p:ph type="ftr" sz="quarter" idx="11"/>
          </p:nvPr>
        </p:nvSpPr>
        <p:spPr/>
        <p:txBody>
          <a:bodyPr/>
          <a:lstStyle>
            <a:lvl1pPr>
              <a:defRPr sz="1800" b="1" i="1">
                <a:solidFill>
                  <a:srgbClr val="0000CC"/>
                </a:solidFill>
              </a:defRPr>
            </a:lvl1pPr>
          </a:lstStyle>
          <a:p>
            <a:pPr>
              <a:defRPr/>
            </a:pPr>
            <a:r>
              <a:rPr lang="en-US"/>
              <a:t>Birth by the Numbers</a:t>
            </a:r>
          </a:p>
        </p:txBody>
      </p:sp>
      <p:sp>
        <p:nvSpPr>
          <p:cNvPr id="4" name="Slide Number Placeholder 13"/>
          <p:cNvSpPr>
            <a:spLocks noGrp="1"/>
          </p:cNvSpPr>
          <p:nvPr>
            <p:ph type="sldNum" sz="quarter" idx="12"/>
          </p:nvPr>
        </p:nvSpPr>
        <p:spPr/>
        <p:txBody>
          <a:bodyPr/>
          <a:lstStyle>
            <a:lvl1pPr>
              <a:defRPr/>
            </a:lvl1pPr>
          </a:lstStyle>
          <a:p>
            <a:pPr>
              <a:defRPr/>
            </a:pPr>
            <a:fld id="{B8555132-8AA2-4645-AAEA-23EA6D821792}" type="slidenum">
              <a:rPr lang="en-US"/>
              <a:pPr>
                <a:defRPr/>
              </a:pPr>
              <a:t>‹#›</a:t>
            </a:fld>
            <a:endParaRPr lang="en-US"/>
          </a:p>
        </p:txBody>
      </p:sp>
    </p:spTree>
    <p:extLst>
      <p:ext uri="{BB962C8B-B14F-4D97-AF65-F5344CB8AC3E}">
        <p14:creationId xmlns:p14="http://schemas.microsoft.com/office/powerpoint/2010/main" val="23831486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E86BD-A689-4024-88CB-2789294D277C}" type="datetimeFigureOut">
              <a:rPr lang="en-US" smtClean="0">
                <a:solidFill>
                  <a:prstClr val="black">
                    <a:tint val="75000"/>
                  </a:prstClr>
                </a:solidFill>
              </a:rPr>
              <a:pPr/>
              <a:t>7/11/2013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5CCDFF-88F1-487B-A533-45F12B860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7476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6D1BD3-208F-4CD9-91F2-F1519BB47D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7368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5149236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BB63D3-E8DB-4598-ACBB-C95D7B2AE7A8}" type="slidenum">
              <a:rPr lang="en-US"/>
              <a:pPr>
                <a:defRPr/>
              </a:pPr>
              <a:t>‹#›</a:t>
            </a:fld>
            <a:endParaRPr lang="en-US"/>
          </a:p>
        </p:txBody>
      </p:sp>
    </p:spTree>
    <p:extLst>
      <p:ext uri="{BB962C8B-B14F-4D97-AF65-F5344CB8AC3E}">
        <p14:creationId xmlns:p14="http://schemas.microsoft.com/office/powerpoint/2010/main" val="21647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D38EBB-F87D-4351-B429-13FBB932B4C8}" type="slidenum">
              <a:rPr lang="en-US"/>
              <a:pPr>
                <a:defRPr/>
              </a:pPr>
              <a:t>‹#›</a:t>
            </a:fld>
            <a:endParaRPr lang="en-US"/>
          </a:p>
        </p:txBody>
      </p:sp>
    </p:spTree>
    <p:extLst>
      <p:ext uri="{BB962C8B-B14F-4D97-AF65-F5344CB8AC3E}">
        <p14:creationId xmlns:p14="http://schemas.microsoft.com/office/powerpoint/2010/main" val="174374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A1712D9-5047-476F-9ACC-413A440613D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13" r:id="rId1"/>
    <p:sldLayoutId id="2147484037" r:id="rId2"/>
    <p:sldLayoutId id="2147484014" r:id="rId3"/>
    <p:sldLayoutId id="2147484015" r:id="rId4"/>
    <p:sldLayoutId id="2147484016" r:id="rId5"/>
    <p:sldLayoutId id="2147484017" r:id="rId6"/>
    <p:sldLayoutId id="2147484038"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Lst>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Arial" charset="0"/>
        </a:defRPr>
      </a:lvl2pPr>
      <a:lvl3pPr algn="ctr" rtl="0" eaLnBrk="0" fontAlgn="base" hangingPunct="0">
        <a:spcBef>
          <a:spcPct val="0"/>
        </a:spcBef>
        <a:spcAft>
          <a:spcPct val="0"/>
        </a:spcAft>
        <a:defRPr sz="4400">
          <a:solidFill>
            <a:schemeClr val="bg2"/>
          </a:solidFill>
          <a:latin typeface="Arial" charset="0"/>
        </a:defRPr>
      </a:lvl3pPr>
      <a:lvl4pPr algn="ctr" rtl="0" eaLnBrk="0" fontAlgn="base" hangingPunct="0">
        <a:spcBef>
          <a:spcPct val="0"/>
        </a:spcBef>
        <a:spcAft>
          <a:spcPct val="0"/>
        </a:spcAft>
        <a:defRPr sz="4400">
          <a:solidFill>
            <a:schemeClr val="bg2"/>
          </a:solidFill>
          <a:latin typeface="Arial" charset="0"/>
        </a:defRPr>
      </a:lvl4pPr>
      <a:lvl5pPr algn="ctr" rtl="0" eaLnBrk="0" fontAlgn="base" hangingPunct="0">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bg2"/>
          </a:solidFill>
          <a:latin typeface="Arial" charset="0"/>
        </a:defRPr>
      </a:lvl6pPr>
      <a:lvl7pPr marL="914400" algn="ctr" rtl="0" fontAlgn="base">
        <a:spcBef>
          <a:spcPct val="0"/>
        </a:spcBef>
        <a:spcAft>
          <a:spcPct val="0"/>
        </a:spcAft>
        <a:defRPr sz="4400">
          <a:solidFill>
            <a:schemeClr val="bg2"/>
          </a:solidFill>
          <a:latin typeface="Arial" charset="0"/>
        </a:defRPr>
      </a:lvl7pPr>
      <a:lvl8pPr marL="1371600" algn="ctr" rtl="0" fontAlgn="base">
        <a:spcBef>
          <a:spcPct val="0"/>
        </a:spcBef>
        <a:spcAft>
          <a:spcPct val="0"/>
        </a:spcAft>
        <a:defRPr sz="4400">
          <a:solidFill>
            <a:schemeClr val="bg2"/>
          </a:solidFill>
          <a:latin typeface="Arial" charset="0"/>
        </a:defRPr>
      </a:lvl8pPr>
      <a:lvl9pPr marL="1828800" algn="ctr" rtl="0" fontAlgn="base">
        <a:spcBef>
          <a:spcPct val="0"/>
        </a:spcBef>
        <a:spcAft>
          <a:spcPct val="0"/>
        </a:spcAft>
        <a:defRPr sz="4400">
          <a:solidFill>
            <a:schemeClr val="bg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137D11-4A5B-4AE6-B2D0-39AB3060FD83}" type="datetimeFigureOut">
              <a:rPr lang="en-US"/>
              <a:pPr>
                <a:defRPr/>
              </a:pPr>
              <a:t>7/11/2013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324600" y="6324600"/>
            <a:ext cx="2667000" cy="273050"/>
          </a:xfrm>
          <a:prstGeom prst="rect">
            <a:avLst/>
          </a:prstGeom>
        </p:spPr>
        <p:txBody>
          <a:bodyPr vert="horz" lIns="91440" tIns="45720" rIns="91440" bIns="45720" rtlCol="0" anchor="ctr"/>
          <a:lstStyle>
            <a:lvl1pPr algn="r">
              <a:defRPr sz="1600" b="1" i="1">
                <a:solidFill>
                  <a:srgbClr val="0000CC"/>
                </a:solidFill>
              </a:defRPr>
            </a:lvl1pPr>
          </a:lstStyle>
          <a:p>
            <a:pPr>
              <a:defRPr/>
            </a:pPr>
            <a:r>
              <a:rPr lang="en-US"/>
              <a:t>Birth by the Numbers</a:t>
            </a:r>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0792951-5249-4D55-B6D4-52FDAEB02076}" type="datetimeFigureOut">
              <a:rPr lang="en-US"/>
              <a:pPr>
                <a:defRPr/>
              </a:pPr>
              <a:t>7/11/2013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248400" y="6324600"/>
            <a:ext cx="2743200" cy="349250"/>
          </a:xfrm>
          <a:prstGeom prst="rect">
            <a:avLst/>
          </a:prstGeom>
        </p:spPr>
        <p:txBody>
          <a:bodyPr vert="horz" lIns="91440" tIns="45720" rIns="91440" bIns="45720" rtlCol="0" anchor="ctr"/>
          <a:lstStyle>
            <a:lvl1pPr algn="r">
              <a:defRPr sz="1800" b="1">
                <a:solidFill>
                  <a:srgbClr val="0000CC"/>
                </a:solidFill>
              </a:defRPr>
            </a:lvl1pPr>
          </a:lstStyle>
          <a:p>
            <a:pPr>
              <a:defRPr/>
            </a:pPr>
            <a:r>
              <a:rPr lang="en-US"/>
              <a:t>Birth By The Numbers</a:t>
            </a:r>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6E6509E-39AF-43A2-93C5-1A9C8121F016}" type="datetimeFigureOut">
              <a:rPr lang="en-US"/>
              <a:pPr>
                <a:defRPr/>
              </a:pPr>
              <a:t>7/11/2013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A2799E6-BF65-4AF0-B796-4D6ABD0028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30B2903-8A9D-44F5-BF7E-561137935F9E}" type="datetimeFigureOut">
              <a:rPr lang="en-US" smtClean="0">
                <a:solidFill>
                  <a:prstClr val="black">
                    <a:tint val="75000"/>
                  </a:prstClr>
                </a:solidFill>
                <a:latin typeface="Calibri"/>
              </a:rPr>
              <a:pPr fontAlgn="auto">
                <a:spcBef>
                  <a:spcPts val="0"/>
                </a:spcBef>
                <a:spcAft>
                  <a:spcPts val="0"/>
                </a:spcAft>
              </a:pPr>
              <a:t>7/11/2013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B823AF4-6885-4668-8B8E-A18FE1709265}"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314719"/>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A4E86BD-A689-4024-88CB-2789294D277C}" type="datetimeFigureOut">
              <a:rPr lang="en-US" smtClean="0">
                <a:solidFill>
                  <a:prstClr val="black">
                    <a:tint val="75000"/>
                  </a:prstClr>
                </a:solidFill>
                <a:latin typeface="Calibri"/>
              </a:rPr>
              <a:pPr fontAlgn="auto">
                <a:spcBef>
                  <a:spcPts val="0"/>
                </a:spcBef>
                <a:spcAft>
                  <a:spcPts val="0"/>
                </a:spcAft>
              </a:pPr>
              <a:t>7/11/2013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35CCDFF-88F1-487B-A533-45F12B860197}"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26836702"/>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3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hyperlink" Target="http://hcupnet.ahrq.gov/" TargetMode="Externa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hyperlink" Target="http://hcupnet.ahrq.gov/" TargetMode="Externa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8.emf"/><Relationship Id="rId4" Type="http://schemas.openxmlformats.org/officeDocument/2006/relationships/oleObject" Target="../embeddings/oleObject19.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5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hyperlink" Target="http://www.cdc.gov/nchs/vitalstats.htm" TargetMode="External"/><Relationship Id="rId5" Type="http://schemas.openxmlformats.org/officeDocument/2006/relationships/image" Target="../media/image28.emf"/><Relationship Id="rId4" Type="http://schemas.openxmlformats.org/officeDocument/2006/relationships/oleObject" Target="../embeddings/oleObject22.bin"/></Relationships>
</file>

<file path=ppt/slides/_rels/slide59.xml.rels><?xml version="1.0" encoding="UTF-8" standalone="yes"?>
<Relationships xmlns="http://schemas.openxmlformats.org/package/2006/relationships"><Relationship Id="rId3" Type="http://schemas.openxmlformats.org/officeDocument/2006/relationships/image" Target="../media/image29.ti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4.xml"/><Relationship Id="rId1" Type="http://schemas.openxmlformats.org/officeDocument/2006/relationships/slideLayout" Target="../slideLayouts/slideLayout7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1.xml"/><Relationship Id="rId1" Type="http://schemas.openxmlformats.org/officeDocument/2006/relationships/vmlDrawing" Target="../drawings/vmlDrawing24.vml"/><Relationship Id="rId5" Type="http://schemas.openxmlformats.org/officeDocument/2006/relationships/image" Target="../media/image30.emf"/><Relationship Id="rId4" Type="http://schemas.openxmlformats.org/officeDocument/2006/relationships/oleObject" Target="../embeddings/oleObject23.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6.xml"/><Relationship Id="rId1" Type="http://schemas.openxmlformats.org/officeDocument/2006/relationships/vmlDrawing" Target="../drawings/vmlDrawing25.vml"/><Relationship Id="rId5" Type="http://schemas.openxmlformats.org/officeDocument/2006/relationships/image" Target="../media/image31.emf"/><Relationship Id="rId4" Type="http://schemas.openxmlformats.org/officeDocument/2006/relationships/oleObject" Target="../embeddings/oleObject24.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6.xml"/><Relationship Id="rId1" Type="http://schemas.openxmlformats.org/officeDocument/2006/relationships/vmlDrawing" Target="../drawings/vmlDrawing26.vml"/><Relationship Id="rId5" Type="http://schemas.openxmlformats.org/officeDocument/2006/relationships/image" Target="../media/image32.emf"/><Relationship Id="rId4" Type="http://schemas.openxmlformats.org/officeDocument/2006/relationships/oleObject" Target="../embeddings/oleObject25.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6.xml"/><Relationship Id="rId1" Type="http://schemas.openxmlformats.org/officeDocument/2006/relationships/vmlDrawing" Target="../drawings/vmlDrawing27.vml"/><Relationship Id="rId5" Type="http://schemas.openxmlformats.org/officeDocument/2006/relationships/image" Target="../media/image33.emf"/><Relationship Id="rId4" Type="http://schemas.openxmlformats.org/officeDocument/2006/relationships/oleObject" Target="../embeddings/oleObject26.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6.xml"/><Relationship Id="rId1" Type="http://schemas.openxmlformats.org/officeDocument/2006/relationships/vmlDrawing" Target="../drawings/vmlDrawing28.vml"/><Relationship Id="rId5" Type="http://schemas.openxmlformats.org/officeDocument/2006/relationships/image" Target="../media/image34.emf"/><Relationship Id="rId4" Type="http://schemas.openxmlformats.org/officeDocument/2006/relationships/oleObject" Target="../embeddings/oleObject27.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3400" y="228600"/>
            <a:ext cx="7696200" cy="1219200"/>
          </a:xfrm>
          <a:prstGeom prst="rect">
            <a:avLst/>
          </a:prstGeom>
          <a:solidFill>
            <a:schemeClr val="tx1"/>
          </a:solidFill>
          <a:ln w="9525">
            <a:solidFill>
              <a:srgbClr val="000000"/>
            </a:solidFill>
            <a:miter lim="800000"/>
            <a:headEnd/>
            <a:tailEnd/>
          </a:ln>
        </p:spPr>
        <p:txBody>
          <a:bodyPr anchor="ctr"/>
          <a:lstStyle/>
          <a:p>
            <a:pPr algn="ctr"/>
            <a:r>
              <a:rPr lang="en-US" sz="3600" b="1">
                <a:solidFill>
                  <a:schemeClr val="bg1"/>
                </a:solidFill>
              </a:rPr>
              <a:t>US Birth Outcomes in a Comparative Context </a:t>
            </a:r>
          </a:p>
        </p:txBody>
      </p:sp>
      <p:sp>
        <p:nvSpPr>
          <p:cNvPr id="29699" name="Text Box 8"/>
          <p:cNvSpPr txBox="1">
            <a:spLocks noChangeArrowheads="1"/>
          </p:cNvSpPr>
          <p:nvPr/>
        </p:nvSpPr>
        <p:spPr bwMode="auto">
          <a:xfrm>
            <a:off x="927100" y="5021263"/>
            <a:ext cx="1503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1200">
              <a:latin typeface="FrizQuadrata BT" pitchFamily="34" charset="0"/>
            </a:endParaRPr>
          </a:p>
        </p:txBody>
      </p:sp>
      <p:sp>
        <p:nvSpPr>
          <p:cNvPr id="29700" name="Rectangle 10"/>
          <p:cNvSpPr>
            <a:spLocks noChangeArrowheads="1"/>
          </p:cNvSpPr>
          <p:nvPr/>
        </p:nvSpPr>
        <p:spPr bwMode="auto">
          <a:xfrm>
            <a:off x="533400" y="1600200"/>
            <a:ext cx="7715250" cy="4370388"/>
          </a:xfrm>
          <a:prstGeom prst="rect">
            <a:avLst/>
          </a:prstGeom>
          <a:solidFill>
            <a:schemeClr val="tx1"/>
          </a:solidFill>
          <a:ln w="38100">
            <a:solidFill>
              <a:srgbClr val="000080"/>
            </a:solidFill>
            <a:miter lim="800000"/>
            <a:headEnd/>
            <a:tailEnd/>
          </a:ln>
        </p:spPr>
        <p:txBody>
          <a:bodyPr/>
          <a:lstStyle/>
          <a:p>
            <a:pPr marL="342900" indent="-342900" algn="ctr">
              <a:spcBef>
                <a:spcPct val="20000"/>
              </a:spcBef>
            </a:pPr>
            <a:r>
              <a:rPr lang="en-US" sz="2400" dirty="0">
                <a:solidFill>
                  <a:schemeClr val="bg2"/>
                </a:solidFill>
              </a:rPr>
              <a:t>Update of Data from </a:t>
            </a:r>
            <a:r>
              <a:rPr lang="en-US" sz="2400" b="1" i="1" dirty="0">
                <a:solidFill>
                  <a:schemeClr val="bg2"/>
                </a:solidFill>
              </a:rPr>
              <a:t>Birth By the Numbers</a:t>
            </a:r>
            <a:r>
              <a:rPr lang="en-US" sz="2400" i="1" dirty="0">
                <a:solidFill>
                  <a:schemeClr val="bg2"/>
                </a:solidFill>
              </a:rPr>
              <a:t>. </a:t>
            </a:r>
          </a:p>
          <a:p>
            <a:pPr marL="342900" indent="-342900" algn="ctr">
              <a:spcBef>
                <a:spcPct val="20000"/>
              </a:spcBef>
            </a:pPr>
            <a:r>
              <a:rPr lang="en-US" sz="2400" i="1" dirty="0">
                <a:solidFill>
                  <a:schemeClr val="bg2"/>
                </a:solidFill>
              </a:rPr>
              <a:t>These slides largely mirror those used in the video, but </a:t>
            </a:r>
            <a:r>
              <a:rPr lang="en-US" sz="2400" i="1" dirty="0" smtClean="0">
                <a:solidFill>
                  <a:schemeClr val="bg2"/>
                </a:solidFill>
              </a:rPr>
              <a:t>add some others of interest and update the originals </a:t>
            </a:r>
            <a:r>
              <a:rPr lang="en-US" sz="2400" i="1" dirty="0">
                <a:solidFill>
                  <a:schemeClr val="bg2"/>
                </a:solidFill>
              </a:rPr>
              <a:t>with the most recent available data as of </a:t>
            </a:r>
          </a:p>
          <a:p>
            <a:pPr marL="342900" indent="-342900" algn="ctr">
              <a:spcBef>
                <a:spcPct val="20000"/>
              </a:spcBef>
            </a:pPr>
            <a:r>
              <a:rPr lang="en-US" sz="2400" dirty="0" smtClean="0">
                <a:solidFill>
                  <a:schemeClr val="bg2"/>
                </a:solidFill>
              </a:rPr>
              <a:t>July 1, 2013</a:t>
            </a:r>
            <a:endParaRPr lang="en-US" sz="2400" dirty="0">
              <a:solidFill>
                <a:schemeClr val="bg2"/>
              </a:solidFill>
            </a:endParaRPr>
          </a:p>
          <a:p>
            <a:pPr marL="342900" indent="-342900" algn="ctr">
              <a:spcBef>
                <a:spcPct val="20000"/>
              </a:spcBef>
            </a:pPr>
            <a:endParaRPr lang="en-US" sz="2400" i="1" dirty="0">
              <a:solidFill>
                <a:schemeClr val="bg2"/>
              </a:solidFill>
            </a:endParaRPr>
          </a:p>
          <a:p>
            <a:pPr marL="342900" indent="-342900" algn="ctr">
              <a:spcBef>
                <a:spcPct val="20000"/>
              </a:spcBef>
            </a:pPr>
            <a:r>
              <a:rPr lang="en-US" sz="2400" dirty="0">
                <a:solidFill>
                  <a:schemeClr val="bg2"/>
                </a:solidFill>
              </a:rPr>
              <a:t>Gene Declercq, PhD</a:t>
            </a:r>
          </a:p>
          <a:p>
            <a:pPr marL="342900" indent="-342900" algn="ctr">
              <a:spcBef>
                <a:spcPct val="20000"/>
              </a:spcBef>
            </a:pPr>
            <a:endParaRPr lang="en-US" sz="2400" dirty="0">
              <a:solidFill>
                <a:schemeClr val="bg2"/>
              </a:solidFill>
            </a:endParaRPr>
          </a:p>
          <a:p>
            <a:pPr marL="342900" indent="-342900" algn="ctr">
              <a:spcBef>
                <a:spcPct val="20000"/>
              </a:spcBef>
            </a:pPr>
            <a:r>
              <a:rPr lang="en-US" sz="2400" b="1" dirty="0">
                <a:solidFill>
                  <a:schemeClr val="bg1"/>
                </a:solidFill>
              </a:rPr>
              <a:t>NOTE</a:t>
            </a:r>
            <a:r>
              <a:rPr lang="en-US" sz="2400" dirty="0">
                <a:solidFill>
                  <a:schemeClr val="bg2"/>
                </a:solidFill>
              </a:rPr>
              <a:t>: </a:t>
            </a:r>
            <a:r>
              <a:rPr lang="en-US" sz="2400" i="1" dirty="0">
                <a:solidFill>
                  <a:schemeClr val="bg1"/>
                </a:solidFill>
              </a:rPr>
              <a:t>There is a lag of 2-4 years in the reporting of vital statistics from the US and </a:t>
            </a:r>
            <a:r>
              <a:rPr lang="en-US" sz="2400" i="1" dirty="0" smtClean="0">
                <a:solidFill>
                  <a:schemeClr val="bg1"/>
                </a:solidFill>
              </a:rPr>
              <a:t>abroad</a:t>
            </a:r>
          </a:p>
          <a:p>
            <a:pPr marL="342900" indent="-342900" algn="ctr">
              <a:spcBef>
                <a:spcPct val="20000"/>
              </a:spcBef>
            </a:pPr>
            <a:endParaRPr lang="en-US" sz="2400" dirty="0">
              <a:solidFill>
                <a:schemeClr val="bg2"/>
              </a:solidFill>
            </a:endParaRPr>
          </a:p>
        </p:txBody>
      </p:sp>
      <p:sp>
        <p:nvSpPr>
          <p:cNvPr id="29701" name="Rectangle 1"/>
          <p:cNvSpPr>
            <a:spLocks noChangeArrowheads="1"/>
          </p:cNvSpPr>
          <p:nvPr/>
        </p:nvSpPr>
        <p:spPr bwMode="auto">
          <a:xfrm>
            <a:off x="6248400" y="64198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a:solidFill>
                  <a:srgbClr val="000000"/>
                </a:solidFill>
              </a:rPr>
              <a:t>BirthByTheNumbers.org</a:t>
            </a:r>
            <a:endParaRPr lang="en-US">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1219200"/>
          </a:xfrm>
          <a:solidFill>
            <a:schemeClr val="tx1"/>
          </a:solidFill>
        </p:spPr>
        <p:txBody>
          <a:bodyPr/>
          <a:lstStyle/>
          <a:p>
            <a:pPr eaLnBrk="1" hangingPunct="1"/>
            <a:r>
              <a:rPr lang="en-US" sz="4000" b="1" smtClean="0">
                <a:solidFill>
                  <a:srgbClr val="000000"/>
                </a:solidFill>
              </a:rPr>
              <a:t>How is the U.S. doing relative to comparison countries?</a:t>
            </a:r>
          </a:p>
        </p:txBody>
      </p:sp>
      <p:graphicFrame>
        <p:nvGraphicFramePr>
          <p:cNvPr id="504845" name="Group 13"/>
          <p:cNvGraphicFramePr>
            <a:graphicFrameLocks noGrp="1"/>
          </p:cNvGraphicFramePr>
          <p:nvPr>
            <p:ph type="tbl" idx="1"/>
          </p:nvPr>
        </p:nvGraphicFramePr>
        <p:xfrm>
          <a:off x="228600" y="1371600"/>
          <a:ext cx="8686800" cy="4773613"/>
        </p:xfrm>
        <a:graphic>
          <a:graphicData uri="http://schemas.openxmlformats.org/drawingml/2006/table">
            <a:tbl>
              <a:tblPr/>
              <a:tblGrid>
                <a:gridCol w="4343400"/>
                <a:gridCol w="4343400"/>
              </a:tblGrid>
              <a:tr h="4773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000000"/>
                          </a:solidFill>
                          <a:effectLst/>
                          <a:latin typeface="Arial" charset="0"/>
                        </a:rPr>
                        <a:t>Neonatal Mortality Rate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Infant Deaths in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First 27 days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X 1,000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rgbClr val="000000"/>
                          </a:solidFill>
                          <a:effectLst/>
                          <a:latin typeface="Arial" charset="0"/>
                        </a:rPr>
                        <a:t>_____________</a:t>
                      </a:r>
                      <a:r>
                        <a:rPr kumimoji="0" lang="en-US" sz="2800" b="0" i="1" u="sng" strike="noStrike" cap="none" normalizeH="0" baseline="0" smtClean="0">
                          <a:ln>
                            <a:noFill/>
                          </a:ln>
                          <a:solidFill>
                            <a:srgbClr val="000000"/>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Live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Births</a:t>
                      </a:r>
                    </a:p>
                  </a:txBody>
                  <a:tcPr marT="45724" marB="45724"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000000"/>
                          </a:solidFill>
                          <a:effectLst/>
                          <a:latin typeface="Arial" charset="0"/>
                        </a:rPr>
                        <a:t>Perinatal Mortality Rate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Fetal deaths + deaths in the first week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X 1,000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sng" strike="noStrike" cap="none" normalizeH="0" baseline="0" smtClean="0">
                          <a:ln>
                            <a:noFill/>
                          </a:ln>
                          <a:solidFill>
                            <a:srgbClr val="000000"/>
                          </a:solidFill>
                          <a:effectLst/>
                          <a:latin typeface="Arial" charset="0"/>
                        </a:rPr>
                        <a:t>_______________</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Live births + fetal deaths</a:t>
                      </a:r>
                    </a:p>
                  </a:txBody>
                  <a:tcPr marT="45724" marB="45724"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tx1"/>
                    </a:solidFill>
                  </a:tcPr>
                </a:tc>
              </a:tr>
            </a:tbl>
          </a:graphicData>
        </a:graphic>
      </p:graphicFrame>
      <p:sp>
        <p:nvSpPr>
          <p:cNvPr id="37899" name="Rectangle 3"/>
          <p:cNvSpPr>
            <a:spLocks noChangeArrowheads="1"/>
          </p:cNvSpPr>
          <p:nvPr/>
        </p:nvSpPr>
        <p:spPr bwMode="auto">
          <a:xfrm>
            <a:off x="6248400" y="64198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a:solidFill>
                  <a:srgbClr val="000000"/>
                </a:solidFill>
              </a:rPr>
              <a:t>BirthByTheNumbers.org</a:t>
            </a:r>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152400"/>
            <a:ext cx="9144000" cy="990600"/>
          </a:xfrm>
        </p:spPr>
        <p:txBody>
          <a:bodyPr/>
          <a:lstStyle/>
          <a:p>
            <a:pPr eaLnBrk="1" hangingPunct="1"/>
            <a:r>
              <a:rPr lang="en-US" sz="3200" b="1" dirty="0" smtClean="0">
                <a:solidFill>
                  <a:srgbClr val="000000"/>
                </a:solidFill>
              </a:rPr>
              <a:t>Neonatal Mortality Rates </a:t>
            </a:r>
            <a:r>
              <a:rPr lang="en-US" sz="2400" b="1" dirty="0" smtClean="0">
                <a:solidFill>
                  <a:srgbClr val="000000"/>
                </a:solidFill>
              </a:rPr>
              <a:t>(per 1,000 births)</a:t>
            </a:r>
            <a:r>
              <a:rPr lang="en-US" sz="3200" b="1" dirty="0" smtClean="0">
                <a:solidFill>
                  <a:srgbClr val="000000"/>
                </a:solidFill>
              </a:rPr>
              <a:t>, 2010, Industrialized Countries with 100,000+ Births</a:t>
            </a:r>
          </a:p>
        </p:txBody>
      </p:sp>
      <p:graphicFrame>
        <p:nvGraphicFramePr>
          <p:cNvPr id="38915" name="Object 2"/>
          <p:cNvGraphicFramePr>
            <a:graphicFrameLocks noGrp="1" noChangeAspect="1"/>
          </p:cNvGraphicFramePr>
          <p:nvPr>
            <p:ph type="chart" idx="4294967295"/>
          </p:nvPr>
        </p:nvGraphicFramePr>
        <p:xfrm>
          <a:off x="0" y="1225550"/>
          <a:ext cx="9144000" cy="5632450"/>
        </p:xfrm>
        <a:graphic>
          <a:graphicData uri="http://schemas.openxmlformats.org/presentationml/2006/ole">
            <mc:AlternateContent xmlns:mc="http://schemas.openxmlformats.org/markup-compatibility/2006">
              <mc:Choice xmlns:v="urn:schemas-microsoft-com:vml" Requires="v">
                <p:oleObj spid="_x0000_s38992" name="Chart" r:id="rId4" imgW="8410651" imgH="5181600" progId="MSGraph.Chart.8">
                  <p:embed followColorScheme="full"/>
                </p:oleObj>
              </mc:Choice>
              <mc:Fallback>
                <p:oleObj name="Chart" r:id="rId4" imgW="8410651" imgH="51816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25550"/>
                        <a:ext cx="9144000" cy="56324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6" name="Text Box 4"/>
          <p:cNvSpPr txBox="1">
            <a:spLocks noChangeArrowheads="1"/>
          </p:cNvSpPr>
          <p:nvPr/>
        </p:nvSpPr>
        <p:spPr bwMode="auto">
          <a:xfrm>
            <a:off x="0" y="6505575"/>
            <a:ext cx="5994400" cy="307975"/>
          </a:xfrm>
          <a:prstGeom prst="rect">
            <a:avLst/>
          </a:prstGeom>
          <a:solidFill>
            <a:schemeClr val="tx1"/>
          </a:solidFill>
          <a:ln w="9525">
            <a:solidFill>
              <a:srgbClr val="00008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00"/>
                </a:solidFill>
              </a:rPr>
              <a:t>Source: OECD Health Data </a:t>
            </a:r>
            <a:r>
              <a:rPr lang="en-US" sz="1400" dirty="0" smtClean="0">
                <a:solidFill>
                  <a:srgbClr val="000000"/>
                </a:solidFill>
              </a:rPr>
              <a:t>2013 </a:t>
            </a:r>
            <a:r>
              <a:rPr lang="en-US" sz="1400" dirty="0">
                <a:solidFill>
                  <a:srgbClr val="000000"/>
                </a:solidFill>
              </a:rPr>
              <a:t>and NCHS, </a:t>
            </a:r>
            <a:r>
              <a:rPr lang="en-US" sz="1400" i="1" dirty="0">
                <a:solidFill>
                  <a:srgbClr val="000000"/>
                </a:solidFill>
              </a:rPr>
              <a:t>Deaths Final Data for 2007</a:t>
            </a:r>
            <a:r>
              <a:rPr lang="en-US" sz="1400" dirty="0">
                <a:solidFill>
                  <a:srgbClr val="000000"/>
                </a:solidFill>
              </a:rPr>
              <a:t>.</a:t>
            </a:r>
          </a:p>
        </p:txBody>
      </p:sp>
      <p:sp>
        <p:nvSpPr>
          <p:cNvPr id="38917" name="Rectangle 4"/>
          <p:cNvSpPr>
            <a:spLocks noChangeArrowheads="1"/>
          </p:cNvSpPr>
          <p:nvPr/>
        </p:nvSpPr>
        <p:spPr bwMode="auto">
          <a:xfrm>
            <a:off x="6484938" y="6505575"/>
            <a:ext cx="2659062" cy="369888"/>
          </a:xfrm>
          <a:prstGeom prst="rect">
            <a:avLst/>
          </a:prstGeom>
          <a:solidFill>
            <a:schemeClr val="tx1"/>
          </a:solidFill>
          <a:ln w="9525">
            <a:solidFill>
              <a:schemeClr val="accent1"/>
            </a:solidFill>
            <a:miter lim="800000"/>
            <a:headEnd/>
            <a:tailEnd/>
          </a:ln>
        </p:spPr>
        <p:txBody>
          <a:bodyPr wrap="none">
            <a:spAutoFit/>
          </a:bodyPr>
          <a:lstStyle/>
          <a:p>
            <a:r>
              <a:rPr lang="en-US" i="1">
                <a:solidFill>
                  <a:srgbClr val="000000"/>
                </a:solidFill>
              </a:rPr>
              <a:t>BirthByTheNumbers.org</a:t>
            </a:r>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z="3200" b="1" dirty="0">
                <a:solidFill>
                  <a:srgbClr val="000000"/>
                </a:solidFill>
              </a:rPr>
              <a:t>Perinatal Mortality Rates (per 1,000 births), 2010, Industrialized Countries </a:t>
            </a:r>
            <a:r>
              <a:rPr lang="en-US" sz="3200" b="1" dirty="0" smtClean="0">
                <a:solidFill>
                  <a:srgbClr val="000000"/>
                </a:solidFill>
              </a:rPr>
              <a:t>100,000</a:t>
            </a:r>
            <a:r>
              <a:rPr lang="en-US" sz="3200" b="1" dirty="0">
                <a:solidFill>
                  <a:srgbClr val="000000"/>
                </a:solidFill>
              </a:rPr>
              <a:t>+ Births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0031433"/>
              </p:ext>
            </p:extLst>
          </p:nvPr>
        </p:nvGraphicFramePr>
        <p:xfrm>
          <a:off x="228600" y="1219200"/>
          <a:ext cx="8610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299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990600"/>
          </a:xfrm>
          <a:solidFill>
            <a:schemeClr val="tx1"/>
          </a:solidFill>
        </p:spPr>
        <p:txBody>
          <a:bodyPr/>
          <a:lstStyle/>
          <a:p>
            <a:pPr eaLnBrk="1" hangingPunct="1"/>
            <a:r>
              <a:rPr lang="en-US" b="1" smtClean="0">
                <a:solidFill>
                  <a:srgbClr val="000000"/>
                </a:solidFill>
              </a:rPr>
              <a:t>Maternal Mortality Ratios</a:t>
            </a:r>
          </a:p>
        </p:txBody>
      </p:sp>
      <p:graphicFrame>
        <p:nvGraphicFramePr>
          <p:cNvPr id="509968" name="Group 16"/>
          <p:cNvGraphicFramePr>
            <a:graphicFrameLocks noGrp="1"/>
          </p:cNvGraphicFramePr>
          <p:nvPr>
            <p:ph type="tbl" idx="1"/>
          </p:nvPr>
        </p:nvGraphicFramePr>
        <p:xfrm>
          <a:off x="381000" y="1371600"/>
          <a:ext cx="8407400" cy="4724400"/>
        </p:xfrm>
        <a:graphic>
          <a:graphicData uri="http://schemas.openxmlformats.org/drawingml/2006/table">
            <a:tbl>
              <a:tblPr/>
              <a:tblGrid>
                <a:gridCol w="208274"/>
                <a:gridCol w="8199126"/>
              </a:tblGrid>
              <a:tr h="472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bg2"/>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chemeClr val="bg2"/>
                        </a:solidFill>
                        <a:effectLst/>
                        <a:latin typeface="Arial" charset="0"/>
                      </a:endParaRPr>
                    </a:p>
                  </a:txBody>
                  <a:tcPr marL="91437" marR="91437" horzOverflow="overflow">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000000"/>
                          </a:solidFill>
                          <a:effectLst/>
                          <a:latin typeface="Arial" charset="0"/>
                        </a:rPr>
                        <a:t>Maternal Mortality Ratio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Maternal Deaths all causes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X 100,000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sng" strike="noStrike" cap="none" normalizeH="0" baseline="0" smtClean="0">
                          <a:ln>
                            <a:noFill/>
                          </a:ln>
                          <a:solidFill>
                            <a:srgbClr val="000000"/>
                          </a:solidFill>
                          <a:effectLst/>
                          <a:latin typeface="Arial" charset="0"/>
                        </a:rPr>
                        <a:t>_______________</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00"/>
                          </a:solidFill>
                          <a:effectLst/>
                          <a:latin typeface="Arial" charset="0"/>
                        </a:rPr>
                        <a:t>Live births</a:t>
                      </a:r>
                    </a:p>
                  </a:txBody>
                  <a:tcPr marL="91437" marR="91437" horzOverflow="overflow">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0"/>
            <a:ext cx="9144000" cy="1371600"/>
          </a:xfrm>
          <a:solidFill>
            <a:schemeClr val="tx1"/>
          </a:solidFill>
        </p:spPr>
        <p:txBody>
          <a:bodyPr/>
          <a:lstStyle/>
          <a:p>
            <a:pPr eaLnBrk="1" hangingPunct="1"/>
            <a:r>
              <a:rPr lang="en-US" sz="3200" b="1" dirty="0" smtClean="0">
                <a:solidFill>
                  <a:srgbClr val="000000"/>
                </a:solidFill>
              </a:rPr>
              <a:t>Maternal Mortality Rates, </a:t>
            </a:r>
            <a:r>
              <a:rPr lang="en-US" sz="2400" b="1" dirty="0" smtClean="0">
                <a:solidFill>
                  <a:srgbClr val="000000"/>
                </a:solidFill>
              </a:rPr>
              <a:t>(per 100,000 </a:t>
            </a:r>
            <a:r>
              <a:rPr lang="en-US" sz="2400" b="1" i="1" dirty="0" smtClean="0">
                <a:solidFill>
                  <a:srgbClr val="000000"/>
                </a:solidFill>
              </a:rPr>
              <a:t>births</a:t>
            </a:r>
            <a:r>
              <a:rPr lang="en-US" sz="2400" b="1" dirty="0" smtClean="0">
                <a:solidFill>
                  <a:srgbClr val="000000"/>
                </a:solidFill>
              </a:rPr>
              <a:t>),</a:t>
            </a:r>
            <a:r>
              <a:rPr lang="en-US" sz="3200" b="1" dirty="0" smtClean="0">
                <a:solidFill>
                  <a:srgbClr val="000000"/>
                </a:solidFill>
              </a:rPr>
              <a:t> 2010, Industrialized Countries with 200,000+ births</a:t>
            </a:r>
          </a:p>
        </p:txBody>
      </p:sp>
      <p:graphicFrame>
        <p:nvGraphicFramePr>
          <p:cNvPr id="41987" name="Object 2"/>
          <p:cNvGraphicFramePr>
            <a:graphicFrameLocks noGrp="1" noChangeAspect="1"/>
          </p:cNvGraphicFramePr>
          <p:nvPr>
            <p:ph type="chart" idx="4294967295"/>
            <p:extLst>
              <p:ext uri="{D42A27DB-BD31-4B8C-83A1-F6EECF244321}">
                <p14:modId xmlns:p14="http://schemas.microsoft.com/office/powerpoint/2010/main" val="3949252666"/>
              </p:ext>
            </p:extLst>
          </p:nvPr>
        </p:nvGraphicFramePr>
        <p:xfrm>
          <a:off x="23813" y="1504950"/>
          <a:ext cx="9093200" cy="5076825"/>
        </p:xfrm>
        <a:graphic>
          <a:graphicData uri="http://schemas.openxmlformats.org/presentationml/2006/ole">
            <mc:AlternateContent xmlns:mc="http://schemas.openxmlformats.org/markup-compatibility/2006">
              <mc:Choice xmlns:v="urn:schemas-microsoft-com:vml" Requires="v">
                <p:oleObj spid="_x0000_s42067" name="Chart" r:id="rId4" imgW="8581960" imgH="4791051" progId="MSGraph.Chart.8">
                  <p:embed followColorScheme="full"/>
                </p:oleObj>
              </mc:Choice>
              <mc:Fallback>
                <p:oleObj name="Chart" r:id="rId4" imgW="8581960" imgH="4791051" progId="MSGraph.Chart.8">
                  <p:embed followColorScheme="full"/>
                  <p:pic>
                    <p:nvPicPr>
                      <p:cNvPr id="0" name="Object 2"/>
                      <p:cNvPicPr>
                        <a:picLocks noChangeAspect="1" noChangeArrowheads="1"/>
                      </p:cNvPicPr>
                      <p:nvPr/>
                    </p:nvPicPr>
                    <p:blipFill>
                      <a:blip r:embed="rId5"/>
                      <a:srcRect/>
                      <a:stretch>
                        <a:fillRect/>
                      </a:stretch>
                    </p:blipFill>
                    <p:spPr bwMode="auto">
                      <a:xfrm>
                        <a:off x="23813" y="1504950"/>
                        <a:ext cx="90932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8" name="Text Box 4"/>
          <p:cNvSpPr txBox="1">
            <a:spLocks noChangeArrowheads="1"/>
          </p:cNvSpPr>
          <p:nvPr/>
        </p:nvSpPr>
        <p:spPr bwMode="auto">
          <a:xfrm>
            <a:off x="0" y="6491288"/>
            <a:ext cx="784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solidFill>
                  <a:srgbClr val="000000"/>
                </a:solidFill>
              </a:rPr>
              <a:t>Sources: OECD Health Data </a:t>
            </a:r>
            <a:r>
              <a:rPr lang="en-US" dirty="0" smtClean="0">
                <a:solidFill>
                  <a:srgbClr val="000000"/>
                </a:solidFill>
              </a:rPr>
              <a:t>2013; </a:t>
            </a:r>
            <a:r>
              <a:rPr lang="en-US" dirty="0">
                <a:solidFill>
                  <a:srgbClr val="000000"/>
                </a:solidFill>
              </a:rPr>
              <a:t>NCHS. 2009. </a:t>
            </a:r>
            <a:r>
              <a:rPr lang="en-US" i="1" dirty="0">
                <a:solidFill>
                  <a:srgbClr val="000000"/>
                </a:solidFill>
              </a:rPr>
              <a:t>Deaths, Final Data, 2007</a:t>
            </a:r>
            <a:r>
              <a:rPr lang="en-US" dirty="0">
                <a:solidFill>
                  <a:srgbClr val="000000"/>
                </a:solidFill>
              </a:rPr>
              <a:t>.</a:t>
            </a:r>
          </a:p>
        </p:txBody>
      </p:sp>
      <p:sp>
        <p:nvSpPr>
          <p:cNvPr id="41989" name="Text Box 5"/>
          <p:cNvSpPr txBox="1">
            <a:spLocks noChangeArrowheads="1"/>
          </p:cNvSpPr>
          <p:nvPr/>
        </p:nvSpPr>
        <p:spPr bwMode="auto">
          <a:xfrm>
            <a:off x="5943600" y="3276600"/>
            <a:ext cx="2965450" cy="1228725"/>
          </a:xfrm>
          <a:prstGeom prst="rect">
            <a:avLst/>
          </a:prstGeom>
          <a:solidFill>
            <a:schemeClr val="tx1"/>
          </a:solidFill>
          <a:ln w="38100">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66"/>
                </a:solidFill>
              </a:rPr>
              <a:t>           </a:t>
            </a:r>
            <a:r>
              <a:rPr lang="en-US">
                <a:solidFill>
                  <a:srgbClr val="CC0000"/>
                </a:solidFill>
              </a:rPr>
              <a:t>U.S. 2007:</a:t>
            </a:r>
          </a:p>
          <a:p>
            <a:pPr eaLnBrk="1" hangingPunct="1"/>
            <a:r>
              <a:rPr lang="en-US">
                <a:solidFill>
                  <a:srgbClr val="000000"/>
                </a:solidFill>
              </a:rPr>
              <a:t>Black non-Hispanic     28.4</a:t>
            </a:r>
          </a:p>
          <a:p>
            <a:pPr eaLnBrk="1" hangingPunct="1"/>
            <a:r>
              <a:rPr lang="en-US">
                <a:solidFill>
                  <a:srgbClr val="000000"/>
                </a:solidFill>
              </a:rPr>
              <a:t>White non-Hispanic     10.5</a:t>
            </a:r>
          </a:p>
          <a:p>
            <a:pPr eaLnBrk="1" hangingPunct="1"/>
            <a:r>
              <a:rPr lang="en-US">
                <a:solidFill>
                  <a:srgbClr val="000000"/>
                </a:solidFill>
              </a:rPr>
              <a:t>Hispanic                        8.9</a:t>
            </a:r>
          </a:p>
        </p:txBody>
      </p:sp>
      <p:sp>
        <p:nvSpPr>
          <p:cNvPr id="41990" name="Text Box 6"/>
          <p:cNvSpPr txBox="1">
            <a:spLocks noChangeArrowheads="1"/>
          </p:cNvSpPr>
          <p:nvPr/>
        </p:nvSpPr>
        <p:spPr bwMode="auto">
          <a:xfrm>
            <a:off x="3429000" y="5791200"/>
            <a:ext cx="353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000000"/>
                </a:solidFill>
              </a:rPr>
              <a:t>Maternal Mortality Rate</a:t>
            </a:r>
          </a:p>
        </p:txBody>
      </p:sp>
      <p:sp>
        <p:nvSpPr>
          <p:cNvPr id="41991" name="Text Box 7"/>
          <p:cNvSpPr txBox="1">
            <a:spLocks noChangeArrowheads="1"/>
          </p:cNvSpPr>
          <p:nvPr/>
        </p:nvSpPr>
        <p:spPr bwMode="auto">
          <a:xfrm>
            <a:off x="6477000" y="4724400"/>
            <a:ext cx="2133600" cy="669925"/>
          </a:xfrm>
          <a:prstGeom prst="rect">
            <a:avLst/>
          </a:prstGeom>
          <a:solidFill>
            <a:schemeClr val="tx1"/>
          </a:solidFill>
          <a:ln w="2857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000000"/>
                </a:solidFill>
              </a:rPr>
              <a:t>*</a:t>
            </a:r>
            <a:r>
              <a:rPr lang="en-US" dirty="0" smtClean="0">
                <a:solidFill>
                  <a:srgbClr val="000000"/>
                </a:solidFill>
              </a:rPr>
              <a:t>2009; </a:t>
            </a:r>
            <a:r>
              <a:rPr lang="en-US" dirty="0">
                <a:solidFill>
                  <a:srgbClr val="000000"/>
                </a:solidFill>
              </a:rPr>
              <a:t>#</a:t>
            </a:r>
            <a:r>
              <a:rPr lang="en-US" dirty="0" smtClean="0">
                <a:solidFill>
                  <a:srgbClr val="000000"/>
                </a:solidFill>
              </a:rPr>
              <a:t>2008; **2007</a:t>
            </a:r>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533400"/>
            <a:ext cx="8458200" cy="5592763"/>
          </a:xfrm>
          <a:solidFill>
            <a:schemeClr val="tx1"/>
          </a:solidFill>
          <a:ln w="38100">
            <a:solidFill>
              <a:srgbClr val="000080"/>
            </a:solidFill>
            <a:miter lim="800000"/>
            <a:headEnd/>
            <a:tailEnd/>
          </a:ln>
        </p:spPr>
        <p:txBody>
          <a:bodyPr/>
          <a:lstStyle/>
          <a:p>
            <a:pPr algn="l" eaLnBrk="1" hangingPunct="1"/>
            <a:r>
              <a:rPr lang="en-US" sz="4000" smtClean="0"/>
              <a:t>Other countries do better because the U.S. is different: </a:t>
            </a:r>
            <a:br>
              <a:rPr lang="en-US" sz="4000" smtClean="0"/>
            </a:br>
            <a:r>
              <a:rPr lang="en-US" sz="4000" smtClean="0"/>
              <a:t>  -- more diversity, </a:t>
            </a:r>
            <a:br>
              <a:rPr lang="en-US" sz="4000" smtClean="0"/>
            </a:br>
            <a:r>
              <a:rPr lang="en-US" sz="4000" smtClean="0"/>
              <a:t>  -- weaker social support system,</a:t>
            </a:r>
            <a:br>
              <a:rPr lang="en-US" sz="4000" smtClean="0"/>
            </a:br>
            <a:r>
              <a:rPr lang="en-US" sz="4000" smtClean="0"/>
              <a:t>  -- inequality in our health care 	  	  </a:t>
            </a:r>
            <a:br>
              <a:rPr lang="en-US" sz="4000" smtClean="0"/>
            </a:br>
            <a:r>
              <a:rPr lang="en-US" sz="4000" smtClean="0"/>
              <a:t>		system.</a:t>
            </a:r>
            <a:br>
              <a:rPr lang="en-US" sz="4000" smtClean="0"/>
            </a:br>
            <a:r>
              <a:rPr lang="en-US" sz="4000" smtClean="0"/>
              <a:t/>
            </a:r>
            <a:br>
              <a:rPr lang="en-US" sz="4000" smtClean="0"/>
            </a:br>
            <a:r>
              <a:rPr lang="en-US" sz="4000" b="1" i="1" smtClean="0">
                <a:solidFill>
                  <a:srgbClr val="CC0000"/>
                </a:solidFill>
              </a:rPr>
              <a:t>What if we compared subgroups in the U.S. to other countries?</a:t>
            </a:r>
            <a:r>
              <a:rPr lang="en-US" sz="400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0"/>
            <a:ext cx="9144000" cy="1143000"/>
          </a:xfrm>
          <a:solidFill>
            <a:srgbClr val="FFFFCC"/>
          </a:solidFill>
        </p:spPr>
        <p:txBody>
          <a:bodyPr/>
          <a:lstStyle/>
          <a:p>
            <a:pPr eaLnBrk="1" hangingPunct="1"/>
            <a:r>
              <a:rPr lang="en-US" sz="3200" b="1" smtClean="0"/>
              <a:t>US Subgroups in Comparative Context</a:t>
            </a:r>
            <a:br>
              <a:rPr lang="en-US" sz="3200" b="1" smtClean="0"/>
            </a:br>
            <a:r>
              <a:rPr lang="en-US" sz="3200" b="1" smtClean="0"/>
              <a:t>with other Industrialized Countries</a:t>
            </a:r>
          </a:p>
        </p:txBody>
      </p:sp>
      <p:graphicFrame>
        <p:nvGraphicFramePr>
          <p:cNvPr id="77874" name="Group 50"/>
          <p:cNvGraphicFramePr>
            <a:graphicFrameLocks noGrp="1"/>
          </p:cNvGraphicFramePr>
          <p:nvPr>
            <p:extLst>
              <p:ext uri="{D42A27DB-BD31-4B8C-83A1-F6EECF244321}">
                <p14:modId xmlns:p14="http://schemas.microsoft.com/office/powerpoint/2010/main" val="1460359158"/>
              </p:ext>
            </p:extLst>
          </p:nvPr>
        </p:nvGraphicFramePr>
        <p:xfrm>
          <a:off x="304800" y="1524000"/>
          <a:ext cx="8229600" cy="3733801"/>
        </p:xfrm>
        <a:graphic>
          <a:graphicData uri="http://schemas.openxmlformats.org/drawingml/2006/table">
            <a:tbl>
              <a:tblPr/>
              <a:tblGrid>
                <a:gridCol w="4479925"/>
                <a:gridCol w="1828800"/>
                <a:gridCol w="1920875"/>
              </a:tblGrid>
              <a:tr h="930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US Subgroup</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U.S. IMR 2009</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Rank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2"/>
                          </a:solidFill>
                          <a:effectLst/>
                          <a:latin typeface="Arial" pitchFamily="34" charset="0"/>
                        </a:rPr>
                        <a:t>(17 - 100K)</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All</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6.4</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17</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bl>
          </a:graphicData>
        </a:graphic>
      </p:graphicFrame>
      <p:sp>
        <p:nvSpPr>
          <p:cNvPr id="44065" name="Text Box 59"/>
          <p:cNvSpPr txBox="1">
            <a:spLocks noChangeArrowheads="1"/>
          </p:cNvSpPr>
          <p:nvPr/>
        </p:nvSpPr>
        <p:spPr bwMode="auto">
          <a:xfrm>
            <a:off x="228600" y="6032500"/>
            <a:ext cx="8321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chemeClr val="bg1"/>
                </a:solidFill>
              </a:rPr>
              <a:t>Source:</a:t>
            </a:r>
            <a:r>
              <a:rPr lang="en-US" sz="1600" dirty="0">
                <a:solidFill>
                  <a:schemeClr val="bg1"/>
                </a:solidFill>
              </a:rPr>
              <a:t> U.S. subgroups: Mathews &amp; M. MacDorman. </a:t>
            </a:r>
            <a:r>
              <a:rPr lang="en-US" sz="1600" dirty="0" smtClean="0">
                <a:solidFill>
                  <a:schemeClr val="bg1"/>
                </a:solidFill>
              </a:rPr>
              <a:t>1/24/13. </a:t>
            </a:r>
            <a:r>
              <a:rPr lang="en-US" sz="1600" dirty="0">
                <a:solidFill>
                  <a:schemeClr val="bg1"/>
                </a:solidFill>
              </a:rPr>
              <a:t>Infant mortality statistics from the </a:t>
            </a:r>
            <a:r>
              <a:rPr lang="en-US" sz="1600" dirty="0" smtClean="0">
                <a:solidFill>
                  <a:schemeClr val="bg1"/>
                </a:solidFill>
              </a:rPr>
              <a:t>2009 </a:t>
            </a:r>
            <a:r>
              <a:rPr lang="en-US" sz="1600" dirty="0">
                <a:solidFill>
                  <a:schemeClr val="bg1"/>
                </a:solidFill>
              </a:rPr>
              <a:t>period linked birth/infant death data set. </a:t>
            </a:r>
            <a:r>
              <a:rPr lang="en-US" sz="1600" i="1" dirty="0">
                <a:solidFill>
                  <a:schemeClr val="bg1"/>
                </a:solidFill>
              </a:rPr>
              <a:t>NVSR</a:t>
            </a:r>
            <a:r>
              <a:rPr lang="en-US" sz="1600" dirty="0">
                <a:solidFill>
                  <a:schemeClr val="bg1"/>
                </a:solidFill>
              </a:rPr>
              <a:t> v. </a:t>
            </a:r>
            <a:r>
              <a:rPr lang="en-US" sz="1600" dirty="0" smtClean="0">
                <a:solidFill>
                  <a:schemeClr val="bg1"/>
                </a:solidFill>
              </a:rPr>
              <a:t>61 (</a:t>
            </a:r>
            <a:r>
              <a:rPr lang="en-US" sz="1600" dirty="0">
                <a:solidFill>
                  <a:schemeClr val="bg1"/>
                </a:solidFill>
              </a:rPr>
              <a:t>8</a:t>
            </a:r>
            <a:r>
              <a:rPr lang="en-US" sz="1600" dirty="0" smtClean="0">
                <a:solidFill>
                  <a:schemeClr val="bg1"/>
                </a:solidFill>
              </a:rPr>
              <a:t>).</a:t>
            </a:r>
            <a:r>
              <a:rPr lang="en-US" sz="1600" dirty="0">
                <a:solidFill>
                  <a:schemeClr val="bg1"/>
                </a:solidFill>
              </a:rPr>
              <a:t>Hyattsville, MD: NCHS, Table 2. *Other IMRs from </a:t>
            </a:r>
            <a:r>
              <a:rPr lang="en-US" sz="1600" i="1" dirty="0">
                <a:solidFill>
                  <a:schemeClr val="bg1"/>
                </a:solidFill>
              </a:rPr>
              <a:t>OECD Health Data </a:t>
            </a:r>
            <a:r>
              <a:rPr lang="en-US" sz="1600" i="1" dirty="0" smtClean="0">
                <a:solidFill>
                  <a:schemeClr val="bg1"/>
                </a:solidFill>
              </a:rPr>
              <a:t>2013</a:t>
            </a:r>
            <a:r>
              <a:rPr lang="en-US" sz="1600" dirty="0" smtClean="0">
                <a:solidFill>
                  <a:schemeClr val="bg1"/>
                </a:solidFill>
              </a:rPr>
              <a:t>. </a:t>
            </a:r>
            <a:endParaRPr lang="en-US" sz="1600"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0"/>
            <a:ext cx="9144000" cy="1143000"/>
          </a:xfrm>
          <a:solidFill>
            <a:srgbClr val="FFFFCC"/>
          </a:solidFill>
        </p:spPr>
        <p:txBody>
          <a:bodyPr/>
          <a:lstStyle/>
          <a:p>
            <a:pPr eaLnBrk="1" hangingPunct="1"/>
            <a:r>
              <a:rPr lang="en-US" sz="3200" b="1" smtClean="0"/>
              <a:t>US Subgroups in Comparative Context</a:t>
            </a:r>
            <a:br>
              <a:rPr lang="en-US" sz="3200" b="1" smtClean="0"/>
            </a:br>
            <a:r>
              <a:rPr lang="en-US" sz="3200" b="1" smtClean="0"/>
              <a:t>with other Industrialized Countries</a:t>
            </a:r>
          </a:p>
        </p:txBody>
      </p:sp>
      <p:graphicFrame>
        <p:nvGraphicFramePr>
          <p:cNvPr id="77874" name="Group 50"/>
          <p:cNvGraphicFramePr>
            <a:graphicFrameLocks noGrp="1"/>
          </p:cNvGraphicFramePr>
          <p:nvPr>
            <p:extLst>
              <p:ext uri="{D42A27DB-BD31-4B8C-83A1-F6EECF244321}">
                <p14:modId xmlns:p14="http://schemas.microsoft.com/office/powerpoint/2010/main" val="1651220742"/>
              </p:ext>
            </p:extLst>
          </p:nvPr>
        </p:nvGraphicFramePr>
        <p:xfrm>
          <a:off x="304800" y="1524000"/>
          <a:ext cx="8229600" cy="3733801"/>
        </p:xfrm>
        <a:graphic>
          <a:graphicData uri="http://schemas.openxmlformats.org/drawingml/2006/table">
            <a:tbl>
              <a:tblPr/>
              <a:tblGrid>
                <a:gridCol w="4479925"/>
                <a:gridCol w="1828800"/>
                <a:gridCol w="1920875"/>
              </a:tblGrid>
              <a:tr h="930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US Subgroup</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U.S. IMR 2009</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Rank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2"/>
                          </a:solidFill>
                          <a:effectLst/>
                          <a:latin typeface="Arial" pitchFamily="34" charset="0"/>
                        </a:rPr>
                        <a:t>(17 - 100K)</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All</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6.4</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17</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White Non-Hispanic</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5.3</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17</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bl>
          </a:graphicData>
        </a:graphic>
      </p:graphicFrame>
      <p:sp>
        <p:nvSpPr>
          <p:cNvPr id="5" name="Text Box 59"/>
          <p:cNvSpPr txBox="1">
            <a:spLocks noChangeArrowheads="1"/>
          </p:cNvSpPr>
          <p:nvPr/>
        </p:nvSpPr>
        <p:spPr bwMode="auto">
          <a:xfrm>
            <a:off x="228600" y="6032500"/>
            <a:ext cx="8321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chemeClr val="bg1"/>
                </a:solidFill>
              </a:rPr>
              <a:t>Source:</a:t>
            </a:r>
            <a:r>
              <a:rPr lang="en-US" sz="1600" dirty="0">
                <a:solidFill>
                  <a:schemeClr val="bg1"/>
                </a:solidFill>
              </a:rPr>
              <a:t> U.S. subgroups: Mathews &amp; M. MacDorman. </a:t>
            </a:r>
            <a:r>
              <a:rPr lang="en-US" sz="1600" dirty="0" smtClean="0">
                <a:solidFill>
                  <a:schemeClr val="bg1"/>
                </a:solidFill>
              </a:rPr>
              <a:t>1/24/13. </a:t>
            </a:r>
            <a:r>
              <a:rPr lang="en-US" sz="1600" dirty="0">
                <a:solidFill>
                  <a:schemeClr val="bg1"/>
                </a:solidFill>
              </a:rPr>
              <a:t>Infant mortality statistics from the </a:t>
            </a:r>
            <a:r>
              <a:rPr lang="en-US" sz="1600" dirty="0" smtClean="0">
                <a:solidFill>
                  <a:schemeClr val="bg1"/>
                </a:solidFill>
              </a:rPr>
              <a:t>2009 </a:t>
            </a:r>
            <a:r>
              <a:rPr lang="en-US" sz="1600" dirty="0">
                <a:solidFill>
                  <a:schemeClr val="bg1"/>
                </a:solidFill>
              </a:rPr>
              <a:t>period linked birth/infant death data set. </a:t>
            </a:r>
            <a:r>
              <a:rPr lang="en-US" sz="1600" i="1" dirty="0">
                <a:solidFill>
                  <a:schemeClr val="bg1"/>
                </a:solidFill>
              </a:rPr>
              <a:t>NVSR</a:t>
            </a:r>
            <a:r>
              <a:rPr lang="en-US" sz="1600" dirty="0">
                <a:solidFill>
                  <a:schemeClr val="bg1"/>
                </a:solidFill>
              </a:rPr>
              <a:t> v. </a:t>
            </a:r>
            <a:r>
              <a:rPr lang="en-US" sz="1600" dirty="0" smtClean="0">
                <a:solidFill>
                  <a:schemeClr val="bg1"/>
                </a:solidFill>
              </a:rPr>
              <a:t>61 (</a:t>
            </a:r>
            <a:r>
              <a:rPr lang="en-US" sz="1600" dirty="0">
                <a:solidFill>
                  <a:schemeClr val="bg1"/>
                </a:solidFill>
              </a:rPr>
              <a:t>8</a:t>
            </a:r>
            <a:r>
              <a:rPr lang="en-US" sz="1600" dirty="0" smtClean="0">
                <a:solidFill>
                  <a:schemeClr val="bg1"/>
                </a:solidFill>
              </a:rPr>
              <a:t>).</a:t>
            </a:r>
            <a:r>
              <a:rPr lang="en-US" sz="1600" dirty="0">
                <a:solidFill>
                  <a:schemeClr val="bg1"/>
                </a:solidFill>
              </a:rPr>
              <a:t>Hyattsville, MD: NCHS, Table 2. *Other IMRs from </a:t>
            </a:r>
            <a:r>
              <a:rPr lang="en-US" sz="1600" i="1" dirty="0">
                <a:solidFill>
                  <a:schemeClr val="bg1"/>
                </a:solidFill>
              </a:rPr>
              <a:t>OECD Health Data </a:t>
            </a:r>
            <a:r>
              <a:rPr lang="en-US" sz="1600" i="1" dirty="0" smtClean="0">
                <a:solidFill>
                  <a:schemeClr val="bg1"/>
                </a:solidFill>
              </a:rPr>
              <a:t>2013</a:t>
            </a:r>
            <a:r>
              <a:rPr lang="en-US" sz="1600" dirty="0" smtClean="0">
                <a:solidFill>
                  <a:schemeClr val="bg1"/>
                </a:solidFill>
              </a:rPr>
              <a:t>. </a:t>
            </a:r>
            <a:endParaRPr lang="en-US" sz="1600" dirty="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0"/>
            <a:ext cx="9144000" cy="1143000"/>
          </a:xfrm>
          <a:solidFill>
            <a:srgbClr val="FFFFCC"/>
          </a:solidFill>
        </p:spPr>
        <p:txBody>
          <a:bodyPr/>
          <a:lstStyle/>
          <a:p>
            <a:pPr eaLnBrk="1" hangingPunct="1"/>
            <a:r>
              <a:rPr lang="en-US" sz="3200" b="1" smtClean="0"/>
              <a:t>US Subgroups in Comparative Context</a:t>
            </a:r>
            <a:br>
              <a:rPr lang="en-US" sz="3200" b="1" smtClean="0"/>
            </a:br>
            <a:r>
              <a:rPr lang="en-US" sz="3200" b="1" smtClean="0"/>
              <a:t>with other Industrialized Countries</a:t>
            </a:r>
          </a:p>
        </p:txBody>
      </p:sp>
      <p:graphicFrame>
        <p:nvGraphicFramePr>
          <p:cNvPr id="77874" name="Group 50"/>
          <p:cNvGraphicFramePr>
            <a:graphicFrameLocks noGrp="1"/>
          </p:cNvGraphicFramePr>
          <p:nvPr>
            <p:extLst>
              <p:ext uri="{D42A27DB-BD31-4B8C-83A1-F6EECF244321}">
                <p14:modId xmlns:p14="http://schemas.microsoft.com/office/powerpoint/2010/main" val="2313106650"/>
              </p:ext>
            </p:extLst>
          </p:nvPr>
        </p:nvGraphicFramePr>
        <p:xfrm>
          <a:off x="304800" y="1524000"/>
          <a:ext cx="8229600" cy="3733801"/>
        </p:xfrm>
        <a:graphic>
          <a:graphicData uri="http://schemas.openxmlformats.org/drawingml/2006/table">
            <a:tbl>
              <a:tblPr/>
              <a:tblGrid>
                <a:gridCol w="4479925"/>
                <a:gridCol w="1828800"/>
                <a:gridCol w="1920875"/>
              </a:tblGrid>
              <a:tr h="930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US Subgroup</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U.S. IMR 2009</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Rank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2"/>
                          </a:solidFill>
                          <a:effectLst/>
                          <a:latin typeface="Arial" pitchFamily="34" charset="0"/>
                        </a:rPr>
                        <a:t>(17- 100K)</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All</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6.4</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17</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White Non-Hispanic</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5.3</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17</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White NH, Native Born</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5.4</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17</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bl>
          </a:graphicData>
        </a:graphic>
      </p:graphicFrame>
      <p:sp>
        <p:nvSpPr>
          <p:cNvPr id="5" name="Text Box 59"/>
          <p:cNvSpPr txBox="1">
            <a:spLocks noChangeArrowheads="1"/>
          </p:cNvSpPr>
          <p:nvPr/>
        </p:nvSpPr>
        <p:spPr bwMode="auto">
          <a:xfrm>
            <a:off x="228600" y="6032500"/>
            <a:ext cx="8321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chemeClr val="bg1"/>
                </a:solidFill>
              </a:rPr>
              <a:t>Source:</a:t>
            </a:r>
            <a:r>
              <a:rPr lang="en-US" sz="1600" dirty="0">
                <a:solidFill>
                  <a:schemeClr val="bg1"/>
                </a:solidFill>
              </a:rPr>
              <a:t> U.S. subgroups: Mathews &amp; M. MacDorman. </a:t>
            </a:r>
            <a:r>
              <a:rPr lang="en-US" sz="1600" dirty="0" smtClean="0">
                <a:solidFill>
                  <a:schemeClr val="bg1"/>
                </a:solidFill>
              </a:rPr>
              <a:t>1/24/13. </a:t>
            </a:r>
            <a:r>
              <a:rPr lang="en-US" sz="1600" dirty="0">
                <a:solidFill>
                  <a:schemeClr val="bg1"/>
                </a:solidFill>
              </a:rPr>
              <a:t>Infant mortality statistics from the </a:t>
            </a:r>
            <a:r>
              <a:rPr lang="en-US" sz="1600" dirty="0" smtClean="0">
                <a:solidFill>
                  <a:schemeClr val="bg1"/>
                </a:solidFill>
              </a:rPr>
              <a:t>2009 </a:t>
            </a:r>
            <a:r>
              <a:rPr lang="en-US" sz="1600" dirty="0">
                <a:solidFill>
                  <a:schemeClr val="bg1"/>
                </a:solidFill>
              </a:rPr>
              <a:t>period linked birth/infant death data set. </a:t>
            </a:r>
            <a:r>
              <a:rPr lang="en-US" sz="1600" i="1" dirty="0">
                <a:solidFill>
                  <a:schemeClr val="bg1"/>
                </a:solidFill>
              </a:rPr>
              <a:t>NVSR</a:t>
            </a:r>
            <a:r>
              <a:rPr lang="en-US" sz="1600" dirty="0">
                <a:solidFill>
                  <a:schemeClr val="bg1"/>
                </a:solidFill>
              </a:rPr>
              <a:t> v. </a:t>
            </a:r>
            <a:r>
              <a:rPr lang="en-US" sz="1600" dirty="0" smtClean="0">
                <a:solidFill>
                  <a:schemeClr val="bg1"/>
                </a:solidFill>
              </a:rPr>
              <a:t>61 (</a:t>
            </a:r>
            <a:r>
              <a:rPr lang="en-US" sz="1600" dirty="0">
                <a:solidFill>
                  <a:schemeClr val="bg1"/>
                </a:solidFill>
              </a:rPr>
              <a:t>8</a:t>
            </a:r>
            <a:r>
              <a:rPr lang="en-US" sz="1600" dirty="0" smtClean="0">
                <a:solidFill>
                  <a:schemeClr val="bg1"/>
                </a:solidFill>
              </a:rPr>
              <a:t>).</a:t>
            </a:r>
            <a:r>
              <a:rPr lang="en-US" sz="1600" dirty="0">
                <a:solidFill>
                  <a:schemeClr val="bg1"/>
                </a:solidFill>
              </a:rPr>
              <a:t>Hyattsville, MD: NCHS, Table 2. *Other IMRs from </a:t>
            </a:r>
            <a:r>
              <a:rPr lang="en-US" sz="1600" i="1" dirty="0">
                <a:solidFill>
                  <a:schemeClr val="bg1"/>
                </a:solidFill>
              </a:rPr>
              <a:t>OECD Health Data </a:t>
            </a:r>
            <a:r>
              <a:rPr lang="en-US" sz="1600" i="1" dirty="0" smtClean="0">
                <a:solidFill>
                  <a:schemeClr val="bg1"/>
                </a:solidFill>
              </a:rPr>
              <a:t>2013</a:t>
            </a:r>
            <a:r>
              <a:rPr lang="en-US" sz="1600" dirty="0" smtClean="0">
                <a:solidFill>
                  <a:schemeClr val="bg1"/>
                </a:solidFill>
              </a:rPr>
              <a:t>. </a:t>
            </a:r>
            <a:endParaRPr lang="en-US" sz="1600" dirty="0">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0"/>
            <a:ext cx="9144000" cy="1143000"/>
          </a:xfrm>
          <a:solidFill>
            <a:srgbClr val="FFFFCC"/>
          </a:solidFill>
        </p:spPr>
        <p:txBody>
          <a:bodyPr/>
          <a:lstStyle/>
          <a:p>
            <a:pPr eaLnBrk="1" hangingPunct="1"/>
            <a:r>
              <a:rPr lang="en-US" sz="3200" b="1" smtClean="0"/>
              <a:t>US Subgroups in Comparative Context</a:t>
            </a:r>
            <a:br>
              <a:rPr lang="en-US" sz="3200" b="1" smtClean="0"/>
            </a:br>
            <a:r>
              <a:rPr lang="en-US" sz="3200" b="1" smtClean="0"/>
              <a:t>with other Industrialized Countries</a:t>
            </a:r>
          </a:p>
        </p:txBody>
      </p:sp>
      <p:graphicFrame>
        <p:nvGraphicFramePr>
          <p:cNvPr id="77874" name="Group 50"/>
          <p:cNvGraphicFramePr>
            <a:graphicFrameLocks noGrp="1"/>
          </p:cNvGraphicFramePr>
          <p:nvPr>
            <p:extLst>
              <p:ext uri="{D42A27DB-BD31-4B8C-83A1-F6EECF244321}">
                <p14:modId xmlns:p14="http://schemas.microsoft.com/office/powerpoint/2010/main" val="3770412790"/>
              </p:ext>
            </p:extLst>
          </p:nvPr>
        </p:nvGraphicFramePr>
        <p:xfrm>
          <a:off x="304800" y="1524000"/>
          <a:ext cx="8229600" cy="3733801"/>
        </p:xfrm>
        <a:graphic>
          <a:graphicData uri="http://schemas.openxmlformats.org/drawingml/2006/table">
            <a:tbl>
              <a:tblPr/>
              <a:tblGrid>
                <a:gridCol w="4479925"/>
                <a:gridCol w="1828800"/>
                <a:gridCol w="1920875"/>
              </a:tblGrid>
              <a:tr h="930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US Subgroup</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U.S. IMR 2009</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Rank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2"/>
                          </a:solidFill>
                          <a:effectLst/>
                          <a:latin typeface="Arial" pitchFamily="34" charset="0"/>
                        </a:rPr>
                        <a:t>(17- 100K)</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All</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6.4</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17</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2"/>
                          </a:solidFill>
                          <a:effectLst/>
                          <a:latin typeface="Arial" pitchFamily="34" charset="0"/>
                        </a:rPr>
                        <a:t>White Non-Hispanic</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5.3</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17</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White NH, Native Born</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5.4</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17</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White NH, Singleton Birth</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4.6</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15</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dirty="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2"/>
                        </a:solidFill>
                        <a:effectLst/>
                        <a:latin typeface="Arial" pitchFamily="34"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bl>
          </a:graphicData>
        </a:graphic>
      </p:graphicFrame>
      <p:sp>
        <p:nvSpPr>
          <p:cNvPr id="5" name="Text Box 59"/>
          <p:cNvSpPr txBox="1">
            <a:spLocks noChangeArrowheads="1"/>
          </p:cNvSpPr>
          <p:nvPr/>
        </p:nvSpPr>
        <p:spPr bwMode="auto">
          <a:xfrm>
            <a:off x="228600" y="6032500"/>
            <a:ext cx="8321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chemeClr val="bg1"/>
                </a:solidFill>
              </a:rPr>
              <a:t>Source:</a:t>
            </a:r>
            <a:r>
              <a:rPr lang="en-US" sz="1600" dirty="0">
                <a:solidFill>
                  <a:schemeClr val="bg1"/>
                </a:solidFill>
              </a:rPr>
              <a:t> U.S. subgroups: Mathews &amp; M. MacDorman. </a:t>
            </a:r>
            <a:r>
              <a:rPr lang="en-US" sz="1600" dirty="0" smtClean="0">
                <a:solidFill>
                  <a:schemeClr val="bg1"/>
                </a:solidFill>
              </a:rPr>
              <a:t>1/24/13. </a:t>
            </a:r>
            <a:r>
              <a:rPr lang="en-US" sz="1600" dirty="0">
                <a:solidFill>
                  <a:schemeClr val="bg1"/>
                </a:solidFill>
              </a:rPr>
              <a:t>Infant mortality statistics from the </a:t>
            </a:r>
            <a:r>
              <a:rPr lang="en-US" sz="1600" dirty="0" smtClean="0">
                <a:solidFill>
                  <a:schemeClr val="bg1"/>
                </a:solidFill>
              </a:rPr>
              <a:t>2009 </a:t>
            </a:r>
            <a:r>
              <a:rPr lang="en-US" sz="1600" dirty="0">
                <a:solidFill>
                  <a:schemeClr val="bg1"/>
                </a:solidFill>
              </a:rPr>
              <a:t>period linked birth/infant death data set. </a:t>
            </a:r>
            <a:r>
              <a:rPr lang="en-US" sz="1600" i="1" dirty="0">
                <a:solidFill>
                  <a:schemeClr val="bg1"/>
                </a:solidFill>
              </a:rPr>
              <a:t>NVSR</a:t>
            </a:r>
            <a:r>
              <a:rPr lang="en-US" sz="1600" dirty="0">
                <a:solidFill>
                  <a:schemeClr val="bg1"/>
                </a:solidFill>
              </a:rPr>
              <a:t> v. </a:t>
            </a:r>
            <a:r>
              <a:rPr lang="en-US" sz="1600" dirty="0" smtClean="0">
                <a:solidFill>
                  <a:schemeClr val="bg1"/>
                </a:solidFill>
              </a:rPr>
              <a:t>61 (</a:t>
            </a:r>
            <a:r>
              <a:rPr lang="en-US" sz="1600" dirty="0">
                <a:solidFill>
                  <a:schemeClr val="bg1"/>
                </a:solidFill>
              </a:rPr>
              <a:t>8</a:t>
            </a:r>
            <a:r>
              <a:rPr lang="en-US" sz="1600" dirty="0" smtClean="0">
                <a:solidFill>
                  <a:schemeClr val="bg1"/>
                </a:solidFill>
              </a:rPr>
              <a:t>).</a:t>
            </a:r>
            <a:r>
              <a:rPr lang="en-US" sz="1600" dirty="0">
                <a:solidFill>
                  <a:schemeClr val="bg1"/>
                </a:solidFill>
              </a:rPr>
              <a:t>Hyattsville, MD: NCHS, Table 2. *Other IMRs from </a:t>
            </a:r>
            <a:r>
              <a:rPr lang="en-US" sz="1600" i="1" dirty="0">
                <a:solidFill>
                  <a:schemeClr val="bg1"/>
                </a:solidFill>
              </a:rPr>
              <a:t>OECD Health Data </a:t>
            </a:r>
            <a:r>
              <a:rPr lang="en-US" sz="1600" i="1" dirty="0" smtClean="0">
                <a:solidFill>
                  <a:schemeClr val="bg1"/>
                </a:solidFill>
              </a:rPr>
              <a:t>2013</a:t>
            </a:r>
            <a:r>
              <a:rPr lang="en-US" sz="1600" dirty="0" smtClean="0">
                <a:solidFill>
                  <a:schemeClr val="bg1"/>
                </a:solidFill>
              </a:rPr>
              <a:t>. </a:t>
            </a:r>
            <a:endParaRPr lang="en-US" sz="1600"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152400"/>
            <a:ext cx="8229600" cy="715963"/>
          </a:xfrm>
        </p:spPr>
        <p:txBody>
          <a:bodyPr/>
          <a:lstStyle/>
          <a:p>
            <a:pPr eaLnBrk="1" hangingPunct="1"/>
            <a:r>
              <a:rPr lang="en-US" sz="4000" smtClean="0"/>
              <a:t>Key Question</a:t>
            </a:r>
          </a:p>
        </p:txBody>
      </p:sp>
      <p:sp>
        <p:nvSpPr>
          <p:cNvPr id="30723" name="Rectangle 3"/>
          <p:cNvSpPr>
            <a:spLocks noGrp="1" noChangeArrowheads="1"/>
          </p:cNvSpPr>
          <p:nvPr>
            <p:ph type="body" idx="1"/>
          </p:nvPr>
        </p:nvSpPr>
        <p:spPr>
          <a:xfrm>
            <a:off x="228600" y="1219200"/>
            <a:ext cx="8686800" cy="5410200"/>
          </a:xfrm>
          <a:solidFill>
            <a:schemeClr val="tx1"/>
          </a:solidFill>
          <a:ln w="38100">
            <a:solidFill>
              <a:srgbClr val="000080"/>
            </a:solidFill>
            <a:miter lim="800000"/>
            <a:headEnd/>
            <a:tailEnd/>
          </a:ln>
        </p:spPr>
        <p:txBody>
          <a:bodyPr/>
          <a:lstStyle/>
          <a:p>
            <a:pPr eaLnBrk="1" hangingPunct="1">
              <a:lnSpc>
                <a:spcPct val="80000"/>
              </a:lnSpc>
              <a:buFontTx/>
              <a:buNone/>
            </a:pPr>
            <a:endParaRPr lang="en-US" sz="2800" dirty="0" smtClean="0"/>
          </a:p>
          <a:p>
            <a:pPr algn="ctr" eaLnBrk="1" hangingPunct="1">
              <a:lnSpc>
                <a:spcPct val="80000"/>
              </a:lnSpc>
              <a:buFontTx/>
              <a:buNone/>
            </a:pPr>
            <a:endParaRPr lang="en-US" sz="5400" i="1" dirty="0" smtClean="0"/>
          </a:p>
          <a:p>
            <a:pPr algn="ctr" eaLnBrk="1" hangingPunct="1">
              <a:lnSpc>
                <a:spcPct val="80000"/>
              </a:lnSpc>
              <a:buFontTx/>
              <a:buNone/>
            </a:pPr>
            <a:r>
              <a:rPr lang="en-US" sz="5400" i="1" dirty="0" smtClean="0"/>
              <a:t>Is the U.S. really doing as badly as it seems in international comparisons?</a:t>
            </a:r>
          </a:p>
          <a:p>
            <a:pPr eaLnBrk="1" hangingPunct="1">
              <a:lnSpc>
                <a:spcPct val="80000"/>
              </a:lnSpc>
              <a:buFontTx/>
              <a:buNone/>
            </a:pPr>
            <a:endParaRPr lang="en-US" sz="3600" dirty="0" smtClean="0"/>
          </a:p>
        </p:txBody>
      </p:sp>
      <p:sp>
        <p:nvSpPr>
          <p:cNvPr id="30724" name="Rectangle 3"/>
          <p:cNvSpPr>
            <a:spLocks noChangeArrowheads="1"/>
          </p:cNvSpPr>
          <p:nvPr/>
        </p:nvSpPr>
        <p:spPr bwMode="auto">
          <a:xfrm>
            <a:off x="6248400" y="64198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a:solidFill>
                  <a:srgbClr val="000000"/>
                </a:solidFill>
              </a:rPr>
              <a:t>BirthByTheNumbers.org</a:t>
            </a:r>
            <a:endParaRPr lang="en-US">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0"/>
            <a:ext cx="9144000" cy="1143000"/>
          </a:xfrm>
          <a:solidFill>
            <a:srgbClr val="FFFFCC"/>
          </a:solidFill>
        </p:spPr>
        <p:txBody>
          <a:bodyPr/>
          <a:lstStyle/>
          <a:p>
            <a:pPr eaLnBrk="1" hangingPunct="1"/>
            <a:r>
              <a:rPr lang="en-US" sz="3200" b="1" smtClean="0"/>
              <a:t>US Subgroups in Comparative Context</a:t>
            </a:r>
            <a:br>
              <a:rPr lang="en-US" sz="3200" b="1" smtClean="0"/>
            </a:br>
            <a:r>
              <a:rPr lang="en-US" sz="3200" b="1" smtClean="0"/>
              <a:t>with other Industrialized Countries</a:t>
            </a:r>
          </a:p>
        </p:txBody>
      </p:sp>
      <p:graphicFrame>
        <p:nvGraphicFramePr>
          <p:cNvPr id="77874" name="Group 50"/>
          <p:cNvGraphicFramePr>
            <a:graphicFrameLocks noGrp="1"/>
          </p:cNvGraphicFramePr>
          <p:nvPr>
            <p:extLst>
              <p:ext uri="{D42A27DB-BD31-4B8C-83A1-F6EECF244321}">
                <p14:modId xmlns:p14="http://schemas.microsoft.com/office/powerpoint/2010/main" val="3435274552"/>
              </p:ext>
            </p:extLst>
          </p:nvPr>
        </p:nvGraphicFramePr>
        <p:xfrm>
          <a:off x="304800" y="1524000"/>
          <a:ext cx="8229600" cy="3733801"/>
        </p:xfrm>
        <a:graphic>
          <a:graphicData uri="http://schemas.openxmlformats.org/drawingml/2006/table">
            <a:tbl>
              <a:tblPr/>
              <a:tblGrid>
                <a:gridCol w="4479925"/>
                <a:gridCol w="1828800"/>
                <a:gridCol w="1920875"/>
              </a:tblGrid>
              <a:tr h="930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US Subgroup</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U.S. IMR 2009</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Rank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2"/>
                          </a:solidFill>
                          <a:effectLst/>
                          <a:latin typeface="Arial" pitchFamily="34" charset="0"/>
                        </a:rPr>
                        <a:t>(17- 100K)</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All</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6.4</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17</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White Non-Hispanic</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5.3</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17</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2"/>
                          </a:solidFill>
                          <a:effectLst/>
                          <a:latin typeface="Arial" pitchFamily="34" charset="0"/>
                        </a:rPr>
                        <a:t>White NH, Native Born</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5.4</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17</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White NH, Singleton Birth</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4.6</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15</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2"/>
                          </a:solidFill>
                          <a:effectLst/>
                          <a:latin typeface="Arial" pitchFamily="34" charset="0"/>
                        </a:rPr>
                        <a:t>White NH, 30-34 </a:t>
                      </a:r>
                      <a:r>
                        <a:rPr kumimoji="0" lang="en-US" sz="2400" b="1" i="1" u="none" strike="noStrike" cap="none" normalizeH="0" baseline="0" dirty="0" err="1" smtClean="0">
                          <a:ln>
                            <a:noFill/>
                          </a:ln>
                          <a:solidFill>
                            <a:schemeClr val="bg2"/>
                          </a:solidFill>
                          <a:effectLst/>
                          <a:latin typeface="Arial" pitchFamily="34" charset="0"/>
                        </a:rPr>
                        <a:t>yrs</a:t>
                      </a:r>
                      <a:r>
                        <a:rPr kumimoji="0" lang="en-US" sz="2400" b="1" i="1" u="none" strike="noStrike" cap="none" normalizeH="0" baseline="0" dirty="0" smtClean="0">
                          <a:ln>
                            <a:noFill/>
                          </a:ln>
                          <a:solidFill>
                            <a:schemeClr val="bg2"/>
                          </a:solidFill>
                          <a:effectLst/>
                          <a:latin typeface="Arial" pitchFamily="34" charset="0"/>
                        </a:rPr>
                        <a:t> old</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4.1</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13</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bl>
          </a:graphicData>
        </a:graphic>
      </p:graphicFrame>
      <p:sp>
        <p:nvSpPr>
          <p:cNvPr id="5" name="Text Box 59"/>
          <p:cNvSpPr txBox="1">
            <a:spLocks noChangeArrowheads="1"/>
          </p:cNvSpPr>
          <p:nvPr/>
        </p:nvSpPr>
        <p:spPr bwMode="auto">
          <a:xfrm>
            <a:off x="228600" y="6032500"/>
            <a:ext cx="8321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chemeClr val="bg1"/>
                </a:solidFill>
              </a:rPr>
              <a:t>Source:</a:t>
            </a:r>
            <a:r>
              <a:rPr lang="en-US" sz="1600" dirty="0">
                <a:solidFill>
                  <a:schemeClr val="bg1"/>
                </a:solidFill>
              </a:rPr>
              <a:t> U.S. subgroups: Mathews &amp; M. MacDorman. </a:t>
            </a:r>
            <a:r>
              <a:rPr lang="en-US" sz="1600" dirty="0" smtClean="0">
                <a:solidFill>
                  <a:schemeClr val="bg1"/>
                </a:solidFill>
              </a:rPr>
              <a:t>1/24/13. </a:t>
            </a:r>
            <a:r>
              <a:rPr lang="en-US" sz="1600" dirty="0">
                <a:solidFill>
                  <a:schemeClr val="bg1"/>
                </a:solidFill>
              </a:rPr>
              <a:t>Infant mortality statistics from the </a:t>
            </a:r>
            <a:r>
              <a:rPr lang="en-US" sz="1600" dirty="0" smtClean="0">
                <a:solidFill>
                  <a:schemeClr val="bg1"/>
                </a:solidFill>
              </a:rPr>
              <a:t>2009 </a:t>
            </a:r>
            <a:r>
              <a:rPr lang="en-US" sz="1600" dirty="0">
                <a:solidFill>
                  <a:schemeClr val="bg1"/>
                </a:solidFill>
              </a:rPr>
              <a:t>period linked birth/infant death data set. </a:t>
            </a:r>
            <a:r>
              <a:rPr lang="en-US" sz="1600" i="1" dirty="0">
                <a:solidFill>
                  <a:schemeClr val="bg1"/>
                </a:solidFill>
              </a:rPr>
              <a:t>NVSR</a:t>
            </a:r>
            <a:r>
              <a:rPr lang="en-US" sz="1600" dirty="0">
                <a:solidFill>
                  <a:schemeClr val="bg1"/>
                </a:solidFill>
              </a:rPr>
              <a:t> v. </a:t>
            </a:r>
            <a:r>
              <a:rPr lang="en-US" sz="1600" dirty="0" smtClean="0">
                <a:solidFill>
                  <a:schemeClr val="bg1"/>
                </a:solidFill>
              </a:rPr>
              <a:t>61 (</a:t>
            </a:r>
            <a:r>
              <a:rPr lang="en-US" sz="1600" dirty="0">
                <a:solidFill>
                  <a:schemeClr val="bg1"/>
                </a:solidFill>
              </a:rPr>
              <a:t>8</a:t>
            </a:r>
            <a:r>
              <a:rPr lang="en-US" sz="1600" dirty="0" smtClean="0">
                <a:solidFill>
                  <a:schemeClr val="bg1"/>
                </a:solidFill>
              </a:rPr>
              <a:t>).</a:t>
            </a:r>
            <a:r>
              <a:rPr lang="en-US" sz="1600" dirty="0">
                <a:solidFill>
                  <a:schemeClr val="bg1"/>
                </a:solidFill>
              </a:rPr>
              <a:t>Hyattsville, MD: NCHS, Table 2. *Other IMRs from </a:t>
            </a:r>
            <a:r>
              <a:rPr lang="en-US" sz="1600" i="1" dirty="0">
                <a:solidFill>
                  <a:schemeClr val="bg1"/>
                </a:solidFill>
              </a:rPr>
              <a:t>OECD Health Data </a:t>
            </a:r>
            <a:r>
              <a:rPr lang="en-US" sz="1600" i="1" dirty="0" smtClean="0">
                <a:solidFill>
                  <a:schemeClr val="bg1"/>
                </a:solidFill>
              </a:rPr>
              <a:t>2013</a:t>
            </a:r>
            <a:r>
              <a:rPr lang="en-US" sz="1600" dirty="0" smtClean="0">
                <a:solidFill>
                  <a:schemeClr val="bg1"/>
                </a:solidFill>
              </a:rPr>
              <a:t>. </a:t>
            </a:r>
            <a:endParaRPr lang="en-US" sz="1600" dirty="0">
              <a:solidFill>
                <a:schemeClr val="bg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0"/>
            <a:ext cx="9144000" cy="1143000"/>
          </a:xfrm>
          <a:solidFill>
            <a:srgbClr val="FFFFCC"/>
          </a:solidFill>
        </p:spPr>
        <p:txBody>
          <a:bodyPr/>
          <a:lstStyle/>
          <a:p>
            <a:pPr eaLnBrk="1" hangingPunct="1"/>
            <a:r>
              <a:rPr lang="en-US" sz="3200" b="1" smtClean="0"/>
              <a:t>US Subgroups in Comparative Context</a:t>
            </a:r>
            <a:br>
              <a:rPr lang="en-US" sz="3200" b="1" smtClean="0"/>
            </a:br>
            <a:r>
              <a:rPr lang="en-US" sz="3200" b="1" smtClean="0"/>
              <a:t>with other Industrialized Countries</a:t>
            </a:r>
          </a:p>
        </p:txBody>
      </p:sp>
      <p:graphicFrame>
        <p:nvGraphicFramePr>
          <p:cNvPr id="77874" name="Group 50"/>
          <p:cNvGraphicFramePr>
            <a:graphicFrameLocks noGrp="1"/>
          </p:cNvGraphicFramePr>
          <p:nvPr>
            <p:extLst>
              <p:ext uri="{D42A27DB-BD31-4B8C-83A1-F6EECF244321}">
                <p14:modId xmlns:p14="http://schemas.microsoft.com/office/powerpoint/2010/main" val="1216494867"/>
              </p:ext>
            </p:extLst>
          </p:nvPr>
        </p:nvGraphicFramePr>
        <p:xfrm>
          <a:off x="304800" y="1524000"/>
          <a:ext cx="8229600" cy="4419601"/>
        </p:xfrm>
        <a:graphic>
          <a:graphicData uri="http://schemas.openxmlformats.org/drawingml/2006/table">
            <a:tbl>
              <a:tblPr/>
              <a:tblGrid>
                <a:gridCol w="4479925"/>
                <a:gridCol w="1828800"/>
                <a:gridCol w="1920875"/>
              </a:tblGrid>
              <a:tr h="930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US Subgroup</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U.S. IMR 2009</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Rank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2"/>
                          </a:solidFill>
                          <a:effectLst/>
                          <a:latin typeface="Arial" pitchFamily="34" charset="0"/>
                        </a:rPr>
                        <a:t>(17- 100K)</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All</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6.4</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17</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White Non-Hispanic</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5.3</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17</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White NH, Native Born</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5.4</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17</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bg2"/>
                          </a:solidFill>
                          <a:effectLst/>
                          <a:latin typeface="Arial" pitchFamily="34" charset="0"/>
                        </a:rPr>
                        <a:t>White NH, Singleton Birth</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4.6</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15</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2"/>
                          </a:solidFill>
                          <a:effectLst/>
                          <a:latin typeface="Arial" pitchFamily="34" charset="0"/>
                        </a:rPr>
                        <a:t>White NH, 30-34 </a:t>
                      </a:r>
                      <a:r>
                        <a:rPr kumimoji="0" lang="en-US" sz="2400" b="1" i="1" u="none" strike="noStrike" cap="none" normalizeH="0" baseline="0" dirty="0" err="1" smtClean="0">
                          <a:ln>
                            <a:noFill/>
                          </a:ln>
                          <a:solidFill>
                            <a:schemeClr val="bg2"/>
                          </a:solidFill>
                          <a:effectLst/>
                          <a:latin typeface="Arial" pitchFamily="34" charset="0"/>
                        </a:rPr>
                        <a:t>yrs</a:t>
                      </a:r>
                      <a:r>
                        <a:rPr kumimoji="0" lang="en-US" sz="2400" b="1" i="1" u="none" strike="noStrike" cap="none" normalizeH="0" baseline="0" dirty="0" smtClean="0">
                          <a:ln>
                            <a:noFill/>
                          </a:ln>
                          <a:solidFill>
                            <a:schemeClr val="bg2"/>
                          </a:solidFill>
                          <a:effectLst/>
                          <a:latin typeface="Arial" pitchFamily="34" charset="0"/>
                        </a:rPr>
                        <a:t> old</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4.1</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13</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bg2"/>
                          </a:solidFill>
                          <a:effectLst/>
                          <a:latin typeface="Arial" pitchFamily="34" charset="0"/>
                        </a:rPr>
                        <a:t>White NH, 37-41 weeks</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2.3</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solidFill>
                          <a:effectLst/>
                          <a:latin typeface="Arial" pitchFamily="34" charset="0"/>
                        </a:rPr>
                        <a:t>1</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bl>
          </a:graphicData>
        </a:graphic>
      </p:graphicFrame>
      <p:sp>
        <p:nvSpPr>
          <p:cNvPr id="5" name="Text Box 59"/>
          <p:cNvSpPr txBox="1">
            <a:spLocks noChangeArrowheads="1"/>
          </p:cNvSpPr>
          <p:nvPr/>
        </p:nvSpPr>
        <p:spPr bwMode="auto">
          <a:xfrm>
            <a:off x="228600" y="6032500"/>
            <a:ext cx="8321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chemeClr val="bg1"/>
                </a:solidFill>
              </a:rPr>
              <a:t>Source:</a:t>
            </a:r>
            <a:r>
              <a:rPr lang="en-US" sz="1600" dirty="0">
                <a:solidFill>
                  <a:schemeClr val="bg1"/>
                </a:solidFill>
              </a:rPr>
              <a:t> U.S. subgroups: Mathews &amp; M. MacDorman. </a:t>
            </a:r>
            <a:r>
              <a:rPr lang="en-US" sz="1600" dirty="0" smtClean="0">
                <a:solidFill>
                  <a:schemeClr val="bg1"/>
                </a:solidFill>
              </a:rPr>
              <a:t>1/24/13. </a:t>
            </a:r>
            <a:r>
              <a:rPr lang="en-US" sz="1600" dirty="0">
                <a:solidFill>
                  <a:schemeClr val="bg1"/>
                </a:solidFill>
              </a:rPr>
              <a:t>Infant mortality statistics from the </a:t>
            </a:r>
            <a:r>
              <a:rPr lang="en-US" sz="1600" dirty="0" smtClean="0">
                <a:solidFill>
                  <a:schemeClr val="bg1"/>
                </a:solidFill>
              </a:rPr>
              <a:t>2009 </a:t>
            </a:r>
            <a:r>
              <a:rPr lang="en-US" sz="1600" dirty="0">
                <a:solidFill>
                  <a:schemeClr val="bg1"/>
                </a:solidFill>
              </a:rPr>
              <a:t>period linked birth/infant death data set. </a:t>
            </a:r>
            <a:r>
              <a:rPr lang="en-US" sz="1600" i="1" dirty="0">
                <a:solidFill>
                  <a:schemeClr val="bg1"/>
                </a:solidFill>
              </a:rPr>
              <a:t>NVSR</a:t>
            </a:r>
            <a:r>
              <a:rPr lang="en-US" sz="1600" dirty="0">
                <a:solidFill>
                  <a:schemeClr val="bg1"/>
                </a:solidFill>
              </a:rPr>
              <a:t> v. </a:t>
            </a:r>
            <a:r>
              <a:rPr lang="en-US" sz="1600" dirty="0" smtClean="0">
                <a:solidFill>
                  <a:schemeClr val="bg1"/>
                </a:solidFill>
              </a:rPr>
              <a:t>61 (</a:t>
            </a:r>
            <a:r>
              <a:rPr lang="en-US" sz="1600" dirty="0">
                <a:solidFill>
                  <a:schemeClr val="bg1"/>
                </a:solidFill>
              </a:rPr>
              <a:t>8</a:t>
            </a:r>
            <a:r>
              <a:rPr lang="en-US" sz="1600" dirty="0" smtClean="0">
                <a:solidFill>
                  <a:schemeClr val="bg1"/>
                </a:solidFill>
              </a:rPr>
              <a:t>).</a:t>
            </a:r>
            <a:r>
              <a:rPr lang="en-US" sz="1600" dirty="0">
                <a:solidFill>
                  <a:schemeClr val="bg1"/>
                </a:solidFill>
              </a:rPr>
              <a:t>Hyattsville, MD: NCHS, Table 2. *Other IMRs from </a:t>
            </a:r>
            <a:r>
              <a:rPr lang="en-US" sz="1600" i="1" dirty="0">
                <a:solidFill>
                  <a:schemeClr val="bg1"/>
                </a:solidFill>
              </a:rPr>
              <a:t>OECD Health Data </a:t>
            </a:r>
            <a:r>
              <a:rPr lang="en-US" sz="1600" i="1" dirty="0" smtClean="0">
                <a:solidFill>
                  <a:schemeClr val="bg1"/>
                </a:solidFill>
              </a:rPr>
              <a:t>2013</a:t>
            </a:r>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216268736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381000" y="2286000"/>
            <a:ext cx="8229600" cy="1143000"/>
          </a:xfrm>
          <a:solidFill>
            <a:schemeClr val="tx1"/>
          </a:solidFill>
        </p:spPr>
        <p:txBody>
          <a:bodyPr/>
          <a:lstStyle/>
          <a:p>
            <a:r>
              <a:rPr lang="en-US" smtClean="0"/>
              <a:t>Examining Trends over Time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1371600"/>
          </a:xfrm>
          <a:noFill/>
        </p:spPr>
        <p:txBody>
          <a:bodyPr/>
          <a:lstStyle/>
          <a:p>
            <a:pPr eaLnBrk="1" hangingPunct="1"/>
            <a:r>
              <a:rPr lang="en-US" sz="3200" b="1" dirty="0">
                <a:solidFill>
                  <a:srgbClr val="000000"/>
                </a:solidFill>
              </a:rPr>
              <a:t>Neonatal Mortality Rate </a:t>
            </a:r>
            <a:r>
              <a:rPr lang="en-US" sz="2800" b="1" dirty="0">
                <a:solidFill>
                  <a:srgbClr val="000000"/>
                </a:solidFill>
              </a:rPr>
              <a:t>(per 1,000 births), </a:t>
            </a:r>
            <a:r>
              <a:rPr lang="en-US" sz="3200" b="1" dirty="0" smtClean="0">
                <a:solidFill>
                  <a:srgbClr val="000000"/>
                </a:solidFill>
              </a:rPr>
              <a:t>2000-2011, </a:t>
            </a:r>
            <a:r>
              <a:rPr lang="en-US" sz="3200" b="1" dirty="0">
                <a:solidFill>
                  <a:srgbClr val="000000"/>
                </a:solidFill>
              </a:rPr>
              <a:t>U.S., &amp; Ave. for Industrialized Countries*</a:t>
            </a:r>
            <a:endParaRPr lang="en-US" sz="3200" b="1" dirty="0" smtClean="0">
              <a:solidFill>
                <a:srgbClr val="000000"/>
              </a:solidFill>
            </a:endParaRPr>
          </a:p>
        </p:txBody>
      </p:sp>
      <p:graphicFrame>
        <p:nvGraphicFramePr>
          <p:cNvPr id="50179" name="Object 2"/>
          <p:cNvGraphicFramePr>
            <a:graphicFrameLocks noGrp="1" noChangeAspect="1"/>
          </p:cNvGraphicFramePr>
          <p:nvPr>
            <p:ph type="chart" idx="1"/>
            <p:extLst>
              <p:ext uri="{D42A27DB-BD31-4B8C-83A1-F6EECF244321}">
                <p14:modId xmlns:p14="http://schemas.microsoft.com/office/powerpoint/2010/main" val="921333778"/>
              </p:ext>
            </p:extLst>
          </p:nvPr>
        </p:nvGraphicFramePr>
        <p:xfrm>
          <a:off x="381000" y="1371600"/>
          <a:ext cx="8458200" cy="4273550"/>
        </p:xfrm>
        <a:graphic>
          <a:graphicData uri="http://schemas.openxmlformats.org/presentationml/2006/ole">
            <mc:AlternateContent xmlns:mc="http://schemas.openxmlformats.org/markup-compatibility/2006">
              <mc:Choice xmlns:v="urn:schemas-microsoft-com:vml" Requires="v">
                <p:oleObj spid="_x0000_s50268" name="Chart" r:id="rId4" imgW="7010364" imgH="3971803" progId="MSGraph.Chart.8">
                  <p:embed followColorScheme="full"/>
                </p:oleObj>
              </mc:Choice>
              <mc:Fallback>
                <p:oleObj name="Chart" r:id="rId4" imgW="7010364" imgH="3971803" progId="MSGraph.Chart.8">
                  <p:embed followColorScheme="full"/>
                  <p:pic>
                    <p:nvPicPr>
                      <p:cNvPr id="0" name="Object 2"/>
                      <p:cNvPicPr>
                        <a:picLocks noChangeAspect="1" noChangeArrowheads="1"/>
                      </p:cNvPicPr>
                      <p:nvPr/>
                    </p:nvPicPr>
                    <p:blipFill>
                      <a:blip r:embed="rId5"/>
                      <a:srcRect/>
                      <a:stretch>
                        <a:fillRect/>
                      </a:stretch>
                    </p:blipFill>
                    <p:spPr bwMode="auto">
                      <a:xfrm>
                        <a:off x="381000" y="1371600"/>
                        <a:ext cx="8458200" cy="4273550"/>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0" name="Text Box 4"/>
          <p:cNvSpPr txBox="1">
            <a:spLocks noChangeArrowheads="1"/>
          </p:cNvSpPr>
          <p:nvPr/>
        </p:nvSpPr>
        <p:spPr bwMode="auto">
          <a:xfrm>
            <a:off x="685800" y="6324600"/>
            <a:ext cx="44196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solidFill>
                  <a:srgbClr val="000000"/>
                </a:solidFill>
                <a:latin typeface="Verdana" pitchFamily="34" charset="0"/>
              </a:rPr>
              <a:t>Source: OECD Health Data, </a:t>
            </a:r>
            <a:r>
              <a:rPr lang="en-US" dirty="0" smtClean="0">
                <a:solidFill>
                  <a:srgbClr val="000000"/>
                </a:solidFill>
                <a:latin typeface="Verdana" pitchFamily="34" charset="0"/>
              </a:rPr>
              <a:t>2013</a:t>
            </a:r>
            <a:endParaRPr lang="en-US" dirty="0">
              <a:solidFill>
                <a:srgbClr val="000000"/>
              </a:solidFill>
              <a:latin typeface="Verdana" pitchFamily="34" charset="0"/>
            </a:endParaRPr>
          </a:p>
        </p:txBody>
      </p:sp>
      <p:sp>
        <p:nvSpPr>
          <p:cNvPr id="50181" name="Text Box 5"/>
          <p:cNvSpPr txBox="1">
            <a:spLocks noChangeArrowheads="1"/>
          </p:cNvSpPr>
          <p:nvPr/>
        </p:nvSpPr>
        <p:spPr bwMode="auto">
          <a:xfrm>
            <a:off x="6553200" y="1600200"/>
            <a:ext cx="86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rgbClr val="000000"/>
                </a:solidFill>
                <a:latin typeface="Verdana" pitchFamily="34" charset="0"/>
              </a:rPr>
              <a:t>U.S.</a:t>
            </a:r>
          </a:p>
        </p:txBody>
      </p:sp>
      <p:sp>
        <p:nvSpPr>
          <p:cNvPr id="50182" name="Line 6"/>
          <p:cNvSpPr>
            <a:spLocks noChangeShapeType="1"/>
          </p:cNvSpPr>
          <p:nvPr/>
        </p:nvSpPr>
        <p:spPr bwMode="auto">
          <a:xfrm flipH="1" flipV="1">
            <a:off x="1143000" y="4724400"/>
            <a:ext cx="1524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3" name="Line 7"/>
          <p:cNvSpPr>
            <a:spLocks noChangeShapeType="1"/>
          </p:cNvSpPr>
          <p:nvPr/>
        </p:nvSpPr>
        <p:spPr bwMode="auto">
          <a:xfrm flipV="1">
            <a:off x="1143000" y="4648200"/>
            <a:ext cx="3048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4" name="Line 8"/>
          <p:cNvSpPr>
            <a:spLocks noChangeShapeType="1"/>
          </p:cNvSpPr>
          <p:nvPr/>
        </p:nvSpPr>
        <p:spPr bwMode="auto">
          <a:xfrm flipH="1" flipV="1">
            <a:off x="1143000" y="4572000"/>
            <a:ext cx="3048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5" name="Line 9"/>
          <p:cNvSpPr>
            <a:spLocks noChangeShapeType="1"/>
          </p:cNvSpPr>
          <p:nvPr/>
        </p:nvSpPr>
        <p:spPr bwMode="auto">
          <a:xfrm flipV="1">
            <a:off x="1143000" y="4495800"/>
            <a:ext cx="1524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6" name="Text Box 10"/>
          <p:cNvSpPr txBox="1">
            <a:spLocks noChangeArrowheads="1"/>
          </p:cNvSpPr>
          <p:nvPr/>
        </p:nvSpPr>
        <p:spPr bwMode="auto">
          <a:xfrm>
            <a:off x="228600" y="5791200"/>
            <a:ext cx="8686800" cy="527050"/>
          </a:xfrm>
          <a:prstGeom prst="rect">
            <a:avLst/>
          </a:prstGeom>
          <a:solidFill>
            <a:schemeClr val="tx1"/>
          </a:solidFill>
          <a:ln w="9525">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66"/>
                </a:solidFill>
              </a:rPr>
              <a:t>* </a:t>
            </a:r>
            <a:r>
              <a:rPr lang="en-US" sz="1400" dirty="0">
                <a:solidFill>
                  <a:srgbClr val="000000"/>
                </a:solidFill>
              </a:rPr>
              <a:t>Countries with 100,000+ births (</a:t>
            </a:r>
            <a:r>
              <a:rPr lang="en-US" sz="1400" dirty="0" smtClean="0">
                <a:solidFill>
                  <a:srgbClr val="000000"/>
                </a:solidFill>
              </a:rPr>
              <a:t>2011): </a:t>
            </a:r>
            <a:r>
              <a:rPr lang="en-US" sz="1400" dirty="0">
                <a:solidFill>
                  <a:srgbClr val="000000"/>
                </a:solidFill>
              </a:rPr>
              <a:t>Australia, Belgium, Canada, Czech Republic, France, Germany, Greece</a:t>
            </a:r>
            <a:r>
              <a:rPr lang="en-US" sz="1400" dirty="0" smtClean="0">
                <a:solidFill>
                  <a:srgbClr val="000000"/>
                </a:solidFill>
              </a:rPr>
              <a:t>, Hungary, </a:t>
            </a:r>
            <a:r>
              <a:rPr lang="en-US" sz="1400" dirty="0">
                <a:solidFill>
                  <a:srgbClr val="000000"/>
                </a:solidFill>
              </a:rPr>
              <a:t>Italy, Japan, Netherlands, Portugal, </a:t>
            </a:r>
            <a:r>
              <a:rPr lang="en-US" sz="1400" dirty="0" smtClean="0">
                <a:solidFill>
                  <a:srgbClr val="000000"/>
                </a:solidFill>
              </a:rPr>
              <a:t>S. Korea, Spain</a:t>
            </a:r>
            <a:r>
              <a:rPr lang="en-US" sz="1400" dirty="0">
                <a:solidFill>
                  <a:srgbClr val="000000"/>
                </a:solidFill>
              </a:rPr>
              <a:t>, Sweden, U.K. </a:t>
            </a:r>
          </a:p>
        </p:txBody>
      </p:sp>
      <p:sp>
        <p:nvSpPr>
          <p:cNvPr id="50187" name="Text Box 11"/>
          <p:cNvSpPr txBox="1">
            <a:spLocks noChangeArrowheads="1"/>
          </p:cNvSpPr>
          <p:nvPr/>
        </p:nvSpPr>
        <p:spPr bwMode="auto">
          <a:xfrm>
            <a:off x="8091265" y="4343400"/>
            <a:ext cx="505267" cy="369332"/>
          </a:xfrm>
          <a:prstGeom prst="rect">
            <a:avLst/>
          </a:prstGeom>
          <a:solidFill>
            <a:schemeClr val="tx1"/>
          </a:solidFill>
          <a:ln w="127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CC0000"/>
                </a:solidFill>
              </a:rPr>
              <a:t>2.2</a:t>
            </a:r>
            <a:endParaRPr lang="en-US" b="1" dirty="0">
              <a:solidFill>
                <a:srgbClr val="CC0000"/>
              </a:solidFill>
            </a:endParaRPr>
          </a:p>
        </p:txBody>
      </p:sp>
      <p:sp>
        <p:nvSpPr>
          <p:cNvPr id="50188" name="Text Box 12"/>
          <p:cNvSpPr txBox="1">
            <a:spLocks noChangeArrowheads="1"/>
          </p:cNvSpPr>
          <p:nvPr/>
        </p:nvSpPr>
        <p:spPr bwMode="auto">
          <a:xfrm>
            <a:off x="8091266" y="2590800"/>
            <a:ext cx="505267" cy="369332"/>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000000"/>
                </a:solidFill>
              </a:rPr>
              <a:t>4.2</a:t>
            </a:r>
            <a:endParaRPr lang="en-US" b="1" dirty="0">
              <a:solidFill>
                <a:srgbClr val="000000"/>
              </a:solidFill>
            </a:endParaRPr>
          </a:p>
        </p:txBody>
      </p:sp>
      <p:sp>
        <p:nvSpPr>
          <p:cNvPr id="50189" name="Text Box 13"/>
          <p:cNvSpPr txBox="1">
            <a:spLocks noChangeArrowheads="1"/>
          </p:cNvSpPr>
          <p:nvPr/>
        </p:nvSpPr>
        <p:spPr bwMode="auto">
          <a:xfrm>
            <a:off x="1611086" y="2221468"/>
            <a:ext cx="505267" cy="369332"/>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000000"/>
                </a:solidFill>
              </a:rPr>
              <a:t>4.6</a:t>
            </a:r>
            <a:endParaRPr lang="en-US" b="1" dirty="0">
              <a:solidFill>
                <a:srgbClr val="000000"/>
              </a:solidFill>
            </a:endParaRPr>
          </a:p>
        </p:txBody>
      </p:sp>
      <p:sp>
        <p:nvSpPr>
          <p:cNvPr id="50190" name="Text Box 14"/>
          <p:cNvSpPr txBox="1">
            <a:spLocks noChangeArrowheads="1"/>
          </p:cNvSpPr>
          <p:nvPr/>
        </p:nvSpPr>
        <p:spPr bwMode="auto">
          <a:xfrm>
            <a:off x="1765748" y="3612269"/>
            <a:ext cx="505267" cy="369332"/>
          </a:xfrm>
          <a:prstGeom prst="rect">
            <a:avLst/>
          </a:prstGeom>
          <a:solidFill>
            <a:schemeClr val="tx1"/>
          </a:solidFill>
          <a:ln w="127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CC0000"/>
                </a:solidFill>
              </a:rPr>
              <a:t>3.1</a:t>
            </a:r>
            <a:endParaRPr lang="en-US" b="1" dirty="0">
              <a:solidFill>
                <a:srgbClr val="CC0000"/>
              </a:solidFill>
            </a:endParaRPr>
          </a:p>
        </p:txBody>
      </p:sp>
      <p:sp>
        <p:nvSpPr>
          <p:cNvPr id="50191" name="Text Box 11"/>
          <p:cNvSpPr txBox="1">
            <a:spLocks noChangeArrowheads="1"/>
          </p:cNvSpPr>
          <p:nvPr/>
        </p:nvSpPr>
        <p:spPr bwMode="auto">
          <a:xfrm>
            <a:off x="7086600" y="3200400"/>
            <a:ext cx="2057400" cy="830997"/>
          </a:xfrm>
          <a:prstGeom prst="rect">
            <a:avLst/>
          </a:prstGeom>
          <a:solidFill>
            <a:schemeClr val="tx1"/>
          </a:solidFill>
          <a:ln w="19050">
            <a:solidFill>
              <a:srgbClr val="CC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rgbClr val="CC0000"/>
                </a:solidFill>
              </a:rPr>
              <a:t>Industrialized  Countries </a:t>
            </a:r>
          </a:p>
          <a:p>
            <a:pPr algn="ctr" eaLnBrk="1" hangingPunct="1"/>
            <a:r>
              <a:rPr lang="en-US" sz="1600" b="1" dirty="0" smtClean="0">
                <a:solidFill>
                  <a:srgbClr val="CC0000"/>
                </a:solidFill>
              </a:rPr>
              <a:t>26% </a:t>
            </a:r>
            <a:r>
              <a:rPr lang="en-US" sz="1600" b="1" dirty="0">
                <a:solidFill>
                  <a:srgbClr val="CC0000"/>
                </a:solidFill>
              </a:rPr>
              <a:t>decrease</a:t>
            </a:r>
          </a:p>
        </p:txBody>
      </p:sp>
      <p:sp>
        <p:nvSpPr>
          <p:cNvPr id="50192" name="Text Box 11"/>
          <p:cNvSpPr txBox="1">
            <a:spLocks noChangeArrowheads="1"/>
          </p:cNvSpPr>
          <p:nvPr/>
        </p:nvSpPr>
        <p:spPr bwMode="auto">
          <a:xfrm>
            <a:off x="7419975" y="1817914"/>
            <a:ext cx="1724025" cy="369332"/>
          </a:xfrm>
          <a:prstGeom prst="rect">
            <a:avLst/>
          </a:prstGeom>
          <a:solidFill>
            <a:schemeClr val="tx1"/>
          </a:solidFill>
          <a:ln w="19050">
            <a:solidFill>
              <a:srgbClr val="CC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000000"/>
                </a:solidFill>
              </a:rPr>
              <a:t>13% </a:t>
            </a:r>
            <a:r>
              <a:rPr lang="en-US" b="1" dirty="0">
                <a:solidFill>
                  <a:srgbClr val="000000"/>
                </a:solidFill>
              </a:rPr>
              <a:t>decrease</a:t>
            </a:r>
          </a:p>
        </p:txBody>
      </p:sp>
      <p:sp>
        <p:nvSpPr>
          <p:cNvPr id="17" name="Text Box 4"/>
          <p:cNvSpPr txBox="1">
            <a:spLocks noChangeArrowheads="1"/>
          </p:cNvSpPr>
          <p:nvPr/>
        </p:nvSpPr>
        <p:spPr bwMode="auto">
          <a:xfrm>
            <a:off x="228600" y="6324600"/>
            <a:ext cx="8426450" cy="5232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solidFill>
                  <a:srgbClr val="000000"/>
                </a:solidFill>
                <a:latin typeface="Verdana" pitchFamily="34" charset="0"/>
              </a:rPr>
              <a:t>Source: OECD Health Data, </a:t>
            </a:r>
            <a:r>
              <a:rPr lang="en-US" sz="1400" dirty="0" smtClean="0">
                <a:solidFill>
                  <a:srgbClr val="000000"/>
                </a:solidFill>
                <a:latin typeface="Verdana" pitchFamily="34" charset="0"/>
              </a:rPr>
              <a:t>2013 &amp; </a:t>
            </a:r>
            <a:r>
              <a:rPr lang="en-US" sz="1400" dirty="0">
                <a:solidFill>
                  <a:srgbClr val="000000"/>
                </a:solidFill>
              </a:rPr>
              <a:t>MacDorman MF, </a:t>
            </a:r>
            <a:r>
              <a:rPr lang="en-US" sz="1400" dirty="0" smtClean="0">
                <a:solidFill>
                  <a:srgbClr val="000000"/>
                </a:solidFill>
              </a:rPr>
              <a:t>et al. Recent </a:t>
            </a:r>
            <a:r>
              <a:rPr lang="en-US" sz="1400" dirty="0">
                <a:solidFill>
                  <a:srgbClr val="000000"/>
                </a:solidFill>
              </a:rPr>
              <a:t>declines in infant mortality in </a:t>
            </a:r>
            <a:r>
              <a:rPr lang="en-US" sz="1400" dirty="0" smtClean="0">
                <a:solidFill>
                  <a:srgbClr val="000000"/>
                </a:solidFill>
              </a:rPr>
              <a:t>the United </a:t>
            </a:r>
            <a:r>
              <a:rPr lang="en-US" sz="1400" dirty="0">
                <a:solidFill>
                  <a:srgbClr val="000000"/>
                </a:solidFill>
              </a:rPr>
              <a:t>States, 2005–2011. NCHS data brief</a:t>
            </a:r>
            <a:r>
              <a:rPr lang="en-US" sz="1400" dirty="0" smtClean="0">
                <a:solidFill>
                  <a:srgbClr val="000000"/>
                </a:solidFill>
              </a:rPr>
              <a:t>, no </a:t>
            </a:r>
            <a:r>
              <a:rPr lang="en-US" sz="1400" dirty="0">
                <a:solidFill>
                  <a:srgbClr val="000000"/>
                </a:solidFill>
              </a:rPr>
              <a:t>120. Hyattsville, MD: </a:t>
            </a:r>
            <a:r>
              <a:rPr lang="en-US" sz="1400" dirty="0" smtClean="0">
                <a:solidFill>
                  <a:srgbClr val="000000"/>
                </a:solidFill>
              </a:rPr>
              <a:t>NCHS. </a:t>
            </a:r>
            <a:r>
              <a:rPr lang="en-US" sz="1400" dirty="0">
                <a:solidFill>
                  <a:srgbClr val="000000"/>
                </a:solidFill>
              </a:rPr>
              <a:t>2013.</a:t>
            </a:r>
            <a:endParaRPr lang="en-US" sz="1400" dirty="0">
              <a:solidFill>
                <a:srgbClr val="000000"/>
              </a:solidFill>
              <a:latin typeface="Verdana"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1371600"/>
          </a:xfrm>
          <a:noFill/>
        </p:spPr>
        <p:txBody>
          <a:bodyPr/>
          <a:lstStyle/>
          <a:p>
            <a:pPr eaLnBrk="1" hangingPunct="1"/>
            <a:r>
              <a:rPr lang="en-US" sz="3200" b="1" dirty="0" smtClean="0">
                <a:solidFill>
                  <a:srgbClr val="000000"/>
                </a:solidFill>
              </a:rPr>
              <a:t>Neonatal Mortality Rate </a:t>
            </a:r>
            <a:r>
              <a:rPr lang="en-US" sz="2800" b="1" dirty="0" smtClean="0">
                <a:solidFill>
                  <a:srgbClr val="000000"/>
                </a:solidFill>
              </a:rPr>
              <a:t>(per 1,000 births), </a:t>
            </a:r>
            <a:r>
              <a:rPr lang="en-US" sz="3200" b="1" dirty="0" smtClean="0">
                <a:solidFill>
                  <a:srgbClr val="000000"/>
                </a:solidFill>
              </a:rPr>
              <a:t>2000-2011, U.S., &amp; Ave. for Industrialized Countries*</a:t>
            </a:r>
          </a:p>
        </p:txBody>
      </p:sp>
      <p:graphicFrame>
        <p:nvGraphicFramePr>
          <p:cNvPr id="51203" name="Object 2"/>
          <p:cNvGraphicFramePr>
            <a:graphicFrameLocks noGrp="1" noChangeAspect="1"/>
          </p:cNvGraphicFramePr>
          <p:nvPr>
            <p:ph type="chart" idx="4294967295"/>
          </p:nvPr>
        </p:nvGraphicFramePr>
        <p:xfrm>
          <a:off x="381000" y="1371600"/>
          <a:ext cx="8458200" cy="4273550"/>
        </p:xfrm>
        <a:graphic>
          <a:graphicData uri="http://schemas.openxmlformats.org/presentationml/2006/ole">
            <mc:AlternateContent xmlns:mc="http://schemas.openxmlformats.org/markup-compatibility/2006">
              <mc:Choice xmlns:v="urn:schemas-microsoft-com:vml" Requires="v">
                <p:oleObj spid="_x0000_s83003" name="Chart" r:id="rId4" imgW="7010400" imgH="3971925" progId="MSGraph.Chart.8">
                  <p:embed followColorScheme="full"/>
                </p:oleObj>
              </mc:Choice>
              <mc:Fallback>
                <p:oleObj name="Chart" r:id="rId4" imgW="7010400" imgH="3971925"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71600"/>
                        <a:ext cx="8458200" cy="4273550"/>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4" name="Text Box 4"/>
          <p:cNvSpPr txBox="1">
            <a:spLocks noChangeArrowheads="1"/>
          </p:cNvSpPr>
          <p:nvPr/>
        </p:nvSpPr>
        <p:spPr bwMode="auto">
          <a:xfrm>
            <a:off x="228600" y="6324600"/>
            <a:ext cx="8426450" cy="5232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solidFill>
                  <a:srgbClr val="000000"/>
                </a:solidFill>
                <a:latin typeface="Verdana" pitchFamily="34" charset="0"/>
              </a:rPr>
              <a:t>Source: OECD Health Data, </a:t>
            </a:r>
            <a:r>
              <a:rPr lang="en-US" sz="1400" dirty="0" smtClean="0">
                <a:solidFill>
                  <a:srgbClr val="000000"/>
                </a:solidFill>
                <a:latin typeface="Verdana" pitchFamily="34" charset="0"/>
              </a:rPr>
              <a:t>2013 &amp; </a:t>
            </a:r>
            <a:r>
              <a:rPr lang="en-US" sz="1400" dirty="0">
                <a:solidFill>
                  <a:srgbClr val="000000"/>
                </a:solidFill>
              </a:rPr>
              <a:t>MacDorman MF, </a:t>
            </a:r>
            <a:r>
              <a:rPr lang="en-US" sz="1400" dirty="0" smtClean="0">
                <a:solidFill>
                  <a:srgbClr val="000000"/>
                </a:solidFill>
              </a:rPr>
              <a:t>et al. Recent </a:t>
            </a:r>
            <a:r>
              <a:rPr lang="en-US" sz="1400" dirty="0">
                <a:solidFill>
                  <a:srgbClr val="000000"/>
                </a:solidFill>
              </a:rPr>
              <a:t>declines in infant mortality in </a:t>
            </a:r>
            <a:r>
              <a:rPr lang="en-US" sz="1400" dirty="0" smtClean="0">
                <a:solidFill>
                  <a:srgbClr val="000000"/>
                </a:solidFill>
              </a:rPr>
              <a:t>the United </a:t>
            </a:r>
            <a:r>
              <a:rPr lang="en-US" sz="1400" dirty="0">
                <a:solidFill>
                  <a:srgbClr val="000000"/>
                </a:solidFill>
              </a:rPr>
              <a:t>States, 2005–2011. NCHS data brief</a:t>
            </a:r>
            <a:r>
              <a:rPr lang="en-US" sz="1400" dirty="0" smtClean="0">
                <a:solidFill>
                  <a:srgbClr val="000000"/>
                </a:solidFill>
              </a:rPr>
              <a:t>, no </a:t>
            </a:r>
            <a:r>
              <a:rPr lang="en-US" sz="1400" dirty="0">
                <a:solidFill>
                  <a:srgbClr val="000000"/>
                </a:solidFill>
              </a:rPr>
              <a:t>120. Hyattsville, MD: </a:t>
            </a:r>
            <a:r>
              <a:rPr lang="en-US" sz="1400" dirty="0" smtClean="0">
                <a:solidFill>
                  <a:srgbClr val="000000"/>
                </a:solidFill>
              </a:rPr>
              <a:t>NCHS. </a:t>
            </a:r>
            <a:r>
              <a:rPr lang="en-US" sz="1400" dirty="0">
                <a:solidFill>
                  <a:srgbClr val="000000"/>
                </a:solidFill>
              </a:rPr>
              <a:t>2013.</a:t>
            </a:r>
            <a:endParaRPr lang="en-US" sz="1400" dirty="0">
              <a:solidFill>
                <a:srgbClr val="000000"/>
              </a:solidFill>
              <a:latin typeface="Verdana" pitchFamily="34" charset="0"/>
            </a:endParaRPr>
          </a:p>
        </p:txBody>
      </p:sp>
      <p:sp>
        <p:nvSpPr>
          <p:cNvPr id="51205" name="Text Box 5"/>
          <p:cNvSpPr txBox="1">
            <a:spLocks noChangeArrowheads="1"/>
          </p:cNvSpPr>
          <p:nvPr/>
        </p:nvSpPr>
        <p:spPr bwMode="auto">
          <a:xfrm>
            <a:off x="6553200" y="1600200"/>
            <a:ext cx="86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rgbClr val="000000"/>
                </a:solidFill>
                <a:latin typeface="Verdana" pitchFamily="34" charset="0"/>
              </a:rPr>
              <a:t>U.S.</a:t>
            </a:r>
          </a:p>
        </p:txBody>
      </p:sp>
      <p:sp>
        <p:nvSpPr>
          <p:cNvPr id="51206" name="Line 6"/>
          <p:cNvSpPr>
            <a:spLocks noChangeShapeType="1"/>
          </p:cNvSpPr>
          <p:nvPr/>
        </p:nvSpPr>
        <p:spPr bwMode="auto">
          <a:xfrm flipH="1" flipV="1">
            <a:off x="1143000" y="4724400"/>
            <a:ext cx="1524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7" name="Line 7"/>
          <p:cNvSpPr>
            <a:spLocks noChangeShapeType="1"/>
          </p:cNvSpPr>
          <p:nvPr/>
        </p:nvSpPr>
        <p:spPr bwMode="auto">
          <a:xfrm flipV="1">
            <a:off x="1143000" y="4648200"/>
            <a:ext cx="3048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8" name="Line 8"/>
          <p:cNvSpPr>
            <a:spLocks noChangeShapeType="1"/>
          </p:cNvSpPr>
          <p:nvPr/>
        </p:nvSpPr>
        <p:spPr bwMode="auto">
          <a:xfrm flipH="1" flipV="1">
            <a:off x="1143000" y="4572000"/>
            <a:ext cx="3048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9" name="Line 9"/>
          <p:cNvSpPr>
            <a:spLocks noChangeShapeType="1"/>
          </p:cNvSpPr>
          <p:nvPr/>
        </p:nvSpPr>
        <p:spPr bwMode="auto">
          <a:xfrm flipV="1">
            <a:off x="1143000" y="4495800"/>
            <a:ext cx="1524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0" name="Text Box 10"/>
          <p:cNvSpPr txBox="1">
            <a:spLocks noChangeArrowheads="1"/>
          </p:cNvSpPr>
          <p:nvPr/>
        </p:nvSpPr>
        <p:spPr bwMode="auto">
          <a:xfrm>
            <a:off x="228600" y="5791200"/>
            <a:ext cx="8686800" cy="527050"/>
          </a:xfrm>
          <a:prstGeom prst="rect">
            <a:avLst/>
          </a:prstGeom>
          <a:solidFill>
            <a:schemeClr val="tx1"/>
          </a:solidFill>
          <a:ln w="9525">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66"/>
                </a:solidFill>
              </a:rPr>
              <a:t>* </a:t>
            </a:r>
            <a:r>
              <a:rPr lang="en-US" sz="1400" dirty="0">
                <a:solidFill>
                  <a:srgbClr val="000000"/>
                </a:solidFill>
              </a:rPr>
              <a:t>Countries with 100,000+ births (2009): Australia, Belgium, Canada, Czech Republic, France, Germany, Greece</a:t>
            </a:r>
            <a:r>
              <a:rPr lang="en-US" sz="1400" dirty="0" smtClean="0">
                <a:solidFill>
                  <a:srgbClr val="000000"/>
                </a:solidFill>
              </a:rPr>
              <a:t>, Hungary, </a:t>
            </a:r>
            <a:r>
              <a:rPr lang="en-US" sz="1400" dirty="0">
                <a:solidFill>
                  <a:srgbClr val="000000"/>
                </a:solidFill>
              </a:rPr>
              <a:t>Italy, Japan, Netherlands, Portugal, Spain, </a:t>
            </a:r>
            <a:r>
              <a:rPr lang="en-US" sz="1400" dirty="0" smtClean="0">
                <a:solidFill>
                  <a:srgbClr val="000000"/>
                </a:solidFill>
              </a:rPr>
              <a:t>S. Korea, Sweden</a:t>
            </a:r>
            <a:r>
              <a:rPr lang="en-US" sz="1400" dirty="0">
                <a:solidFill>
                  <a:srgbClr val="000000"/>
                </a:solidFill>
              </a:rPr>
              <a:t>, U.K. </a:t>
            </a:r>
          </a:p>
        </p:txBody>
      </p:sp>
      <p:sp>
        <p:nvSpPr>
          <p:cNvPr id="51211" name="Text Box 11"/>
          <p:cNvSpPr txBox="1">
            <a:spLocks noChangeArrowheads="1"/>
          </p:cNvSpPr>
          <p:nvPr/>
        </p:nvSpPr>
        <p:spPr bwMode="auto">
          <a:xfrm>
            <a:off x="8149782" y="4316968"/>
            <a:ext cx="505267" cy="369332"/>
          </a:xfrm>
          <a:prstGeom prst="rect">
            <a:avLst/>
          </a:prstGeom>
          <a:solidFill>
            <a:schemeClr val="tx1"/>
          </a:solidFill>
          <a:ln w="127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CC0000"/>
                </a:solidFill>
              </a:rPr>
              <a:t>2.3</a:t>
            </a:r>
            <a:endParaRPr lang="en-US" b="1" dirty="0">
              <a:solidFill>
                <a:srgbClr val="CC0000"/>
              </a:solidFill>
            </a:endParaRPr>
          </a:p>
        </p:txBody>
      </p:sp>
      <p:sp>
        <p:nvSpPr>
          <p:cNvPr id="51212" name="Text Box 12"/>
          <p:cNvSpPr txBox="1">
            <a:spLocks noChangeArrowheads="1"/>
          </p:cNvSpPr>
          <p:nvPr/>
        </p:nvSpPr>
        <p:spPr bwMode="auto">
          <a:xfrm>
            <a:off x="8149783" y="2590800"/>
            <a:ext cx="505267" cy="369332"/>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rgbClr val="000000"/>
                </a:solidFill>
              </a:rPr>
              <a:t>4.1</a:t>
            </a:r>
            <a:endParaRPr lang="en-US" b="1" dirty="0">
              <a:solidFill>
                <a:srgbClr val="000000"/>
              </a:solidFill>
            </a:endParaRPr>
          </a:p>
        </p:txBody>
      </p:sp>
      <p:sp>
        <p:nvSpPr>
          <p:cNvPr id="51213" name="Text Box 13"/>
          <p:cNvSpPr txBox="1">
            <a:spLocks noChangeArrowheads="1"/>
          </p:cNvSpPr>
          <p:nvPr/>
        </p:nvSpPr>
        <p:spPr bwMode="auto">
          <a:xfrm>
            <a:off x="1600200" y="2221468"/>
            <a:ext cx="569387" cy="369332"/>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000000"/>
                </a:solidFill>
              </a:rPr>
              <a:t>4.6 </a:t>
            </a:r>
          </a:p>
        </p:txBody>
      </p:sp>
      <p:sp>
        <p:nvSpPr>
          <p:cNvPr id="51214" name="Text Box 14"/>
          <p:cNvSpPr txBox="1">
            <a:spLocks noChangeArrowheads="1"/>
          </p:cNvSpPr>
          <p:nvPr/>
        </p:nvSpPr>
        <p:spPr bwMode="auto">
          <a:xfrm>
            <a:off x="1600199" y="3697905"/>
            <a:ext cx="569387" cy="369332"/>
          </a:xfrm>
          <a:prstGeom prst="rect">
            <a:avLst/>
          </a:prstGeom>
          <a:solidFill>
            <a:schemeClr val="tx1"/>
          </a:solidFill>
          <a:ln w="127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CC0000"/>
                </a:solidFill>
              </a:rPr>
              <a:t>3.1 </a:t>
            </a:r>
          </a:p>
        </p:txBody>
      </p:sp>
      <p:sp>
        <p:nvSpPr>
          <p:cNvPr id="51217" name="Text Box 12"/>
          <p:cNvSpPr txBox="1">
            <a:spLocks noChangeArrowheads="1"/>
          </p:cNvSpPr>
          <p:nvPr/>
        </p:nvSpPr>
        <p:spPr bwMode="auto">
          <a:xfrm>
            <a:off x="304800" y="4343400"/>
            <a:ext cx="4191000" cy="1503363"/>
          </a:xfrm>
          <a:prstGeom prst="rect">
            <a:avLst/>
          </a:prstGeom>
          <a:solidFill>
            <a:schemeClr val="tx1"/>
          </a:solidFill>
          <a:ln w="38100">
            <a:solidFill>
              <a:srgbClr val="00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3300"/>
                </a:solidFill>
              </a:rPr>
              <a:t>If the U,S. neonatal mortality rate equaled the current average rate of the other countries in </a:t>
            </a:r>
            <a:r>
              <a:rPr lang="en-US" dirty="0" smtClean="0">
                <a:solidFill>
                  <a:srgbClr val="003300"/>
                </a:solidFill>
              </a:rPr>
              <a:t>2011, </a:t>
            </a:r>
            <a:r>
              <a:rPr lang="en-US" dirty="0">
                <a:solidFill>
                  <a:srgbClr val="003300"/>
                </a:solidFill>
              </a:rPr>
              <a:t>that would mean almost </a:t>
            </a:r>
            <a:r>
              <a:rPr lang="en-US" b="1" dirty="0" smtClean="0">
                <a:solidFill>
                  <a:srgbClr val="CC0000"/>
                </a:solidFill>
              </a:rPr>
              <a:t>6,955</a:t>
            </a:r>
            <a:r>
              <a:rPr lang="en-US" dirty="0" smtClean="0">
                <a:solidFill>
                  <a:srgbClr val="003300"/>
                </a:solidFill>
              </a:rPr>
              <a:t> </a:t>
            </a:r>
            <a:r>
              <a:rPr lang="en-US" dirty="0">
                <a:solidFill>
                  <a:srgbClr val="003300"/>
                </a:solidFill>
              </a:rPr>
              <a:t>fewer deaths to babies 28 days or younger annually. </a:t>
            </a:r>
          </a:p>
        </p:txBody>
      </p:sp>
    </p:spTree>
    <p:extLst>
      <p:ext uri="{BB962C8B-B14F-4D97-AF65-F5344CB8AC3E}">
        <p14:creationId xmlns:p14="http://schemas.microsoft.com/office/powerpoint/2010/main" val="302276670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sz="3600" b="1" dirty="0">
                <a:solidFill>
                  <a:srgbClr val="000000"/>
                </a:solidFill>
              </a:rPr>
              <a:t>Perinatal Mortality Rates, 2000-2010 , U.S., &amp; Ave. for Industrialized Countries*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9731516"/>
              </p:ext>
            </p:extLst>
          </p:nvPr>
        </p:nvGraphicFramePr>
        <p:xfrm>
          <a:off x="457200" y="1371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p:cNvSpPr txBox="1">
            <a:spLocks noChangeArrowheads="1"/>
          </p:cNvSpPr>
          <p:nvPr/>
        </p:nvSpPr>
        <p:spPr bwMode="auto">
          <a:xfrm>
            <a:off x="0" y="5973762"/>
            <a:ext cx="8686800" cy="466725"/>
          </a:xfrm>
          <a:prstGeom prst="rect">
            <a:avLst/>
          </a:prstGeom>
          <a:solidFill>
            <a:schemeClr val="tx1"/>
          </a:solidFill>
          <a:ln w="9525">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66"/>
                </a:solidFill>
              </a:rPr>
              <a:t>* Countries with 100,000+ births (</a:t>
            </a:r>
            <a:r>
              <a:rPr lang="en-US" sz="1200" dirty="0" smtClean="0">
                <a:solidFill>
                  <a:srgbClr val="000066"/>
                </a:solidFill>
              </a:rPr>
              <a:t>2006): </a:t>
            </a:r>
            <a:r>
              <a:rPr lang="en-US" sz="1200" dirty="0">
                <a:solidFill>
                  <a:srgbClr val="000066"/>
                </a:solidFill>
              </a:rPr>
              <a:t>Australia, Belgium, Canada, Czech Republic, France, Germany, Greece, Hungary,  Italy, Japan, Netherlands, Portugal, S. Korea, Spain, Sweden, United Kingdom </a:t>
            </a:r>
          </a:p>
        </p:txBody>
      </p:sp>
    </p:spTree>
    <p:extLst>
      <p:ext uri="{BB962C8B-B14F-4D97-AF65-F5344CB8AC3E}">
        <p14:creationId xmlns:p14="http://schemas.microsoft.com/office/powerpoint/2010/main" val="2910574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676400"/>
          </a:xfrm>
        </p:spPr>
        <p:txBody>
          <a:bodyPr/>
          <a:lstStyle/>
          <a:p>
            <a:pPr eaLnBrk="1" hangingPunct="1"/>
            <a:r>
              <a:rPr lang="en-US" sz="3600" b="1" dirty="0" smtClean="0">
                <a:solidFill>
                  <a:srgbClr val="000000"/>
                </a:solidFill>
              </a:rPr>
              <a:t>Maternal Mortality Ratios </a:t>
            </a:r>
            <a:r>
              <a:rPr lang="en-US" sz="3200" b="1" dirty="0" smtClean="0">
                <a:solidFill>
                  <a:srgbClr val="000000"/>
                </a:solidFill>
              </a:rPr>
              <a:t>(per 100,000 births),</a:t>
            </a:r>
            <a:r>
              <a:rPr lang="en-US" sz="3600" b="1" dirty="0" smtClean="0">
                <a:solidFill>
                  <a:srgbClr val="000000"/>
                </a:solidFill>
              </a:rPr>
              <a:t> 2000-2009, U.S. &amp; Ave. Industrialized Countries*</a:t>
            </a:r>
            <a:r>
              <a:rPr lang="en-US" sz="4000" dirty="0" smtClean="0"/>
              <a:t> </a:t>
            </a:r>
          </a:p>
        </p:txBody>
      </p:sp>
      <p:graphicFrame>
        <p:nvGraphicFramePr>
          <p:cNvPr id="53251" name="Object 2"/>
          <p:cNvGraphicFramePr>
            <a:graphicFrameLocks noGrp="1" noChangeAspect="1"/>
          </p:cNvGraphicFramePr>
          <p:nvPr>
            <p:ph type="chart" idx="1"/>
            <p:extLst>
              <p:ext uri="{D42A27DB-BD31-4B8C-83A1-F6EECF244321}">
                <p14:modId xmlns:p14="http://schemas.microsoft.com/office/powerpoint/2010/main" val="3008202959"/>
              </p:ext>
            </p:extLst>
          </p:nvPr>
        </p:nvGraphicFramePr>
        <p:xfrm>
          <a:off x="398463" y="1728787"/>
          <a:ext cx="8212137" cy="4524375"/>
        </p:xfrm>
        <a:graphic>
          <a:graphicData uri="http://schemas.openxmlformats.org/presentationml/2006/ole">
            <mc:AlternateContent xmlns:mc="http://schemas.openxmlformats.org/markup-compatibility/2006">
              <mc:Choice xmlns:v="urn:schemas-microsoft-com:vml" Requires="v">
                <p:oleObj spid="_x0000_s53337" name="Chart" r:id="rId4" imgW="8229687" imgH="4533804" progId="MSGraph.Chart.8">
                  <p:embed followColorScheme="full"/>
                </p:oleObj>
              </mc:Choice>
              <mc:Fallback>
                <p:oleObj name="Chart" r:id="rId4" imgW="8229687" imgH="4533804" progId="MSGraph.Chart.8">
                  <p:embed followColorScheme="full"/>
                  <p:pic>
                    <p:nvPicPr>
                      <p:cNvPr id="0" name="Object 2"/>
                      <p:cNvPicPr>
                        <a:picLocks noChangeAspect="1" noChangeArrowheads="1"/>
                      </p:cNvPicPr>
                      <p:nvPr/>
                    </p:nvPicPr>
                    <p:blipFill>
                      <a:blip r:embed="rId5"/>
                      <a:srcRect/>
                      <a:stretch>
                        <a:fillRect/>
                      </a:stretch>
                    </p:blipFill>
                    <p:spPr bwMode="auto">
                      <a:xfrm>
                        <a:off x="398463" y="1728787"/>
                        <a:ext cx="82121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2" name="Text Box 4"/>
          <p:cNvSpPr txBox="1">
            <a:spLocks noChangeArrowheads="1"/>
          </p:cNvSpPr>
          <p:nvPr/>
        </p:nvSpPr>
        <p:spPr bwMode="auto">
          <a:xfrm>
            <a:off x="6705600" y="3657600"/>
            <a:ext cx="1905000" cy="941388"/>
          </a:xfrm>
          <a:prstGeom prst="rect">
            <a:avLst/>
          </a:prstGeom>
          <a:solidFill>
            <a:schemeClr val="tx1"/>
          </a:solidFill>
          <a:ln w="25400">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0000"/>
                </a:solidFill>
              </a:rPr>
              <a:t>Industrialized Countries</a:t>
            </a:r>
          </a:p>
          <a:p>
            <a:pPr algn="ctr" eaLnBrk="1" hangingPunct="1"/>
            <a:r>
              <a:rPr lang="en-US" b="1" dirty="0" smtClean="0">
                <a:solidFill>
                  <a:srgbClr val="FF0000"/>
                </a:solidFill>
              </a:rPr>
              <a:t>3 </a:t>
            </a:r>
            <a:r>
              <a:rPr lang="en-US" b="1" dirty="0">
                <a:solidFill>
                  <a:srgbClr val="FF0000"/>
                </a:solidFill>
              </a:rPr>
              <a:t>% Decrease</a:t>
            </a:r>
          </a:p>
        </p:txBody>
      </p:sp>
      <p:sp>
        <p:nvSpPr>
          <p:cNvPr id="53253" name="Text Box 5"/>
          <p:cNvSpPr txBox="1">
            <a:spLocks noChangeArrowheads="1"/>
          </p:cNvSpPr>
          <p:nvPr/>
        </p:nvSpPr>
        <p:spPr bwMode="auto">
          <a:xfrm>
            <a:off x="7010400" y="2667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53254" name="Text Box 6"/>
          <p:cNvSpPr txBox="1">
            <a:spLocks noChangeArrowheads="1"/>
          </p:cNvSpPr>
          <p:nvPr/>
        </p:nvSpPr>
        <p:spPr bwMode="auto">
          <a:xfrm>
            <a:off x="7086600" y="1828800"/>
            <a:ext cx="1136650" cy="941388"/>
          </a:xfrm>
          <a:prstGeom prst="rect">
            <a:avLst/>
          </a:prstGeom>
          <a:solidFill>
            <a:schemeClr val="tx1"/>
          </a:solidFill>
          <a:ln w="25400">
            <a:solidFill>
              <a:srgbClr val="00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0000"/>
                </a:solidFill>
              </a:rPr>
              <a:t>U.S.</a:t>
            </a:r>
          </a:p>
          <a:p>
            <a:pPr algn="ctr" eaLnBrk="1" hangingPunct="1"/>
            <a:r>
              <a:rPr lang="en-US" b="1">
                <a:solidFill>
                  <a:srgbClr val="000000"/>
                </a:solidFill>
              </a:rPr>
              <a:t>30% </a:t>
            </a:r>
          </a:p>
          <a:p>
            <a:pPr algn="ctr" eaLnBrk="1" hangingPunct="1"/>
            <a:r>
              <a:rPr lang="en-US" b="1" i="1">
                <a:solidFill>
                  <a:schemeClr val="bg1"/>
                </a:solidFill>
              </a:rPr>
              <a:t>Increase</a:t>
            </a:r>
          </a:p>
        </p:txBody>
      </p:sp>
      <p:sp>
        <p:nvSpPr>
          <p:cNvPr id="53255" name="Text Box 7"/>
          <p:cNvSpPr txBox="1">
            <a:spLocks noChangeArrowheads="1"/>
          </p:cNvSpPr>
          <p:nvPr/>
        </p:nvSpPr>
        <p:spPr bwMode="auto">
          <a:xfrm>
            <a:off x="304800" y="6019800"/>
            <a:ext cx="8686800" cy="276999"/>
          </a:xfrm>
          <a:prstGeom prst="rect">
            <a:avLst/>
          </a:prstGeom>
          <a:solidFill>
            <a:schemeClr val="tx1"/>
          </a:solidFill>
          <a:ln w="9525">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66"/>
                </a:solidFill>
              </a:rPr>
              <a:t>* Countries with </a:t>
            </a:r>
            <a:r>
              <a:rPr lang="en-US" sz="1200" dirty="0" smtClean="0">
                <a:solidFill>
                  <a:srgbClr val="000066"/>
                </a:solidFill>
              </a:rPr>
              <a:t>200,000</a:t>
            </a:r>
            <a:r>
              <a:rPr lang="en-US" sz="1200" dirty="0">
                <a:solidFill>
                  <a:srgbClr val="000066"/>
                </a:solidFill>
              </a:rPr>
              <a:t>+ births (</a:t>
            </a:r>
            <a:r>
              <a:rPr lang="en-US" sz="1200" dirty="0" smtClean="0">
                <a:solidFill>
                  <a:srgbClr val="000066"/>
                </a:solidFill>
              </a:rPr>
              <a:t>2009): </a:t>
            </a:r>
            <a:r>
              <a:rPr lang="en-US" sz="1200" dirty="0">
                <a:solidFill>
                  <a:srgbClr val="000066"/>
                </a:solidFill>
              </a:rPr>
              <a:t>Australia, </a:t>
            </a:r>
            <a:r>
              <a:rPr lang="en-US" sz="1200" dirty="0" smtClean="0">
                <a:solidFill>
                  <a:srgbClr val="000066"/>
                </a:solidFill>
              </a:rPr>
              <a:t>Canada</a:t>
            </a:r>
            <a:r>
              <a:rPr lang="en-US" sz="1200" dirty="0">
                <a:solidFill>
                  <a:srgbClr val="000066"/>
                </a:solidFill>
              </a:rPr>
              <a:t>, </a:t>
            </a:r>
            <a:r>
              <a:rPr lang="en-US" sz="1200" dirty="0" smtClean="0">
                <a:solidFill>
                  <a:srgbClr val="000066"/>
                </a:solidFill>
              </a:rPr>
              <a:t>France</a:t>
            </a:r>
            <a:r>
              <a:rPr lang="en-US" sz="1200" dirty="0">
                <a:solidFill>
                  <a:srgbClr val="000066"/>
                </a:solidFill>
              </a:rPr>
              <a:t>, Germany, </a:t>
            </a:r>
            <a:r>
              <a:rPr lang="en-US" sz="1200" dirty="0" smtClean="0">
                <a:solidFill>
                  <a:srgbClr val="000066"/>
                </a:solidFill>
              </a:rPr>
              <a:t>Italy</a:t>
            </a:r>
            <a:r>
              <a:rPr lang="en-US" sz="1200" dirty="0">
                <a:solidFill>
                  <a:srgbClr val="000066"/>
                </a:solidFill>
              </a:rPr>
              <a:t>, </a:t>
            </a:r>
            <a:r>
              <a:rPr lang="en-US" sz="1200" dirty="0" smtClean="0">
                <a:solidFill>
                  <a:srgbClr val="000066"/>
                </a:solidFill>
              </a:rPr>
              <a:t>Japan, S</a:t>
            </a:r>
            <a:r>
              <a:rPr lang="en-US" sz="1200" dirty="0">
                <a:solidFill>
                  <a:srgbClr val="000066"/>
                </a:solidFill>
              </a:rPr>
              <a:t>. Korea </a:t>
            </a:r>
            <a:r>
              <a:rPr lang="en-US" sz="1200" dirty="0" smtClean="0">
                <a:solidFill>
                  <a:srgbClr val="000066"/>
                </a:solidFill>
              </a:rPr>
              <a:t>, Spain</a:t>
            </a:r>
            <a:r>
              <a:rPr lang="en-US" sz="1200" dirty="0">
                <a:solidFill>
                  <a:srgbClr val="000066"/>
                </a:solidFill>
              </a:rPr>
              <a:t>, </a:t>
            </a:r>
            <a:r>
              <a:rPr lang="en-US" sz="1200" dirty="0" smtClean="0">
                <a:solidFill>
                  <a:srgbClr val="000066"/>
                </a:solidFill>
              </a:rPr>
              <a:t>United </a:t>
            </a:r>
            <a:r>
              <a:rPr lang="en-US" sz="1200" dirty="0">
                <a:solidFill>
                  <a:srgbClr val="000066"/>
                </a:solidFill>
              </a:rPr>
              <a:t>Kingdom </a:t>
            </a:r>
          </a:p>
        </p:txBody>
      </p:sp>
      <p:sp>
        <p:nvSpPr>
          <p:cNvPr id="53256" name="Line 8"/>
          <p:cNvSpPr>
            <a:spLocks noChangeShapeType="1"/>
          </p:cNvSpPr>
          <p:nvPr/>
        </p:nvSpPr>
        <p:spPr bwMode="auto">
          <a:xfrm flipH="1" flipV="1">
            <a:off x="1371600" y="5257800"/>
            <a:ext cx="1524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7" name="Line 9"/>
          <p:cNvSpPr>
            <a:spLocks noChangeShapeType="1"/>
          </p:cNvSpPr>
          <p:nvPr/>
        </p:nvSpPr>
        <p:spPr bwMode="auto">
          <a:xfrm flipV="1">
            <a:off x="1371600" y="5181600"/>
            <a:ext cx="3048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8" name="Line 10"/>
          <p:cNvSpPr>
            <a:spLocks noChangeShapeType="1"/>
          </p:cNvSpPr>
          <p:nvPr/>
        </p:nvSpPr>
        <p:spPr bwMode="auto">
          <a:xfrm flipH="1" flipV="1">
            <a:off x="1295400" y="5105400"/>
            <a:ext cx="3810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9" name="Line 11"/>
          <p:cNvSpPr>
            <a:spLocks noChangeShapeType="1"/>
          </p:cNvSpPr>
          <p:nvPr/>
        </p:nvSpPr>
        <p:spPr bwMode="auto">
          <a:xfrm flipV="1">
            <a:off x="1295400" y="5029200"/>
            <a:ext cx="228600"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0" name="Text Box 12"/>
          <p:cNvSpPr txBox="1">
            <a:spLocks noChangeArrowheads="1"/>
          </p:cNvSpPr>
          <p:nvPr/>
        </p:nvSpPr>
        <p:spPr bwMode="auto">
          <a:xfrm>
            <a:off x="0" y="6491288"/>
            <a:ext cx="784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dirty="0">
                <a:solidFill>
                  <a:srgbClr val="000066"/>
                </a:solidFill>
              </a:rPr>
              <a:t>Sources: OECD Health Data </a:t>
            </a:r>
            <a:r>
              <a:rPr lang="en-US" sz="1600" dirty="0" smtClean="0">
                <a:solidFill>
                  <a:srgbClr val="000066"/>
                </a:solidFill>
              </a:rPr>
              <a:t>2013; </a:t>
            </a:r>
            <a:r>
              <a:rPr lang="en-US" sz="1600" dirty="0">
                <a:solidFill>
                  <a:srgbClr val="000066"/>
                </a:solidFill>
              </a:rPr>
              <a:t>NCHS. 2010. Deaths, Final Data, 2007.</a:t>
            </a:r>
            <a:endParaRPr lang="en-US" sz="1600" dirty="0"/>
          </a:p>
        </p:txBody>
      </p:sp>
      <p:sp>
        <p:nvSpPr>
          <p:cNvPr id="53261" name="Text Box 13"/>
          <p:cNvSpPr txBox="1">
            <a:spLocks noChangeArrowheads="1"/>
          </p:cNvSpPr>
          <p:nvPr/>
        </p:nvSpPr>
        <p:spPr bwMode="auto">
          <a:xfrm>
            <a:off x="1676400" y="2209800"/>
            <a:ext cx="2505075" cy="854075"/>
          </a:xfrm>
          <a:prstGeom prst="rect">
            <a:avLst/>
          </a:prstGeom>
          <a:solidFill>
            <a:schemeClr val="tx1"/>
          </a:solidFill>
          <a:ln w="31750">
            <a:solidFill>
              <a:srgbClr val="00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CC0000"/>
                </a:solidFill>
              </a:rPr>
              <a:t>Case </a:t>
            </a:r>
          </a:p>
          <a:p>
            <a:pPr algn="ctr" eaLnBrk="1" hangingPunct="1"/>
            <a:r>
              <a:rPr lang="en-US" sz="2400">
                <a:solidFill>
                  <a:srgbClr val="CC0000"/>
                </a:solidFill>
              </a:rPr>
              <a:t>Ascertainment??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533400"/>
            <a:ext cx="8686800" cy="5486400"/>
          </a:xfrm>
          <a:solidFill>
            <a:schemeClr val="tx1"/>
          </a:solidFill>
          <a:ln w="38100">
            <a:solidFill>
              <a:srgbClr val="000080"/>
            </a:solidFill>
            <a:miter lim="800000"/>
            <a:headEnd/>
            <a:tailEnd/>
          </a:ln>
        </p:spPr>
        <p:txBody>
          <a:bodyPr/>
          <a:lstStyle/>
          <a:p>
            <a:pPr eaLnBrk="1" hangingPunct="1"/>
            <a:r>
              <a:rPr lang="en-US" b="1" smtClean="0"/>
              <a:t>What about process? </a:t>
            </a:r>
            <a:br>
              <a:rPr lang="en-US" b="1" smtClean="0"/>
            </a:br>
            <a:endParaRPr lang="en-US"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04800" y="69850"/>
            <a:ext cx="8686800" cy="920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b="1" dirty="0">
                <a:solidFill>
                  <a:srgbClr val="000000"/>
                </a:solidFill>
              </a:rPr>
              <a:t>US Cesarean Rates, </a:t>
            </a:r>
            <a:r>
              <a:rPr lang="en-US" sz="4400" b="1" dirty="0" smtClean="0">
                <a:solidFill>
                  <a:srgbClr val="000000"/>
                </a:solidFill>
              </a:rPr>
              <a:t>1989-2011</a:t>
            </a:r>
            <a:endParaRPr lang="en-US" sz="4400" b="1" dirty="0">
              <a:solidFill>
                <a:srgbClr val="000000"/>
              </a:solidFill>
            </a:endParaRPr>
          </a:p>
        </p:txBody>
      </p:sp>
      <p:graphicFrame>
        <p:nvGraphicFramePr>
          <p:cNvPr id="56323" name="Object 2"/>
          <p:cNvGraphicFramePr>
            <a:graphicFrameLocks noChangeAspect="1"/>
          </p:cNvGraphicFramePr>
          <p:nvPr>
            <p:extLst>
              <p:ext uri="{D42A27DB-BD31-4B8C-83A1-F6EECF244321}">
                <p14:modId xmlns:p14="http://schemas.microsoft.com/office/powerpoint/2010/main" val="934094098"/>
              </p:ext>
            </p:extLst>
          </p:nvPr>
        </p:nvGraphicFramePr>
        <p:xfrm>
          <a:off x="304800" y="1143000"/>
          <a:ext cx="8382000" cy="4429125"/>
        </p:xfrm>
        <a:graphic>
          <a:graphicData uri="http://schemas.openxmlformats.org/presentationml/2006/ole">
            <mc:AlternateContent xmlns:mc="http://schemas.openxmlformats.org/markup-compatibility/2006">
              <mc:Choice xmlns:v="urn:schemas-microsoft-com:vml" Requires="v">
                <p:oleObj spid="_x0000_s56405" name="Chart" r:id="rId4" imgW="7772408" imgH="4114867" progId="MSGraph.Chart.8">
                  <p:embed followColorScheme="full"/>
                </p:oleObj>
              </mc:Choice>
              <mc:Fallback>
                <p:oleObj name="Chart" r:id="rId4" imgW="7772408" imgH="4114867" progId="MSGraph.Chart.8">
                  <p:embed followColorScheme="full"/>
                  <p:pic>
                    <p:nvPicPr>
                      <p:cNvPr id="0" name="Object 2"/>
                      <p:cNvPicPr>
                        <a:picLocks noChangeAspect="1" noChangeArrowheads="1"/>
                      </p:cNvPicPr>
                      <p:nvPr/>
                    </p:nvPicPr>
                    <p:blipFill>
                      <a:blip r:embed="rId5"/>
                      <a:srcRect/>
                      <a:stretch>
                        <a:fillRect/>
                      </a:stretch>
                    </p:blipFill>
                    <p:spPr bwMode="auto">
                      <a:xfrm>
                        <a:off x="304800" y="1143000"/>
                        <a:ext cx="8382000" cy="4429125"/>
                      </a:xfrm>
                      <a:prstGeom prst="rect">
                        <a:avLst/>
                      </a:prstGeom>
                      <a:solidFill>
                        <a:srgbClr val="0000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4" name="Text Box 4"/>
          <p:cNvSpPr txBox="1">
            <a:spLocks noChangeArrowheads="1"/>
          </p:cNvSpPr>
          <p:nvPr/>
        </p:nvSpPr>
        <p:spPr bwMode="auto">
          <a:xfrm>
            <a:off x="0" y="64912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a:solidFill>
                  <a:srgbClr val="000000"/>
                </a:solidFill>
              </a:rPr>
              <a:t>Source: National Center for Health Statistics Annual Birth Reports</a:t>
            </a:r>
          </a:p>
        </p:txBody>
      </p:sp>
      <p:sp>
        <p:nvSpPr>
          <p:cNvPr id="56325" name="Text Box 5"/>
          <p:cNvSpPr txBox="1">
            <a:spLocks noChangeArrowheads="1"/>
          </p:cNvSpPr>
          <p:nvPr/>
        </p:nvSpPr>
        <p:spPr bwMode="auto">
          <a:xfrm>
            <a:off x="381000" y="2819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bg1"/>
                </a:solidFill>
                <a:latin typeface="Times New Roman" pitchFamily="18" charset="0"/>
              </a:rPr>
              <a:t>%</a:t>
            </a:r>
          </a:p>
        </p:txBody>
      </p:sp>
      <p:sp>
        <p:nvSpPr>
          <p:cNvPr id="56326" name="Line 6"/>
          <p:cNvSpPr>
            <a:spLocks noChangeShapeType="1"/>
          </p:cNvSpPr>
          <p:nvPr/>
        </p:nvSpPr>
        <p:spPr bwMode="auto">
          <a:xfrm flipH="1" flipV="1">
            <a:off x="1371600" y="4495800"/>
            <a:ext cx="152400" cy="7620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7" name="Line 7"/>
          <p:cNvSpPr>
            <a:spLocks noChangeShapeType="1"/>
          </p:cNvSpPr>
          <p:nvPr/>
        </p:nvSpPr>
        <p:spPr bwMode="auto">
          <a:xfrm flipV="1">
            <a:off x="1371600" y="4419600"/>
            <a:ext cx="381000" cy="7620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8" name="Line 8"/>
          <p:cNvSpPr>
            <a:spLocks noChangeShapeType="1"/>
          </p:cNvSpPr>
          <p:nvPr/>
        </p:nvSpPr>
        <p:spPr bwMode="auto">
          <a:xfrm flipH="1" flipV="1">
            <a:off x="1524000" y="4343400"/>
            <a:ext cx="228600" cy="7620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9" name="Text Box 9"/>
          <p:cNvSpPr txBox="1">
            <a:spLocks noChangeArrowheads="1"/>
          </p:cNvSpPr>
          <p:nvPr/>
        </p:nvSpPr>
        <p:spPr bwMode="auto">
          <a:xfrm>
            <a:off x="2973206" y="1905000"/>
            <a:ext cx="2467342" cy="707886"/>
          </a:xfrm>
          <a:prstGeom prst="rect">
            <a:avLst/>
          </a:prstGeom>
          <a:solidFill>
            <a:schemeClr val="tx1"/>
          </a:solidFill>
          <a:ln w="25400">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solidFill>
                  <a:srgbClr val="000000"/>
                </a:solidFill>
              </a:rPr>
              <a:t>1,296,779</a:t>
            </a:r>
            <a:endParaRPr lang="en-US" sz="3200" b="1" dirty="0">
              <a:solidFill>
                <a:srgbClr val="000000"/>
              </a:solidFill>
            </a:endParaRPr>
          </a:p>
        </p:txBody>
      </p:sp>
      <p:sp>
        <p:nvSpPr>
          <p:cNvPr id="56330" name="Text Box 10"/>
          <p:cNvSpPr txBox="1">
            <a:spLocks noChangeArrowheads="1"/>
          </p:cNvSpPr>
          <p:nvPr/>
        </p:nvSpPr>
        <p:spPr bwMode="auto">
          <a:xfrm>
            <a:off x="0" y="5562600"/>
            <a:ext cx="9144000" cy="835025"/>
          </a:xfrm>
          <a:prstGeom prst="rect">
            <a:avLst/>
          </a:prstGeom>
          <a:solidFill>
            <a:schemeClr val="tx1"/>
          </a:solidFill>
          <a:ln w="12700">
            <a:solidFill>
              <a:srgbClr val="0033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i="1" dirty="0">
                <a:solidFill>
                  <a:srgbClr val="CC0000"/>
                </a:solidFill>
              </a:rPr>
              <a:t>If the </a:t>
            </a:r>
            <a:r>
              <a:rPr lang="en-US" sz="2400" b="1" i="1" dirty="0" smtClean="0">
                <a:solidFill>
                  <a:srgbClr val="CC0000"/>
                </a:solidFill>
              </a:rPr>
              <a:t>2011 </a:t>
            </a:r>
            <a:r>
              <a:rPr lang="en-US" sz="2400" b="1" i="1" dirty="0">
                <a:solidFill>
                  <a:srgbClr val="CC0000"/>
                </a:solidFill>
              </a:rPr>
              <a:t>cesarean rate was the same as in 1996, there would have been </a:t>
            </a:r>
            <a:r>
              <a:rPr lang="en-US" sz="2400" b="1" i="1" dirty="0" smtClean="0">
                <a:solidFill>
                  <a:srgbClr val="CC0000"/>
                </a:solidFill>
              </a:rPr>
              <a:t>478,000 </a:t>
            </a:r>
            <a:r>
              <a:rPr lang="en-US" sz="2400" b="1" i="1" dirty="0">
                <a:solidFill>
                  <a:srgbClr val="CC0000"/>
                </a:solidFill>
              </a:rPr>
              <a:t>fewer cesareans in the U.S. in </a:t>
            </a:r>
            <a:r>
              <a:rPr lang="en-US" sz="2400" b="1" i="1" dirty="0" smtClean="0">
                <a:solidFill>
                  <a:srgbClr val="CC0000"/>
                </a:solidFill>
              </a:rPr>
              <a:t>’11.</a:t>
            </a:r>
            <a:endParaRPr lang="en-US" sz="2400" b="1" i="1" dirty="0">
              <a:solidFill>
                <a:srgbClr val="CC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0" y="0"/>
            <a:ext cx="8991600" cy="1752600"/>
          </a:xfrm>
        </p:spPr>
        <p:txBody>
          <a:bodyPr/>
          <a:lstStyle/>
          <a:p>
            <a:pPr eaLnBrk="1" hangingPunct="1"/>
            <a:r>
              <a:rPr lang="en-US" sz="4000" dirty="0" smtClean="0"/>
              <a:t>Primary Cesarean and VBAC Rates, U.S., 1989-2010</a:t>
            </a:r>
          </a:p>
        </p:txBody>
      </p:sp>
      <p:graphicFrame>
        <p:nvGraphicFramePr>
          <p:cNvPr id="6147" name="Object 5"/>
          <p:cNvGraphicFramePr>
            <a:graphicFrameLocks noGrp="1" noChangeAspect="1"/>
          </p:cNvGraphicFramePr>
          <p:nvPr>
            <p:ph type="chart" idx="4294967295"/>
            <p:extLst>
              <p:ext uri="{D42A27DB-BD31-4B8C-83A1-F6EECF244321}">
                <p14:modId xmlns:p14="http://schemas.microsoft.com/office/powerpoint/2010/main" val="2919404145"/>
              </p:ext>
            </p:extLst>
          </p:nvPr>
        </p:nvGraphicFramePr>
        <p:xfrm>
          <a:off x="533400" y="1752600"/>
          <a:ext cx="8215313" cy="4525963"/>
        </p:xfrm>
        <a:graphic>
          <a:graphicData uri="http://schemas.openxmlformats.org/presentationml/2006/ole">
            <mc:AlternateContent xmlns:mc="http://schemas.openxmlformats.org/markup-compatibility/2006">
              <mc:Choice xmlns:v="urn:schemas-microsoft-com:vml" Requires="v">
                <p:oleObj spid="_x0000_s88075" name="Chart" r:id="rId4" imgW="8229687" imgH="4533804" progId="MSGraph.Chart.8">
                  <p:embed followColorScheme="full"/>
                </p:oleObj>
              </mc:Choice>
              <mc:Fallback>
                <p:oleObj name="Chart" r:id="rId4" imgW="8229687" imgH="4533804" progId="MSGraph.Chart.8">
                  <p:embed followColorScheme="full"/>
                  <p:pic>
                    <p:nvPicPr>
                      <p:cNvPr id="0" name=""/>
                      <p:cNvPicPr>
                        <a:picLocks noChangeAspect="1" noChangeArrowheads="1"/>
                      </p:cNvPicPr>
                      <p:nvPr/>
                    </p:nvPicPr>
                    <p:blipFill>
                      <a:blip r:embed="rId5"/>
                      <a:srcRect/>
                      <a:stretch>
                        <a:fillRect/>
                      </a:stretch>
                    </p:blipFill>
                    <p:spPr bwMode="auto">
                      <a:xfrm>
                        <a:off x="533400" y="1752600"/>
                        <a:ext cx="821531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48" name="Text Box 6"/>
          <p:cNvSpPr txBox="1">
            <a:spLocks noChangeArrowheads="1"/>
          </p:cNvSpPr>
          <p:nvPr/>
        </p:nvSpPr>
        <p:spPr bwMode="auto">
          <a:xfrm>
            <a:off x="1676400" y="4267200"/>
            <a:ext cx="1185863" cy="485775"/>
          </a:xfrm>
          <a:prstGeom prst="rect">
            <a:avLst/>
          </a:prstGeom>
          <a:noFill/>
          <a:ln w="28575">
            <a:solidFill>
              <a:srgbClr val="00008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00066"/>
                </a:solidFill>
              </a:rPr>
              <a:t>r = -.95</a:t>
            </a:r>
          </a:p>
        </p:txBody>
      </p:sp>
      <p:sp>
        <p:nvSpPr>
          <p:cNvPr id="6149" name="Text Box 6"/>
          <p:cNvSpPr txBox="1">
            <a:spLocks noChangeArrowheads="1"/>
          </p:cNvSpPr>
          <p:nvPr/>
        </p:nvSpPr>
        <p:spPr bwMode="auto">
          <a:xfrm>
            <a:off x="457200" y="6248400"/>
            <a:ext cx="5272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2"/>
                </a:solidFill>
              </a:rPr>
              <a:t>Source: NCHS. </a:t>
            </a:r>
            <a:r>
              <a:rPr lang="en-US" i="1">
                <a:solidFill>
                  <a:schemeClr val="bg2"/>
                </a:solidFill>
              </a:rPr>
              <a:t>Annual Birth Reports &amp; Vital Stats</a:t>
            </a:r>
          </a:p>
        </p:txBody>
      </p:sp>
      <p:sp>
        <p:nvSpPr>
          <p:cNvPr id="6150" name="TextBox 7"/>
          <p:cNvSpPr txBox="1">
            <a:spLocks noChangeArrowheads="1"/>
          </p:cNvSpPr>
          <p:nvPr/>
        </p:nvSpPr>
        <p:spPr bwMode="auto">
          <a:xfrm>
            <a:off x="4343255" y="4752975"/>
            <a:ext cx="1967205" cy="646331"/>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Note: </a:t>
            </a:r>
            <a:r>
              <a:rPr lang="en-US" dirty="0" smtClean="0"/>
              <a:t>2005-2010 </a:t>
            </a:r>
            <a:endParaRPr lang="en-US" dirty="0"/>
          </a:p>
          <a:p>
            <a:pPr algn="ctr" eaLnBrk="1" hangingPunct="1"/>
            <a:r>
              <a:rPr lang="en-US" dirty="0"/>
              <a:t>unofficial</a:t>
            </a:r>
          </a:p>
        </p:txBody>
      </p:sp>
      <p:sp>
        <p:nvSpPr>
          <p:cNvPr id="2" name="Oval 1"/>
          <p:cNvSpPr/>
          <p:nvPr/>
        </p:nvSpPr>
        <p:spPr>
          <a:xfrm>
            <a:off x="7696200" y="4510087"/>
            <a:ext cx="1143000" cy="88921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75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152400"/>
            <a:ext cx="8763000" cy="914400"/>
          </a:xfrm>
          <a:solidFill>
            <a:schemeClr val="tx1"/>
          </a:solidFill>
        </p:spPr>
        <p:txBody>
          <a:bodyPr/>
          <a:lstStyle/>
          <a:p>
            <a:pPr eaLnBrk="1" hangingPunct="1"/>
            <a:r>
              <a:rPr lang="en-US" sz="4000" b="1" smtClean="0"/>
              <a:t>Is the U.S. really doing that badly?</a:t>
            </a:r>
          </a:p>
        </p:txBody>
      </p:sp>
      <p:sp>
        <p:nvSpPr>
          <p:cNvPr id="31747" name="Rectangle 3"/>
          <p:cNvSpPr>
            <a:spLocks noGrp="1" noChangeArrowheads="1"/>
          </p:cNvSpPr>
          <p:nvPr>
            <p:ph type="body" idx="1"/>
          </p:nvPr>
        </p:nvSpPr>
        <p:spPr>
          <a:xfrm>
            <a:off x="457200" y="1219200"/>
            <a:ext cx="8382000" cy="5105400"/>
          </a:xfrm>
          <a:solidFill>
            <a:schemeClr val="tx1"/>
          </a:solidFill>
          <a:ln w="38100">
            <a:solidFill>
              <a:srgbClr val="000080"/>
            </a:solidFill>
            <a:miter lim="800000"/>
            <a:headEnd/>
            <a:tailEnd/>
          </a:ln>
        </p:spPr>
        <p:txBody>
          <a:bodyPr/>
          <a:lstStyle/>
          <a:p>
            <a:pPr algn="ctr" eaLnBrk="1" hangingPunct="1">
              <a:lnSpc>
                <a:spcPct val="90000"/>
              </a:lnSpc>
              <a:buFontTx/>
              <a:buNone/>
            </a:pPr>
            <a:r>
              <a:rPr lang="en-US" sz="4000" b="1" i="1" dirty="0" smtClean="0">
                <a:solidFill>
                  <a:srgbClr val="CC0000"/>
                </a:solidFill>
              </a:rPr>
              <a:t>How Do we Compare Outcomes?</a:t>
            </a:r>
          </a:p>
          <a:p>
            <a:pPr algn="ctr" eaLnBrk="1" hangingPunct="1">
              <a:lnSpc>
                <a:spcPct val="90000"/>
              </a:lnSpc>
              <a:buFontTx/>
              <a:buNone/>
            </a:pPr>
            <a:r>
              <a:rPr lang="en-US" sz="4000" b="1" dirty="0" smtClean="0"/>
              <a:t>Neonatal Mortality Rate</a:t>
            </a:r>
          </a:p>
          <a:p>
            <a:pPr algn="ctr" eaLnBrk="1" hangingPunct="1">
              <a:lnSpc>
                <a:spcPct val="90000"/>
              </a:lnSpc>
              <a:buFontTx/>
              <a:buNone/>
            </a:pPr>
            <a:endParaRPr lang="en-US" i="1" dirty="0" smtClean="0"/>
          </a:p>
          <a:p>
            <a:pPr algn="ctr" eaLnBrk="1" hangingPunct="1">
              <a:lnSpc>
                <a:spcPct val="90000"/>
              </a:lnSpc>
              <a:buFontTx/>
              <a:buNone/>
            </a:pPr>
            <a:r>
              <a:rPr lang="en-US" b="1" i="1" dirty="0" smtClean="0"/>
              <a:t>Infant Deaths in </a:t>
            </a:r>
          </a:p>
          <a:p>
            <a:pPr algn="ctr" eaLnBrk="1" hangingPunct="1">
              <a:lnSpc>
                <a:spcPct val="90000"/>
              </a:lnSpc>
              <a:buFontTx/>
              <a:buNone/>
            </a:pPr>
            <a:r>
              <a:rPr lang="en-US" b="1" i="1" dirty="0" smtClean="0"/>
              <a:t>First 28 days </a:t>
            </a:r>
          </a:p>
          <a:p>
            <a:pPr algn="ctr" eaLnBrk="1" hangingPunct="1">
              <a:lnSpc>
                <a:spcPct val="90000"/>
              </a:lnSpc>
              <a:buFontTx/>
              <a:buNone/>
            </a:pPr>
            <a:r>
              <a:rPr lang="en-US" b="1" i="1" dirty="0" smtClean="0"/>
              <a:t>X 1,000</a:t>
            </a:r>
          </a:p>
          <a:p>
            <a:pPr algn="ctr" eaLnBrk="1" hangingPunct="1">
              <a:lnSpc>
                <a:spcPct val="90000"/>
              </a:lnSpc>
              <a:buFontTx/>
              <a:buNone/>
            </a:pPr>
            <a:r>
              <a:rPr lang="en-US" i="1" dirty="0" smtClean="0"/>
              <a:t>________________</a:t>
            </a:r>
            <a:r>
              <a:rPr lang="en-US" i="1" u="sng" dirty="0" smtClean="0"/>
              <a:t>        </a:t>
            </a:r>
          </a:p>
          <a:p>
            <a:pPr algn="ctr" eaLnBrk="1" hangingPunct="1">
              <a:lnSpc>
                <a:spcPct val="90000"/>
              </a:lnSpc>
              <a:buFontTx/>
              <a:buNone/>
            </a:pPr>
            <a:r>
              <a:rPr lang="en-US" b="1" i="1" dirty="0" smtClean="0"/>
              <a:t>Live </a:t>
            </a:r>
          </a:p>
          <a:p>
            <a:pPr algn="ctr" eaLnBrk="1" hangingPunct="1">
              <a:lnSpc>
                <a:spcPct val="90000"/>
              </a:lnSpc>
              <a:buFontTx/>
              <a:buNone/>
            </a:pPr>
            <a:r>
              <a:rPr lang="en-US" b="1" i="1" dirty="0" smtClean="0"/>
              <a:t>Births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Grp="1" noChangeAspect="1"/>
          </p:cNvGraphicFramePr>
          <p:nvPr>
            <p:ph type="chart" idx="1"/>
            <p:extLst>
              <p:ext uri="{D42A27DB-BD31-4B8C-83A1-F6EECF244321}">
                <p14:modId xmlns:p14="http://schemas.microsoft.com/office/powerpoint/2010/main" val="2652649104"/>
              </p:ext>
            </p:extLst>
          </p:nvPr>
        </p:nvGraphicFramePr>
        <p:xfrm>
          <a:off x="228600" y="1071563"/>
          <a:ext cx="8686800" cy="5207000"/>
        </p:xfrm>
        <a:graphic>
          <a:graphicData uri="http://schemas.openxmlformats.org/presentationml/2006/ole">
            <mc:AlternateContent xmlns:mc="http://schemas.openxmlformats.org/markup-compatibility/2006">
              <mc:Choice xmlns:v="urn:schemas-microsoft-com:vml" Requires="v">
                <p:oleObj spid="_x0000_s57427" name="Chart" r:id="rId4" imgW="7753356" imgH="4648200" progId="MSGraph.Chart.8">
                  <p:embed followColorScheme="full"/>
                </p:oleObj>
              </mc:Choice>
              <mc:Fallback>
                <p:oleObj name="Chart" r:id="rId4" imgW="7753356" imgH="4648200" progId="MSGraph.Chart.8">
                  <p:embed followColorScheme="full"/>
                  <p:pic>
                    <p:nvPicPr>
                      <p:cNvPr id="0" name="Object 2"/>
                      <p:cNvPicPr>
                        <a:picLocks noChangeAspect="1" noChangeArrowheads="1"/>
                      </p:cNvPicPr>
                      <p:nvPr/>
                    </p:nvPicPr>
                    <p:blipFill>
                      <a:blip r:embed="rId5"/>
                      <a:srcRect/>
                      <a:stretch>
                        <a:fillRect/>
                      </a:stretch>
                    </p:blipFill>
                    <p:spPr bwMode="auto">
                      <a:xfrm>
                        <a:off x="228600" y="1071563"/>
                        <a:ext cx="8686800" cy="5207000"/>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47" name="Text Box 3"/>
          <p:cNvSpPr txBox="1">
            <a:spLocks noChangeArrowheads="1"/>
          </p:cNvSpPr>
          <p:nvPr/>
        </p:nvSpPr>
        <p:spPr bwMode="auto">
          <a:xfrm>
            <a:off x="0" y="6461125"/>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00"/>
                </a:solidFill>
              </a:rPr>
              <a:t>Sources: OECD Health Data </a:t>
            </a:r>
            <a:r>
              <a:rPr lang="en-US" sz="1600" dirty="0" smtClean="0">
                <a:solidFill>
                  <a:srgbClr val="000000"/>
                </a:solidFill>
              </a:rPr>
              <a:t>2013; </a:t>
            </a:r>
            <a:r>
              <a:rPr lang="en-US" sz="1600" dirty="0">
                <a:solidFill>
                  <a:srgbClr val="000000"/>
                </a:solidFill>
              </a:rPr>
              <a:t>U.S. Natality Data; Japan – sample; </a:t>
            </a:r>
            <a:r>
              <a:rPr lang="en-US" sz="1600" i="1" dirty="0">
                <a:solidFill>
                  <a:srgbClr val="000000"/>
                </a:solidFill>
              </a:rPr>
              <a:t>Lancet</a:t>
            </a:r>
            <a:r>
              <a:rPr lang="en-US" sz="1600" dirty="0">
                <a:solidFill>
                  <a:srgbClr val="000000"/>
                </a:solidFill>
              </a:rPr>
              <a:t> </a:t>
            </a:r>
            <a:r>
              <a:rPr lang="en-US" sz="1400" dirty="0">
                <a:solidFill>
                  <a:srgbClr val="000000"/>
                </a:solidFill>
              </a:rPr>
              <a:t>6736(09)61870-5. </a:t>
            </a:r>
          </a:p>
        </p:txBody>
      </p:sp>
      <p:sp>
        <p:nvSpPr>
          <p:cNvPr id="57348" name="Rectangle 4"/>
          <p:cNvSpPr>
            <a:spLocks noGrp="1" noChangeArrowheads="1"/>
          </p:cNvSpPr>
          <p:nvPr>
            <p:ph type="title"/>
          </p:nvPr>
        </p:nvSpPr>
        <p:spPr>
          <a:xfrm>
            <a:off x="0" y="0"/>
            <a:ext cx="9144000" cy="914400"/>
          </a:xfrm>
          <a:solidFill>
            <a:schemeClr val="tx1"/>
          </a:solidFill>
        </p:spPr>
        <p:txBody>
          <a:bodyPr/>
          <a:lstStyle/>
          <a:p>
            <a:pPr eaLnBrk="1" hangingPunct="1"/>
            <a:r>
              <a:rPr lang="en-US" sz="3600" b="1" dirty="0" smtClean="0">
                <a:solidFill>
                  <a:srgbClr val="000000"/>
                </a:solidFill>
              </a:rPr>
              <a:t>Cesarean Rates in Industrialized Countries* with 100,000+ Births, </a:t>
            </a:r>
            <a:r>
              <a:rPr lang="en-US" sz="2800" b="1" dirty="0" smtClean="0">
                <a:solidFill>
                  <a:srgbClr val="000000"/>
                </a:solidFill>
              </a:rPr>
              <a:t>2011</a:t>
            </a:r>
          </a:p>
        </p:txBody>
      </p:sp>
      <p:sp>
        <p:nvSpPr>
          <p:cNvPr id="57349" name="Text Box 5"/>
          <p:cNvSpPr txBox="1">
            <a:spLocks noChangeArrowheads="1"/>
          </p:cNvSpPr>
          <p:nvPr/>
        </p:nvSpPr>
        <p:spPr bwMode="auto">
          <a:xfrm>
            <a:off x="6096000" y="4267200"/>
            <a:ext cx="1219200" cy="369332"/>
          </a:xfrm>
          <a:prstGeom prst="rect">
            <a:avLst/>
          </a:prstGeom>
          <a:solidFill>
            <a:schemeClr val="tx1"/>
          </a:solidFill>
          <a:ln w="2857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chemeClr val="bg1"/>
                </a:solidFill>
              </a:rPr>
              <a:t>*</a:t>
            </a:r>
            <a:r>
              <a:rPr lang="en-US" b="1" dirty="0" smtClean="0">
                <a:solidFill>
                  <a:schemeClr val="bg1"/>
                </a:solidFill>
              </a:rPr>
              <a:t>2010</a:t>
            </a:r>
            <a:endParaRPr lang="en-US" b="1" dirty="0">
              <a:solidFill>
                <a:schemeClr val="bg1"/>
              </a:solidFill>
            </a:endParaRPr>
          </a:p>
        </p:txBody>
      </p:sp>
      <p:sp>
        <p:nvSpPr>
          <p:cNvPr id="57350" name="Text Box 6"/>
          <p:cNvSpPr txBox="1">
            <a:spLocks noChangeArrowheads="1"/>
          </p:cNvSpPr>
          <p:nvPr/>
        </p:nvSpPr>
        <p:spPr bwMode="auto">
          <a:xfrm>
            <a:off x="2895600" y="5937250"/>
            <a:ext cx="522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FF"/>
                </a:solidFill>
              </a:rPr>
              <a:t>* No data on cesarean rates in Greece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noGrp="1" noChangeAspect="1"/>
          </p:cNvGraphicFramePr>
          <p:nvPr>
            <p:ph idx="4294967295"/>
            <p:extLst>
              <p:ext uri="{D42A27DB-BD31-4B8C-83A1-F6EECF244321}">
                <p14:modId xmlns:p14="http://schemas.microsoft.com/office/powerpoint/2010/main" val="367408334"/>
              </p:ext>
            </p:extLst>
          </p:nvPr>
        </p:nvGraphicFramePr>
        <p:xfrm>
          <a:off x="0" y="1169988"/>
          <a:ext cx="9144000" cy="5381625"/>
        </p:xfrm>
        <a:graphic>
          <a:graphicData uri="http://schemas.openxmlformats.org/presentationml/2006/ole">
            <mc:AlternateContent xmlns:mc="http://schemas.openxmlformats.org/markup-compatibility/2006">
              <mc:Choice xmlns:v="urn:schemas-microsoft-com:vml" Requires="v">
                <p:oleObj spid="_x0000_s58448" name="Chart" r:id="rId4" imgW="7753242" imgH="4562417" progId="MSGraph.Chart.8">
                  <p:embed followColorScheme="full"/>
                </p:oleObj>
              </mc:Choice>
              <mc:Fallback>
                <p:oleObj name="Chart" r:id="rId4" imgW="7753242" imgH="4562417" progId="MSGraph.Chart.8">
                  <p:embed followColorScheme="full"/>
                  <p:pic>
                    <p:nvPicPr>
                      <p:cNvPr id="0" name="Object 2"/>
                      <p:cNvPicPr>
                        <a:picLocks noChangeAspect="1" noChangeArrowheads="1"/>
                      </p:cNvPicPr>
                      <p:nvPr/>
                    </p:nvPicPr>
                    <p:blipFill>
                      <a:blip r:embed="rId5"/>
                      <a:srcRect/>
                      <a:stretch>
                        <a:fillRect/>
                      </a:stretch>
                    </p:blipFill>
                    <p:spPr bwMode="auto">
                      <a:xfrm>
                        <a:off x="0" y="1169988"/>
                        <a:ext cx="91440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1" name="Rectangle 3"/>
          <p:cNvSpPr>
            <a:spLocks noGrp="1" noChangeArrowheads="1"/>
          </p:cNvSpPr>
          <p:nvPr>
            <p:ph type="title" idx="4294967295"/>
          </p:nvPr>
        </p:nvSpPr>
        <p:spPr>
          <a:xfrm>
            <a:off x="457200" y="76200"/>
            <a:ext cx="8229600" cy="1143000"/>
          </a:xfrm>
        </p:spPr>
        <p:txBody>
          <a:bodyPr/>
          <a:lstStyle/>
          <a:p>
            <a:pPr eaLnBrk="1" hangingPunct="1"/>
            <a:r>
              <a:rPr lang="en-US" sz="3600" b="1" dirty="0" smtClean="0"/>
              <a:t>Total cesarean rates by race/ethnicity, U.S. 1989-2011</a:t>
            </a:r>
          </a:p>
        </p:txBody>
      </p:sp>
      <p:sp>
        <p:nvSpPr>
          <p:cNvPr id="58372" name="Text Box 4"/>
          <p:cNvSpPr txBox="1">
            <a:spLocks noChangeArrowheads="1"/>
          </p:cNvSpPr>
          <p:nvPr/>
        </p:nvSpPr>
        <p:spPr bwMode="auto">
          <a:xfrm>
            <a:off x="0" y="6491288"/>
            <a:ext cx="9144000" cy="3667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a:solidFill>
                  <a:srgbClr val="000066"/>
                </a:solidFill>
              </a:rPr>
              <a:t>Source: National Center for Health Statistics Annual Birth Reports</a:t>
            </a:r>
          </a:p>
        </p:txBody>
      </p:sp>
      <p:sp>
        <p:nvSpPr>
          <p:cNvPr id="58373" name="Text Box 6"/>
          <p:cNvSpPr txBox="1">
            <a:spLocks noChangeArrowheads="1"/>
          </p:cNvSpPr>
          <p:nvPr/>
        </p:nvSpPr>
        <p:spPr bwMode="auto">
          <a:xfrm>
            <a:off x="723900" y="2743200"/>
            <a:ext cx="1982788" cy="92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0099"/>
                </a:solidFill>
              </a:rPr>
              <a:t>1989 WNH  </a:t>
            </a:r>
          </a:p>
          <a:p>
            <a:pPr algn="ctr" eaLnBrk="1" hangingPunct="1"/>
            <a:r>
              <a:rPr lang="en-US" b="1">
                <a:solidFill>
                  <a:srgbClr val="000099"/>
                </a:solidFill>
              </a:rPr>
              <a:t>+1.4percentage points</a:t>
            </a:r>
          </a:p>
        </p:txBody>
      </p:sp>
      <p:sp>
        <p:nvSpPr>
          <p:cNvPr id="58374" name="Text Box 7"/>
          <p:cNvSpPr txBox="1">
            <a:spLocks noChangeArrowheads="1"/>
          </p:cNvSpPr>
          <p:nvPr/>
        </p:nvSpPr>
        <p:spPr bwMode="auto">
          <a:xfrm>
            <a:off x="7183438" y="2895600"/>
            <a:ext cx="1922462" cy="92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000099"/>
                </a:solidFill>
              </a:rPr>
              <a:t>2011 </a:t>
            </a:r>
            <a:r>
              <a:rPr lang="en-US" b="1" dirty="0">
                <a:solidFill>
                  <a:srgbClr val="000099"/>
                </a:solidFill>
              </a:rPr>
              <a:t>BNH  </a:t>
            </a:r>
          </a:p>
          <a:p>
            <a:pPr algn="ctr" eaLnBrk="1" hangingPunct="1"/>
            <a:r>
              <a:rPr lang="en-US" b="1" dirty="0" smtClean="0">
                <a:solidFill>
                  <a:srgbClr val="000099"/>
                </a:solidFill>
              </a:rPr>
              <a:t>+3.1 </a:t>
            </a:r>
            <a:r>
              <a:rPr lang="en-US" b="1" dirty="0">
                <a:solidFill>
                  <a:srgbClr val="000099"/>
                </a:solidFill>
              </a:rPr>
              <a:t>percentage points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1219200"/>
          </a:xfrm>
        </p:spPr>
        <p:txBody>
          <a:bodyPr/>
          <a:lstStyle/>
          <a:p>
            <a:pPr eaLnBrk="1" hangingPunct="1"/>
            <a:r>
              <a:rPr lang="en-US" sz="3200" b="1" dirty="0" smtClean="0"/>
              <a:t>Total Cesarean Rates (per 100 births) by Age of Mother: United States, 1996 and 2011</a:t>
            </a:r>
          </a:p>
        </p:txBody>
      </p:sp>
      <p:graphicFrame>
        <p:nvGraphicFramePr>
          <p:cNvPr id="59395" name="Object 3"/>
          <p:cNvGraphicFramePr>
            <a:graphicFrameLocks noGrp="1" noChangeAspect="1"/>
          </p:cNvGraphicFramePr>
          <p:nvPr>
            <p:ph idx="1"/>
            <p:extLst>
              <p:ext uri="{D42A27DB-BD31-4B8C-83A1-F6EECF244321}">
                <p14:modId xmlns:p14="http://schemas.microsoft.com/office/powerpoint/2010/main" val="3579419769"/>
              </p:ext>
            </p:extLst>
          </p:nvPr>
        </p:nvGraphicFramePr>
        <p:xfrm>
          <a:off x="617538" y="1574800"/>
          <a:ext cx="8048625" cy="4443413"/>
        </p:xfrm>
        <a:graphic>
          <a:graphicData uri="http://schemas.openxmlformats.org/presentationml/2006/ole">
            <mc:AlternateContent xmlns:mc="http://schemas.openxmlformats.org/markup-compatibility/2006">
              <mc:Choice xmlns:v="urn:schemas-microsoft-com:vml" Requires="v">
                <p:oleObj spid="_x0000_s59473" name="Chart" r:id="rId4" imgW="8229687" imgH="4543522" progId="MSGraph.Chart.8">
                  <p:embed followColorScheme="full"/>
                </p:oleObj>
              </mc:Choice>
              <mc:Fallback>
                <p:oleObj name="Chart" r:id="rId4" imgW="8229687" imgH="4543522" progId="MSGraph.Chart.8">
                  <p:embed followColorScheme="full"/>
                  <p:pic>
                    <p:nvPicPr>
                      <p:cNvPr id="0" name="Object 3"/>
                      <p:cNvPicPr>
                        <a:picLocks noChangeAspect="1" noChangeArrowheads="1"/>
                      </p:cNvPicPr>
                      <p:nvPr/>
                    </p:nvPicPr>
                    <p:blipFill>
                      <a:blip r:embed="rId5"/>
                      <a:srcRect/>
                      <a:stretch>
                        <a:fillRect/>
                      </a:stretch>
                    </p:blipFill>
                    <p:spPr bwMode="auto">
                      <a:xfrm>
                        <a:off x="617538" y="1574800"/>
                        <a:ext cx="8048625"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6" name="Text Box 4"/>
          <p:cNvSpPr txBox="1">
            <a:spLocks noChangeArrowheads="1"/>
          </p:cNvSpPr>
          <p:nvPr/>
        </p:nvSpPr>
        <p:spPr bwMode="auto">
          <a:xfrm>
            <a:off x="685800" y="6400800"/>
            <a:ext cx="8010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solidFill>
                  <a:schemeClr val="bg2"/>
                </a:solidFill>
              </a:rPr>
              <a:t>Source:  National vital statistics system, NCHS, CDC.  </a:t>
            </a:r>
          </a:p>
        </p:txBody>
      </p:sp>
      <p:sp>
        <p:nvSpPr>
          <p:cNvPr id="59397" name="Text Box 5"/>
          <p:cNvSpPr txBox="1">
            <a:spLocks noChangeArrowheads="1"/>
          </p:cNvSpPr>
          <p:nvPr/>
        </p:nvSpPr>
        <p:spPr bwMode="auto">
          <a:xfrm rot="-5400000">
            <a:off x="-150018" y="3390106"/>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2"/>
                </a:solidFill>
              </a:rPr>
              <a:t>Percent </a:t>
            </a:r>
          </a:p>
        </p:txBody>
      </p:sp>
      <p:sp>
        <p:nvSpPr>
          <p:cNvPr id="59398" name="TextBox 1"/>
          <p:cNvSpPr txBox="1">
            <a:spLocks noChangeArrowheads="1"/>
          </p:cNvSpPr>
          <p:nvPr/>
        </p:nvSpPr>
        <p:spPr bwMode="auto">
          <a:xfrm>
            <a:off x="5562600" y="1676400"/>
            <a:ext cx="2362200" cy="646113"/>
          </a:xfrm>
          <a:prstGeom prst="rect">
            <a:avLst/>
          </a:prstGeom>
          <a:solidFill>
            <a:schemeClr val="tx1"/>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i="1" dirty="0">
                <a:solidFill>
                  <a:srgbClr val="000066"/>
                </a:solidFill>
              </a:rPr>
              <a:t>Overall increase, </a:t>
            </a:r>
            <a:r>
              <a:rPr lang="en-US" b="1" i="1" dirty="0" smtClean="0">
                <a:solidFill>
                  <a:srgbClr val="000066"/>
                </a:solidFill>
              </a:rPr>
              <a:t>1996-2010: </a:t>
            </a:r>
            <a:r>
              <a:rPr lang="en-US" b="1" i="1" dirty="0">
                <a:solidFill>
                  <a:srgbClr val="000066"/>
                </a:solidFill>
              </a:rPr>
              <a:t>58.5%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0" y="0"/>
            <a:ext cx="9144000" cy="1417638"/>
          </a:xfrm>
        </p:spPr>
        <p:txBody>
          <a:bodyPr/>
          <a:lstStyle/>
          <a:p>
            <a:pPr eaLnBrk="1" hangingPunct="1"/>
            <a:r>
              <a:rPr lang="en-US" dirty="0" smtClean="0">
                <a:solidFill>
                  <a:srgbClr val="CC0000"/>
                </a:solidFill>
              </a:rPr>
              <a:t>VBAC</a:t>
            </a:r>
            <a:r>
              <a:rPr lang="en-US" dirty="0" smtClean="0">
                <a:solidFill>
                  <a:srgbClr val="000000"/>
                </a:solidFill>
              </a:rPr>
              <a:t> Rates*, U.S.,1990-2010</a:t>
            </a:r>
          </a:p>
        </p:txBody>
      </p:sp>
      <p:graphicFrame>
        <p:nvGraphicFramePr>
          <p:cNvPr id="60419" name="Object 3"/>
          <p:cNvGraphicFramePr>
            <a:graphicFrameLocks noGrp="1" noChangeAspect="1"/>
          </p:cNvGraphicFramePr>
          <p:nvPr>
            <p:ph type="chart" idx="4294967295"/>
            <p:extLst>
              <p:ext uri="{D42A27DB-BD31-4B8C-83A1-F6EECF244321}">
                <p14:modId xmlns:p14="http://schemas.microsoft.com/office/powerpoint/2010/main" val="2635982263"/>
              </p:ext>
            </p:extLst>
          </p:nvPr>
        </p:nvGraphicFramePr>
        <p:xfrm>
          <a:off x="381000" y="1219200"/>
          <a:ext cx="8212138" cy="4524375"/>
        </p:xfrm>
        <a:graphic>
          <a:graphicData uri="http://schemas.openxmlformats.org/presentationml/2006/ole">
            <mc:AlternateContent xmlns:mc="http://schemas.openxmlformats.org/markup-compatibility/2006">
              <mc:Choice xmlns:v="urn:schemas-microsoft-com:vml" Requires="v">
                <p:oleObj spid="_x0000_s60496" name="Chart" r:id="rId4" imgW="8229687" imgH="4533804" progId="MSGraph.Chart.8">
                  <p:embed followColorScheme="full"/>
                </p:oleObj>
              </mc:Choice>
              <mc:Fallback>
                <p:oleObj name="Chart" r:id="rId4" imgW="8229687" imgH="4533804" progId="MSGraph.Chart.8">
                  <p:embed followColorScheme="full"/>
                  <p:pic>
                    <p:nvPicPr>
                      <p:cNvPr id="0" name="Object 3"/>
                      <p:cNvPicPr>
                        <a:picLocks noChangeAspect="1" noChangeArrowheads="1"/>
                      </p:cNvPicPr>
                      <p:nvPr/>
                    </p:nvPicPr>
                    <p:blipFill>
                      <a:blip r:embed="rId5"/>
                      <a:srcRect/>
                      <a:stretch>
                        <a:fillRect/>
                      </a:stretch>
                    </p:blipFill>
                    <p:spPr bwMode="auto">
                      <a:xfrm>
                        <a:off x="381000" y="1219200"/>
                        <a:ext cx="82121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0" name="Text Box 6"/>
          <p:cNvSpPr txBox="1">
            <a:spLocks noChangeArrowheads="1"/>
          </p:cNvSpPr>
          <p:nvPr/>
        </p:nvSpPr>
        <p:spPr bwMode="auto">
          <a:xfrm>
            <a:off x="381000" y="6172200"/>
            <a:ext cx="8534400" cy="361950"/>
          </a:xfrm>
          <a:prstGeom prst="rect">
            <a:avLst/>
          </a:prstGeom>
          <a:solidFill>
            <a:schemeClr val="tx1"/>
          </a:solidFill>
          <a:ln w="25400">
            <a:solidFill>
              <a:srgbClr val="FF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solidFill>
                  <a:srgbClr val="000066"/>
                </a:solidFill>
              </a:rPr>
              <a:t>Source: NCHS Vital Stats. http://www.cdc.gov/nchs/VitalStats.htm</a:t>
            </a:r>
          </a:p>
        </p:txBody>
      </p:sp>
      <p:sp>
        <p:nvSpPr>
          <p:cNvPr id="60421" name="Text Box 7"/>
          <p:cNvSpPr txBox="1">
            <a:spLocks noChangeArrowheads="1"/>
          </p:cNvSpPr>
          <p:nvPr/>
        </p:nvSpPr>
        <p:spPr bwMode="auto">
          <a:xfrm>
            <a:off x="593725" y="5751513"/>
            <a:ext cx="575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66"/>
                </a:solidFill>
              </a:rPr>
              <a:t>* </a:t>
            </a:r>
            <a:r>
              <a:rPr lang="en-US">
                <a:solidFill>
                  <a:srgbClr val="000000"/>
                </a:solidFill>
              </a:rPr>
              <a:t>Number of VBACs among women with prior cesarean</a:t>
            </a:r>
          </a:p>
        </p:txBody>
      </p:sp>
      <p:sp>
        <p:nvSpPr>
          <p:cNvPr id="60422" name="TextBox 1"/>
          <p:cNvSpPr txBox="1">
            <a:spLocks noChangeArrowheads="1"/>
          </p:cNvSpPr>
          <p:nvPr/>
        </p:nvSpPr>
        <p:spPr bwMode="auto">
          <a:xfrm>
            <a:off x="6096000" y="2149475"/>
            <a:ext cx="2209800" cy="1200150"/>
          </a:xfrm>
          <a:prstGeom prst="rect">
            <a:avLst/>
          </a:prstGeom>
          <a:solidFill>
            <a:schemeClr val="tx1"/>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00"/>
                </a:solidFill>
              </a:rPr>
              <a:t>NOTE</a:t>
            </a:r>
            <a:r>
              <a:rPr lang="en-US" sz="2400" dirty="0">
                <a:solidFill>
                  <a:srgbClr val="000000"/>
                </a:solidFill>
              </a:rPr>
              <a:t>: Rates for </a:t>
            </a:r>
            <a:r>
              <a:rPr lang="en-US" sz="2400" dirty="0" smtClean="0">
                <a:solidFill>
                  <a:srgbClr val="000000"/>
                </a:solidFill>
              </a:rPr>
              <a:t>2005-2010 </a:t>
            </a:r>
            <a:r>
              <a:rPr lang="en-US" sz="2400" dirty="0">
                <a:solidFill>
                  <a:srgbClr val="000000"/>
                </a:solidFill>
              </a:rPr>
              <a:t>are unofficial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0" y="0"/>
            <a:ext cx="9144000" cy="1143000"/>
          </a:xfrm>
        </p:spPr>
        <p:txBody>
          <a:bodyPr/>
          <a:lstStyle/>
          <a:p>
            <a:r>
              <a:rPr lang="en-US" sz="4000" smtClean="0"/>
              <a:t>VBAC Rates, Selected Countries, 2004</a:t>
            </a:r>
          </a:p>
        </p:txBody>
      </p:sp>
      <p:graphicFrame>
        <p:nvGraphicFramePr>
          <p:cNvPr id="61443" name="Content Placeholder 3"/>
          <p:cNvGraphicFramePr>
            <a:graphicFrameLocks noGrp="1"/>
          </p:cNvGraphicFramePr>
          <p:nvPr>
            <p:ph idx="4294967295"/>
          </p:nvPr>
        </p:nvGraphicFramePr>
        <p:xfrm>
          <a:off x="273050" y="1600200"/>
          <a:ext cx="8067675" cy="5257800"/>
        </p:xfrm>
        <a:graphic>
          <a:graphicData uri="http://schemas.openxmlformats.org/presentationml/2006/ole">
            <mc:AlternateContent xmlns:mc="http://schemas.openxmlformats.org/markup-compatibility/2006">
              <mc:Choice xmlns:v="urn:schemas-microsoft-com:vml" Requires="v">
                <p:oleObj spid="_x0000_s61518" name="Worksheet" r:id="rId4" imgW="8096402" imgH="5277002" progId="Excel.Sheet.8">
                  <p:embed/>
                </p:oleObj>
              </mc:Choice>
              <mc:Fallback>
                <p:oleObj name="Worksheet" r:id="rId4" imgW="8096402" imgH="5277002" progId="Excel.Shee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600200"/>
                        <a:ext cx="80676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4" name="Text Box 5"/>
          <p:cNvSpPr txBox="1">
            <a:spLocks noChangeArrowheads="1"/>
          </p:cNvSpPr>
          <p:nvPr/>
        </p:nvSpPr>
        <p:spPr bwMode="auto">
          <a:xfrm>
            <a:off x="228600" y="6324600"/>
            <a:ext cx="577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99"/>
                </a:solidFill>
              </a:rPr>
              <a:t>Source: Adapted from Peristats, US &amp; Canadian Data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838200"/>
            <a:ext cx="8229600" cy="4983163"/>
          </a:xfrm>
          <a:solidFill>
            <a:schemeClr val="tx1"/>
          </a:solidFill>
          <a:ln w="38100">
            <a:solidFill>
              <a:srgbClr val="000080"/>
            </a:solidFill>
            <a:miter lim="800000"/>
            <a:headEnd/>
            <a:tailEnd/>
          </a:ln>
        </p:spPr>
        <p:txBody>
          <a:bodyPr/>
          <a:lstStyle/>
          <a:p>
            <a:r>
              <a:rPr lang="en-US" sz="5400" i="1" smtClean="0"/>
              <a:t>Do High Rates of Intervention Matter?</a:t>
            </a:r>
            <a:br>
              <a:rPr lang="en-US" sz="5400" i="1" smtClean="0"/>
            </a:br>
            <a:r>
              <a:rPr lang="en-US" sz="5400" i="1" smtClean="0"/>
              <a:t/>
            </a:r>
            <a:br>
              <a:rPr lang="en-US" sz="5400" i="1" smtClean="0"/>
            </a:br>
            <a:r>
              <a:rPr lang="en-US" sz="5400" i="1" smtClean="0"/>
              <a:t>1. Outcomes </a:t>
            </a:r>
            <a:r>
              <a:rPr lang="en-US" sz="4000" i="1" smtClean="0"/>
              <a:t>(NMR &amp; GA)</a:t>
            </a:r>
            <a:r>
              <a:rPr lang="en-US" sz="5400" i="1" smtClean="0"/>
              <a:t/>
            </a:r>
            <a:br>
              <a:rPr lang="en-US" sz="5400" i="1" smtClean="0"/>
            </a:br>
            <a:r>
              <a:rPr lang="en-US" sz="5400" i="1" smtClean="0"/>
              <a:t>2. Costs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0"/>
            <a:ext cx="9144000" cy="1143000"/>
          </a:xfrm>
        </p:spPr>
        <p:txBody>
          <a:bodyPr/>
          <a:lstStyle/>
          <a:p>
            <a:r>
              <a:rPr lang="en-US" sz="3600" dirty="0" smtClean="0"/>
              <a:t>Gestational Age, U.S. All Births, 1990, 2011</a:t>
            </a:r>
          </a:p>
        </p:txBody>
      </p:sp>
      <p:graphicFrame>
        <p:nvGraphicFramePr>
          <p:cNvPr id="54275" name="Object 3"/>
          <p:cNvGraphicFramePr>
            <a:graphicFrameLocks noGrp="1" noChangeAspect="1"/>
          </p:cNvGraphicFramePr>
          <p:nvPr>
            <p:ph type="chart" idx="4294967295"/>
            <p:extLst>
              <p:ext uri="{D42A27DB-BD31-4B8C-83A1-F6EECF244321}">
                <p14:modId xmlns:p14="http://schemas.microsoft.com/office/powerpoint/2010/main" val="3618341276"/>
              </p:ext>
            </p:extLst>
          </p:nvPr>
        </p:nvGraphicFramePr>
        <p:xfrm>
          <a:off x="465138" y="1295400"/>
          <a:ext cx="8212137" cy="4524375"/>
        </p:xfrm>
        <a:graphic>
          <a:graphicData uri="http://schemas.openxmlformats.org/presentationml/2006/ole">
            <mc:AlternateContent xmlns:mc="http://schemas.openxmlformats.org/markup-compatibility/2006">
              <mc:Choice xmlns:v="urn:schemas-microsoft-com:vml" Requires="v">
                <p:oleObj spid="_x0000_s54352" name="Chart" r:id="rId4" imgW="8229687" imgH="4533804" progId="MSGraph.Chart.8">
                  <p:embed followColorScheme="full"/>
                </p:oleObj>
              </mc:Choice>
              <mc:Fallback>
                <p:oleObj name="Chart" r:id="rId4" imgW="8229687" imgH="4533804" progId="MSGraph.Chart.8">
                  <p:embed followColorScheme="full"/>
                  <p:pic>
                    <p:nvPicPr>
                      <p:cNvPr id="0" name="Object 3"/>
                      <p:cNvPicPr>
                        <a:picLocks noChangeAspect="1" noChangeArrowheads="1"/>
                      </p:cNvPicPr>
                      <p:nvPr/>
                    </p:nvPicPr>
                    <p:blipFill>
                      <a:blip r:embed="rId5"/>
                      <a:srcRect/>
                      <a:stretch>
                        <a:fillRect/>
                      </a:stretch>
                    </p:blipFill>
                    <p:spPr bwMode="auto">
                      <a:xfrm>
                        <a:off x="465138" y="1295400"/>
                        <a:ext cx="8212137" cy="4524375"/>
                      </a:xfrm>
                      <a:prstGeom prst="rect">
                        <a:avLst/>
                      </a:prstGeom>
                      <a:noFill/>
                      <a:ln w="28575">
                        <a:solidFill>
                          <a:srgbClr val="000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6" name="Text Box 7"/>
          <p:cNvSpPr txBox="1">
            <a:spLocks noChangeArrowheads="1"/>
          </p:cNvSpPr>
          <p:nvPr/>
        </p:nvSpPr>
        <p:spPr bwMode="auto">
          <a:xfrm>
            <a:off x="228600" y="5791200"/>
            <a:ext cx="3467100" cy="3857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Only births occurring at home. </a:t>
            </a:r>
          </a:p>
        </p:txBody>
      </p:sp>
      <p:sp>
        <p:nvSpPr>
          <p:cNvPr id="54277" name="Text Box 9"/>
          <p:cNvSpPr txBox="1">
            <a:spLocks noChangeArrowheads="1"/>
          </p:cNvSpPr>
          <p:nvPr/>
        </p:nvSpPr>
        <p:spPr bwMode="auto">
          <a:xfrm>
            <a:off x="212725" y="6056313"/>
            <a:ext cx="8626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00"/>
                </a:solidFill>
              </a:rPr>
              <a:t>Source: </a:t>
            </a:r>
            <a:r>
              <a:rPr lang="en-US" sz="1400" dirty="0" smtClean="0">
                <a:solidFill>
                  <a:srgbClr val="000000"/>
                </a:solidFill>
              </a:rPr>
              <a:t>Martin </a:t>
            </a:r>
            <a:r>
              <a:rPr lang="en-US" sz="1400" dirty="0">
                <a:solidFill>
                  <a:srgbClr val="000000"/>
                </a:solidFill>
              </a:rPr>
              <a:t>JA, Hamilton BE, Ventura SJ, </a:t>
            </a:r>
            <a:r>
              <a:rPr lang="en-US" sz="1400" dirty="0" err="1">
                <a:solidFill>
                  <a:srgbClr val="000000"/>
                </a:solidFill>
              </a:rPr>
              <a:t>Osterman</a:t>
            </a:r>
            <a:r>
              <a:rPr lang="en-US" sz="1400" dirty="0">
                <a:solidFill>
                  <a:srgbClr val="000000"/>
                </a:solidFill>
              </a:rPr>
              <a:t> MJK, and Mathews TJ. Births: Final data for 2011. National vital statistics reports; </a:t>
            </a:r>
            <a:r>
              <a:rPr lang="en-US" sz="1400" dirty="0" err="1">
                <a:solidFill>
                  <a:srgbClr val="000000"/>
                </a:solidFill>
              </a:rPr>
              <a:t>vol</a:t>
            </a:r>
            <a:r>
              <a:rPr lang="en-US" sz="1400" dirty="0">
                <a:solidFill>
                  <a:srgbClr val="000000"/>
                </a:solidFill>
              </a:rPr>
              <a:t> 62 no 1. Hyattsville, MD: National Center for Health Statistics. 2013.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7848600" cy="5084763"/>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63491" name="Text Box 3"/>
          <p:cNvSpPr txBox="1">
            <a:spLocks noChangeArrowheads="1"/>
          </p:cNvSpPr>
          <p:nvPr/>
        </p:nvSpPr>
        <p:spPr bwMode="auto">
          <a:xfrm>
            <a:off x="0" y="65214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solidFill>
                  <a:schemeClr val="bg1"/>
                </a:solidFill>
              </a:rPr>
              <a:t>Source: Althabe F.Cesarean Section Rates and Maternal &amp; Neonatal Mortality </a:t>
            </a:r>
            <a:r>
              <a:rPr lang="en-US" sz="1600" i="1">
                <a:solidFill>
                  <a:schemeClr val="bg1"/>
                </a:solidFill>
              </a:rPr>
              <a:t>Birth</a:t>
            </a:r>
            <a:r>
              <a:rPr lang="en-US" sz="1600">
                <a:solidFill>
                  <a:schemeClr val="bg1"/>
                </a:solidFill>
              </a:rPr>
              <a:t>.2006;33:270 </a:t>
            </a:r>
          </a:p>
        </p:txBody>
      </p:sp>
      <p:sp>
        <p:nvSpPr>
          <p:cNvPr id="63492" name="Rectangle 5"/>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b="1">
                <a:solidFill>
                  <a:schemeClr val="bg1"/>
                </a:solidFill>
              </a:rPr>
              <a:t>Cesarean Rates and </a:t>
            </a:r>
            <a:br>
              <a:rPr lang="en-US" sz="4400" b="1">
                <a:solidFill>
                  <a:schemeClr val="bg1"/>
                </a:solidFill>
              </a:rPr>
            </a:br>
            <a:r>
              <a:rPr lang="en-US" sz="4400" b="1">
                <a:solidFill>
                  <a:schemeClr val="bg1"/>
                </a:solidFill>
              </a:rPr>
              <a:t>Neonatal Mortality</a:t>
            </a:r>
          </a:p>
        </p:txBody>
      </p:sp>
      <p:sp>
        <p:nvSpPr>
          <p:cNvPr id="63493" name="Line 7"/>
          <p:cNvSpPr>
            <a:spLocks noChangeShapeType="1"/>
          </p:cNvSpPr>
          <p:nvPr/>
        </p:nvSpPr>
        <p:spPr bwMode="auto">
          <a:xfrm flipV="1">
            <a:off x="2514600" y="4724400"/>
            <a:ext cx="4800600" cy="76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4" name="Line 8"/>
          <p:cNvSpPr>
            <a:spLocks noChangeShapeType="1"/>
          </p:cNvSpPr>
          <p:nvPr/>
        </p:nvSpPr>
        <p:spPr bwMode="auto">
          <a:xfrm flipV="1">
            <a:off x="3124200" y="4953000"/>
            <a:ext cx="3886200" cy="152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5" name="Freeform 12"/>
          <p:cNvSpPr>
            <a:spLocks/>
          </p:cNvSpPr>
          <p:nvPr/>
        </p:nvSpPr>
        <p:spPr bwMode="auto">
          <a:xfrm>
            <a:off x="1981200" y="3429000"/>
            <a:ext cx="1066800" cy="990600"/>
          </a:xfrm>
          <a:custGeom>
            <a:avLst/>
            <a:gdLst>
              <a:gd name="T0" fmla="*/ 0 w 672"/>
              <a:gd name="T1" fmla="*/ 0 h 624"/>
              <a:gd name="T2" fmla="*/ 2147483647 w 672"/>
              <a:gd name="T3" fmla="*/ 2147483647 h 624"/>
              <a:gd name="T4" fmla="*/ 2147483647 w 672"/>
              <a:gd name="T5" fmla="*/ 2147483647 h 624"/>
              <a:gd name="T6" fmla="*/ 2147483647 w 672"/>
              <a:gd name="T7" fmla="*/ 2147483647 h 624"/>
              <a:gd name="T8" fmla="*/ 2147483647 w 672"/>
              <a:gd name="T9" fmla="*/ 2147483647 h 624"/>
              <a:gd name="T10" fmla="*/ 0 60000 65536"/>
              <a:gd name="T11" fmla="*/ 0 60000 65536"/>
              <a:gd name="T12" fmla="*/ 0 60000 65536"/>
              <a:gd name="T13" fmla="*/ 0 60000 65536"/>
              <a:gd name="T14" fmla="*/ 0 60000 65536"/>
              <a:gd name="T15" fmla="*/ 0 w 672"/>
              <a:gd name="T16" fmla="*/ 0 h 624"/>
              <a:gd name="T17" fmla="*/ 672 w 672"/>
              <a:gd name="T18" fmla="*/ 624 h 624"/>
            </a:gdLst>
            <a:ahLst/>
            <a:cxnLst>
              <a:cxn ang="T10">
                <a:pos x="T0" y="T1"/>
              </a:cxn>
              <a:cxn ang="T11">
                <a:pos x="T2" y="T3"/>
              </a:cxn>
              <a:cxn ang="T12">
                <a:pos x="T4" y="T5"/>
              </a:cxn>
              <a:cxn ang="T13">
                <a:pos x="T6" y="T7"/>
              </a:cxn>
              <a:cxn ang="T14">
                <a:pos x="T8" y="T9"/>
              </a:cxn>
            </a:cxnLst>
            <a:rect l="T15" t="T16" r="T17" b="T18"/>
            <a:pathLst>
              <a:path w="672" h="624">
                <a:moveTo>
                  <a:pt x="0" y="0"/>
                </a:moveTo>
                <a:cubicBezTo>
                  <a:pt x="24" y="44"/>
                  <a:pt x="48" y="88"/>
                  <a:pt x="96" y="144"/>
                </a:cubicBezTo>
                <a:cubicBezTo>
                  <a:pt x="144" y="200"/>
                  <a:pt x="224" y="280"/>
                  <a:pt x="288" y="336"/>
                </a:cubicBezTo>
                <a:cubicBezTo>
                  <a:pt x="352" y="392"/>
                  <a:pt x="416" y="432"/>
                  <a:pt x="480" y="480"/>
                </a:cubicBezTo>
                <a:cubicBezTo>
                  <a:pt x="544" y="528"/>
                  <a:pt x="640" y="608"/>
                  <a:pt x="672" y="6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6" name="Freeform 15"/>
          <p:cNvSpPr>
            <a:spLocks/>
          </p:cNvSpPr>
          <p:nvPr/>
        </p:nvSpPr>
        <p:spPr bwMode="auto">
          <a:xfrm>
            <a:off x="1828800" y="3200400"/>
            <a:ext cx="3124200" cy="1765300"/>
          </a:xfrm>
          <a:custGeom>
            <a:avLst/>
            <a:gdLst>
              <a:gd name="T0" fmla="*/ 0 w 1968"/>
              <a:gd name="T1" fmla="*/ 0 h 1112"/>
              <a:gd name="T2" fmla="*/ 2147483647 w 1968"/>
              <a:gd name="T3" fmla="*/ 2147483647 h 1112"/>
              <a:gd name="T4" fmla="*/ 2147483647 w 1968"/>
              <a:gd name="T5" fmla="*/ 2147483647 h 1112"/>
              <a:gd name="T6" fmla="*/ 2147483647 w 1968"/>
              <a:gd name="T7" fmla="*/ 2147483647 h 1112"/>
              <a:gd name="T8" fmla="*/ 2147483647 w 1968"/>
              <a:gd name="T9" fmla="*/ 2147483647 h 1112"/>
              <a:gd name="T10" fmla="*/ 2147483647 w 1968"/>
              <a:gd name="T11" fmla="*/ 2147483647 h 1112"/>
              <a:gd name="T12" fmla="*/ 2147483647 w 1968"/>
              <a:gd name="T13" fmla="*/ 2147483647 h 1112"/>
              <a:gd name="T14" fmla="*/ 2147483647 w 1968"/>
              <a:gd name="T15" fmla="*/ 2147483647 h 1112"/>
              <a:gd name="T16" fmla="*/ 2147483647 w 1968"/>
              <a:gd name="T17" fmla="*/ 2147483647 h 1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8"/>
              <a:gd name="T28" fmla="*/ 0 h 1112"/>
              <a:gd name="T29" fmla="*/ 1968 w 1968"/>
              <a:gd name="T30" fmla="*/ 1112 h 1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8" h="1112">
                <a:moveTo>
                  <a:pt x="0" y="0"/>
                </a:moveTo>
                <a:cubicBezTo>
                  <a:pt x="60" y="84"/>
                  <a:pt x="120" y="168"/>
                  <a:pt x="192" y="240"/>
                </a:cubicBezTo>
                <a:cubicBezTo>
                  <a:pt x="264" y="312"/>
                  <a:pt x="368" y="376"/>
                  <a:pt x="432" y="432"/>
                </a:cubicBezTo>
                <a:cubicBezTo>
                  <a:pt x="496" y="488"/>
                  <a:pt x="504" y="520"/>
                  <a:pt x="576" y="576"/>
                </a:cubicBezTo>
                <a:cubicBezTo>
                  <a:pt x="648" y="632"/>
                  <a:pt x="752" y="704"/>
                  <a:pt x="864" y="768"/>
                </a:cubicBezTo>
                <a:cubicBezTo>
                  <a:pt x="976" y="832"/>
                  <a:pt x="1120" y="912"/>
                  <a:pt x="1248" y="960"/>
                </a:cubicBezTo>
                <a:cubicBezTo>
                  <a:pt x="1376" y="1008"/>
                  <a:pt x="1536" y="1032"/>
                  <a:pt x="1632" y="1056"/>
                </a:cubicBezTo>
                <a:cubicBezTo>
                  <a:pt x="1728" y="1080"/>
                  <a:pt x="1768" y="1096"/>
                  <a:pt x="1824" y="1104"/>
                </a:cubicBezTo>
                <a:cubicBezTo>
                  <a:pt x="1880" y="1112"/>
                  <a:pt x="1944" y="1104"/>
                  <a:pt x="1968" y="110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 name="Straight Connector 9"/>
          <p:cNvCxnSpPr/>
          <p:nvPr/>
        </p:nvCxnSpPr>
        <p:spPr>
          <a:xfrm>
            <a:off x="4724400" y="1981200"/>
            <a:ext cx="9144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63498" name="TextBox 10"/>
          <p:cNvSpPr txBox="1">
            <a:spLocks noChangeArrowheads="1"/>
          </p:cNvSpPr>
          <p:nvPr/>
        </p:nvSpPr>
        <p:spPr bwMode="auto">
          <a:xfrm>
            <a:off x="5715000" y="17526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Low Income</a:t>
            </a:r>
          </a:p>
        </p:txBody>
      </p:sp>
      <p:cxnSp>
        <p:nvCxnSpPr>
          <p:cNvPr id="14" name="Straight Connector 13"/>
          <p:cNvCxnSpPr/>
          <p:nvPr/>
        </p:nvCxnSpPr>
        <p:spPr>
          <a:xfrm>
            <a:off x="4724400" y="2362200"/>
            <a:ext cx="914400" cy="0"/>
          </a:xfrm>
          <a:prstGeom prst="line">
            <a:avLst/>
          </a:prstGeom>
          <a:ln w="44450">
            <a:solidFill>
              <a:srgbClr val="0000CC"/>
            </a:solidFill>
          </a:ln>
        </p:spPr>
        <p:style>
          <a:lnRef idx="1">
            <a:schemeClr val="accent1"/>
          </a:lnRef>
          <a:fillRef idx="0">
            <a:schemeClr val="accent1"/>
          </a:fillRef>
          <a:effectRef idx="0">
            <a:schemeClr val="accent1"/>
          </a:effectRef>
          <a:fontRef idx="minor">
            <a:schemeClr val="tx1"/>
          </a:fontRef>
        </p:style>
      </p:cxnSp>
      <p:sp>
        <p:nvSpPr>
          <p:cNvPr id="63500" name="TextBox 14"/>
          <p:cNvSpPr txBox="1">
            <a:spLocks noChangeArrowheads="1"/>
          </p:cNvSpPr>
          <p:nvPr/>
        </p:nvSpPr>
        <p:spPr bwMode="auto">
          <a:xfrm>
            <a:off x="5638800" y="22098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  Medium Income</a:t>
            </a:r>
          </a:p>
        </p:txBody>
      </p:sp>
      <p:sp>
        <p:nvSpPr>
          <p:cNvPr id="63501" name="TextBox 15"/>
          <p:cNvSpPr txBox="1">
            <a:spLocks noChangeArrowheads="1"/>
          </p:cNvSpPr>
          <p:nvPr/>
        </p:nvSpPr>
        <p:spPr bwMode="auto">
          <a:xfrm>
            <a:off x="5791200" y="25908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High Income</a:t>
            </a:r>
          </a:p>
        </p:txBody>
      </p:sp>
      <p:cxnSp>
        <p:nvCxnSpPr>
          <p:cNvPr id="17" name="Straight Connector 16"/>
          <p:cNvCxnSpPr/>
          <p:nvPr/>
        </p:nvCxnSpPr>
        <p:spPr>
          <a:xfrm>
            <a:off x="4724400" y="2743200"/>
            <a:ext cx="914400" cy="0"/>
          </a:xfrm>
          <a:prstGeom prst="line">
            <a:avLst/>
          </a:prstGeom>
          <a:ln w="4445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0" y="0"/>
            <a:ext cx="9144000" cy="1265238"/>
          </a:xfrm>
        </p:spPr>
        <p:txBody>
          <a:bodyPr/>
          <a:lstStyle/>
          <a:p>
            <a:r>
              <a:rPr lang="en-US" sz="3200" b="1" smtClean="0"/>
              <a:t>Percent of singleton preterm (&lt;37 weeks) births by method of delivery, United States, 1991-2006</a:t>
            </a:r>
          </a:p>
        </p:txBody>
      </p:sp>
      <p:graphicFrame>
        <p:nvGraphicFramePr>
          <p:cNvPr id="64515" name="Object 3"/>
          <p:cNvGraphicFramePr>
            <a:graphicFrameLocks noGrp="1" noChangeAspect="1"/>
          </p:cNvGraphicFramePr>
          <p:nvPr>
            <p:ph idx="4294967295"/>
          </p:nvPr>
        </p:nvGraphicFramePr>
        <p:xfrm>
          <a:off x="304800" y="1371600"/>
          <a:ext cx="8497888" cy="4965700"/>
        </p:xfrm>
        <a:graphic>
          <a:graphicData uri="http://schemas.openxmlformats.org/presentationml/2006/ole">
            <mc:AlternateContent xmlns:mc="http://schemas.openxmlformats.org/markup-compatibility/2006">
              <mc:Choice xmlns:v="urn:schemas-microsoft-com:vml" Requires="v">
                <p:oleObj spid="_x0000_s64595" name="Chart" r:id="rId4" imgW="8524875" imgH="4981575" progId="MSGraph.Chart.8">
                  <p:embed followColorScheme="full"/>
                </p:oleObj>
              </mc:Choice>
              <mc:Fallback>
                <p:oleObj name="Chart" r:id="rId4" imgW="8524875" imgH="4981575"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71600"/>
                        <a:ext cx="8497888" cy="4965700"/>
                      </a:xfrm>
                      <a:prstGeom prst="rect">
                        <a:avLst/>
                      </a:prstGeom>
                      <a:noFill/>
                      <a:ln w="38100">
                        <a:solidFill>
                          <a:srgbClr val="000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6" name="Text Box 4"/>
          <p:cNvSpPr txBox="1">
            <a:spLocks noChangeArrowheads="1"/>
          </p:cNvSpPr>
          <p:nvPr/>
        </p:nvSpPr>
        <p:spPr bwMode="auto">
          <a:xfrm>
            <a:off x="746125" y="6411913"/>
            <a:ext cx="6656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Note: Births with method of delivery and induction of labor not stated are excluded.</a:t>
            </a:r>
          </a:p>
        </p:txBody>
      </p:sp>
      <p:sp>
        <p:nvSpPr>
          <p:cNvPr id="64517" name="Text Box 5"/>
          <p:cNvSpPr txBox="1">
            <a:spLocks noChangeArrowheads="1"/>
          </p:cNvSpPr>
          <p:nvPr/>
        </p:nvSpPr>
        <p:spPr bwMode="auto">
          <a:xfrm>
            <a:off x="1219200" y="6521450"/>
            <a:ext cx="680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a:solidFill>
                  <a:srgbClr val="000099"/>
                </a:solidFill>
              </a:rPr>
              <a:t>Source:  MacDorman et al. AJPH, 2011.</a:t>
            </a:r>
          </a:p>
        </p:txBody>
      </p:sp>
      <p:sp>
        <p:nvSpPr>
          <p:cNvPr id="64518" name="Text Box 6"/>
          <p:cNvSpPr txBox="1">
            <a:spLocks noChangeArrowheads="1"/>
          </p:cNvSpPr>
          <p:nvPr/>
        </p:nvSpPr>
        <p:spPr bwMode="auto">
          <a:xfrm>
            <a:off x="1050925" y="20415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000099"/>
                </a:solidFill>
              </a:rPr>
              <a:t>9.7%</a:t>
            </a:r>
          </a:p>
        </p:txBody>
      </p:sp>
      <p:sp>
        <p:nvSpPr>
          <p:cNvPr id="64519" name="Text Box 7"/>
          <p:cNvSpPr txBox="1">
            <a:spLocks noChangeArrowheads="1"/>
          </p:cNvSpPr>
          <p:nvPr/>
        </p:nvSpPr>
        <p:spPr bwMode="auto">
          <a:xfrm>
            <a:off x="6324600" y="4038600"/>
            <a:ext cx="647700" cy="336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000099"/>
                </a:solidFill>
              </a:rPr>
              <a:t>5.7%</a:t>
            </a:r>
          </a:p>
        </p:txBody>
      </p:sp>
      <p:sp>
        <p:nvSpPr>
          <p:cNvPr id="64520" name="Text Box 8"/>
          <p:cNvSpPr txBox="1">
            <a:spLocks noChangeArrowheads="1"/>
          </p:cNvSpPr>
          <p:nvPr/>
        </p:nvSpPr>
        <p:spPr bwMode="auto">
          <a:xfrm>
            <a:off x="1066800" y="3657600"/>
            <a:ext cx="647700" cy="336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000099"/>
                </a:solidFill>
              </a:rPr>
              <a:t>6.7%</a:t>
            </a:r>
          </a:p>
        </p:txBody>
      </p:sp>
      <p:sp>
        <p:nvSpPr>
          <p:cNvPr id="64521" name="Text Box 9"/>
          <p:cNvSpPr txBox="1">
            <a:spLocks noChangeArrowheads="1"/>
          </p:cNvSpPr>
          <p:nvPr/>
        </p:nvSpPr>
        <p:spPr bwMode="auto">
          <a:xfrm>
            <a:off x="6400800" y="1600200"/>
            <a:ext cx="760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000099"/>
                </a:solidFill>
              </a:rPr>
              <a:t>11.0%</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533400" y="1295400"/>
            <a:ext cx="8229600" cy="3078163"/>
          </a:xfrm>
          <a:solidFill>
            <a:schemeClr val="tx1"/>
          </a:solidFill>
        </p:spPr>
        <p:txBody>
          <a:bodyPr/>
          <a:lstStyle/>
          <a:p>
            <a:r>
              <a:rPr lang="en-US" smtClean="0"/>
              <a:t>National Costs and Hospitalizations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723900"/>
          </a:xfrm>
        </p:spPr>
        <p:txBody>
          <a:bodyPr/>
          <a:lstStyle/>
          <a:p>
            <a:pPr eaLnBrk="1" hangingPunct="1"/>
            <a:r>
              <a:rPr lang="en-US" sz="3200" dirty="0" smtClean="0">
                <a:solidFill>
                  <a:srgbClr val="000000"/>
                </a:solidFill>
              </a:rPr>
              <a:t>Outcomes: Comparative Neonatal Mortality Rates</a:t>
            </a:r>
          </a:p>
        </p:txBody>
      </p:sp>
      <p:graphicFrame>
        <p:nvGraphicFramePr>
          <p:cNvPr id="24819" name="Group 243"/>
          <p:cNvGraphicFramePr>
            <a:graphicFrameLocks noGrp="1"/>
          </p:cNvGraphicFramePr>
          <p:nvPr>
            <p:ph type="tbl" idx="1"/>
            <p:extLst>
              <p:ext uri="{D42A27DB-BD31-4B8C-83A1-F6EECF244321}">
                <p14:modId xmlns:p14="http://schemas.microsoft.com/office/powerpoint/2010/main" val="393568972"/>
              </p:ext>
            </p:extLst>
          </p:nvPr>
        </p:nvGraphicFramePr>
        <p:xfrm>
          <a:off x="226786" y="664826"/>
          <a:ext cx="8610600" cy="5666503"/>
        </p:xfrm>
        <a:graphic>
          <a:graphicData uri="http://schemas.openxmlformats.org/drawingml/2006/table">
            <a:tbl>
              <a:tblPr/>
              <a:tblGrid>
                <a:gridCol w="701675"/>
                <a:gridCol w="2200275"/>
                <a:gridCol w="700088"/>
                <a:gridCol w="1804987"/>
                <a:gridCol w="600075"/>
                <a:gridCol w="2603500"/>
              </a:tblGrid>
              <a:tr h="40197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rPr>
                        <a:t>Rank</a:t>
                      </a:r>
                    </a:p>
                  </a:txBody>
                  <a:tcPr marT="45722" marB="45722"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rPr>
                        <a:t>Country </a:t>
                      </a:r>
                    </a:p>
                  </a:txBody>
                  <a:tcPr marT="45722" marB="45722" anchor="b" horzOverflow="overflow">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rPr>
                        <a:t>Rank</a:t>
                      </a:r>
                    </a:p>
                  </a:txBody>
                  <a:tcPr marT="45722" marB="45722" anchor="b"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rPr>
                        <a:t>Country </a:t>
                      </a:r>
                    </a:p>
                  </a:txBody>
                  <a:tcPr marT="45722" marB="45722" anchor="b" horzOverflow="overflow">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rPr>
                        <a:t>Rank</a:t>
                      </a:r>
                    </a:p>
                  </a:txBody>
                  <a:tcPr marT="45722" marB="45722" anchor="b"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rPr>
                        <a:t>Country </a:t>
                      </a:r>
                    </a:p>
                  </a:txBody>
                  <a:tcPr marT="45722" marB="45722" anchor="b"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rPr>
                        <a:t>1</a:t>
                      </a: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a:rPr>
                        <a:t>San </a:t>
                      </a:r>
                      <a:r>
                        <a:rPr lang="en-US" sz="2000" b="1" i="0" u="none" strike="noStrike" dirty="0" smtClean="0">
                          <a:solidFill>
                            <a:schemeClr val="tx1"/>
                          </a:solidFill>
                          <a:effectLst/>
                          <a:latin typeface="Arial Narrow"/>
                        </a:rPr>
                        <a:t>Marino (1)</a:t>
                      </a:r>
                      <a:endParaRPr lang="en-US" sz="2000" b="1" i="0" u="none" strike="noStrike" dirty="0">
                        <a:solidFill>
                          <a:schemeClr val="tx1"/>
                        </a:solidFill>
                        <a:effectLst/>
                        <a:latin typeface="Arial Narrow"/>
                      </a:endParaRP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14</a:t>
                      </a: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Israel</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27</a:t>
                      </a: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Belarus</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40086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a:rPr>
                        <a:t>Andorra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a:rPr>
                        <a:t>Monaco</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Netherlands</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a:rPr>
                        <a:t>Iceland</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Republic of Korea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Greece</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458369">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Japan</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Ireland</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Cuba</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Singapore</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Belgium</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Lithuania</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Cyprus</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Czech Republic</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New Zealand</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000000"/>
                          </a:solidFill>
                          <a:effectLst/>
                          <a:latin typeface="Arial" pitchFamily="34" charset="0"/>
                        </a:rPr>
                        <a:t>7</a:t>
                      </a: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smtClean="0">
                          <a:solidFill>
                            <a:schemeClr val="tx1"/>
                          </a:solidFill>
                          <a:effectLst/>
                          <a:latin typeface="Arial Narrow"/>
                        </a:rPr>
                        <a:t>Luxembourg (2)</a:t>
                      </a:r>
                      <a:endParaRPr lang="en-US" sz="2000" b="1" i="0" u="none" strike="noStrike" dirty="0">
                        <a:solidFill>
                          <a:schemeClr val="tx1"/>
                        </a:solidFill>
                        <a:effectLst/>
                        <a:latin typeface="Arial Narrow"/>
                      </a:endParaRP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France</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United Kingdom</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Slovenia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Germany</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Switzerland</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Sweden</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Italy</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Croatia</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Finland</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Denmark</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Malaysia</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Estonia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000000"/>
                          </a:solidFill>
                          <a:effectLst/>
                          <a:latin typeface="Arial" pitchFamily="34" charset="0"/>
                        </a:rPr>
                        <a:t>24</a:t>
                      </a: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smtClean="0">
                          <a:solidFill>
                            <a:srgbClr val="000000"/>
                          </a:solidFill>
                          <a:effectLst/>
                          <a:latin typeface="Arial Narrow"/>
                        </a:rPr>
                        <a:t>Austria (3)</a:t>
                      </a:r>
                      <a:endParaRPr lang="en-US" sz="2000" b="1" i="0" u="none" strike="noStrike" dirty="0">
                        <a:solidFill>
                          <a:srgbClr val="000000"/>
                        </a:solidFill>
                        <a:effectLst/>
                        <a:latin typeface="Arial Narrow"/>
                      </a:endParaRP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000000"/>
                          </a:solidFill>
                          <a:effectLst/>
                          <a:latin typeface="Arial" pitchFamily="34" charset="0"/>
                        </a:rPr>
                        <a:t>37</a:t>
                      </a: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rgbClr val="FF0000"/>
                          </a:solidFill>
                          <a:effectLst/>
                          <a:latin typeface="Arial" pitchFamily="34" charset="0"/>
                          <a:cs typeface="Arial" pitchFamily="34" charset="0"/>
                        </a:rPr>
                        <a:t>United States (4)</a:t>
                      </a:r>
                      <a:endParaRPr kumimoji="0" lang="en-US" sz="20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Norway</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Spain</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rPr>
                        <a:t>Canada, Hungary, U.A.E.</a:t>
                      </a: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13</a:t>
                      </a: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Portugal</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26</a:t>
                      </a: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Australia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rPr>
                        <a:t>Poland, Qatar, Serbia</a:t>
                      </a: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bl>
          </a:graphicData>
        </a:graphic>
      </p:graphicFrame>
      <p:sp>
        <p:nvSpPr>
          <p:cNvPr id="32885" name="Text Box 127"/>
          <p:cNvSpPr txBox="1">
            <a:spLocks noChangeArrowheads="1"/>
          </p:cNvSpPr>
          <p:nvPr/>
        </p:nvSpPr>
        <p:spPr bwMode="auto">
          <a:xfrm>
            <a:off x="48986" y="6347278"/>
            <a:ext cx="44831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00"/>
                </a:solidFill>
              </a:rPr>
              <a:t>Source: </a:t>
            </a:r>
            <a:r>
              <a:rPr lang="en-US" sz="1400" dirty="0" smtClean="0">
                <a:solidFill>
                  <a:schemeClr val="bg2"/>
                </a:solidFill>
              </a:rPr>
              <a:t>State of the World’s Children2013. </a:t>
            </a:r>
            <a:r>
              <a:rPr lang="en-US" sz="1000" dirty="0">
                <a:solidFill>
                  <a:schemeClr val="bg2"/>
                </a:solidFill>
              </a:rPr>
              <a:t>http://www.unicef.org/sowc2013/statistics.html</a:t>
            </a:r>
          </a:p>
        </p:txBody>
      </p:sp>
      <p:sp>
        <p:nvSpPr>
          <p:cNvPr id="32886" name="Rectangle 4"/>
          <p:cNvSpPr>
            <a:spLocks noChangeArrowheads="1"/>
          </p:cNvSpPr>
          <p:nvPr/>
        </p:nvSpPr>
        <p:spPr bwMode="auto">
          <a:xfrm>
            <a:off x="6172200" y="6409190"/>
            <a:ext cx="2514600" cy="338138"/>
          </a:xfrm>
          <a:prstGeom prst="rect">
            <a:avLst/>
          </a:prstGeom>
          <a:solidFill>
            <a:schemeClr val="tx1"/>
          </a:solidFill>
          <a:ln w="9525">
            <a:solidFill>
              <a:schemeClr val="accent1"/>
            </a:solidFill>
            <a:miter lim="800000"/>
            <a:headEnd/>
            <a:tailEnd/>
          </a:ln>
        </p:spPr>
        <p:txBody>
          <a:bodyPr>
            <a:spAutoFit/>
          </a:bodyPr>
          <a:lstStyle/>
          <a:p>
            <a:r>
              <a:rPr lang="en-US" sz="1600" i="1" dirty="0">
                <a:solidFill>
                  <a:srgbClr val="000000"/>
                </a:solidFill>
              </a:rPr>
              <a:t>BirthByTheNumbers.org</a:t>
            </a:r>
            <a:endParaRPr lang="en-US" sz="1600" dirty="0">
              <a:solidFill>
                <a:srgbClr val="000000"/>
              </a:solidFill>
            </a:endParaRPr>
          </a:p>
        </p:txBody>
      </p:sp>
    </p:spTree>
    <p:extLst>
      <p:ext uri="{BB962C8B-B14F-4D97-AF65-F5344CB8AC3E}">
        <p14:creationId xmlns:p14="http://schemas.microsoft.com/office/powerpoint/2010/main" val="330368679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title" idx="4294967295"/>
          </p:nvPr>
        </p:nvSpPr>
        <p:spPr>
          <a:xfrm>
            <a:off x="0" y="0"/>
            <a:ext cx="9144000" cy="1417638"/>
          </a:xfrm>
        </p:spPr>
        <p:txBody>
          <a:bodyPr/>
          <a:lstStyle/>
          <a:p>
            <a:pPr eaLnBrk="1" hangingPunct="1"/>
            <a:r>
              <a:rPr lang="en-US" sz="2800" b="1" smtClean="0">
                <a:solidFill>
                  <a:srgbClr val="000000"/>
                </a:solidFill>
              </a:rPr>
              <a:t>LEADING MAJOR DIAGNOSTIC CATEGORIES by NUMBER OF HOSPITAL DISCHARGES, U.S., 2009</a:t>
            </a:r>
            <a:r>
              <a:rPr lang="en-US" sz="4000" smtClean="0"/>
              <a:t> </a:t>
            </a:r>
          </a:p>
        </p:txBody>
      </p:sp>
      <p:graphicFrame>
        <p:nvGraphicFramePr>
          <p:cNvPr id="66563" name="Object 2"/>
          <p:cNvGraphicFramePr>
            <a:graphicFrameLocks noGrp="1" noChangeAspect="1"/>
          </p:cNvGraphicFramePr>
          <p:nvPr>
            <p:ph type="chart" idx="4294967295"/>
          </p:nvPr>
        </p:nvGraphicFramePr>
        <p:xfrm>
          <a:off x="228600" y="1376363"/>
          <a:ext cx="8636000" cy="5070475"/>
        </p:xfrm>
        <a:graphic>
          <a:graphicData uri="http://schemas.openxmlformats.org/presentationml/2006/ole">
            <mc:AlternateContent xmlns:mc="http://schemas.openxmlformats.org/markup-compatibility/2006">
              <mc:Choice xmlns:v="urn:schemas-microsoft-com:vml" Requires="v">
                <p:oleObj spid="_x0000_s66639" name="Chart" r:id="rId4" imgW="8420100" imgH="4943475" progId="MSGraph.Chart.8">
                  <p:embed followColorScheme="full"/>
                </p:oleObj>
              </mc:Choice>
              <mc:Fallback>
                <p:oleObj name="Chart" r:id="rId4" imgW="8420100" imgH="4943475"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76363"/>
                        <a:ext cx="8636000" cy="5070475"/>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4" name="Text Box 9"/>
          <p:cNvSpPr txBox="1">
            <a:spLocks noChangeArrowheads="1"/>
          </p:cNvSpPr>
          <p:nvPr/>
        </p:nvSpPr>
        <p:spPr bwMode="auto">
          <a:xfrm>
            <a:off x="0" y="6400800"/>
            <a:ext cx="9144000" cy="523875"/>
          </a:xfrm>
          <a:prstGeom prst="rect">
            <a:avLst/>
          </a:prstGeom>
          <a:solidFill>
            <a:schemeClr val="tx1"/>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00"/>
                </a:solidFill>
              </a:rPr>
              <a:t>AHRQ. 2011. </a:t>
            </a:r>
            <a:r>
              <a:rPr lang="en-US" sz="1400" i="1" dirty="0" err="1">
                <a:solidFill>
                  <a:srgbClr val="000000"/>
                </a:solidFill>
              </a:rPr>
              <a:t>HCUPnet</a:t>
            </a:r>
            <a:r>
              <a:rPr lang="en-US" sz="1400" i="1" dirty="0">
                <a:solidFill>
                  <a:srgbClr val="000000"/>
                </a:solidFill>
              </a:rPr>
              <a:t>, Healthcare Cost &amp; Utilization Project</a:t>
            </a:r>
            <a:r>
              <a:rPr lang="en-US" sz="1400" dirty="0">
                <a:solidFill>
                  <a:srgbClr val="000000"/>
                </a:solidFill>
              </a:rPr>
              <a:t>. Rockville, MD: AHRQ. http://hcupnet.ahrq.gov. Accessed 7/16/2011.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1417638"/>
          </a:xfrm>
        </p:spPr>
        <p:txBody>
          <a:bodyPr/>
          <a:lstStyle/>
          <a:p>
            <a:pPr eaLnBrk="1" hangingPunct="1"/>
            <a:r>
              <a:rPr lang="en-US" sz="3200" dirty="0" smtClean="0">
                <a:solidFill>
                  <a:srgbClr val="000000"/>
                </a:solidFill>
              </a:rPr>
              <a:t>MEDIAN FACILITY LABOR &amp; BIRTH CHARGES BY SITE &amp; MODE OF BIRTH, U.S., 2010</a:t>
            </a:r>
          </a:p>
        </p:txBody>
      </p:sp>
      <p:graphicFrame>
        <p:nvGraphicFramePr>
          <p:cNvPr id="67587" name="Object 2"/>
          <p:cNvGraphicFramePr>
            <a:graphicFrameLocks noGrp="1" noChangeAspect="1"/>
          </p:cNvGraphicFramePr>
          <p:nvPr>
            <p:ph type="chart" idx="1"/>
            <p:extLst>
              <p:ext uri="{D42A27DB-BD31-4B8C-83A1-F6EECF244321}">
                <p14:modId xmlns:p14="http://schemas.microsoft.com/office/powerpoint/2010/main" val="1681160385"/>
              </p:ext>
            </p:extLst>
          </p:nvPr>
        </p:nvGraphicFramePr>
        <p:xfrm>
          <a:off x="228600" y="1312863"/>
          <a:ext cx="8505825" cy="4605337"/>
        </p:xfrm>
        <a:graphic>
          <a:graphicData uri="http://schemas.openxmlformats.org/presentationml/2006/ole">
            <mc:AlternateContent xmlns:mc="http://schemas.openxmlformats.org/markup-compatibility/2006">
              <mc:Choice xmlns:v="urn:schemas-microsoft-com:vml" Requires="v">
                <p:oleObj spid="_x0000_s67674" name="Chart" r:id="rId4" imgW="8496221" imgH="4600643" progId="MSGraph.Chart.8">
                  <p:embed followColorScheme="full"/>
                </p:oleObj>
              </mc:Choice>
              <mc:Fallback>
                <p:oleObj name="Chart" r:id="rId4" imgW="8496221" imgH="4600643" progId="MSGraph.Chart.8">
                  <p:embed followColorScheme="full"/>
                  <p:pic>
                    <p:nvPicPr>
                      <p:cNvPr id="0" name="Object 2"/>
                      <p:cNvPicPr>
                        <a:picLocks noChangeAspect="1" noChangeArrowheads="1"/>
                      </p:cNvPicPr>
                      <p:nvPr/>
                    </p:nvPicPr>
                    <p:blipFill>
                      <a:blip r:embed="rId5"/>
                      <a:srcRect/>
                      <a:stretch>
                        <a:fillRect/>
                      </a:stretch>
                    </p:blipFill>
                    <p:spPr bwMode="auto">
                      <a:xfrm>
                        <a:off x="228600" y="1312863"/>
                        <a:ext cx="8505825" cy="4605337"/>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88" name="Text Box 4"/>
          <p:cNvSpPr txBox="1">
            <a:spLocks noChangeArrowheads="1"/>
          </p:cNvSpPr>
          <p:nvPr/>
        </p:nvSpPr>
        <p:spPr bwMode="auto">
          <a:xfrm>
            <a:off x="228600" y="6096000"/>
            <a:ext cx="8915400" cy="581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sz="1600" dirty="0">
                <a:solidFill>
                  <a:srgbClr val="000000"/>
                </a:solidFill>
              </a:rPr>
              <a:t>Sources: AHRQ. 2010. </a:t>
            </a:r>
            <a:r>
              <a:rPr lang="en-US" sz="1600" i="1" dirty="0" err="1">
                <a:solidFill>
                  <a:srgbClr val="000000"/>
                </a:solidFill>
              </a:rPr>
              <a:t>HCUPnet</a:t>
            </a:r>
            <a:r>
              <a:rPr lang="en-US" sz="1600" i="1" dirty="0">
                <a:solidFill>
                  <a:srgbClr val="000000"/>
                </a:solidFill>
              </a:rPr>
              <a:t>, Healthcare Cost &amp; Utilization Project</a:t>
            </a:r>
            <a:r>
              <a:rPr lang="en-US" sz="1600" dirty="0">
                <a:solidFill>
                  <a:srgbClr val="000000"/>
                </a:solidFill>
              </a:rPr>
              <a:t>. Rockville, MD: AHRQ. </a:t>
            </a:r>
            <a:r>
              <a:rPr lang="en-US" sz="1600" dirty="0">
                <a:solidFill>
                  <a:srgbClr val="000000"/>
                </a:solidFill>
                <a:hlinkClick r:id="rId6"/>
              </a:rPr>
              <a:t>http://hcupnet.ahrq.gov</a:t>
            </a:r>
            <a:r>
              <a:rPr lang="en-US" sz="1600" dirty="0">
                <a:solidFill>
                  <a:srgbClr val="000000"/>
                </a:solidFill>
              </a:rPr>
              <a:t>.  Accessed </a:t>
            </a:r>
            <a:r>
              <a:rPr lang="en-US" sz="1600" dirty="0" smtClean="0">
                <a:solidFill>
                  <a:srgbClr val="000000"/>
                </a:solidFill>
              </a:rPr>
              <a:t>4/12/13;</a:t>
            </a:r>
            <a:endParaRPr lang="en-US" sz="1600" dirty="0">
              <a:solidFill>
                <a:srgbClr val="000000"/>
              </a:solidFill>
            </a:endParaRPr>
          </a:p>
        </p:txBody>
      </p:sp>
      <p:sp>
        <p:nvSpPr>
          <p:cNvPr id="67589" name="Text Box 5"/>
          <p:cNvSpPr txBox="1">
            <a:spLocks noChangeArrowheads="1"/>
          </p:cNvSpPr>
          <p:nvPr/>
        </p:nvSpPr>
        <p:spPr bwMode="auto">
          <a:xfrm>
            <a:off x="1981200" y="3276600"/>
            <a:ext cx="842963" cy="338138"/>
          </a:xfrm>
          <a:prstGeom prst="rect">
            <a:avLst/>
          </a:prstGeom>
          <a:solidFill>
            <a:schemeClr val="tx1"/>
          </a:solidFill>
          <a:ln w="12700">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rgbClr val="000066"/>
                </a:solidFill>
              </a:rPr>
              <a:t>$</a:t>
            </a:r>
            <a:r>
              <a:rPr lang="en-US" sz="1600" b="1" dirty="0" smtClean="0">
                <a:solidFill>
                  <a:srgbClr val="000066"/>
                </a:solidFill>
              </a:rPr>
              <a:t>8,570</a:t>
            </a:r>
            <a:endParaRPr lang="en-US" sz="1600" b="1" dirty="0">
              <a:solidFill>
                <a:srgbClr val="000066"/>
              </a:solidFill>
            </a:endParaRPr>
          </a:p>
        </p:txBody>
      </p:sp>
      <p:sp>
        <p:nvSpPr>
          <p:cNvPr id="67590" name="Text Box 6"/>
          <p:cNvSpPr txBox="1">
            <a:spLocks noChangeArrowheads="1"/>
          </p:cNvSpPr>
          <p:nvPr/>
        </p:nvSpPr>
        <p:spPr bwMode="auto">
          <a:xfrm>
            <a:off x="3657600" y="2938463"/>
            <a:ext cx="1028699" cy="338554"/>
          </a:xfrm>
          <a:prstGeom prst="rect">
            <a:avLst/>
          </a:prstGeom>
          <a:solidFill>
            <a:schemeClr val="tx1"/>
          </a:solidFill>
          <a:ln w="12700">
            <a:solidFill>
              <a:srgbClr val="00008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solidFill>
                  <a:srgbClr val="000066"/>
                </a:solidFill>
              </a:rPr>
              <a:t>$10,234</a:t>
            </a:r>
            <a:endParaRPr lang="en-US" sz="1600" b="1" dirty="0">
              <a:solidFill>
                <a:srgbClr val="000066"/>
              </a:solidFill>
            </a:endParaRPr>
          </a:p>
        </p:txBody>
      </p:sp>
      <p:sp>
        <p:nvSpPr>
          <p:cNvPr id="67591" name="Text Box 9"/>
          <p:cNvSpPr txBox="1">
            <a:spLocks noChangeArrowheads="1"/>
          </p:cNvSpPr>
          <p:nvPr/>
        </p:nvSpPr>
        <p:spPr bwMode="auto">
          <a:xfrm>
            <a:off x="7239000" y="1811338"/>
            <a:ext cx="990600" cy="349250"/>
          </a:xfrm>
          <a:prstGeom prst="rect">
            <a:avLst/>
          </a:prstGeom>
          <a:solidFill>
            <a:schemeClr val="tx1"/>
          </a:solidFill>
          <a:ln w="12700">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rgbClr val="000066"/>
                </a:solidFill>
              </a:rPr>
              <a:t>$</a:t>
            </a:r>
            <a:r>
              <a:rPr lang="en-US" sz="1600" b="1" dirty="0" smtClean="0">
                <a:solidFill>
                  <a:srgbClr val="000066"/>
                </a:solidFill>
              </a:rPr>
              <a:t>17,688</a:t>
            </a:r>
            <a:endParaRPr lang="en-US" sz="1600" b="1" dirty="0">
              <a:solidFill>
                <a:srgbClr val="000066"/>
              </a:solidFill>
            </a:endParaRPr>
          </a:p>
        </p:txBody>
      </p:sp>
      <p:sp>
        <p:nvSpPr>
          <p:cNvPr id="67592" name="Text Box 10"/>
          <p:cNvSpPr txBox="1">
            <a:spLocks noChangeArrowheads="1"/>
          </p:cNvSpPr>
          <p:nvPr/>
        </p:nvSpPr>
        <p:spPr bwMode="auto">
          <a:xfrm>
            <a:off x="5486400" y="2286000"/>
            <a:ext cx="990600" cy="338138"/>
          </a:xfrm>
          <a:prstGeom prst="rect">
            <a:avLst/>
          </a:prstGeom>
          <a:solidFill>
            <a:schemeClr val="tx1"/>
          </a:solidFill>
          <a:ln w="12700">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rgbClr val="000066"/>
                </a:solidFill>
              </a:rPr>
              <a:t>$</a:t>
            </a:r>
            <a:r>
              <a:rPr lang="en-US" sz="1600" b="1" dirty="0" smtClean="0">
                <a:solidFill>
                  <a:srgbClr val="000066"/>
                </a:solidFill>
              </a:rPr>
              <a:t>14,938</a:t>
            </a:r>
            <a:endParaRPr lang="en-US" sz="1600" b="1" dirty="0">
              <a:solidFill>
                <a:srgbClr val="000066"/>
              </a:solidFill>
            </a:endParaRPr>
          </a:p>
        </p:txBody>
      </p:sp>
      <p:sp>
        <p:nvSpPr>
          <p:cNvPr id="67593" name="Text Box 11"/>
          <p:cNvSpPr txBox="1">
            <a:spLocks noChangeArrowheads="1"/>
          </p:cNvSpPr>
          <p:nvPr/>
        </p:nvSpPr>
        <p:spPr bwMode="auto">
          <a:xfrm>
            <a:off x="1724025" y="2101850"/>
            <a:ext cx="381000" cy="368300"/>
          </a:xfrm>
          <a:prstGeom prst="rect">
            <a:avLst/>
          </a:prstGeom>
          <a:solidFill>
            <a:srgbClr val="FF0000"/>
          </a:solidFill>
          <a:ln w="4127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solidFill>
                <a:srgbClr val="FF0000"/>
              </a:solidFill>
            </a:endParaRPr>
          </a:p>
        </p:txBody>
      </p:sp>
      <p:sp>
        <p:nvSpPr>
          <p:cNvPr id="67594" name="Text Box 12"/>
          <p:cNvSpPr txBox="1">
            <a:spLocks noChangeArrowheads="1"/>
          </p:cNvSpPr>
          <p:nvPr/>
        </p:nvSpPr>
        <p:spPr bwMode="auto">
          <a:xfrm>
            <a:off x="4572000" y="1289050"/>
            <a:ext cx="4186238" cy="338138"/>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solidFill>
                  <a:schemeClr val="bg1"/>
                </a:solidFill>
              </a:rPr>
              <a:t>NOTE: Hospital charges; no physician costs</a:t>
            </a:r>
          </a:p>
        </p:txBody>
      </p:sp>
      <p:sp>
        <p:nvSpPr>
          <p:cNvPr id="67595" name="Text Box 11"/>
          <p:cNvSpPr txBox="1">
            <a:spLocks noChangeArrowheads="1"/>
          </p:cNvSpPr>
          <p:nvPr/>
        </p:nvSpPr>
        <p:spPr bwMode="auto">
          <a:xfrm>
            <a:off x="1724025" y="2590800"/>
            <a:ext cx="381000" cy="339725"/>
          </a:xfrm>
          <a:prstGeom prst="rect">
            <a:avLst/>
          </a:prstGeom>
          <a:solidFill>
            <a:srgbClr val="000000"/>
          </a:solidFill>
          <a:ln w="4127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600">
              <a:solidFill>
                <a:srgbClr val="FF0000"/>
              </a:solidFill>
            </a:endParaRPr>
          </a:p>
        </p:txBody>
      </p:sp>
      <p:sp>
        <p:nvSpPr>
          <p:cNvPr id="67596" name="Rectangle 1"/>
          <p:cNvSpPr>
            <a:spLocks noChangeArrowheads="1"/>
          </p:cNvSpPr>
          <p:nvPr/>
        </p:nvSpPr>
        <p:spPr bwMode="auto">
          <a:xfrm>
            <a:off x="2133600" y="2606675"/>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solidFill>
                  <a:srgbClr val="000000"/>
                </a:solidFill>
              </a:rPr>
              <a:t>Charge in 2000</a:t>
            </a:r>
          </a:p>
        </p:txBody>
      </p:sp>
      <p:sp>
        <p:nvSpPr>
          <p:cNvPr id="67597" name="Rectangle 12"/>
          <p:cNvSpPr>
            <a:spLocks noChangeArrowheads="1"/>
          </p:cNvSpPr>
          <p:nvPr/>
        </p:nvSpPr>
        <p:spPr bwMode="auto">
          <a:xfrm>
            <a:off x="2133600" y="2132013"/>
            <a:ext cx="27895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rgbClr val="000000"/>
                </a:solidFill>
              </a:rPr>
              <a:t>Increase in Charge in </a:t>
            </a:r>
            <a:r>
              <a:rPr lang="en-US" sz="1400" dirty="0" smtClean="0">
                <a:solidFill>
                  <a:srgbClr val="000000"/>
                </a:solidFill>
              </a:rPr>
              <a:t>2000-2010</a:t>
            </a:r>
            <a:endParaRPr lang="en-US" sz="1400" dirty="0">
              <a:solidFill>
                <a:srgbClr val="000000"/>
              </a:solidFill>
            </a:endParaRPr>
          </a:p>
        </p:txBody>
      </p:sp>
      <p:sp>
        <p:nvSpPr>
          <p:cNvPr id="67598" name="Text Box 11"/>
          <p:cNvSpPr txBox="1">
            <a:spLocks noChangeArrowheads="1"/>
          </p:cNvSpPr>
          <p:nvPr/>
        </p:nvSpPr>
        <p:spPr bwMode="auto">
          <a:xfrm>
            <a:off x="1724025" y="1641475"/>
            <a:ext cx="381000" cy="369888"/>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solidFill>
                <a:srgbClr val="FF0000"/>
              </a:solidFill>
            </a:endParaRPr>
          </a:p>
        </p:txBody>
      </p:sp>
      <p:sp>
        <p:nvSpPr>
          <p:cNvPr id="67599" name="Rectangle 14"/>
          <p:cNvSpPr>
            <a:spLocks noChangeArrowheads="1"/>
          </p:cNvSpPr>
          <p:nvPr/>
        </p:nvSpPr>
        <p:spPr bwMode="auto">
          <a:xfrm>
            <a:off x="2143302" y="1671638"/>
            <a:ext cx="14077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dirty="0">
                <a:solidFill>
                  <a:srgbClr val="000000"/>
                </a:solidFill>
              </a:rPr>
              <a:t>Charge in </a:t>
            </a:r>
            <a:r>
              <a:rPr lang="en-US" sz="1400" dirty="0" smtClean="0">
                <a:solidFill>
                  <a:srgbClr val="000000"/>
                </a:solidFill>
              </a:rPr>
              <a:t>2010</a:t>
            </a:r>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152400" y="152400"/>
            <a:ext cx="9144000" cy="1219200"/>
          </a:xfrm>
        </p:spPr>
        <p:txBody>
          <a:bodyPr/>
          <a:lstStyle/>
          <a:p>
            <a:pPr eaLnBrk="1" hangingPunct="1"/>
            <a:r>
              <a:rPr lang="en-US" sz="4000" dirty="0" smtClean="0">
                <a:solidFill>
                  <a:srgbClr val="000000"/>
                </a:solidFill>
              </a:rPr>
              <a:t>Estimated Total Charges, Hospital Birth, U.S., 1993-2010 </a:t>
            </a:r>
            <a:r>
              <a:rPr lang="en-US" sz="3200" dirty="0" smtClean="0">
                <a:solidFill>
                  <a:srgbClr val="000000"/>
                </a:solidFill>
              </a:rPr>
              <a:t>(000,000)</a:t>
            </a:r>
          </a:p>
        </p:txBody>
      </p:sp>
      <p:graphicFrame>
        <p:nvGraphicFramePr>
          <p:cNvPr id="68611" name="Object 2"/>
          <p:cNvGraphicFramePr>
            <a:graphicFrameLocks noGrp="1" noChangeAspect="1"/>
          </p:cNvGraphicFramePr>
          <p:nvPr>
            <p:ph type="chart" idx="1"/>
            <p:extLst>
              <p:ext uri="{D42A27DB-BD31-4B8C-83A1-F6EECF244321}">
                <p14:modId xmlns:p14="http://schemas.microsoft.com/office/powerpoint/2010/main" val="3490872310"/>
              </p:ext>
            </p:extLst>
          </p:nvPr>
        </p:nvGraphicFramePr>
        <p:xfrm>
          <a:off x="465138" y="1447800"/>
          <a:ext cx="8212137" cy="4524375"/>
        </p:xfrm>
        <a:graphic>
          <a:graphicData uri="http://schemas.openxmlformats.org/presentationml/2006/ole">
            <mc:AlternateContent xmlns:mc="http://schemas.openxmlformats.org/markup-compatibility/2006">
              <mc:Choice xmlns:v="urn:schemas-microsoft-com:vml" Requires="v">
                <p:oleObj spid="_x0000_s68689" name="Chart" r:id="rId4" imgW="8229600" imgH="4533900" progId="MSGraph.Chart.8">
                  <p:embed followColorScheme="full"/>
                </p:oleObj>
              </mc:Choice>
              <mc:Fallback>
                <p:oleObj name="Chart" r:id="rId4" imgW="8229600" imgH="4533900" progId="MSGraph.Chart.8">
                  <p:embed followColorScheme="full"/>
                  <p:pic>
                    <p:nvPicPr>
                      <p:cNvPr id="0" name="Object 2"/>
                      <p:cNvPicPr>
                        <a:picLocks noChangeAspect="1" noChangeArrowheads="1"/>
                      </p:cNvPicPr>
                      <p:nvPr/>
                    </p:nvPicPr>
                    <p:blipFill>
                      <a:blip r:embed="rId5"/>
                      <a:srcRect/>
                      <a:stretch>
                        <a:fillRect/>
                      </a:stretch>
                    </p:blipFill>
                    <p:spPr bwMode="auto">
                      <a:xfrm>
                        <a:off x="465138" y="1447800"/>
                        <a:ext cx="8212137" cy="4524375"/>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2" name="Text Box 6"/>
          <p:cNvSpPr txBox="1">
            <a:spLocks noChangeArrowheads="1"/>
          </p:cNvSpPr>
          <p:nvPr/>
        </p:nvSpPr>
        <p:spPr bwMode="auto">
          <a:xfrm>
            <a:off x="228600" y="6276975"/>
            <a:ext cx="8915400" cy="581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sz="1600" dirty="0">
                <a:solidFill>
                  <a:srgbClr val="000066"/>
                </a:solidFill>
              </a:rPr>
              <a:t>Sources: AHRQ. 2009. </a:t>
            </a:r>
            <a:r>
              <a:rPr lang="en-US" sz="1600" i="1" dirty="0" err="1">
                <a:solidFill>
                  <a:srgbClr val="000066"/>
                </a:solidFill>
              </a:rPr>
              <a:t>HCUPnet</a:t>
            </a:r>
            <a:r>
              <a:rPr lang="en-US" sz="1600" i="1" dirty="0">
                <a:solidFill>
                  <a:srgbClr val="000066"/>
                </a:solidFill>
              </a:rPr>
              <a:t>, Healthcare Cost &amp; Utilization Project</a:t>
            </a:r>
            <a:r>
              <a:rPr lang="en-US" sz="1600" dirty="0">
                <a:solidFill>
                  <a:srgbClr val="000066"/>
                </a:solidFill>
              </a:rPr>
              <a:t>. Rockville, MD: AHRQ. </a:t>
            </a:r>
            <a:r>
              <a:rPr lang="en-US" sz="1600" dirty="0">
                <a:solidFill>
                  <a:srgbClr val="000066"/>
                </a:solidFill>
                <a:hlinkClick r:id="rId6"/>
              </a:rPr>
              <a:t>http://hcupnet.ahrq.gov</a:t>
            </a:r>
            <a:r>
              <a:rPr lang="en-US" sz="1600" dirty="0">
                <a:solidFill>
                  <a:srgbClr val="000066"/>
                </a:solidFill>
              </a:rPr>
              <a:t>.  Accessed </a:t>
            </a:r>
            <a:r>
              <a:rPr lang="en-US" sz="1600" dirty="0" smtClean="0">
                <a:solidFill>
                  <a:srgbClr val="000066"/>
                </a:solidFill>
              </a:rPr>
              <a:t>4/16/13.</a:t>
            </a:r>
            <a:endParaRPr lang="en-US" sz="1600" dirty="0">
              <a:solidFill>
                <a:srgbClr val="000066"/>
              </a:solidFill>
            </a:endParaRPr>
          </a:p>
        </p:txBody>
      </p:sp>
      <p:sp>
        <p:nvSpPr>
          <p:cNvPr id="68613" name="Text Box 7"/>
          <p:cNvSpPr txBox="1">
            <a:spLocks noChangeArrowheads="1"/>
          </p:cNvSpPr>
          <p:nvPr/>
        </p:nvSpPr>
        <p:spPr bwMode="auto">
          <a:xfrm>
            <a:off x="7467600" y="1524000"/>
            <a:ext cx="1383712" cy="461665"/>
          </a:xfrm>
          <a:prstGeom prst="rect">
            <a:avLst/>
          </a:prstGeom>
          <a:solidFill>
            <a:schemeClr val="tx1"/>
          </a:solidFill>
          <a:ln w="254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00000"/>
                </a:solidFill>
              </a:rPr>
              <a:t>$ </a:t>
            </a:r>
            <a:r>
              <a:rPr lang="en-US" sz="2400" dirty="0" smtClean="0">
                <a:solidFill>
                  <a:srgbClr val="000000"/>
                </a:solidFill>
              </a:rPr>
              <a:t>51,031</a:t>
            </a:r>
            <a:endParaRPr lang="en-US" sz="2400" dirty="0">
              <a:solidFill>
                <a:srgbClr val="000000"/>
              </a:solidFill>
            </a:endParaRPr>
          </a:p>
        </p:txBody>
      </p:sp>
      <p:sp>
        <p:nvSpPr>
          <p:cNvPr id="68614" name="Text Box 8"/>
          <p:cNvSpPr txBox="1">
            <a:spLocks noChangeArrowheads="1"/>
          </p:cNvSpPr>
          <p:nvPr/>
        </p:nvSpPr>
        <p:spPr bwMode="auto">
          <a:xfrm>
            <a:off x="990600" y="3657600"/>
            <a:ext cx="1397000" cy="482600"/>
          </a:xfrm>
          <a:prstGeom prst="rect">
            <a:avLst/>
          </a:prstGeom>
          <a:solidFill>
            <a:schemeClr val="tx1"/>
          </a:solidFill>
          <a:ln w="25400">
            <a:solidFill>
              <a:srgbClr val="CC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rPr>
              <a:t>$ 14,039</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533400" y="1143000"/>
            <a:ext cx="8229600" cy="4525963"/>
          </a:xfrm>
          <a:solidFill>
            <a:schemeClr val="tx1"/>
          </a:solidFill>
          <a:ln w="38100">
            <a:solidFill>
              <a:srgbClr val="000080"/>
            </a:solidFill>
            <a:miter lim="800000"/>
            <a:headEnd/>
            <a:tailEnd/>
          </a:ln>
        </p:spPr>
        <p:txBody>
          <a:bodyPr/>
          <a:lstStyle/>
          <a:p>
            <a:pPr algn="ctr">
              <a:buFontTx/>
              <a:buNone/>
            </a:pPr>
            <a:r>
              <a:rPr lang="en-US" smtClean="0"/>
              <a:t> </a:t>
            </a:r>
            <a:r>
              <a:rPr lang="en-US" sz="6000" smtClean="0">
                <a:solidFill>
                  <a:srgbClr val="000066"/>
                </a:solidFill>
              </a:rPr>
              <a:t>Have  maternal request cesareans played a  major role in these increases?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5791200" y="3276600"/>
            <a:ext cx="2514600" cy="707886"/>
          </a:xfrm>
          <a:prstGeom prst="rect">
            <a:avLst/>
          </a:prstGeom>
          <a:solidFill>
            <a:schemeClr val="bg1"/>
          </a:solidFill>
          <a:ln w="38100">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dirty="0"/>
              <a:t>http://www.childbirthconnection.org</a:t>
            </a:r>
          </a:p>
        </p:txBody>
      </p:sp>
      <p:sp>
        <p:nvSpPr>
          <p:cNvPr id="70661" name="Text Box 5"/>
          <p:cNvSpPr txBox="1">
            <a:spLocks noChangeArrowheads="1"/>
          </p:cNvSpPr>
          <p:nvPr/>
        </p:nvSpPr>
        <p:spPr bwMode="auto">
          <a:xfrm>
            <a:off x="5375275" y="833497"/>
            <a:ext cx="3587750" cy="2062103"/>
          </a:xfrm>
          <a:prstGeom prst="rect">
            <a:avLst/>
          </a:prstGeom>
          <a:solidFill>
            <a:srgbClr val="000066"/>
          </a:solidFill>
          <a:ln w="317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i="1" dirty="0">
                <a:solidFill>
                  <a:schemeClr val="folHlink"/>
                </a:solidFill>
              </a:rPr>
              <a:t>Asking Mothers about </a:t>
            </a:r>
          </a:p>
          <a:p>
            <a:pPr algn="ctr" eaLnBrk="1" hangingPunct="1"/>
            <a:r>
              <a:rPr lang="en-US" sz="3200" i="1" dirty="0">
                <a:solidFill>
                  <a:schemeClr val="folHlink"/>
                </a:solidFill>
              </a:rPr>
              <a:t>Maternal Request Cesareans</a:t>
            </a:r>
          </a:p>
        </p:txBody>
      </p:sp>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5015497"/>
            <a:ext cx="1688847" cy="1461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14" y="621506"/>
            <a:ext cx="5074179" cy="531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b="1" smtClean="0"/>
              <a:t>Two Components to Maternal Request Primary Cesarean</a:t>
            </a:r>
          </a:p>
        </p:txBody>
      </p:sp>
      <p:sp>
        <p:nvSpPr>
          <p:cNvPr id="71683" name="Rectangle 3"/>
          <p:cNvSpPr>
            <a:spLocks noGrp="1" noChangeArrowheads="1"/>
          </p:cNvSpPr>
          <p:nvPr>
            <p:ph type="body" idx="1"/>
          </p:nvPr>
        </p:nvSpPr>
        <p:spPr>
          <a:xfrm>
            <a:off x="609600" y="2209800"/>
            <a:ext cx="8001000" cy="3733800"/>
          </a:xfrm>
          <a:solidFill>
            <a:schemeClr val="tx1"/>
          </a:solidFill>
          <a:ln w="38100">
            <a:solidFill>
              <a:srgbClr val="000080"/>
            </a:solidFill>
            <a:miter lim="800000"/>
            <a:headEnd/>
            <a:tailEnd/>
          </a:ln>
        </p:spPr>
        <p:txBody>
          <a:bodyPr/>
          <a:lstStyle/>
          <a:p>
            <a:pPr marL="533400" indent="-533400">
              <a:buFontTx/>
              <a:buNone/>
            </a:pPr>
            <a:r>
              <a:rPr lang="en-US" sz="3600" smtClean="0"/>
              <a:t>1. Mother made request for planned cesarean before labor</a:t>
            </a:r>
          </a:p>
          <a:p>
            <a:pPr marL="533400" indent="-533400">
              <a:buFontTx/>
              <a:buNone/>
            </a:pPr>
            <a:endParaRPr lang="en-US" sz="3600" smtClean="0"/>
          </a:p>
          <a:p>
            <a:pPr marL="533400" indent="-533400">
              <a:buFontTx/>
              <a:buNone/>
            </a:pPr>
            <a:endParaRPr lang="en-US" sz="36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b="1" smtClean="0"/>
              <a:t>Two Components to Maternal Request Primary Cesarean</a:t>
            </a:r>
          </a:p>
        </p:txBody>
      </p:sp>
      <p:sp>
        <p:nvSpPr>
          <p:cNvPr id="72707" name="Rectangle 3"/>
          <p:cNvSpPr>
            <a:spLocks noGrp="1" noChangeArrowheads="1"/>
          </p:cNvSpPr>
          <p:nvPr>
            <p:ph type="body" idx="1"/>
          </p:nvPr>
        </p:nvSpPr>
        <p:spPr>
          <a:xfrm>
            <a:off x="609600" y="2209800"/>
            <a:ext cx="8001000" cy="3733800"/>
          </a:xfrm>
          <a:solidFill>
            <a:schemeClr val="tx1"/>
          </a:solidFill>
          <a:ln w="38100">
            <a:solidFill>
              <a:srgbClr val="000080"/>
            </a:solidFill>
            <a:miter lim="800000"/>
            <a:headEnd/>
            <a:tailEnd/>
          </a:ln>
        </p:spPr>
        <p:txBody>
          <a:bodyPr/>
          <a:lstStyle/>
          <a:p>
            <a:pPr marL="533400" indent="-533400">
              <a:buFontTx/>
              <a:buNone/>
            </a:pPr>
            <a:r>
              <a:rPr lang="en-US" sz="3600" smtClean="0"/>
              <a:t>1. Mother made request for planned cesarean before labor</a:t>
            </a:r>
          </a:p>
          <a:p>
            <a:pPr marL="533400" indent="-533400">
              <a:buFontTx/>
              <a:buNone/>
            </a:pPr>
            <a:endParaRPr lang="en-US" sz="3600" smtClean="0"/>
          </a:p>
          <a:p>
            <a:pPr marL="533400" indent="-533400">
              <a:buFontTx/>
              <a:buNone/>
            </a:pPr>
            <a:r>
              <a:rPr lang="en-US" sz="3600" smtClean="0"/>
              <a:t>2. Cesarean for no medical reason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9144000" cy="1219200"/>
          </a:xfrm>
        </p:spPr>
        <p:txBody>
          <a:bodyPr/>
          <a:lstStyle/>
          <a:p>
            <a:r>
              <a:rPr lang="en-US" sz="4000" b="1" smtClean="0"/>
              <a:t>Patient Choice Primary Cesareans</a:t>
            </a:r>
          </a:p>
        </p:txBody>
      </p:sp>
      <p:sp>
        <p:nvSpPr>
          <p:cNvPr id="73731" name="Rectangle 3"/>
          <p:cNvSpPr>
            <a:spLocks noGrp="1" noChangeArrowheads="1"/>
          </p:cNvSpPr>
          <p:nvPr>
            <p:ph type="body" idx="1"/>
          </p:nvPr>
        </p:nvSpPr>
        <p:spPr>
          <a:xfrm>
            <a:off x="228600" y="1066800"/>
            <a:ext cx="8763000" cy="2133600"/>
          </a:xfrm>
          <a:solidFill>
            <a:schemeClr val="tx1"/>
          </a:solidFill>
        </p:spPr>
        <p:txBody>
          <a:bodyPr/>
          <a:lstStyle/>
          <a:p>
            <a:r>
              <a:rPr lang="en-US" dirty="0" smtClean="0"/>
              <a:t>Combining reason for cesarean and timing of decision found only about 1% of respondents had a planned primary cesarean for no medical reason.</a:t>
            </a:r>
          </a:p>
        </p:txBody>
      </p:sp>
      <p:sp>
        <p:nvSpPr>
          <p:cNvPr id="125956" name="Text Box 4"/>
          <p:cNvSpPr txBox="1">
            <a:spLocks noChangeArrowheads="1"/>
          </p:cNvSpPr>
          <p:nvPr/>
        </p:nvSpPr>
        <p:spPr bwMode="auto">
          <a:xfrm>
            <a:off x="685800" y="3200400"/>
            <a:ext cx="7788275" cy="1955800"/>
          </a:xfrm>
          <a:prstGeom prst="rect">
            <a:avLst/>
          </a:prstGeom>
          <a:solidFill>
            <a:schemeClr val="tx1"/>
          </a:solidFill>
          <a:ln w="381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2400" dirty="0">
                <a:solidFill>
                  <a:srgbClr val="000066"/>
                </a:solidFill>
                <a:effectLst>
                  <a:outerShdw blurRad="38100" dist="38100" dir="2700000" algn="tl">
                    <a:srgbClr val="C0C0C0"/>
                  </a:outerShdw>
                </a:effectLst>
                <a:latin typeface="Comic Sans MS" pitchFamily="66" charset="0"/>
              </a:rPr>
              <a:t>“</a:t>
            </a:r>
            <a:r>
              <a:rPr lang="en-US" sz="2400" i="1" dirty="0">
                <a:solidFill>
                  <a:srgbClr val="000066"/>
                </a:solidFill>
                <a:latin typeface="Comic Sans MS" pitchFamily="66" charset="0"/>
              </a:rPr>
              <a:t>I think that [cesarean] is… the best way … to give birth. It is a planned way, no hassle, no pain, the baby doesn’t struggle to come out, the baby is not pressed to come out …I think that … everybody should have the baby by cesarean section</a:t>
            </a:r>
            <a:r>
              <a:rPr lang="en-US" sz="2400" i="1" dirty="0" smtClean="0">
                <a:solidFill>
                  <a:srgbClr val="000066"/>
                </a:solidFill>
                <a:latin typeface="Comic Sans MS" pitchFamily="66" charset="0"/>
              </a:rPr>
              <a:t>.” (quote from LtM2)</a:t>
            </a:r>
            <a:endParaRPr lang="en-US" sz="2400" i="1" dirty="0">
              <a:solidFill>
                <a:srgbClr val="000066"/>
              </a:solidFill>
              <a:latin typeface="Comic Sans MS" pitchFamily="66" charset="0"/>
            </a:endParaRPr>
          </a:p>
        </p:txBody>
      </p:sp>
      <p:sp>
        <p:nvSpPr>
          <p:cNvPr id="73733" name="Text Box 5"/>
          <p:cNvSpPr txBox="1">
            <a:spLocks noChangeArrowheads="1"/>
          </p:cNvSpPr>
          <p:nvPr/>
        </p:nvSpPr>
        <p:spPr bwMode="auto">
          <a:xfrm>
            <a:off x="381000" y="5562600"/>
            <a:ext cx="8305800" cy="971550"/>
          </a:xfrm>
          <a:prstGeom prst="rect">
            <a:avLst/>
          </a:prstGeom>
          <a:solidFill>
            <a:schemeClr val="tx1"/>
          </a:solidFill>
          <a:ln w="254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i="1">
                <a:solidFill>
                  <a:srgbClr val="CC0000"/>
                </a:solidFill>
              </a:rPr>
              <a:t>Studies from England and Canada confirm very low rates of maternal request cesareans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9144000" cy="2209800"/>
          </a:xfrm>
        </p:spPr>
        <p:txBody>
          <a:bodyPr/>
          <a:lstStyle/>
          <a:p>
            <a:r>
              <a:rPr lang="en-US" sz="3600" smtClean="0"/>
              <a:t>Pressure to Accept Interventions by Method of Delivery</a:t>
            </a:r>
            <a:r>
              <a:rPr lang="en-US" sz="4000" smtClean="0"/>
              <a:t/>
            </a:r>
            <a:br>
              <a:rPr lang="en-US" sz="4000" smtClean="0"/>
            </a:br>
            <a:r>
              <a:rPr lang="en-US" sz="3200" i="1" smtClean="0">
                <a:solidFill>
                  <a:srgbClr val="000099"/>
                </a:solidFill>
              </a:rPr>
              <a:t>Did you feel pressure from any health professional to have a cesarean? % yes</a:t>
            </a:r>
          </a:p>
        </p:txBody>
      </p:sp>
      <p:graphicFrame>
        <p:nvGraphicFramePr>
          <p:cNvPr id="74755" name="Object 3"/>
          <p:cNvGraphicFramePr>
            <a:graphicFrameLocks noGrp="1" noChangeAspect="1"/>
          </p:cNvGraphicFramePr>
          <p:nvPr>
            <p:ph type="chart" idx="1"/>
            <p:extLst>
              <p:ext uri="{D42A27DB-BD31-4B8C-83A1-F6EECF244321}">
                <p14:modId xmlns:p14="http://schemas.microsoft.com/office/powerpoint/2010/main" val="1043354146"/>
              </p:ext>
            </p:extLst>
          </p:nvPr>
        </p:nvGraphicFramePr>
        <p:xfrm>
          <a:off x="838200" y="2209800"/>
          <a:ext cx="7543800" cy="3921125"/>
        </p:xfrm>
        <a:graphic>
          <a:graphicData uri="http://schemas.openxmlformats.org/presentationml/2006/ole">
            <mc:AlternateContent xmlns:mc="http://schemas.openxmlformats.org/markup-compatibility/2006">
              <mc:Choice xmlns:v="urn:schemas-microsoft-com:vml" Requires="v">
                <p:oleObj spid="_x0000_s74831" name="Chart" r:id="rId4" imgW="7772408" imgH="4038476" progId="MSGraph.Chart.8">
                  <p:embed followColorScheme="full"/>
                </p:oleObj>
              </mc:Choice>
              <mc:Fallback>
                <p:oleObj name="Chart" r:id="rId4" imgW="7772408" imgH="4038476" progId="MSGraph.Chart.8">
                  <p:embed followColorScheme="full"/>
                  <p:pic>
                    <p:nvPicPr>
                      <p:cNvPr id="0" name="Object 3"/>
                      <p:cNvPicPr>
                        <a:picLocks noChangeAspect="1" noChangeArrowheads="1"/>
                      </p:cNvPicPr>
                      <p:nvPr/>
                    </p:nvPicPr>
                    <p:blipFill>
                      <a:blip r:embed="rId5"/>
                      <a:srcRect/>
                      <a:stretch>
                        <a:fillRect/>
                      </a:stretch>
                    </p:blipFill>
                    <p:spPr bwMode="auto">
                      <a:xfrm>
                        <a:off x="838200" y="2209800"/>
                        <a:ext cx="75438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6" name="Text Box 4"/>
          <p:cNvSpPr txBox="1">
            <a:spLocks noChangeArrowheads="1"/>
          </p:cNvSpPr>
          <p:nvPr/>
        </p:nvSpPr>
        <p:spPr bwMode="auto">
          <a:xfrm>
            <a:off x="746125" y="6208713"/>
            <a:ext cx="56220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0000"/>
                </a:solidFill>
              </a:rPr>
              <a:t>Source: Declercq et al. </a:t>
            </a:r>
            <a:r>
              <a:rPr lang="en-US" dirty="0" smtClean="0">
                <a:solidFill>
                  <a:srgbClr val="000000"/>
                </a:solidFill>
              </a:rPr>
              <a:t>2013. </a:t>
            </a:r>
            <a:r>
              <a:rPr lang="en-US" i="1" dirty="0">
                <a:solidFill>
                  <a:srgbClr val="000000"/>
                </a:solidFill>
              </a:rPr>
              <a:t>Listening to Mothers </a:t>
            </a:r>
            <a:r>
              <a:rPr lang="en-US" i="1" dirty="0" smtClean="0">
                <a:solidFill>
                  <a:srgbClr val="000000"/>
                </a:solidFill>
              </a:rPr>
              <a:t>III</a:t>
            </a:r>
            <a:r>
              <a:rPr lang="en-US" dirty="0">
                <a:solidFill>
                  <a:srgbClr val="000000"/>
                </a:solidFill>
              </a:rPr>
              <a:t>.</a:t>
            </a:r>
          </a:p>
        </p:txBody>
      </p:sp>
      <p:sp>
        <p:nvSpPr>
          <p:cNvPr id="6" name="Rectangle 6"/>
          <p:cNvSpPr>
            <a:spLocks noChangeArrowheads="1"/>
          </p:cNvSpPr>
          <p:nvPr/>
        </p:nvSpPr>
        <p:spPr bwMode="auto">
          <a:xfrm>
            <a:off x="6400800" y="64198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304800" y="304800"/>
            <a:ext cx="8610600" cy="6172200"/>
          </a:xfrm>
          <a:solidFill>
            <a:schemeClr val="tx1"/>
          </a:solidFill>
          <a:ln w="38100">
            <a:solidFill>
              <a:srgbClr val="000080"/>
            </a:solidFill>
            <a:miter lim="800000"/>
            <a:headEnd/>
            <a:tailEnd/>
          </a:ln>
        </p:spPr>
        <p:txBody>
          <a:bodyPr/>
          <a:lstStyle/>
          <a:p>
            <a:pPr algn="ctr">
              <a:buFontTx/>
              <a:buNone/>
            </a:pPr>
            <a:r>
              <a:rPr lang="en-US" smtClean="0"/>
              <a:t> </a:t>
            </a:r>
            <a:r>
              <a:rPr lang="en-US" sz="4800" smtClean="0">
                <a:solidFill>
                  <a:srgbClr val="000066"/>
                </a:solidFill>
              </a:rPr>
              <a:t>Have  maternal request cesareans played a major role in these increases?</a:t>
            </a:r>
          </a:p>
          <a:p>
            <a:pPr algn="ctr">
              <a:buFontTx/>
              <a:buNone/>
            </a:pPr>
            <a:r>
              <a:rPr lang="en-US" sz="6000" b="1" smtClean="0">
                <a:solidFill>
                  <a:srgbClr val="FF3300"/>
                </a:solidFill>
              </a:rPr>
              <a:t>NO!</a:t>
            </a:r>
          </a:p>
          <a:p>
            <a:pPr algn="ctr">
              <a:buFontTx/>
              <a:buNone/>
            </a:pPr>
            <a:r>
              <a:rPr lang="en-US" sz="4800" smtClean="0">
                <a:solidFill>
                  <a:srgbClr val="000066"/>
                </a:solidFill>
              </a:rPr>
              <a:t>So what is the reason for the increasing cesarean rate?</a:t>
            </a:r>
          </a:p>
          <a:p>
            <a:pPr algn="ctr">
              <a:buFontTx/>
              <a:buNone/>
            </a:pPr>
            <a:endParaRPr lang="en-US" sz="6000" smtClean="0">
              <a:solidFill>
                <a:srgbClr val="000066"/>
              </a:solidFill>
            </a:endParaRPr>
          </a:p>
          <a:p>
            <a:pPr algn="ctr">
              <a:buFontTx/>
              <a:buNone/>
            </a:pPr>
            <a:endParaRPr lang="en-US" sz="6000" smtClean="0">
              <a:solidFill>
                <a:srgbClr val="000066"/>
              </a:solidFill>
            </a:endParaRPr>
          </a:p>
          <a:p>
            <a:pPr algn="ctr">
              <a:buFontTx/>
              <a:buNone/>
            </a:pPr>
            <a:endParaRPr lang="en-US" sz="6000" smtClean="0">
              <a:solidFill>
                <a:srgbClr val="0000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723900"/>
          </a:xfrm>
        </p:spPr>
        <p:txBody>
          <a:bodyPr/>
          <a:lstStyle/>
          <a:p>
            <a:pPr eaLnBrk="1" hangingPunct="1"/>
            <a:r>
              <a:rPr lang="en-US" sz="3200" dirty="0" smtClean="0">
                <a:solidFill>
                  <a:srgbClr val="000000"/>
                </a:solidFill>
              </a:rPr>
              <a:t>Outcomes: Comparative Neonatal Mortality Rates</a:t>
            </a:r>
          </a:p>
        </p:txBody>
      </p:sp>
      <p:graphicFrame>
        <p:nvGraphicFramePr>
          <p:cNvPr id="24819" name="Group 243"/>
          <p:cNvGraphicFramePr>
            <a:graphicFrameLocks noGrp="1"/>
          </p:cNvGraphicFramePr>
          <p:nvPr>
            <p:ph type="tbl" idx="1"/>
            <p:extLst>
              <p:ext uri="{D42A27DB-BD31-4B8C-83A1-F6EECF244321}">
                <p14:modId xmlns:p14="http://schemas.microsoft.com/office/powerpoint/2010/main" val="4015634850"/>
              </p:ext>
            </p:extLst>
          </p:nvPr>
        </p:nvGraphicFramePr>
        <p:xfrm>
          <a:off x="226786" y="664826"/>
          <a:ext cx="8610600" cy="5666503"/>
        </p:xfrm>
        <a:graphic>
          <a:graphicData uri="http://schemas.openxmlformats.org/drawingml/2006/table">
            <a:tbl>
              <a:tblPr/>
              <a:tblGrid>
                <a:gridCol w="701675"/>
                <a:gridCol w="2200275"/>
                <a:gridCol w="700088"/>
                <a:gridCol w="1804987"/>
                <a:gridCol w="600075"/>
                <a:gridCol w="2603500"/>
              </a:tblGrid>
              <a:tr h="40197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rPr>
                        <a:t>Rank</a:t>
                      </a:r>
                    </a:p>
                  </a:txBody>
                  <a:tcPr marT="45722" marB="45722"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rPr>
                        <a:t>Country </a:t>
                      </a:r>
                    </a:p>
                  </a:txBody>
                  <a:tcPr marT="45722" marB="45722" anchor="b" horzOverflow="overflow">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rPr>
                        <a:t>Rank</a:t>
                      </a:r>
                    </a:p>
                  </a:txBody>
                  <a:tcPr marT="45722" marB="45722" anchor="b"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rPr>
                        <a:t>Country </a:t>
                      </a:r>
                    </a:p>
                  </a:txBody>
                  <a:tcPr marT="45722" marB="45722" anchor="b" horzOverflow="overflow">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rPr>
                        <a:t>Rank</a:t>
                      </a:r>
                    </a:p>
                  </a:txBody>
                  <a:tcPr marT="45722" marB="45722" anchor="b"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rPr>
                        <a:t>Country </a:t>
                      </a:r>
                    </a:p>
                  </a:txBody>
                  <a:tcPr marT="45722" marB="45722" anchor="b"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rPr>
                        <a:t>1</a:t>
                      </a: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a:rPr>
                        <a:t>San </a:t>
                      </a:r>
                      <a:r>
                        <a:rPr lang="en-US" sz="2000" b="1" i="0" u="none" strike="noStrike" dirty="0" smtClean="0">
                          <a:solidFill>
                            <a:schemeClr val="tx1"/>
                          </a:solidFill>
                          <a:effectLst/>
                          <a:latin typeface="Arial Narrow"/>
                        </a:rPr>
                        <a:t>Marino (1)</a:t>
                      </a:r>
                      <a:endParaRPr lang="en-US" sz="2000" b="1" i="0" u="none" strike="noStrike" dirty="0">
                        <a:solidFill>
                          <a:schemeClr val="tx1"/>
                        </a:solidFill>
                        <a:effectLst/>
                        <a:latin typeface="Arial Narrow"/>
                      </a:endParaRP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14</a:t>
                      </a: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Israel</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Belarus</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40086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a:rPr>
                        <a:t>Andorra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a:rPr>
                        <a:t>Monaco</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Netherlands</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chemeClr val="tx1"/>
                          </a:solidFill>
                          <a:effectLst/>
                          <a:latin typeface="Arial Narrow"/>
                        </a:rPr>
                        <a:t>Iceland</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Republic of Korea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Greece</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458369">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Japan</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Ireland</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Cuba</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Singapore</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Belgium</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Lithuania</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Cyprus</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Czech Republic</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New Zealand</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000000"/>
                          </a:solidFill>
                          <a:effectLst/>
                          <a:latin typeface="Arial" pitchFamily="34" charset="0"/>
                        </a:rPr>
                        <a:t>7</a:t>
                      </a: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smtClean="0">
                          <a:solidFill>
                            <a:schemeClr val="tx1"/>
                          </a:solidFill>
                          <a:effectLst/>
                          <a:latin typeface="Arial Narrow"/>
                        </a:rPr>
                        <a:t>Luxembourg (2)</a:t>
                      </a:r>
                      <a:endParaRPr lang="en-US" sz="2000" b="1" i="0" u="none" strike="noStrike" dirty="0">
                        <a:solidFill>
                          <a:schemeClr val="tx1"/>
                        </a:solidFill>
                        <a:effectLst/>
                        <a:latin typeface="Arial Narrow"/>
                      </a:endParaRP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France</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United Kingdom</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Slovenia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Germany</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Switzerland</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Sweden</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Italy</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Croatia</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Finland</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Denmark</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Malaysia</a:t>
                      </a:r>
                    </a:p>
                  </a:txBody>
                  <a:tcPr marL="9525" marR="9525" marT="9525" marB="0" anchor="b">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Estonia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000000"/>
                          </a:solidFill>
                          <a:effectLst/>
                          <a:latin typeface="Arial" pitchFamily="34" charset="0"/>
                        </a:rPr>
                        <a:t>24</a:t>
                      </a: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smtClean="0">
                          <a:solidFill>
                            <a:srgbClr val="000000"/>
                          </a:solidFill>
                          <a:effectLst/>
                          <a:latin typeface="Arial Narrow"/>
                        </a:rPr>
                        <a:t>Austria (3)</a:t>
                      </a:r>
                      <a:endParaRPr lang="en-US" sz="2000" b="1" i="0" u="none" strike="noStrike" dirty="0">
                        <a:solidFill>
                          <a:srgbClr val="000000"/>
                        </a:solidFill>
                        <a:effectLst/>
                        <a:latin typeface="Arial Narrow"/>
                      </a:endParaRP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000000"/>
                          </a:solidFill>
                          <a:effectLst/>
                          <a:latin typeface="Arial" pitchFamily="34" charset="0"/>
                        </a:rPr>
                        <a:t>37</a:t>
                      </a: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rgbClr val="FF0000"/>
                          </a:solidFill>
                          <a:effectLst/>
                          <a:latin typeface="Arial" pitchFamily="34" charset="0"/>
                          <a:cs typeface="Arial" pitchFamily="34" charset="0"/>
                        </a:rPr>
                        <a:t>United States (4)</a:t>
                      </a:r>
                      <a:endParaRPr kumimoji="0" lang="en-US" sz="20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7852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Norway</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Spain</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rPr>
                        <a:t>Canada, Hungary, U.A.E.</a:t>
                      </a: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r h="39922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13</a:t>
                      </a:r>
                    </a:p>
                  </a:txBody>
                  <a:tcPr marT="45722" marB="45722"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Portugal</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rPr>
                        <a:t>26</a:t>
                      </a:r>
                    </a:p>
                  </a:txBody>
                  <a:tcPr marT="45722" marB="45722" horzOverflow="overflow">
                    <a:lnL w="38100" cap="flat" cmpd="sng" algn="ctr">
                      <a:solidFill>
                        <a:srgbClr val="00000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algn="l" fontAlgn="b"/>
                      <a:r>
                        <a:rPr lang="en-US" sz="2000" b="1" i="0" u="none" strike="noStrike" dirty="0">
                          <a:solidFill>
                            <a:srgbClr val="000000"/>
                          </a:solidFill>
                          <a:effectLst/>
                          <a:latin typeface="Arial Narrow"/>
                        </a:rPr>
                        <a:t>Australia</a:t>
                      </a:r>
                    </a:p>
                  </a:txBody>
                  <a:tcPr marL="9525" marR="9525" marT="9525" marB="0" anchor="b">
                    <a:lnL w="12700" cap="flat" cmpd="sng" algn="ctr">
                      <a:solidFill>
                        <a:schemeClr val="bg2"/>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ndParaRP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rPr>
                        <a:t>Poland, Qatar, Serbia</a:t>
                      </a:r>
                    </a:p>
                  </a:txBody>
                  <a:tcPr marT="45722" marB="45722"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solidFill>
                  </a:tcPr>
                </a:tc>
              </a:tr>
            </a:tbl>
          </a:graphicData>
        </a:graphic>
      </p:graphicFrame>
      <p:sp>
        <p:nvSpPr>
          <p:cNvPr id="32885" name="Text Box 127"/>
          <p:cNvSpPr txBox="1">
            <a:spLocks noChangeArrowheads="1"/>
          </p:cNvSpPr>
          <p:nvPr/>
        </p:nvSpPr>
        <p:spPr bwMode="auto">
          <a:xfrm>
            <a:off x="48986" y="6347278"/>
            <a:ext cx="44831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000000"/>
                </a:solidFill>
              </a:rPr>
              <a:t>Source: </a:t>
            </a:r>
            <a:r>
              <a:rPr lang="en-US" sz="1400" dirty="0" smtClean="0">
                <a:solidFill>
                  <a:schemeClr val="bg2"/>
                </a:solidFill>
              </a:rPr>
              <a:t>State of the World’s Children2013. </a:t>
            </a:r>
            <a:r>
              <a:rPr lang="en-US" sz="1000" dirty="0">
                <a:solidFill>
                  <a:schemeClr val="bg2"/>
                </a:solidFill>
              </a:rPr>
              <a:t>http://www.unicef.org/sowc2013/statistics.html</a:t>
            </a:r>
          </a:p>
        </p:txBody>
      </p:sp>
      <p:sp>
        <p:nvSpPr>
          <p:cNvPr id="32886" name="Rectangle 4"/>
          <p:cNvSpPr>
            <a:spLocks noChangeArrowheads="1"/>
          </p:cNvSpPr>
          <p:nvPr/>
        </p:nvSpPr>
        <p:spPr bwMode="auto">
          <a:xfrm>
            <a:off x="6172200" y="6409190"/>
            <a:ext cx="2514600" cy="338138"/>
          </a:xfrm>
          <a:prstGeom prst="rect">
            <a:avLst/>
          </a:prstGeom>
          <a:solidFill>
            <a:schemeClr val="tx1"/>
          </a:solidFill>
          <a:ln w="9525">
            <a:solidFill>
              <a:schemeClr val="accent1"/>
            </a:solidFill>
            <a:miter lim="800000"/>
            <a:headEnd/>
            <a:tailEnd/>
          </a:ln>
        </p:spPr>
        <p:txBody>
          <a:bodyPr>
            <a:spAutoFit/>
          </a:bodyPr>
          <a:lstStyle/>
          <a:p>
            <a:r>
              <a:rPr lang="en-US" sz="1600" i="1" dirty="0">
                <a:solidFill>
                  <a:srgbClr val="000000"/>
                </a:solidFill>
              </a:rPr>
              <a:t>BirthByTheNumbers.org</a:t>
            </a:r>
            <a:endParaRPr lang="en-US" sz="1600" dirty="0">
              <a:solidFill>
                <a:srgbClr val="000000"/>
              </a:solidFill>
            </a:endParaRPr>
          </a:p>
        </p:txBody>
      </p:sp>
      <p:sp>
        <p:nvSpPr>
          <p:cNvPr id="6" name="Text Box 148"/>
          <p:cNvSpPr txBox="1">
            <a:spLocks noChangeArrowheads="1"/>
          </p:cNvSpPr>
          <p:nvPr/>
        </p:nvSpPr>
        <p:spPr bwMode="auto">
          <a:xfrm>
            <a:off x="4343400" y="0"/>
            <a:ext cx="4800600" cy="1808163"/>
          </a:xfrm>
          <a:prstGeom prst="rect">
            <a:avLst/>
          </a:prstGeom>
          <a:solidFill>
            <a:schemeClr val="tx1"/>
          </a:solidFill>
          <a:ln w="38100">
            <a:solidFill>
              <a:srgbClr val="FF3300"/>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solidFill>
                  <a:srgbClr val="000000"/>
                </a:solidFill>
              </a:rPr>
              <a:t>TWO PROBLEMS</a:t>
            </a:r>
          </a:p>
          <a:p>
            <a:pPr eaLnBrk="1" hangingPunct="1">
              <a:buFontTx/>
              <a:buAutoNum type="arabicParenBoth"/>
            </a:pPr>
            <a:r>
              <a:rPr lang="en-US" dirty="0">
                <a:solidFill>
                  <a:srgbClr val="000000"/>
                </a:solidFill>
              </a:rPr>
              <a:t> </a:t>
            </a:r>
            <a:r>
              <a:rPr lang="en-US" b="1" i="1" dirty="0">
                <a:solidFill>
                  <a:srgbClr val="FF0000"/>
                </a:solidFill>
              </a:rPr>
              <a:t>Comparisons</a:t>
            </a:r>
            <a:r>
              <a:rPr lang="en-US" b="1" dirty="0">
                <a:solidFill>
                  <a:srgbClr val="000000"/>
                </a:solidFill>
              </a:rPr>
              <a:t> </a:t>
            </a:r>
            <a:r>
              <a:rPr lang="en-US" dirty="0">
                <a:solidFill>
                  <a:srgbClr val="000000"/>
                </a:solidFill>
              </a:rPr>
              <a:t>– </a:t>
            </a:r>
            <a:r>
              <a:rPr lang="en-US" dirty="0" smtClean="0">
                <a:solidFill>
                  <a:srgbClr val="000000"/>
                </a:solidFill>
              </a:rPr>
              <a:t>Five </a:t>
            </a:r>
            <a:r>
              <a:rPr lang="en-US" dirty="0">
                <a:solidFill>
                  <a:srgbClr val="000000"/>
                </a:solidFill>
              </a:rPr>
              <a:t>countries highlighted had fewer combined births than the state of </a:t>
            </a:r>
            <a:r>
              <a:rPr lang="en-US" dirty="0" smtClean="0">
                <a:solidFill>
                  <a:srgbClr val="000000"/>
                </a:solidFill>
              </a:rPr>
              <a:t>Alaska</a:t>
            </a:r>
            <a:endParaRPr lang="en-US" dirty="0">
              <a:solidFill>
                <a:srgbClr val="000000"/>
              </a:solidFill>
            </a:endParaRPr>
          </a:p>
          <a:p>
            <a:pPr eaLnBrk="1" hangingPunct="1">
              <a:buFontTx/>
              <a:buAutoNum type="arabicParenBoth"/>
            </a:pPr>
            <a:r>
              <a:rPr lang="en-US" dirty="0">
                <a:solidFill>
                  <a:srgbClr val="000000"/>
                </a:solidFill>
              </a:rPr>
              <a:t> </a:t>
            </a:r>
            <a:r>
              <a:rPr lang="en-US" b="1" i="1" dirty="0">
                <a:solidFill>
                  <a:srgbClr val="FF0000"/>
                </a:solidFill>
              </a:rPr>
              <a:t>Measurement</a:t>
            </a:r>
            <a:r>
              <a:rPr lang="en-US" dirty="0">
                <a:solidFill>
                  <a:srgbClr val="000000"/>
                </a:solidFill>
              </a:rPr>
              <a:t> – Is neonatal mortality the best measure to use?</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304800" y="304800"/>
            <a:ext cx="8610600" cy="6172200"/>
          </a:xfrm>
          <a:solidFill>
            <a:schemeClr val="tx1"/>
          </a:solidFill>
          <a:ln w="38100">
            <a:solidFill>
              <a:srgbClr val="000080"/>
            </a:solidFill>
            <a:miter lim="800000"/>
            <a:headEnd/>
            <a:tailEnd/>
          </a:ln>
        </p:spPr>
        <p:txBody>
          <a:bodyPr/>
          <a:lstStyle/>
          <a:p>
            <a:pPr algn="ctr">
              <a:buFontTx/>
              <a:buNone/>
            </a:pPr>
            <a:r>
              <a:rPr lang="en-US" smtClean="0"/>
              <a:t> </a:t>
            </a:r>
            <a:r>
              <a:rPr lang="en-US" sz="4800" smtClean="0">
                <a:solidFill>
                  <a:srgbClr val="000066"/>
                </a:solidFill>
              </a:rPr>
              <a:t>Have  maternal request cesareans played a major role in these increases?</a:t>
            </a:r>
          </a:p>
          <a:p>
            <a:pPr algn="ctr">
              <a:buFontTx/>
              <a:buNone/>
            </a:pPr>
            <a:r>
              <a:rPr lang="en-US" sz="6000" b="1" smtClean="0">
                <a:solidFill>
                  <a:srgbClr val="FF3300"/>
                </a:solidFill>
              </a:rPr>
              <a:t>NO!</a:t>
            </a:r>
          </a:p>
          <a:p>
            <a:pPr algn="ctr">
              <a:buFontTx/>
              <a:buNone/>
            </a:pPr>
            <a:r>
              <a:rPr lang="en-US" sz="4800" smtClean="0">
                <a:solidFill>
                  <a:srgbClr val="000066"/>
                </a:solidFill>
              </a:rPr>
              <a:t>So what is the reason for the increasing cesarean rate?</a:t>
            </a:r>
          </a:p>
          <a:p>
            <a:pPr algn="ctr">
              <a:buFontTx/>
              <a:buNone/>
            </a:pPr>
            <a:r>
              <a:rPr lang="en-US" sz="6000" b="1" smtClean="0">
                <a:solidFill>
                  <a:srgbClr val="FF3300"/>
                </a:solidFill>
              </a:rPr>
              <a:t>Practice Changes</a:t>
            </a:r>
            <a:endParaRPr lang="en-US" sz="6000" smtClean="0">
              <a:solidFill>
                <a:srgbClr val="000066"/>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1143000"/>
          </a:xfrm>
        </p:spPr>
        <p:txBody>
          <a:bodyPr/>
          <a:lstStyle/>
          <a:p>
            <a:r>
              <a:rPr lang="en-US" sz="3200" smtClean="0"/>
              <a:t>Cesarean Rates, Low Risk*, First-Time Mothers for Medical Risk Factors &amp; Labor Complications</a:t>
            </a:r>
          </a:p>
        </p:txBody>
      </p:sp>
      <p:graphicFrame>
        <p:nvGraphicFramePr>
          <p:cNvPr id="77827" name="Object 3"/>
          <p:cNvGraphicFramePr>
            <a:graphicFrameLocks noGrp="1" noChangeAspect="1"/>
          </p:cNvGraphicFramePr>
          <p:nvPr>
            <p:ph type="chart" idx="1"/>
          </p:nvPr>
        </p:nvGraphicFramePr>
        <p:xfrm>
          <a:off x="0" y="1839913"/>
          <a:ext cx="9144000" cy="5018087"/>
        </p:xfrm>
        <a:graphic>
          <a:graphicData uri="http://schemas.openxmlformats.org/presentationml/2006/ole">
            <mc:AlternateContent xmlns:mc="http://schemas.openxmlformats.org/markup-compatibility/2006">
              <mc:Choice xmlns:v="urn:schemas-microsoft-com:vml" Requires="v">
                <p:oleObj spid="_x0000_s77902" name="Chart" r:id="rId4" imgW="8267700" imgH="4533900" progId="MSGraph.Chart.8">
                  <p:embed followColorScheme="full"/>
                </p:oleObj>
              </mc:Choice>
              <mc:Fallback>
                <p:oleObj name="Chart" r:id="rId4" imgW="8267700" imgH="45339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39913"/>
                        <a:ext cx="9144000"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28" name="Text Box 4"/>
          <p:cNvSpPr txBox="1">
            <a:spLocks noChangeArrowheads="1"/>
          </p:cNvSpPr>
          <p:nvPr/>
        </p:nvSpPr>
        <p:spPr bwMode="auto">
          <a:xfrm>
            <a:off x="228600" y="6491288"/>
            <a:ext cx="419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*Singleton, Vertex, Full Gestation Births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3" name="Object 2"/>
          <p:cNvGraphicFramePr>
            <a:graphicFrameLocks noChangeAspect="1"/>
          </p:cNvGraphicFramePr>
          <p:nvPr>
            <p:extLst>
              <p:ext uri="{D42A27DB-BD31-4B8C-83A1-F6EECF244321}">
                <p14:modId xmlns:p14="http://schemas.microsoft.com/office/powerpoint/2010/main" val="127472779"/>
              </p:ext>
            </p:extLst>
          </p:nvPr>
        </p:nvGraphicFramePr>
        <p:xfrm>
          <a:off x="361043" y="1676400"/>
          <a:ext cx="8382000" cy="4429125"/>
        </p:xfrm>
        <a:graphic>
          <a:graphicData uri="http://schemas.openxmlformats.org/presentationml/2006/ole">
            <mc:AlternateContent xmlns:mc="http://schemas.openxmlformats.org/markup-compatibility/2006">
              <mc:Choice xmlns:v="urn:schemas-microsoft-com:vml" Requires="v">
                <p:oleObj spid="_x0000_s85046" name="Chart" r:id="rId4" imgW="7772408" imgH="4114867" progId="MSGraph.Chart.8">
                  <p:embed followColorScheme="full"/>
                </p:oleObj>
              </mc:Choice>
              <mc:Fallback>
                <p:oleObj name="Chart" r:id="rId4" imgW="7772408" imgH="4114867" progId="MSGraph.Chart.8">
                  <p:embed followColorScheme="full"/>
                  <p:pic>
                    <p:nvPicPr>
                      <p:cNvPr id="0" name=""/>
                      <p:cNvPicPr>
                        <a:picLocks noChangeAspect="1" noChangeArrowheads="1"/>
                      </p:cNvPicPr>
                      <p:nvPr/>
                    </p:nvPicPr>
                    <p:blipFill>
                      <a:blip r:embed="rId5"/>
                      <a:srcRect/>
                      <a:stretch>
                        <a:fillRect/>
                      </a:stretch>
                    </p:blipFill>
                    <p:spPr bwMode="auto">
                      <a:xfrm>
                        <a:off x="361043" y="1676400"/>
                        <a:ext cx="8382000" cy="4429125"/>
                      </a:xfrm>
                      <a:prstGeom prst="rect">
                        <a:avLst/>
                      </a:prstGeom>
                      <a:solidFill>
                        <a:srgbClr val="0000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4" name="Text Box 4"/>
          <p:cNvSpPr txBox="1">
            <a:spLocks noChangeArrowheads="1"/>
          </p:cNvSpPr>
          <p:nvPr/>
        </p:nvSpPr>
        <p:spPr bwMode="auto">
          <a:xfrm>
            <a:off x="76200" y="64912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a:solidFill>
                  <a:srgbClr val="000000"/>
                </a:solidFill>
              </a:rPr>
              <a:t>Source: National Center for Health Statistics Annual Birth Reports</a:t>
            </a:r>
          </a:p>
        </p:txBody>
      </p:sp>
      <p:sp>
        <p:nvSpPr>
          <p:cNvPr id="56325" name="Text Box 5"/>
          <p:cNvSpPr txBox="1">
            <a:spLocks noChangeArrowheads="1"/>
          </p:cNvSpPr>
          <p:nvPr/>
        </p:nvSpPr>
        <p:spPr bwMode="auto">
          <a:xfrm>
            <a:off x="381000" y="2819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bg1"/>
                </a:solidFill>
                <a:latin typeface="Times New Roman" pitchFamily="18" charset="0"/>
              </a:rPr>
              <a:t>%</a:t>
            </a:r>
          </a:p>
        </p:txBody>
      </p:sp>
      <p:sp>
        <p:nvSpPr>
          <p:cNvPr id="56326" name="Line 6"/>
          <p:cNvSpPr>
            <a:spLocks noChangeShapeType="1"/>
          </p:cNvSpPr>
          <p:nvPr/>
        </p:nvSpPr>
        <p:spPr bwMode="auto">
          <a:xfrm flipH="1" flipV="1">
            <a:off x="1371600" y="4495800"/>
            <a:ext cx="152400" cy="7620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7" name="Line 7"/>
          <p:cNvSpPr>
            <a:spLocks noChangeShapeType="1"/>
          </p:cNvSpPr>
          <p:nvPr/>
        </p:nvSpPr>
        <p:spPr bwMode="auto">
          <a:xfrm flipV="1">
            <a:off x="1371600" y="4419600"/>
            <a:ext cx="381000" cy="7620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8" name="Line 8"/>
          <p:cNvSpPr>
            <a:spLocks noChangeShapeType="1"/>
          </p:cNvSpPr>
          <p:nvPr/>
        </p:nvSpPr>
        <p:spPr bwMode="auto">
          <a:xfrm flipH="1" flipV="1">
            <a:off x="1524000" y="4343400"/>
            <a:ext cx="228600" cy="76200"/>
          </a:xfrm>
          <a:prstGeom prst="line">
            <a:avLst/>
          </a:prstGeom>
          <a:noFill/>
          <a:ln w="127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9" name="Text Box 9"/>
          <p:cNvSpPr txBox="1">
            <a:spLocks noChangeArrowheads="1"/>
          </p:cNvSpPr>
          <p:nvPr/>
        </p:nvSpPr>
        <p:spPr bwMode="auto">
          <a:xfrm>
            <a:off x="2973206" y="1905000"/>
            <a:ext cx="2467342" cy="707886"/>
          </a:xfrm>
          <a:prstGeom prst="rect">
            <a:avLst/>
          </a:prstGeom>
          <a:solidFill>
            <a:schemeClr val="tx1"/>
          </a:solidFill>
          <a:ln w="25400">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solidFill>
                  <a:srgbClr val="000000"/>
                </a:solidFill>
              </a:rPr>
              <a:t>1,296,779</a:t>
            </a:r>
            <a:endParaRPr lang="en-US" sz="3200" b="1" dirty="0">
              <a:solidFill>
                <a:srgbClr val="000000"/>
              </a:solidFill>
            </a:endParaRPr>
          </a:p>
        </p:txBody>
      </p:sp>
      <p:sp>
        <p:nvSpPr>
          <p:cNvPr id="2" name="TextBox 1"/>
          <p:cNvSpPr txBox="1"/>
          <p:nvPr/>
        </p:nvSpPr>
        <p:spPr>
          <a:xfrm>
            <a:off x="939878" y="152400"/>
            <a:ext cx="6716903" cy="1077218"/>
          </a:xfrm>
          <a:prstGeom prst="rect">
            <a:avLst/>
          </a:prstGeom>
          <a:solidFill>
            <a:schemeClr val="tx1"/>
          </a:solidFill>
          <a:ln>
            <a:solidFill>
              <a:schemeClr val="accent1"/>
            </a:solidFill>
          </a:ln>
        </p:spPr>
        <p:txBody>
          <a:bodyPr wrap="none" rtlCol="0">
            <a:spAutoFit/>
          </a:bodyPr>
          <a:lstStyle/>
          <a:p>
            <a:pPr algn="ctr"/>
            <a:r>
              <a:rPr lang="en-US" sz="3200" b="1" i="1" dirty="0" smtClean="0">
                <a:solidFill>
                  <a:srgbClr val="000000"/>
                </a:solidFill>
              </a:rPr>
              <a:t>Revisiting the trend in cesareans </a:t>
            </a:r>
          </a:p>
          <a:p>
            <a:pPr algn="ctr"/>
            <a:r>
              <a:rPr lang="en-US" sz="3200" b="1" i="1" dirty="0" smtClean="0">
                <a:solidFill>
                  <a:srgbClr val="000000"/>
                </a:solidFill>
              </a:rPr>
              <a:t>in the US for comparison </a:t>
            </a:r>
            <a:endParaRPr lang="en-US" sz="3200" b="1" i="1" dirty="0">
              <a:solidFill>
                <a:srgbClr val="000000"/>
              </a:solidFill>
            </a:endParaRPr>
          </a:p>
        </p:txBody>
      </p:sp>
      <p:sp>
        <p:nvSpPr>
          <p:cNvPr id="10" name="Rectangle 6"/>
          <p:cNvSpPr>
            <a:spLocks noChangeArrowheads="1"/>
          </p:cNvSpPr>
          <p:nvPr/>
        </p:nvSpPr>
        <p:spPr bwMode="auto">
          <a:xfrm>
            <a:off x="6400800" y="64198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Tree>
    <p:extLst>
      <p:ext uri="{BB962C8B-B14F-4D97-AF65-F5344CB8AC3E}">
        <p14:creationId xmlns:p14="http://schemas.microsoft.com/office/powerpoint/2010/main" val="134875374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2"/>
          <p:cNvGraphicFramePr>
            <a:graphicFrameLocks noGrp="1" noChangeAspect="1"/>
          </p:cNvGraphicFramePr>
          <p:nvPr>
            <p:ph type="chart" idx="1"/>
          </p:nvPr>
        </p:nvGraphicFramePr>
        <p:xfrm>
          <a:off x="0" y="1839913"/>
          <a:ext cx="9144000" cy="5018087"/>
        </p:xfrm>
        <a:graphic>
          <a:graphicData uri="http://schemas.openxmlformats.org/presentationml/2006/ole">
            <mc:AlternateContent xmlns:mc="http://schemas.openxmlformats.org/markup-compatibility/2006">
              <mc:Choice xmlns:v="urn:schemas-microsoft-com:vml" Requires="v">
                <p:oleObj spid="_x0000_s79950" name="Chart" r:id="rId4" imgW="8267700" imgH="4533900" progId="MSGraph.Chart.8">
                  <p:embed followColorScheme="full"/>
                </p:oleObj>
              </mc:Choice>
              <mc:Fallback>
                <p:oleObj name="Chart" r:id="rId4" imgW="8267700" imgH="45339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39913"/>
                        <a:ext cx="9144000"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875" name="Rectangle 3"/>
          <p:cNvSpPr>
            <a:spLocks noGrp="1" noChangeArrowheads="1"/>
          </p:cNvSpPr>
          <p:nvPr>
            <p:ph type="title"/>
          </p:nvPr>
        </p:nvSpPr>
        <p:spPr>
          <a:xfrm>
            <a:off x="0" y="0"/>
            <a:ext cx="9144000" cy="1143000"/>
          </a:xfrm>
          <a:noFill/>
        </p:spPr>
        <p:txBody>
          <a:bodyPr/>
          <a:lstStyle/>
          <a:p>
            <a:r>
              <a:rPr lang="en-US" sz="3200" smtClean="0"/>
              <a:t>Cesarean Rates, Low Risk*, First-Time Mothers for Medical Risk Factors &amp; Labor Complications</a:t>
            </a:r>
          </a:p>
        </p:txBody>
      </p:sp>
      <p:sp>
        <p:nvSpPr>
          <p:cNvPr id="79876" name="Text Box 4"/>
          <p:cNvSpPr txBox="1">
            <a:spLocks noChangeArrowheads="1"/>
          </p:cNvSpPr>
          <p:nvPr/>
        </p:nvSpPr>
        <p:spPr bwMode="auto">
          <a:xfrm>
            <a:off x="228600" y="6491288"/>
            <a:ext cx="419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*Singleton, Vertex, Full Gestation Births</a:t>
            </a:r>
          </a:p>
        </p:txBody>
      </p:sp>
      <p:sp>
        <p:nvSpPr>
          <p:cNvPr id="5" name="Rectangle 6"/>
          <p:cNvSpPr>
            <a:spLocks noChangeArrowheads="1"/>
          </p:cNvSpPr>
          <p:nvPr/>
        </p:nvSpPr>
        <p:spPr bwMode="auto">
          <a:xfrm>
            <a:off x="6553200" y="65722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Grp="1" noChangeAspect="1"/>
          </p:cNvGraphicFramePr>
          <p:nvPr>
            <p:ph type="chart" idx="1"/>
          </p:nvPr>
        </p:nvGraphicFramePr>
        <p:xfrm>
          <a:off x="0" y="1295400"/>
          <a:ext cx="9144000" cy="5018088"/>
        </p:xfrm>
        <a:graphic>
          <a:graphicData uri="http://schemas.openxmlformats.org/presentationml/2006/ole">
            <mc:AlternateContent xmlns:mc="http://schemas.openxmlformats.org/markup-compatibility/2006">
              <mc:Choice xmlns:v="urn:schemas-microsoft-com:vml" Requires="v">
                <p:oleObj spid="_x0000_s80974" name="Chart" r:id="rId4" imgW="8267700" imgH="4533900" progId="MSGraph.Chart.8">
                  <p:embed followColorScheme="full"/>
                </p:oleObj>
              </mc:Choice>
              <mc:Fallback>
                <p:oleObj name="Chart" r:id="rId4" imgW="8267700" imgH="45339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91440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899" name="Rectangle 3"/>
          <p:cNvSpPr>
            <a:spLocks noGrp="1" noChangeArrowheads="1"/>
          </p:cNvSpPr>
          <p:nvPr>
            <p:ph type="title"/>
          </p:nvPr>
        </p:nvSpPr>
        <p:spPr>
          <a:xfrm>
            <a:off x="0" y="0"/>
            <a:ext cx="9144000" cy="1143000"/>
          </a:xfrm>
          <a:noFill/>
        </p:spPr>
        <p:txBody>
          <a:bodyPr/>
          <a:lstStyle/>
          <a:p>
            <a:r>
              <a:rPr lang="en-US" sz="3200" smtClean="0"/>
              <a:t>Cesarean Rates, Low Risk*, First-Time Mothers for Medical Risk Factors &amp; Labor Complications</a:t>
            </a:r>
          </a:p>
        </p:txBody>
      </p:sp>
      <p:sp>
        <p:nvSpPr>
          <p:cNvPr id="80900" name="Text Box 4"/>
          <p:cNvSpPr txBox="1">
            <a:spLocks noChangeArrowheads="1"/>
          </p:cNvSpPr>
          <p:nvPr/>
        </p:nvSpPr>
        <p:spPr bwMode="auto">
          <a:xfrm>
            <a:off x="228600" y="6019800"/>
            <a:ext cx="668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Source: CDC Vital Stats. http://www.cdc.gov/nchs/VitalStats.htm</a:t>
            </a:r>
          </a:p>
          <a:p>
            <a:pPr eaLnBrk="1" hangingPunct="1"/>
            <a:r>
              <a:rPr lang="en-US">
                <a:solidFill>
                  <a:srgbClr val="000000"/>
                </a:solidFill>
              </a:rPr>
              <a:t>*</a:t>
            </a:r>
            <a:r>
              <a:rPr lang="en-US">
                <a:solidFill>
                  <a:schemeClr val="bg1"/>
                </a:solidFill>
              </a:rPr>
              <a:t>Singleton, Vertex, Full Gestation Births</a:t>
            </a:r>
          </a:p>
        </p:txBody>
      </p:sp>
      <p:sp>
        <p:nvSpPr>
          <p:cNvPr id="5" name="Rectangle 6"/>
          <p:cNvSpPr>
            <a:spLocks noChangeArrowheads="1"/>
          </p:cNvSpPr>
          <p:nvPr/>
        </p:nvSpPr>
        <p:spPr bwMode="auto">
          <a:xfrm>
            <a:off x="6553200" y="65722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a:xfrm>
            <a:off x="457200" y="3733800"/>
            <a:ext cx="8229600" cy="1371600"/>
          </a:xfrm>
          <a:solidFill>
            <a:schemeClr val="tx1"/>
          </a:solidFill>
          <a:ln w="38100">
            <a:solidFill>
              <a:srgbClr val="000080"/>
            </a:solidFill>
            <a:miter lim="800000"/>
            <a:headEnd/>
            <a:tailEnd/>
          </a:ln>
        </p:spPr>
        <p:txBody>
          <a:bodyPr/>
          <a:lstStyle/>
          <a:p>
            <a:r>
              <a:rPr lang="en-US" sz="4000" smtClean="0"/>
              <a:t>Women have not changed nearly as much as practice patterns have</a:t>
            </a:r>
          </a:p>
        </p:txBody>
      </p:sp>
      <p:pic>
        <p:nvPicPr>
          <p:cNvPr id="819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763000" cy="2265363"/>
          </a:xfrm>
          <a:prstGeom prst="rect">
            <a:avLst/>
          </a:prstGeom>
          <a:noFill/>
          <a:ln w="19050">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6"/>
          <p:cNvSpPr>
            <a:spLocks noChangeArrowheads="1"/>
          </p:cNvSpPr>
          <p:nvPr/>
        </p:nvSpPr>
        <p:spPr bwMode="auto">
          <a:xfrm>
            <a:off x="6553200" y="65722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3535362"/>
          </a:xfrm>
          <a:solidFill>
            <a:schemeClr val="tx1"/>
          </a:solidFill>
        </p:spPr>
        <p:txBody>
          <a:bodyPr/>
          <a:lstStyle/>
          <a:p>
            <a:r>
              <a:rPr lang="en-US" b="1" i="1" dirty="0" smtClean="0">
                <a:solidFill>
                  <a:srgbClr val="000000"/>
                </a:solidFill>
              </a:rPr>
              <a:t>Other Cool Slides that Might be Useful in Class</a:t>
            </a:r>
            <a:endParaRPr lang="en-US" b="1" i="1" dirty="0">
              <a:solidFill>
                <a:srgbClr val="000000"/>
              </a:solidFill>
            </a:endParaRPr>
          </a:p>
        </p:txBody>
      </p:sp>
      <p:sp>
        <p:nvSpPr>
          <p:cNvPr id="3" name="Rectangle 6"/>
          <p:cNvSpPr>
            <a:spLocks noChangeArrowheads="1"/>
          </p:cNvSpPr>
          <p:nvPr/>
        </p:nvSpPr>
        <p:spPr bwMode="auto">
          <a:xfrm>
            <a:off x="6484937" y="6387306"/>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Tree>
    <p:extLst>
      <p:ext uri="{BB962C8B-B14F-4D97-AF65-F5344CB8AC3E}">
        <p14:creationId xmlns:p14="http://schemas.microsoft.com/office/powerpoint/2010/main" val="3297560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8737" y="2011709"/>
            <a:ext cx="1402948" cy="646331"/>
          </a:xfrm>
          <a:prstGeom prst="rect">
            <a:avLst/>
          </a:prstGeom>
          <a:noFill/>
          <a:ln w="31750">
            <a:solidFill>
              <a:schemeClr val="tx1"/>
            </a:solidFill>
          </a:ln>
        </p:spPr>
        <p:txBody>
          <a:bodyPr wrap="none" rtlCol="0">
            <a:spAutoFit/>
          </a:bodyPr>
          <a:lstStyle/>
          <a:p>
            <a:pPr algn="ctr" fontAlgn="auto">
              <a:spcBef>
                <a:spcPts val="0"/>
              </a:spcBef>
              <a:spcAft>
                <a:spcPts val="0"/>
              </a:spcAft>
            </a:pPr>
            <a:r>
              <a:rPr lang="en-US" dirty="0" smtClean="0">
                <a:solidFill>
                  <a:prstClr val="black"/>
                </a:solidFill>
                <a:latin typeface="Calibri"/>
              </a:rPr>
              <a:t>Induction No</a:t>
            </a:r>
          </a:p>
          <a:p>
            <a:pPr algn="ctr" fontAlgn="auto">
              <a:spcBef>
                <a:spcPts val="0"/>
              </a:spcBef>
              <a:spcAft>
                <a:spcPts val="0"/>
              </a:spcAft>
            </a:pPr>
            <a:r>
              <a:rPr lang="en-US" dirty="0" smtClean="0">
                <a:solidFill>
                  <a:prstClr val="black"/>
                </a:solidFill>
                <a:latin typeface="Calibri"/>
              </a:rPr>
              <a:t>53%</a:t>
            </a:r>
            <a:endParaRPr lang="en-US" dirty="0">
              <a:solidFill>
                <a:prstClr val="black"/>
              </a:solidFill>
              <a:latin typeface="Calibri"/>
            </a:endParaRPr>
          </a:p>
        </p:txBody>
      </p:sp>
      <p:sp>
        <p:nvSpPr>
          <p:cNvPr id="5" name="TextBox 4"/>
          <p:cNvSpPr txBox="1"/>
          <p:nvPr/>
        </p:nvSpPr>
        <p:spPr>
          <a:xfrm>
            <a:off x="846874" y="3416617"/>
            <a:ext cx="1277979" cy="646331"/>
          </a:xfrm>
          <a:prstGeom prst="rect">
            <a:avLst/>
          </a:prstGeom>
          <a:noFill/>
          <a:ln w="31750">
            <a:solidFill>
              <a:schemeClr val="tx1"/>
            </a:solidFill>
          </a:ln>
        </p:spPr>
        <p:txBody>
          <a:bodyPr wrap="none" rtlCol="0">
            <a:spAutoFit/>
          </a:bodyPr>
          <a:lstStyle/>
          <a:p>
            <a:pPr algn="ctr" fontAlgn="auto">
              <a:spcBef>
                <a:spcPts val="0"/>
              </a:spcBef>
              <a:spcAft>
                <a:spcPts val="0"/>
              </a:spcAft>
            </a:pPr>
            <a:r>
              <a:rPr lang="en-US" dirty="0" smtClean="0">
                <a:solidFill>
                  <a:prstClr val="black"/>
                </a:solidFill>
                <a:latin typeface="Calibri"/>
              </a:rPr>
              <a:t>Epidural No</a:t>
            </a:r>
          </a:p>
          <a:p>
            <a:pPr algn="ctr" fontAlgn="auto">
              <a:spcBef>
                <a:spcPts val="0"/>
              </a:spcBef>
              <a:spcAft>
                <a:spcPts val="0"/>
              </a:spcAft>
            </a:pPr>
            <a:r>
              <a:rPr lang="en-US" b="1" dirty="0" smtClean="0">
                <a:solidFill>
                  <a:prstClr val="black"/>
                </a:solidFill>
                <a:latin typeface="Calibri"/>
              </a:rPr>
              <a:t>39%</a:t>
            </a:r>
            <a:endParaRPr lang="en-US" b="1" dirty="0">
              <a:solidFill>
                <a:prstClr val="black"/>
              </a:solidFill>
              <a:latin typeface="Calibri"/>
            </a:endParaRPr>
          </a:p>
        </p:txBody>
      </p:sp>
      <p:sp>
        <p:nvSpPr>
          <p:cNvPr id="6" name="TextBox 5"/>
          <p:cNvSpPr txBox="1"/>
          <p:nvPr/>
        </p:nvSpPr>
        <p:spPr>
          <a:xfrm>
            <a:off x="3089468" y="3389558"/>
            <a:ext cx="1307922" cy="646331"/>
          </a:xfrm>
          <a:prstGeom prst="rect">
            <a:avLst/>
          </a:prstGeom>
          <a:noFill/>
          <a:ln w="31750">
            <a:solidFill>
              <a:schemeClr val="tx1"/>
            </a:solidFill>
          </a:ln>
        </p:spPr>
        <p:txBody>
          <a:bodyPr wrap="none" rtlCol="0">
            <a:spAutoFit/>
          </a:bodyPr>
          <a:lstStyle/>
          <a:p>
            <a:pPr algn="ctr" fontAlgn="auto">
              <a:spcBef>
                <a:spcPts val="0"/>
              </a:spcBef>
              <a:spcAft>
                <a:spcPts val="0"/>
              </a:spcAft>
            </a:pPr>
            <a:r>
              <a:rPr lang="en-US" dirty="0" smtClean="0">
                <a:solidFill>
                  <a:prstClr val="black"/>
                </a:solidFill>
                <a:latin typeface="Calibri"/>
              </a:rPr>
              <a:t>Epidural Yes</a:t>
            </a:r>
          </a:p>
          <a:p>
            <a:pPr algn="ctr" fontAlgn="auto">
              <a:spcBef>
                <a:spcPts val="0"/>
              </a:spcBef>
              <a:spcAft>
                <a:spcPts val="0"/>
              </a:spcAft>
            </a:pPr>
            <a:r>
              <a:rPr lang="en-US" b="1" dirty="0" smtClean="0">
                <a:solidFill>
                  <a:prstClr val="black"/>
                </a:solidFill>
                <a:latin typeface="Calibri"/>
              </a:rPr>
              <a:t>61%</a:t>
            </a:r>
            <a:endParaRPr lang="en-US" b="1" dirty="0">
              <a:solidFill>
                <a:prstClr val="black"/>
              </a:solidFill>
              <a:latin typeface="Calibri"/>
            </a:endParaRPr>
          </a:p>
        </p:txBody>
      </p:sp>
      <p:sp>
        <p:nvSpPr>
          <p:cNvPr id="7" name="TextBox 6"/>
          <p:cNvSpPr txBox="1"/>
          <p:nvPr/>
        </p:nvSpPr>
        <p:spPr>
          <a:xfrm>
            <a:off x="6204918" y="2021977"/>
            <a:ext cx="1432893" cy="646331"/>
          </a:xfrm>
          <a:prstGeom prst="rect">
            <a:avLst/>
          </a:prstGeom>
          <a:noFill/>
          <a:ln w="31750">
            <a:solidFill>
              <a:schemeClr val="tx1"/>
            </a:solidFill>
          </a:ln>
        </p:spPr>
        <p:txBody>
          <a:bodyPr wrap="none" rtlCol="0">
            <a:spAutoFit/>
          </a:bodyPr>
          <a:lstStyle/>
          <a:p>
            <a:pPr algn="ctr" fontAlgn="auto">
              <a:spcBef>
                <a:spcPts val="0"/>
              </a:spcBef>
              <a:spcAft>
                <a:spcPts val="0"/>
              </a:spcAft>
            </a:pPr>
            <a:r>
              <a:rPr lang="en-US" dirty="0" smtClean="0">
                <a:solidFill>
                  <a:prstClr val="black"/>
                </a:solidFill>
                <a:latin typeface="Calibri"/>
              </a:rPr>
              <a:t>Induction Yes</a:t>
            </a:r>
          </a:p>
          <a:p>
            <a:pPr algn="ctr" fontAlgn="auto">
              <a:spcBef>
                <a:spcPts val="0"/>
              </a:spcBef>
              <a:spcAft>
                <a:spcPts val="0"/>
              </a:spcAft>
            </a:pPr>
            <a:r>
              <a:rPr lang="en-US" dirty="0" smtClean="0">
                <a:solidFill>
                  <a:prstClr val="black"/>
                </a:solidFill>
                <a:latin typeface="Calibri"/>
              </a:rPr>
              <a:t>47%</a:t>
            </a:r>
            <a:endParaRPr lang="en-US" dirty="0">
              <a:solidFill>
                <a:prstClr val="black"/>
              </a:solidFill>
              <a:latin typeface="Calibri"/>
            </a:endParaRPr>
          </a:p>
        </p:txBody>
      </p:sp>
      <p:sp>
        <p:nvSpPr>
          <p:cNvPr id="8" name="TextBox 7"/>
          <p:cNvSpPr txBox="1"/>
          <p:nvPr/>
        </p:nvSpPr>
        <p:spPr>
          <a:xfrm>
            <a:off x="5251465" y="3416616"/>
            <a:ext cx="1277979" cy="646331"/>
          </a:xfrm>
          <a:prstGeom prst="rect">
            <a:avLst/>
          </a:prstGeom>
          <a:noFill/>
          <a:ln w="31750">
            <a:solidFill>
              <a:schemeClr val="tx1"/>
            </a:solidFill>
          </a:ln>
        </p:spPr>
        <p:txBody>
          <a:bodyPr wrap="none" rtlCol="0">
            <a:spAutoFit/>
          </a:bodyPr>
          <a:lstStyle/>
          <a:p>
            <a:pPr algn="ctr" fontAlgn="auto">
              <a:spcBef>
                <a:spcPts val="0"/>
              </a:spcBef>
              <a:spcAft>
                <a:spcPts val="0"/>
              </a:spcAft>
            </a:pPr>
            <a:r>
              <a:rPr lang="en-US" dirty="0" smtClean="0">
                <a:solidFill>
                  <a:prstClr val="black"/>
                </a:solidFill>
                <a:latin typeface="Calibri"/>
              </a:rPr>
              <a:t>Epidural No</a:t>
            </a:r>
          </a:p>
          <a:p>
            <a:pPr algn="ctr" fontAlgn="auto">
              <a:spcBef>
                <a:spcPts val="0"/>
              </a:spcBef>
              <a:spcAft>
                <a:spcPts val="0"/>
              </a:spcAft>
            </a:pPr>
            <a:r>
              <a:rPr lang="en-US" b="1" dirty="0" smtClean="0">
                <a:solidFill>
                  <a:prstClr val="black"/>
                </a:solidFill>
                <a:latin typeface="Calibri"/>
              </a:rPr>
              <a:t>22%</a:t>
            </a:r>
            <a:endParaRPr lang="en-US" b="1" dirty="0">
              <a:solidFill>
                <a:prstClr val="black"/>
              </a:solidFill>
              <a:latin typeface="Calibri"/>
            </a:endParaRPr>
          </a:p>
        </p:txBody>
      </p:sp>
      <p:sp>
        <p:nvSpPr>
          <p:cNvPr id="9" name="TextBox 8"/>
          <p:cNvSpPr txBox="1"/>
          <p:nvPr/>
        </p:nvSpPr>
        <p:spPr>
          <a:xfrm>
            <a:off x="7534738" y="3416617"/>
            <a:ext cx="1307922" cy="646331"/>
          </a:xfrm>
          <a:prstGeom prst="rect">
            <a:avLst/>
          </a:prstGeom>
          <a:noFill/>
          <a:ln w="31750">
            <a:solidFill>
              <a:schemeClr val="tx1"/>
            </a:solidFill>
          </a:ln>
        </p:spPr>
        <p:txBody>
          <a:bodyPr wrap="none" rtlCol="0">
            <a:spAutoFit/>
          </a:bodyPr>
          <a:lstStyle/>
          <a:p>
            <a:pPr algn="ctr" fontAlgn="auto">
              <a:spcBef>
                <a:spcPts val="0"/>
              </a:spcBef>
              <a:spcAft>
                <a:spcPts val="0"/>
              </a:spcAft>
            </a:pPr>
            <a:r>
              <a:rPr lang="en-US" dirty="0" smtClean="0">
                <a:solidFill>
                  <a:prstClr val="black"/>
                </a:solidFill>
                <a:latin typeface="Calibri"/>
              </a:rPr>
              <a:t>Epidural Yes</a:t>
            </a:r>
          </a:p>
          <a:p>
            <a:pPr algn="ctr" fontAlgn="auto">
              <a:spcBef>
                <a:spcPts val="0"/>
              </a:spcBef>
              <a:spcAft>
                <a:spcPts val="0"/>
              </a:spcAft>
            </a:pPr>
            <a:r>
              <a:rPr lang="en-US" b="1" dirty="0" smtClean="0">
                <a:solidFill>
                  <a:prstClr val="black"/>
                </a:solidFill>
                <a:latin typeface="Calibri"/>
              </a:rPr>
              <a:t>78%</a:t>
            </a:r>
            <a:endParaRPr lang="en-US" b="1" dirty="0">
              <a:solidFill>
                <a:prstClr val="black"/>
              </a:solidFill>
              <a:latin typeface="Calibri"/>
            </a:endParaRPr>
          </a:p>
        </p:txBody>
      </p:sp>
      <p:sp>
        <p:nvSpPr>
          <p:cNvPr id="11" name="TextBox 10"/>
          <p:cNvSpPr txBox="1"/>
          <p:nvPr/>
        </p:nvSpPr>
        <p:spPr>
          <a:xfrm>
            <a:off x="2639262" y="134122"/>
            <a:ext cx="4575895" cy="369332"/>
          </a:xfrm>
          <a:prstGeom prst="rect">
            <a:avLst/>
          </a:prstGeom>
          <a:noFill/>
          <a:ln w="25400">
            <a:solidFill>
              <a:schemeClr val="tx1"/>
            </a:solidFill>
          </a:ln>
        </p:spPr>
        <p:txBody>
          <a:bodyPr wrap="square" rtlCol="0">
            <a:spAutoFit/>
          </a:bodyPr>
          <a:lstStyle/>
          <a:p>
            <a:pPr algn="ctr" fontAlgn="auto">
              <a:spcBef>
                <a:spcPts val="0"/>
              </a:spcBef>
              <a:spcAft>
                <a:spcPts val="0"/>
              </a:spcAft>
            </a:pPr>
            <a:r>
              <a:rPr lang="en-US" dirty="0" smtClean="0">
                <a:solidFill>
                  <a:prstClr val="black"/>
                </a:solidFill>
                <a:latin typeface="Calibri"/>
              </a:rPr>
              <a:t>First-time mothers who experienced labor</a:t>
            </a:r>
            <a:endParaRPr lang="en-US" sz="2000" b="1" dirty="0">
              <a:solidFill>
                <a:prstClr val="black"/>
              </a:solidFill>
              <a:latin typeface="Calibri"/>
            </a:endParaRPr>
          </a:p>
        </p:txBody>
      </p:sp>
      <p:sp>
        <p:nvSpPr>
          <p:cNvPr id="16" name="TextBox 15"/>
          <p:cNvSpPr txBox="1"/>
          <p:nvPr/>
        </p:nvSpPr>
        <p:spPr>
          <a:xfrm>
            <a:off x="3218990" y="5012529"/>
            <a:ext cx="1048877" cy="923330"/>
          </a:xfrm>
          <a:prstGeom prst="rect">
            <a:avLst/>
          </a:prstGeom>
          <a:noFill/>
          <a:ln w="31750">
            <a:solidFill>
              <a:schemeClr val="tx1"/>
            </a:solidFill>
          </a:ln>
        </p:spPr>
        <p:txBody>
          <a:bodyPr wrap="none" rtlCol="0">
            <a:spAutoFit/>
          </a:bodyPr>
          <a:lstStyle/>
          <a:p>
            <a:pPr algn="ctr" fontAlgn="auto">
              <a:spcBef>
                <a:spcPts val="0"/>
              </a:spcBef>
              <a:spcAft>
                <a:spcPts val="0"/>
              </a:spcAft>
            </a:pPr>
            <a:r>
              <a:rPr lang="en-US" dirty="0" smtClean="0">
                <a:solidFill>
                  <a:prstClr val="black"/>
                </a:solidFill>
                <a:latin typeface="Calibri"/>
              </a:rPr>
              <a:t>Cesarean</a:t>
            </a:r>
          </a:p>
          <a:p>
            <a:pPr algn="ctr" fontAlgn="auto">
              <a:spcBef>
                <a:spcPts val="0"/>
              </a:spcBef>
              <a:spcAft>
                <a:spcPts val="0"/>
              </a:spcAft>
            </a:pPr>
            <a:r>
              <a:rPr lang="en-US" dirty="0" smtClean="0">
                <a:solidFill>
                  <a:prstClr val="black"/>
                </a:solidFill>
                <a:latin typeface="Calibri"/>
              </a:rPr>
              <a:t> Yes</a:t>
            </a:r>
          </a:p>
          <a:p>
            <a:pPr algn="ctr" fontAlgn="auto">
              <a:spcBef>
                <a:spcPts val="0"/>
              </a:spcBef>
              <a:spcAft>
                <a:spcPts val="0"/>
              </a:spcAft>
            </a:pPr>
            <a:r>
              <a:rPr lang="en-US" b="1" dirty="0" smtClean="0">
                <a:solidFill>
                  <a:prstClr val="black"/>
                </a:solidFill>
                <a:latin typeface="Calibri"/>
              </a:rPr>
              <a:t>20%</a:t>
            </a:r>
            <a:endParaRPr lang="en-US" b="1" dirty="0">
              <a:solidFill>
                <a:prstClr val="black"/>
              </a:solidFill>
              <a:latin typeface="Calibri"/>
            </a:endParaRPr>
          </a:p>
        </p:txBody>
      </p:sp>
      <p:sp>
        <p:nvSpPr>
          <p:cNvPr id="17" name="TextBox 16"/>
          <p:cNvSpPr txBox="1"/>
          <p:nvPr/>
        </p:nvSpPr>
        <p:spPr>
          <a:xfrm>
            <a:off x="930215" y="5007496"/>
            <a:ext cx="1101776" cy="923330"/>
          </a:xfrm>
          <a:prstGeom prst="rect">
            <a:avLst/>
          </a:prstGeom>
          <a:noFill/>
          <a:ln w="31750">
            <a:solidFill>
              <a:schemeClr val="tx1"/>
            </a:solidFill>
          </a:ln>
        </p:spPr>
        <p:txBody>
          <a:bodyPr wrap="none" rtlCol="0">
            <a:spAutoFit/>
          </a:bodyPr>
          <a:lstStyle/>
          <a:p>
            <a:pPr fontAlgn="auto">
              <a:spcBef>
                <a:spcPts val="0"/>
              </a:spcBef>
              <a:spcAft>
                <a:spcPts val="0"/>
              </a:spcAft>
            </a:pPr>
            <a:r>
              <a:rPr lang="en-US" dirty="0" smtClean="0">
                <a:solidFill>
                  <a:prstClr val="black"/>
                </a:solidFill>
                <a:latin typeface="Calibri"/>
              </a:rPr>
              <a:t>Cesarean </a:t>
            </a:r>
          </a:p>
          <a:p>
            <a:pPr algn="ctr" fontAlgn="auto">
              <a:spcBef>
                <a:spcPts val="0"/>
              </a:spcBef>
              <a:spcAft>
                <a:spcPts val="0"/>
              </a:spcAft>
            </a:pPr>
            <a:r>
              <a:rPr lang="en-US" dirty="0" smtClean="0">
                <a:solidFill>
                  <a:prstClr val="black"/>
                </a:solidFill>
                <a:latin typeface="Calibri"/>
              </a:rPr>
              <a:t>Yes</a:t>
            </a:r>
          </a:p>
          <a:p>
            <a:pPr algn="ctr" fontAlgn="auto">
              <a:spcBef>
                <a:spcPts val="0"/>
              </a:spcBef>
              <a:spcAft>
                <a:spcPts val="0"/>
              </a:spcAft>
            </a:pPr>
            <a:r>
              <a:rPr lang="en-US" b="1" dirty="0" smtClean="0">
                <a:solidFill>
                  <a:prstClr val="black"/>
                </a:solidFill>
                <a:latin typeface="Calibri"/>
              </a:rPr>
              <a:t>5%</a:t>
            </a:r>
            <a:endParaRPr lang="en-US" b="1" dirty="0">
              <a:solidFill>
                <a:prstClr val="black"/>
              </a:solidFill>
              <a:latin typeface="Calibri"/>
            </a:endParaRPr>
          </a:p>
        </p:txBody>
      </p:sp>
      <p:sp>
        <p:nvSpPr>
          <p:cNvPr id="18" name="TextBox 17"/>
          <p:cNvSpPr txBox="1"/>
          <p:nvPr/>
        </p:nvSpPr>
        <p:spPr>
          <a:xfrm>
            <a:off x="7637811" y="5013721"/>
            <a:ext cx="1101776" cy="923330"/>
          </a:xfrm>
          <a:prstGeom prst="rect">
            <a:avLst/>
          </a:prstGeom>
          <a:noFill/>
          <a:ln w="31750">
            <a:solidFill>
              <a:schemeClr val="tx1"/>
            </a:solidFill>
          </a:ln>
        </p:spPr>
        <p:txBody>
          <a:bodyPr wrap="none" rtlCol="0">
            <a:spAutoFit/>
          </a:bodyPr>
          <a:lstStyle/>
          <a:p>
            <a:pPr algn="ctr" fontAlgn="auto">
              <a:spcBef>
                <a:spcPts val="0"/>
              </a:spcBef>
              <a:spcAft>
                <a:spcPts val="0"/>
              </a:spcAft>
            </a:pPr>
            <a:r>
              <a:rPr lang="en-US" dirty="0" smtClean="0">
                <a:solidFill>
                  <a:prstClr val="black"/>
                </a:solidFill>
                <a:latin typeface="Calibri"/>
              </a:rPr>
              <a:t>Cesarean </a:t>
            </a:r>
          </a:p>
          <a:p>
            <a:pPr algn="ctr" fontAlgn="auto">
              <a:spcBef>
                <a:spcPts val="0"/>
              </a:spcBef>
              <a:spcAft>
                <a:spcPts val="0"/>
              </a:spcAft>
            </a:pPr>
            <a:r>
              <a:rPr lang="en-US" dirty="0" smtClean="0">
                <a:solidFill>
                  <a:prstClr val="black"/>
                </a:solidFill>
                <a:latin typeface="Calibri"/>
              </a:rPr>
              <a:t>Yes</a:t>
            </a:r>
          </a:p>
          <a:p>
            <a:pPr algn="ctr" fontAlgn="auto">
              <a:spcBef>
                <a:spcPts val="0"/>
              </a:spcBef>
              <a:spcAft>
                <a:spcPts val="0"/>
              </a:spcAft>
            </a:pPr>
            <a:r>
              <a:rPr lang="en-US" b="1" dirty="0" smtClean="0">
                <a:solidFill>
                  <a:prstClr val="black"/>
                </a:solidFill>
                <a:latin typeface="Calibri"/>
              </a:rPr>
              <a:t>31%</a:t>
            </a:r>
            <a:endParaRPr lang="en-US" b="1" dirty="0">
              <a:solidFill>
                <a:prstClr val="black"/>
              </a:solidFill>
              <a:latin typeface="Calibri"/>
            </a:endParaRPr>
          </a:p>
        </p:txBody>
      </p:sp>
      <p:sp>
        <p:nvSpPr>
          <p:cNvPr id="19" name="TextBox 18"/>
          <p:cNvSpPr txBox="1"/>
          <p:nvPr/>
        </p:nvSpPr>
        <p:spPr>
          <a:xfrm>
            <a:off x="5363302" y="5013721"/>
            <a:ext cx="1101776" cy="923330"/>
          </a:xfrm>
          <a:prstGeom prst="rect">
            <a:avLst/>
          </a:prstGeom>
          <a:noFill/>
          <a:ln w="31750">
            <a:solidFill>
              <a:schemeClr val="tx1"/>
            </a:solidFill>
          </a:ln>
        </p:spPr>
        <p:txBody>
          <a:bodyPr wrap="none" rtlCol="0">
            <a:spAutoFit/>
          </a:bodyPr>
          <a:lstStyle/>
          <a:p>
            <a:pPr algn="ctr" fontAlgn="auto">
              <a:spcBef>
                <a:spcPts val="0"/>
              </a:spcBef>
              <a:spcAft>
                <a:spcPts val="0"/>
              </a:spcAft>
            </a:pPr>
            <a:r>
              <a:rPr lang="en-US" dirty="0" smtClean="0">
                <a:solidFill>
                  <a:prstClr val="black"/>
                </a:solidFill>
                <a:latin typeface="Calibri"/>
              </a:rPr>
              <a:t>Cesarean </a:t>
            </a:r>
          </a:p>
          <a:p>
            <a:pPr algn="ctr" fontAlgn="auto">
              <a:spcBef>
                <a:spcPts val="0"/>
              </a:spcBef>
              <a:spcAft>
                <a:spcPts val="0"/>
              </a:spcAft>
            </a:pPr>
            <a:r>
              <a:rPr lang="en-US" dirty="0" smtClean="0">
                <a:solidFill>
                  <a:prstClr val="black"/>
                </a:solidFill>
                <a:latin typeface="Calibri"/>
              </a:rPr>
              <a:t>Yes</a:t>
            </a:r>
          </a:p>
          <a:p>
            <a:pPr algn="ctr" fontAlgn="auto">
              <a:spcBef>
                <a:spcPts val="0"/>
              </a:spcBef>
              <a:spcAft>
                <a:spcPts val="0"/>
              </a:spcAft>
            </a:pPr>
            <a:r>
              <a:rPr lang="en-US" b="1" dirty="0" smtClean="0">
                <a:solidFill>
                  <a:prstClr val="black"/>
                </a:solidFill>
                <a:latin typeface="Calibri"/>
              </a:rPr>
              <a:t>19%</a:t>
            </a:r>
            <a:endParaRPr lang="en-US" b="1" dirty="0">
              <a:solidFill>
                <a:prstClr val="black"/>
              </a:solidFill>
              <a:latin typeface="Calibri"/>
            </a:endParaRPr>
          </a:p>
        </p:txBody>
      </p:sp>
      <p:sp>
        <p:nvSpPr>
          <p:cNvPr id="20" name="TextBox 19"/>
          <p:cNvSpPr txBox="1"/>
          <p:nvPr/>
        </p:nvSpPr>
        <p:spPr>
          <a:xfrm>
            <a:off x="0" y="228600"/>
            <a:ext cx="2451944" cy="1477328"/>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rPr>
              <a:t>Cascade of intervention in first-time mothers who experienced labor</a:t>
            </a:r>
            <a:endParaRPr lang="en-US" sz="1600" b="1" dirty="0" smtClean="0">
              <a:solidFill>
                <a:prstClr val="black"/>
              </a:solidFill>
              <a:latin typeface="Calibri"/>
            </a:endParaRPr>
          </a:p>
          <a:p>
            <a:pPr fontAlgn="auto">
              <a:spcBef>
                <a:spcPts val="0"/>
              </a:spcBef>
              <a:spcAft>
                <a:spcPts val="0"/>
              </a:spcAft>
            </a:pPr>
            <a:r>
              <a:rPr lang="en-US" sz="1400" b="1" dirty="0" smtClean="0">
                <a:solidFill>
                  <a:prstClr val="black"/>
                </a:solidFill>
                <a:latin typeface="Calibri"/>
              </a:rPr>
              <a:t>Base: first-time mothers with full term births who experienced labor </a:t>
            </a:r>
            <a:r>
              <a:rPr lang="en-US" sz="1400" i="1" dirty="0" smtClean="0">
                <a:solidFill>
                  <a:prstClr val="black"/>
                </a:solidFill>
                <a:latin typeface="Calibri"/>
              </a:rPr>
              <a:t>n=821</a:t>
            </a:r>
            <a:endParaRPr lang="en-US" sz="1400" b="1" dirty="0" smtClean="0">
              <a:solidFill>
                <a:prstClr val="black"/>
              </a:solidFill>
              <a:latin typeface="Calibri"/>
            </a:endParaRPr>
          </a:p>
        </p:txBody>
      </p:sp>
      <p:cxnSp>
        <p:nvCxnSpPr>
          <p:cNvPr id="3" name="Straight Arrow Connector 2"/>
          <p:cNvCxnSpPr>
            <a:stCxn id="11" idx="2"/>
            <a:endCxn id="4" idx="0"/>
          </p:cNvCxnSpPr>
          <p:nvPr/>
        </p:nvCxnSpPr>
        <p:spPr>
          <a:xfrm rot="5400000">
            <a:off x="3019584" y="104082"/>
            <a:ext cx="1508255" cy="23069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17" idx="0"/>
          </p:cNvCxnSpPr>
          <p:nvPr/>
        </p:nvCxnSpPr>
        <p:spPr>
          <a:xfrm flipH="1">
            <a:off x="1481103" y="4062948"/>
            <a:ext cx="4761" cy="9445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2"/>
            <a:endCxn id="9" idx="0"/>
          </p:cNvCxnSpPr>
          <p:nvPr/>
        </p:nvCxnSpPr>
        <p:spPr>
          <a:xfrm>
            <a:off x="6921365" y="2668308"/>
            <a:ext cx="1267334" cy="7483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2"/>
            <a:endCxn id="8" idx="0"/>
          </p:cNvCxnSpPr>
          <p:nvPr/>
        </p:nvCxnSpPr>
        <p:spPr>
          <a:xfrm flipH="1">
            <a:off x="5890455" y="2668308"/>
            <a:ext cx="1030910" cy="7483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2"/>
            <a:endCxn id="6" idx="0"/>
          </p:cNvCxnSpPr>
          <p:nvPr/>
        </p:nvCxnSpPr>
        <p:spPr>
          <a:xfrm>
            <a:off x="2620211" y="2658040"/>
            <a:ext cx="1123218" cy="7315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5" idx="0"/>
          </p:cNvCxnSpPr>
          <p:nvPr/>
        </p:nvCxnSpPr>
        <p:spPr>
          <a:xfrm flipH="1">
            <a:off x="1485864" y="2690872"/>
            <a:ext cx="1120611" cy="7257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2"/>
            <a:endCxn id="7" idx="0"/>
          </p:cNvCxnSpPr>
          <p:nvPr/>
        </p:nvCxnSpPr>
        <p:spPr>
          <a:xfrm rot="16200000" flipH="1">
            <a:off x="5165026" y="265637"/>
            <a:ext cx="1518523" cy="19941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2"/>
            <a:endCxn id="16" idx="0"/>
          </p:cNvCxnSpPr>
          <p:nvPr/>
        </p:nvCxnSpPr>
        <p:spPr>
          <a:xfrm>
            <a:off x="3743429" y="4035889"/>
            <a:ext cx="0" cy="9766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2"/>
            <a:endCxn id="19" idx="0"/>
          </p:cNvCxnSpPr>
          <p:nvPr/>
        </p:nvCxnSpPr>
        <p:spPr>
          <a:xfrm>
            <a:off x="5890455" y="4062947"/>
            <a:ext cx="23735" cy="9507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2"/>
            <a:endCxn id="18" idx="0"/>
          </p:cNvCxnSpPr>
          <p:nvPr/>
        </p:nvCxnSpPr>
        <p:spPr>
          <a:xfrm>
            <a:off x="8188699" y="4062948"/>
            <a:ext cx="0" cy="9507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85800" y="6172200"/>
            <a:ext cx="7924800" cy="523220"/>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rPr>
              <a:t>Note: in this group, which included 93% of first-time mothers, the overall epidural rate was 71% and overall cesarean rate was 19%</a:t>
            </a:r>
            <a:endParaRPr lang="en-US" sz="1400" dirty="0">
              <a:solidFill>
                <a:prstClr val="black"/>
              </a:solidFill>
              <a:latin typeface="Calibri"/>
            </a:endParaRPr>
          </a:p>
        </p:txBody>
      </p:sp>
      <p:sp>
        <p:nvSpPr>
          <p:cNvPr id="29" name="Rectangle 6"/>
          <p:cNvSpPr>
            <a:spLocks noChangeArrowheads="1"/>
          </p:cNvSpPr>
          <p:nvPr/>
        </p:nvSpPr>
        <p:spPr bwMode="auto">
          <a:xfrm>
            <a:off x="6484937" y="6488112"/>
            <a:ext cx="2659063" cy="369888"/>
          </a:xfrm>
          <a:prstGeom prst="rect">
            <a:avLst/>
          </a:prstGeom>
          <a:solidFill>
            <a:srgbClr val="FFFFFF"/>
          </a:solidFill>
          <a:ln w="9525">
            <a:solidFill>
              <a:srgbClr val="3366CC"/>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rPr>
              <a:t>BirthByTheNumbers.org</a:t>
            </a:r>
            <a:endParaRPr kumimoji="0" lang="en-US" sz="18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10672913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4"/>
          <p:cNvSpPr>
            <a:spLocks noGrp="1" noChangeArrowheads="1"/>
          </p:cNvSpPr>
          <p:nvPr>
            <p:ph type="title" idx="4294967295"/>
          </p:nvPr>
        </p:nvSpPr>
        <p:spPr/>
        <p:txBody>
          <a:bodyPr/>
          <a:lstStyle/>
          <a:p>
            <a:r>
              <a:rPr lang="en-US" sz="4000" dirty="0" smtClean="0"/>
              <a:t>Inductions in Vaginal Births, U.S., 1990-2010</a:t>
            </a:r>
          </a:p>
        </p:txBody>
      </p:sp>
      <p:graphicFrame>
        <p:nvGraphicFramePr>
          <p:cNvPr id="265219" name="Object 5"/>
          <p:cNvGraphicFramePr>
            <a:graphicFrameLocks noGrp="1" noChangeAspect="1"/>
          </p:cNvGraphicFramePr>
          <p:nvPr>
            <p:ph type="chart" idx="4294967295"/>
            <p:extLst>
              <p:ext uri="{D42A27DB-BD31-4B8C-83A1-F6EECF244321}">
                <p14:modId xmlns:p14="http://schemas.microsoft.com/office/powerpoint/2010/main" val="3283199927"/>
              </p:ext>
            </p:extLst>
          </p:nvPr>
        </p:nvGraphicFramePr>
        <p:xfrm>
          <a:off x="471488" y="1600200"/>
          <a:ext cx="8197850" cy="4525963"/>
        </p:xfrm>
        <a:graphic>
          <a:graphicData uri="http://schemas.openxmlformats.org/presentationml/2006/ole">
            <mc:AlternateContent xmlns:mc="http://schemas.openxmlformats.org/markup-compatibility/2006">
              <mc:Choice xmlns:v="urn:schemas-microsoft-com:vml" Requires="v">
                <p:oleObj spid="_x0000_s89098" name="Chart" r:id="rId4" imgW="8229687" imgH="4543522" progId="MSGraph.Chart.8">
                  <p:embed followColorScheme="full"/>
                </p:oleObj>
              </mc:Choice>
              <mc:Fallback>
                <p:oleObj name="Chart" r:id="rId4" imgW="8229687" imgH="4543522" progId="MSGraph.Chart.8">
                  <p:embed followColorScheme="full"/>
                  <p:pic>
                    <p:nvPicPr>
                      <p:cNvPr id="0" name=""/>
                      <p:cNvPicPr>
                        <a:picLocks noChangeAspect="1" noChangeArrowheads="1"/>
                      </p:cNvPicPr>
                      <p:nvPr/>
                    </p:nvPicPr>
                    <p:blipFill>
                      <a:blip r:embed="rId5"/>
                      <a:srcRect/>
                      <a:stretch>
                        <a:fillRect/>
                      </a:stretch>
                    </p:blipFill>
                    <p:spPr bwMode="auto">
                      <a:xfrm>
                        <a:off x="471488" y="1600200"/>
                        <a:ext cx="81978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5220" name="Text Box 6"/>
          <p:cNvSpPr txBox="1">
            <a:spLocks noChangeArrowheads="1"/>
          </p:cNvSpPr>
          <p:nvPr/>
        </p:nvSpPr>
        <p:spPr bwMode="auto">
          <a:xfrm>
            <a:off x="441325" y="6208713"/>
            <a:ext cx="8321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003366"/>
                </a:solidFill>
              </a:rPr>
              <a:t>Source: Centers for Disease Control and Prevention. National Center for Health Statistics. VitalStats. </a:t>
            </a:r>
            <a:r>
              <a:rPr lang="en-US" sz="1400">
                <a:solidFill>
                  <a:srgbClr val="003366"/>
                </a:solidFill>
                <a:hlinkClick r:id="rId6"/>
              </a:rPr>
              <a:t>http://www.cdc.gov/nchs/vitalstats.htm</a:t>
            </a:r>
            <a:r>
              <a:rPr lang="en-US" sz="1400">
                <a:solidFill>
                  <a:srgbClr val="003366"/>
                </a:solidFill>
              </a:rPr>
              <a:t>.  </a:t>
            </a:r>
            <a:r>
              <a:rPr lang="en-US" sz="1400">
                <a:solidFill>
                  <a:srgbClr val="FFFFFF"/>
                </a:solidFill>
              </a:rPr>
              <a:t> </a:t>
            </a:r>
          </a:p>
        </p:txBody>
      </p:sp>
      <p:sp>
        <p:nvSpPr>
          <p:cNvPr id="5" name="Rectangle 6"/>
          <p:cNvSpPr>
            <a:spLocks noChangeArrowheads="1"/>
          </p:cNvSpPr>
          <p:nvPr/>
        </p:nvSpPr>
        <p:spPr bwMode="auto">
          <a:xfrm>
            <a:off x="6484937" y="6488112"/>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Tree>
    <p:extLst>
      <p:ext uri="{BB962C8B-B14F-4D97-AF65-F5344CB8AC3E}">
        <p14:creationId xmlns:p14="http://schemas.microsoft.com/office/powerpoint/2010/main" val="29925318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3" name="Rectangle 6"/>
          <p:cNvSpPr>
            <a:spLocks noChangeArrowheads="1"/>
          </p:cNvSpPr>
          <p:nvPr/>
        </p:nvSpPr>
        <p:spPr bwMode="auto">
          <a:xfrm>
            <a:off x="6484937" y="6387306"/>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Tree>
    <p:extLst>
      <p:ext uri="{BB962C8B-B14F-4D97-AF65-F5344CB8AC3E}">
        <p14:creationId xmlns:p14="http://schemas.microsoft.com/office/powerpoint/2010/main" val="186955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solidFill>
                  <a:srgbClr val="000000"/>
                </a:solidFill>
              </a:rPr>
              <a:t>Outcomes</a:t>
            </a:r>
            <a:endParaRPr lang="en-US" smtClean="0"/>
          </a:p>
        </p:txBody>
      </p:sp>
      <p:sp>
        <p:nvSpPr>
          <p:cNvPr id="34819" name="TextBox 3"/>
          <p:cNvSpPr txBox="1">
            <a:spLocks noChangeArrowheads="1"/>
          </p:cNvSpPr>
          <p:nvPr/>
        </p:nvSpPr>
        <p:spPr bwMode="auto">
          <a:xfrm>
            <a:off x="304800" y="1524000"/>
            <a:ext cx="5029200" cy="452431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smtClean="0"/>
              <a:t>Five </a:t>
            </a:r>
            <a:r>
              <a:rPr lang="en-US" sz="3200" b="1" dirty="0"/>
              <a:t>countries in red background share a particular characteristic –  almost no one actually lives there. </a:t>
            </a:r>
            <a:r>
              <a:rPr lang="en-US" sz="3200" b="1" dirty="0" smtClean="0"/>
              <a:t> Total </a:t>
            </a:r>
            <a:r>
              <a:rPr lang="en-US" sz="3200" b="1" dirty="0"/>
              <a:t>Births in these countries in </a:t>
            </a:r>
            <a:r>
              <a:rPr lang="en-US" sz="3200" b="1" dirty="0" smtClean="0"/>
              <a:t>2012 </a:t>
            </a:r>
            <a:r>
              <a:rPr lang="en-US" sz="3200" b="1" dirty="0"/>
              <a:t>were </a:t>
            </a:r>
            <a:r>
              <a:rPr lang="en-US" sz="3200" b="1" dirty="0" smtClean="0"/>
              <a:t>11,429 </a:t>
            </a:r>
            <a:r>
              <a:rPr lang="en-US" sz="3200" b="1" dirty="0"/>
              <a:t>or fewer than the </a:t>
            </a:r>
            <a:r>
              <a:rPr lang="en-US" sz="3200" b="1" dirty="0" smtClean="0"/>
              <a:t>11,450 </a:t>
            </a:r>
            <a:r>
              <a:rPr lang="en-US" sz="3200" b="1" dirty="0"/>
              <a:t>in </a:t>
            </a:r>
            <a:r>
              <a:rPr lang="en-US" sz="3200" b="1" dirty="0" smtClean="0"/>
              <a:t>Alaska </a:t>
            </a:r>
            <a:r>
              <a:rPr lang="en-US" sz="3200" b="1" dirty="0"/>
              <a:t>in </a:t>
            </a:r>
            <a:r>
              <a:rPr lang="en-US" sz="3200" b="1" dirty="0" smtClean="0"/>
              <a:t>2011 </a:t>
            </a:r>
            <a:endParaRPr lang="en-US" sz="3200" b="1" dirty="0"/>
          </a:p>
        </p:txBody>
      </p:sp>
      <p:graphicFrame>
        <p:nvGraphicFramePr>
          <p:cNvPr id="32806" name="Group 38"/>
          <p:cNvGraphicFramePr>
            <a:graphicFrameLocks noGrp="1"/>
          </p:cNvGraphicFramePr>
          <p:nvPr>
            <p:extLst>
              <p:ext uri="{D42A27DB-BD31-4B8C-83A1-F6EECF244321}">
                <p14:modId xmlns:p14="http://schemas.microsoft.com/office/powerpoint/2010/main" val="3375596816"/>
              </p:ext>
            </p:extLst>
          </p:nvPr>
        </p:nvGraphicFramePr>
        <p:xfrm>
          <a:off x="5486400" y="1697038"/>
          <a:ext cx="3429000" cy="3613306"/>
        </p:xfrm>
        <a:graphic>
          <a:graphicData uri="http://schemas.openxmlformats.org/drawingml/2006/table">
            <a:tbl>
              <a:tblPr/>
              <a:tblGrid>
                <a:gridCol w="2074863"/>
                <a:gridCol w="1354137"/>
              </a:tblGrid>
              <a:tr h="822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Country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2012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Births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Andorra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757</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Iceland</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4,146</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Luxembourg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6,034</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San Marino</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285</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Monaco</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207</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465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TOTAL</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Arial" charset="0"/>
                        </a:rPr>
                        <a:t>11,429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bl>
          </a:graphicData>
        </a:graphic>
      </p:graphicFrame>
      <p:sp>
        <p:nvSpPr>
          <p:cNvPr id="34852" name="Rectangle 4"/>
          <p:cNvSpPr>
            <a:spLocks noChangeArrowheads="1"/>
          </p:cNvSpPr>
          <p:nvPr/>
        </p:nvSpPr>
        <p:spPr bwMode="auto">
          <a:xfrm>
            <a:off x="6248400" y="6419850"/>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a:solidFill>
                  <a:srgbClr val="000000"/>
                </a:solidFill>
              </a:rPr>
              <a:t>BirthByTheNumbers.org</a:t>
            </a:r>
            <a:endParaRPr lang="en-US">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U.S. Births, 1990-2011</a:t>
            </a:r>
            <a:endParaRPr lang="en-US"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64154707"/>
              </p:ext>
            </p:extLst>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6"/>
          <p:cNvSpPr>
            <a:spLocks noChangeArrowheads="1"/>
          </p:cNvSpPr>
          <p:nvPr/>
        </p:nvSpPr>
        <p:spPr bwMode="auto">
          <a:xfrm>
            <a:off x="6484937" y="6387306"/>
            <a:ext cx="2659063" cy="369888"/>
          </a:xfrm>
          <a:prstGeom prst="rect">
            <a:avLst/>
          </a:prstGeom>
          <a:solidFill>
            <a:srgbClr val="FFFFFF"/>
          </a:solidFill>
          <a:ln w="9525">
            <a:solidFill>
              <a:srgbClr val="3366CC"/>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rPr>
              <a:t>BirthByTheNumbers.org</a:t>
            </a:r>
            <a:endParaRPr kumimoji="0" lang="en-US" sz="18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22374251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11161" y="0"/>
            <a:ext cx="8229600" cy="1143000"/>
          </a:xfrm>
        </p:spPr>
        <p:txBody>
          <a:bodyPr>
            <a:normAutofit fontScale="90000"/>
          </a:bodyPr>
          <a:lstStyle/>
          <a:p>
            <a:r>
              <a:rPr lang="en-US" sz="4000" dirty="0" smtClean="0"/>
              <a:t>U.S. Fertility Rates (per 1,000) by Race/Ethnicity, 1989-2011</a:t>
            </a:r>
          </a:p>
        </p:txBody>
      </p:sp>
      <p:graphicFrame>
        <p:nvGraphicFramePr>
          <p:cNvPr id="6147" name="Object 2"/>
          <p:cNvGraphicFramePr>
            <a:graphicFrameLocks noGrp="1" noChangeAspect="1"/>
          </p:cNvGraphicFramePr>
          <p:nvPr>
            <p:ph type="chart" idx="1"/>
            <p:extLst>
              <p:ext uri="{D42A27DB-BD31-4B8C-83A1-F6EECF244321}">
                <p14:modId xmlns:p14="http://schemas.microsoft.com/office/powerpoint/2010/main" val="697873596"/>
              </p:ext>
            </p:extLst>
          </p:nvPr>
        </p:nvGraphicFramePr>
        <p:xfrm>
          <a:off x="20637" y="1219200"/>
          <a:ext cx="9123363" cy="5026025"/>
        </p:xfrm>
        <a:graphic>
          <a:graphicData uri="http://schemas.openxmlformats.org/presentationml/2006/ole">
            <mc:AlternateContent xmlns:mc="http://schemas.openxmlformats.org/markup-compatibility/2006">
              <mc:Choice xmlns:v="urn:schemas-microsoft-com:vml" Requires="v">
                <p:oleObj spid="_x0000_s90122" name="Chart" r:id="rId4" imgW="8229687" imgH="4533804" progId="MSGraph.Chart.8">
                  <p:embed followColorScheme="full"/>
                </p:oleObj>
              </mc:Choice>
              <mc:Fallback>
                <p:oleObj name="Chart" r:id="rId4" imgW="8229687" imgH="4533804" progId="MSGraph.Chart.8">
                  <p:embed followColorScheme="full"/>
                  <p:pic>
                    <p:nvPicPr>
                      <p:cNvPr id="0" name=""/>
                      <p:cNvPicPr>
                        <a:picLocks noChangeAspect="1" noChangeArrowheads="1"/>
                      </p:cNvPicPr>
                      <p:nvPr/>
                    </p:nvPicPr>
                    <p:blipFill>
                      <a:blip r:embed="rId5"/>
                      <a:srcRect/>
                      <a:stretch>
                        <a:fillRect/>
                      </a:stretch>
                    </p:blipFill>
                    <p:spPr bwMode="auto">
                      <a:xfrm>
                        <a:off x="20637" y="1219200"/>
                        <a:ext cx="912336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8" name="Text Box 6"/>
          <p:cNvSpPr txBox="1">
            <a:spLocks noChangeArrowheads="1"/>
          </p:cNvSpPr>
          <p:nvPr/>
        </p:nvSpPr>
        <p:spPr bwMode="auto">
          <a:xfrm>
            <a:off x="381000" y="6233974"/>
            <a:ext cx="5730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r>
              <a:rPr lang="en-US" sz="1400" dirty="0">
                <a:solidFill>
                  <a:prstClr val="black"/>
                </a:solidFill>
              </a:rPr>
              <a:t>Fertility rates computed by relating total births, regardless of age of mother, to women 15-44 years</a:t>
            </a:r>
            <a:r>
              <a:rPr lang="en-US" sz="1400" dirty="0" smtClean="0">
                <a:solidFill>
                  <a:prstClr val="black"/>
                </a:solidFill>
              </a:rPr>
              <a:t>.</a:t>
            </a:r>
            <a:endParaRPr lang="en-US" dirty="0">
              <a:solidFill>
                <a:srgbClr val="EEECE1"/>
              </a:solidFill>
            </a:endParaRPr>
          </a:p>
        </p:txBody>
      </p:sp>
      <p:sp>
        <p:nvSpPr>
          <p:cNvPr id="5" name="Rectangle 6"/>
          <p:cNvSpPr>
            <a:spLocks noChangeArrowheads="1"/>
          </p:cNvSpPr>
          <p:nvPr/>
        </p:nvSpPr>
        <p:spPr bwMode="auto">
          <a:xfrm>
            <a:off x="6484937" y="6387306"/>
            <a:ext cx="2659063" cy="369888"/>
          </a:xfrm>
          <a:prstGeom prst="rect">
            <a:avLst/>
          </a:prstGeom>
          <a:solidFill>
            <a:srgbClr val="FFFFFF"/>
          </a:solidFill>
          <a:ln w="9525">
            <a:solidFill>
              <a:srgbClr val="3366CC"/>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rPr>
              <a:t>BirthByTheNumbers.org</a:t>
            </a:r>
            <a:endParaRPr kumimoji="0" lang="en-US" sz="18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30395413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normAutofit fontScale="90000"/>
          </a:bodyPr>
          <a:lstStyle/>
          <a:p>
            <a:pPr eaLnBrk="1" hangingPunct="1"/>
            <a:r>
              <a:rPr lang="en-US" sz="4000" dirty="0" smtClean="0"/>
              <a:t>Proportion of Births to Older Mothers, U.S. 1990-2011</a:t>
            </a:r>
          </a:p>
        </p:txBody>
      </p:sp>
      <p:graphicFrame>
        <p:nvGraphicFramePr>
          <p:cNvPr id="10243" name="Object 3"/>
          <p:cNvGraphicFramePr>
            <a:graphicFrameLocks noGrp="1" noChangeAspect="1"/>
          </p:cNvGraphicFramePr>
          <p:nvPr>
            <p:ph type="chart" idx="4294967295"/>
            <p:extLst>
              <p:ext uri="{D42A27DB-BD31-4B8C-83A1-F6EECF244321}">
                <p14:modId xmlns:p14="http://schemas.microsoft.com/office/powerpoint/2010/main" val="2166804134"/>
              </p:ext>
            </p:extLst>
          </p:nvPr>
        </p:nvGraphicFramePr>
        <p:xfrm>
          <a:off x="533400" y="1600200"/>
          <a:ext cx="8215313" cy="4525963"/>
        </p:xfrm>
        <a:graphic>
          <a:graphicData uri="http://schemas.openxmlformats.org/presentationml/2006/ole">
            <mc:AlternateContent xmlns:mc="http://schemas.openxmlformats.org/markup-compatibility/2006">
              <mc:Choice xmlns:v="urn:schemas-microsoft-com:vml" Requires="v">
                <p:oleObj spid="_x0000_s91146" name="Chart" r:id="rId4" imgW="8229687" imgH="4533804" progId="MSGraph.Chart.8">
                  <p:embed followColorScheme="full"/>
                </p:oleObj>
              </mc:Choice>
              <mc:Fallback>
                <p:oleObj name="Chart" r:id="rId4" imgW="8229687" imgH="4533804" progId="MSGraph.Chart.8">
                  <p:embed followColorScheme="full"/>
                  <p:pic>
                    <p:nvPicPr>
                      <p:cNvPr id="0" name=""/>
                      <p:cNvPicPr>
                        <a:picLocks noChangeAspect="1" noChangeArrowheads="1"/>
                      </p:cNvPicPr>
                      <p:nvPr/>
                    </p:nvPicPr>
                    <p:blipFill>
                      <a:blip r:embed="rId5"/>
                      <a:srcRect/>
                      <a:stretch>
                        <a:fillRect/>
                      </a:stretch>
                    </p:blipFill>
                    <p:spPr bwMode="auto">
                      <a:xfrm>
                        <a:off x="533400" y="1600200"/>
                        <a:ext cx="82153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4" name="Text Box 4"/>
          <p:cNvSpPr txBox="1">
            <a:spLocks noChangeArrowheads="1"/>
          </p:cNvSpPr>
          <p:nvPr/>
        </p:nvSpPr>
        <p:spPr bwMode="auto">
          <a:xfrm>
            <a:off x="2209800" y="2854325"/>
            <a:ext cx="2830513" cy="1225550"/>
          </a:xfrm>
          <a:prstGeom prst="rect">
            <a:avLst/>
          </a:prstGeom>
          <a:solidFill>
            <a:schemeClr val="bg1"/>
          </a:solidFill>
          <a:ln w="38100">
            <a:solidFill>
              <a:srgbClr val="FF0000"/>
            </a:solidFill>
            <a:miter lim="800000"/>
            <a:headEnd/>
            <a:tailEnd/>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0066"/>
                </a:solidFill>
              </a:rPr>
              <a:t>NOTE: Since 2003</a:t>
            </a:r>
          </a:p>
          <a:p>
            <a:pPr eaLnBrk="1" hangingPunct="1"/>
            <a:r>
              <a:rPr lang="en-US" sz="2400" b="1" dirty="0">
                <a:solidFill>
                  <a:srgbClr val="000066"/>
                </a:solidFill>
              </a:rPr>
              <a:t>Cesarean Rate </a:t>
            </a:r>
          </a:p>
          <a:p>
            <a:pPr eaLnBrk="1" hangingPunct="1"/>
            <a:r>
              <a:rPr lang="en-US" sz="2400" b="1" dirty="0">
                <a:solidFill>
                  <a:srgbClr val="000066"/>
                </a:solidFill>
              </a:rPr>
              <a:t>Increased by 20%</a:t>
            </a:r>
          </a:p>
        </p:txBody>
      </p:sp>
      <p:sp>
        <p:nvSpPr>
          <p:cNvPr id="10246" name="Text Box 6"/>
          <p:cNvSpPr txBox="1">
            <a:spLocks noChangeArrowheads="1"/>
          </p:cNvSpPr>
          <p:nvPr/>
        </p:nvSpPr>
        <p:spPr bwMode="auto">
          <a:xfrm>
            <a:off x="4479925" y="4230688"/>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u="sng">
                <a:solidFill>
                  <a:srgbClr val="FFFFFF"/>
                </a:solidFill>
              </a:rPr>
              <a:t>&gt;</a:t>
            </a:r>
            <a:r>
              <a:rPr lang="en-US" sz="2400" b="1">
                <a:solidFill>
                  <a:srgbClr val="FFFFFF"/>
                </a:solidFill>
              </a:rPr>
              <a:t> 35</a:t>
            </a:r>
          </a:p>
        </p:txBody>
      </p:sp>
      <p:sp>
        <p:nvSpPr>
          <p:cNvPr id="10247" name="Text Box 7"/>
          <p:cNvSpPr txBox="1">
            <a:spLocks noChangeArrowheads="1"/>
          </p:cNvSpPr>
          <p:nvPr/>
        </p:nvSpPr>
        <p:spPr bwMode="auto">
          <a:xfrm>
            <a:off x="3793622" y="4459288"/>
            <a:ext cx="795338" cy="466725"/>
          </a:xfrm>
          <a:prstGeom prst="rect">
            <a:avLst/>
          </a:prstGeom>
          <a:solidFill>
            <a:schemeClr val="bg1"/>
          </a:solidFill>
          <a:ln w="9525">
            <a:solidFill>
              <a:srgbClr val="000080"/>
            </a:solidFill>
            <a:miter lim="800000"/>
            <a:headEnd/>
            <a:tailEnd/>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u="sng" dirty="0">
                <a:solidFill>
                  <a:srgbClr val="000066"/>
                </a:solidFill>
              </a:rPr>
              <a:t>&gt;</a:t>
            </a:r>
            <a:r>
              <a:rPr lang="en-US" sz="2400" b="1" dirty="0">
                <a:solidFill>
                  <a:srgbClr val="000066"/>
                </a:solidFill>
              </a:rPr>
              <a:t> 35</a:t>
            </a:r>
          </a:p>
        </p:txBody>
      </p:sp>
      <p:sp>
        <p:nvSpPr>
          <p:cNvPr id="10248" name="Text Box 8"/>
          <p:cNvSpPr txBox="1">
            <a:spLocks noChangeArrowheads="1"/>
          </p:cNvSpPr>
          <p:nvPr/>
        </p:nvSpPr>
        <p:spPr bwMode="auto">
          <a:xfrm>
            <a:off x="2904331" y="1970021"/>
            <a:ext cx="720725" cy="476250"/>
          </a:xfrm>
          <a:prstGeom prst="rect">
            <a:avLst/>
          </a:prstGeom>
          <a:solidFill>
            <a:schemeClr val="bg1"/>
          </a:solidFill>
          <a:ln w="19050">
            <a:solidFill>
              <a:srgbClr val="000000"/>
            </a:solidFill>
            <a:miter lim="800000"/>
            <a:headEnd/>
            <a:tailEnd/>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u="sng" dirty="0">
                <a:solidFill>
                  <a:srgbClr val="00B050"/>
                </a:solidFill>
              </a:rPr>
              <a:t>&gt;</a:t>
            </a:r>
            <a:r>
              <a:rPr lang="en-US" sz="2400" b="1" dirty="0">
                <a:solidFill>
                  <a:srgbClr val="00B050"/>
                </a:solidFill>
              </a:rPr>
              <a:t>30</a:t>
            </a:r>
          </a:p>
        </p:txBody>
      </p:sp>
      <p:sp>
        <p:nvSpPr>
          <p:cNvPr id="10249" name="Line 9"/>
          <p:cNvSpPr>
            <a:spLocks noChangeShapeType="1"/>
          </p:cNvSpPr>
          <p:nvPr/>
        </p:nvSpPr>
        <p:spPr bwMode="auto">
          <a:xfrm flipV="1">
            <a:off x="5791200" y="1676400"/>
            <a:ext cx="0" cy="3581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6"/>
          <p:cNvSpPr>
            <a:spLocks noChangeArrowheads="1"/>
          </p:cNvSpPr>
          <p:nvPr/>
        </p:nvSpPr>
        <p:spPr bwMode="auto">
          <a:xfrm>
            <a:off x="6484937" y="6387306"/>
            <a:ext cx="2659063" cy="369888"/>
          </a:xfrm>
          <a:prstGeom prst="rect">
            <a:avLst/>
          </a:prstGeom>
          <a:solidFill>
            <a:srgbClr val="FFFFFF"/>
          </a:solidFill>
          <a:ln w="9525">
            <a:solidFill>
              <a:srgbClr val="3366CC"/>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rPr>
              <a:t>BirthByTheNumbers.org</a:t>
            </a:r>
            <a:endParaRPr kumimoji="0" lang="en-US" sz="18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42215603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0"/>
            <a:ext cx="9144000" cy="1524000"/>
          </a:xfrm>
        </p:spPr>
        <p:txBody>
          <a:bodyPr>
            <a:normAutofit fontScale="90000"/>
          </a:bodyPr>
          <a:lstStyle/>
          <a:p>
            <a:pPr eaLnBrk="1" hangingPunct="1"/>
            <a:r>
              <a:rPr lang="en-US" sz="4000" dirty="0" smtClean="0"/>
              <a:t>Are Babies Getting Bigger?</a:t>
            </a:r>
            <a:br>
              <a:rPr lang="en-US" sz="4000" dirty="0" smtClean="0"/>
            </a:br>
            <a:r>
              <a:rPr lang="en-US" sz="4000" dirty="0" smtClean="0"/>
              <a:t>% </a:t>
            </a:r>
            <a:r>
              <a:rPr lang="en-US" sz="4000" u="sng" dirty="0" smtClean="0"/>
              <a:t>Singleton</a:t>
            </a:r>
            <a:r>
              <a:rPr lang="en-US" sz="4000" dirty="0" smtClean="0"/>
              <a:t> Babies by Birthweight, U. S., </a:t>
            </a:r>
            <a:br>
              <a:rPr lang="en-US" sz="4000" dirty="0" smtClean="0"/>
            </a:br>
            <a:r>
              <a:rPr lang="en-US" sz="4000" dirty="0" smtClean="0"/>
              <a:t>1991-2010</a:t>
            </a:r>
          </a:p>
        </p:txBody>
      </p:sp>
      <p:graphicFrame>
        <p:nvGraphicFramePr>
          <p:cNvPr id="16387" name="Object 3"/>
          <p:cNvGraphicFramePr>
            <a:graphicFrameLocks noGrp="1" noChangeAspect="1"/>
          </p:cNvGraphicFramePr>
          <p:nvPr>
            <p:ph type="chart" idx="4294967295"/>
            <p:extLst>
              <p:ext uri="{D42A27DB-BD31-4B8C-83A1-F6EECF244321}">
                <p14:modId xmlns:p14="http://schemas.microsoft.com/office/powerpoint/2010/main" val="3568196703"/>
              </p:ext>
            </p:extLst>
          </p:nvPr>
        </p:nvGraphicFramePr>
        <p:xfrm>
          <a:off x="609600" y="1676400"/>
          <a:ext cx="8215313" cy="4525963"/>
        </p:xfrm>
        <a:graphic>
          <a:graphicData uri="http://schemas.openxmlformats.org/presentationml/2006/ole">
            <mc:AlternateContent xmlns:mc="http://schemas.openxmlformats.org/markup-compatibility/2006">
              <mc:Choice xmlns:v="urn:schemas-microsoft-com:vml" Requires="v">
                <p:oleObj spid="_x0000_s92170" name="Chart" r:id="rId4" imgW="8229687" imgH="4533804" progId="MSGraph.Chart.8">
                  <p:embed followColorScheme="full"/>
                </p:oleObj>
              </mc:Choice>
              <mc:Fallback>
                <p:oleObj name="Chart" r:id="rId4" imgW="8229687" imgH="4533804" progId="MSGraph.Chart.8">
                  <p:embed followColorScheme="full"/>
                  <p:pic>
                    <p:nvPicPr>
                      <p:cNvPr id="0" name=""/>
                      <p:cNvPicPr>
                        <a:picLocks noChangeAspect="1" noChangeArrowheads="1"/>
                      </p:cNvPicPr>
                      <p:nvPr/>
                    </p:nvPicPr>
                    <p:blipFill>
                      <a:blip r:embed="rId5"/>
                      <a:srcRect/>
                      <a:stretch>
                        <a:fillRect/>
                      </a:stretch>
                    </p:blipFill>
                    <p:spPr bwMode="auto">
                      <a:xfrm>
                        <a:off x="609600" y="1676400"/>
                        <a:ext cx="82153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Text Box 4"/>
          <p:cNvSpPr txBox="1">
            <a:spLocks noChangeArrowheads="1"/>
          </p:cNvSpPr>
          <p:nvPr/>
        </p:nvSpPr>
        <p:spPr bwMode="auto">
          <a:xfrm>
            <a:off x="1752600" y="228600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CC0000"/>
                </a:solidFill>
              </a:rPr>
              <a:t>41%</a:t>
            </a:r>
          </a:p>
        </p:txBody>
      </p:sp>
      <p:sp>
        <p:nvSpPr>
          <p:cNvPr id="16389" name="Text Box 5"/>
          <p:cNvSpPr txBox="1">
            <a:spLocks noChangeArrowheads="1"/>
          </p:cNvSpPr>
          <p:nvPr/>
        </p:nvSpPr>
        <p:spPr bwMode="auto">
          <a:xfrm>
            <a:off x="3200400" y="236220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CC0000"/>
                </a:solidFill>
              </a:rPr>
              <a:t>41%</a:t>
            </a:r>
          </a:p>
        </p:txBody>
      </p:sp>
      <p:sp>
        <p:nvSpPr>
          <p:cNvPr id="16390" name="Text Box 6"/>
          <p:cNvSpPr txBox="1">
            <a:spLocks noChangeArrowheads="1"/>
          </p:cNvSpPr>
          <p:nvPr/>
        </p:nvSpPr>
        <p:spPr bwMode="auto">
          <a:xfrm>
            <a:off x="4724400" y="243840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CC0000"/>
                </a:solidFill>
              </a:rPr>
              <a:t>39%</a:t>
            </a:r>
          </a:p>
        </p:txBody>
      </p:sp>
      <p:sp>
        <p:nvSpPr>
          <p:cNvPr id="16391" name="Text Box 7"/>
          <p:cNvSpPr txBox="1">
            <a:spLocks noChangeArrowheads="1"/>
          </p:cNvSpPr>
          <p:nvPr/>
        </p:nvSpPr>
        <p:spPr bwMode="auto">
          <a:xfrm>
            <a:off x="6096000" y="266700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CC0000"/>
                </a:solidFill>
              </a:rPr>
              <a:t>36%</a:t>
            </a:r>
          </a:p>
        </p:txBody>
      </p:sp>
      <p:sp>
        <p:nvSpPr>
          <p:cNvPr id="16392" name="Text Box 7"/>
          <p:cNvSpPr txBox="1">
            <a:spLocks noChangeArrowheads="1"/>
          </p:cNvSpPr>
          <p:nvPr/>
        </p:nvSpPr>
        <p:spPr bwMode="auto">
          <a:xfrm>
            <a:off x="7543800" y="274320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CC0000"/>
                </a:solidFill>
              </a:rPr>
              <a:t>35%</a:t>
            </a:r>
          </a:p>
        </p:txBody>
      </p:sp>
      <p:sp>
        <p:nvSpPr>
          <p:cNvPr id="9" name="Rectangle 6"/>
          <p:cNvSpPr>
            <a:spLocks noChangeArrowheads="1"/>
          </p:cNvSpPr>
          <p:nvPr/>
        </p:nvSpPr>
        <p:spPr bwMode="auto">
          <a:xfrm>
            <a:off x="6484937" y="6387306"/>
            <a:ext cx="2659063" cy="369888"/>
          </a:xfrm>
          <a:prstGeom prst="rect">
            <a:avLst/>
          </a:prstGeom>
          <a:solidFill>
            <a:srgbClr val="FFFFFF"/>
          </a:solidFill>
          <a:ln w="9525">
            <a:solidFill>
              <a:srgbClr val="3366CC"/>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rPr>
              <a:t>BirthByTheNumbers.org</a:t>
            </a:r>
            <a:endParaRPr kumimoji="0" lang="en-US" sz="18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1132112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0"/>
            <a:ext cx="9144000" cy="1417638"/>
          </a:xfrm>
        </p:spPr>
        <p:txBody>
          <a:bodyPr/>
          <a:lstStyle/>
          <a:p>
            <a:pPr eaLnBrk="1" hangingPunct="1"/>
            <a:r>
              <a:rPr lang="en-US" sz="4000" dirty="0" smtClean="0"/>
              <a:t>Rates of Multiple Births </a:t>
            </a:r>
            <a:r>
              <a:rPr lang="en-US" sz="3200" dirty="0" smtClean="0"/>
              <a:t>(proportion of all babies in multiple births)</a:t>
            </a:r>
            <a:r>
              <a:rPr lang="en-US" sz="4000" dirty="0" smtClean="0"/>
              <a:t>, U.S., 1980-2011 </a:t>
            </a:r>
          </a:p>
        </p:txBody>
      </p:sp>
      <p:graphicFrame>
        <p:nvGraphicFramePr>
          <p:cNvPr id="13315" name="Object 3"/>
          <p:cNvGraphicFramePr>
            <a:graphicFrameLocks noGrp="1" noChangeAspect="1"/>
          </p:cNvGraphicFramePr>
          <p:nvPr>
            <p:ph type="chart" idx="4294967295"/>
            <p:extLst>
              <p:ext uri="{D42A27DB-BD31-4B8C-83A1-F6EECF244321}">
                <p14:modId xmlns:p14="http://schemas.microsoft.com/office/powerpoint/2010/main" val="3961636007"/>
              </p:ext>
            </p:extLst>
          </p:nvPr>
        </p:nvGraphicFramePr>
        <p:xfrm>
          <a:off x="533400" y="1676400"/>
          <a:ext cx="8215313" cy="4525963"/>
        </p:xfrm>
        <a:graphic>
          <a:graphicData uri="http://schemas.openxmlformats.org/presentationml/2006/ole">
            <mc:AlternateContent xmlns:mc="http://schemas.openxmlformats.org/markup-compatibility/2006">
              <mc:Choice xmlns:v="urn:schemas-microsoft-com:vml" Requires="v">
                <p:oleObj spid="_x0000_s93195" name="Chart" r:id="rId4" imgW="8229600" imgH="4533900" progId="MSGraph.Chart.8">
                  <p:embed followColorScheme="full"/>
                </p:oleObj>
              </mc:Choice>
              <mc:Fallback>
                <p:oleObj name="Chart" r:id="rId4" imgW="8229600" imgH="4533900" progId="MSGraph.Chart.8">
                  <p:embed followColorScheme="full"/>
                  <p:pic>
                    <p:nvPicPr>
                      <p:cNvPr id="0" name=""/>
                      <p:cNvPicPr>
                        <a:picLocks noChangeAspect="1" noChangeArrowheads="1"/>
                      </p:cNvPicPr>
                      <p:nvPr/>
                    </p:nvPicPr>
                    <p:blipFill>
                      <a:blip r:embed="rId5"/>
                      <a:srcRect/>
                      <a:stretch>
                        <a:fillRect/>
                      </a:stretch>
                    </p:blipFill>
                    <p:spPr bwMode="auto">
                      <a:xfrm>
                        <a:off x="533400" y="1676400"/>
                        <a:ext cx="82153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Line 4"/>
          <p:cNvSpPr>
            <a:spLocks noChangeShapeType="1"/>
          </p:cNvSpPr>
          <p:nvPr/>
        </p:nvSpPr>
        <p:spPr bwMode="auto">
          <a:xfrm flipV="1">
            <a:off x="7010400" y="1905000"/>
            <a:ext cx="0" cy="34290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Rectangle 6"/>
          <p:cNvSpPr>
            <a:spLocks noChangeArrowheads="1"/>
          </p:cNvSpPr>
          <p:nvPr/>
        </p:nvSpPr>
        <p:spPr bwMode="auto">
          <a:xfrm>
            <a:off x="6484937" y="6387306"/>
            <a:ext cx="2659063" cy="369888"/>
          </a:xfrm>
          <a:prstGeom prst="rect">
            <a:avLst/>
          </a:prstGeom>
          <a:solidFill>
            <a:srgbClr val="FFFFFF"/>
          </a:solidFill>
          <a:ln w="9525">
            <a:solidFill>
              <a:srgbClr val="3366CC"/>
            </a:solid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rPr>
              <a:t>BirthByTheNumbers.org</a:t>
            </a:r>
            <a:endParaRPr kumimoji="0" lang="en-US" sz="18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3149821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0"/>
            <a:ext cx="9144000" cy="1524000"/>
          </a:xfrm>
        </p:spPr>
        <p:txBody>
          <a:bodyPr>
            <a:normAutofit fontScale="90000"/>
          </a:bodyPr>
          <a:lstStyle/>
          <a:p>
            <a:r>
              <a:rPr lang="en-US" dirty="0" smtClean="0">
                <a:cs typeface="Times New Roman" pitchFamily="18" charset="0"/>
              </a:rPr>
              <a:t>Percentage of Live Births Attended by Certified Nurse </a:t>
            </a:r>
            <a:r>
              <a:rPr lang="en-US" dirty="0" err="1" smtClean="0">
                <a:cs typeface="Times New Roman" pitchFamily="18" charset="0"/>
              </a:rPr>
              <a:t>Midwive’s</a:t>
            </a:r>
            <a:r>
              <a:rPr lang="en-US" dirty="0" smtClean="0">
                <a:cs typeface="Times New Roman" pitchFamily="18" charset="0"/>
              </a:rPr>
              <a:t>, U.S. 1989 - 2011</a:t>
            </a:r>
            <a:endParaRPr lang="en-US" dirty="0" smtClean="0"/>
          </a:p>
        </p:txBody>
      </p:sp>
      <p:graphicFrame>
        <p:nvGraphicFramePr>
          <p:cNvPr id="20483" name="Object 3"/>
          <p:cNvGraphicFramePr>
            <a:graphicFrameLocks noGrp="1" noChangeAspect="1"/>
          </p:cNvGraphicFramePr>
          <p:nvPr>
            <p:ph type="chart" idx="4294967295"/>
            <p:extLst>
              <p:ext uri="{D42A27DB-BD31-4B8C-83A1-F6EECF244321}">
                <p14:modId xmlns:p14="http://schemas.microsoft.com/office/powerpoint/2010/main" val="202118218"/>
              </p:ext>
            </p:extLst>
          </p:nvPr>
        </p:nvGraphicFramePr>
        <p:xfrm>
          <a:off x="687388" y="1982788"/>
          <a:ext cx="8004175" cy="4111625"/>
        </p:xfrm>
        <a:graphic>
          <a:graphicData uri="http://schemas.openxmlformats.org/presentationml/2006/ole">
            <mc:AlternateContent xmlns:mc="http://schemas.openxmlformats.org/markup-compatibility/2006">
              <mc:Choice xmlns:v="urn:schemas-microsoft-com:vml" Requires="v">
                <p:oleObj spid="_x0000_s94213" name="Chart" r:id="rId4" imgW="8010522" imgH="4114800" progId="MSGraph.Chart.8">
                  <p:embed followColorScheme="full"/>
                </p:oleObj>
              </mc:Choice>
              <mc:Fallback>
                <p:oleObj name="Chart" r:id="rId4" imgW="8010522" imgH="4114800" progId="MSGraph.Chart.8">
                  <p:embed followColorScheme="full"/>
                  <p:pic>
                    <p:nvPicPr>
                      <p:cNvPr id="0" name=""/>
                      <p:cNvPicPr>
                        <a:picLocks noChangeAspect="1" noChangeArrowheads="1"/>
                      </p:cNvPicPr>
                      <p:nvPr/>
                    </p:nvPicPr>
                    <p:blipFill>
                      <a:blip r:embed="rId5"/>
                      <a:srcRect/>
                      <a:stretch>
                        <a:fillRect/>
                      </a:stretch>
                    </p:blipFill>
                    <p:spPr bwMode="auto">
                      <a:xfrm>
                        <a:off x="687388" y="1982788"/>
                        <a:ext cx="800417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6" name="Text Box 6"/>
          <p:cNvSpPr txBox="1">
            <a:spLocks noChangeArrowheads="1"/>
          </p:cNvSpPr>
          <p:nvPr/>
        </p:nvSpPr>
        <p:spPr bwMode="auto">
          <a:xfrm>
            <a:off x="593725" y="6232525"/>
            <a:ext cx="7524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dirty="0"/>
              <a:t>Source: National Center for Health Statistics, </a:t>
            </a:r>
            <a:r>
              <a:rPr lang="en-US" sz="1600" i="1" dirty="0"/>
              <a:t>Final Data Births</a:t>
            </a:r>
            <a:r>
              <a:rPr lang="en-US" sz="1600" dirty="0"/>
              <a:t>, annual </a:t>
            </a:r>
            <a:r>
              <a:rPr lang="en-US" sz="1600" dirty="0" smtClean="0"/>
              <a:t>reports,1989-2011</a:t>
            </a:r>
            <a:endParaRPr lang="en-US" sz="1600" dirty="0"/>
          </a:p>
        </p:txBody>
      </p:sp>
    </p:spTree>
    <p:extLst>
      <p:ext uri="{BB962C8B-B14F-4D97-AF65-F5344CB8AC3E}">
        <p14:creationId xmlns:p14="http://schemas.microsoft.com/office/powerpoint/2010/main" val="18921784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457200"/>
            <a:ext cx="8229600" cy="5943600"/>
          </a:xfrm>
          <a:solidFill>
            <a:schemeClr val="tx1"/>
          </a:solidFill>
        </p:spPr>
        <p:txBody>
          <a:bodyPr/>
          <a:lstStyle/>
          <a:p>
            <a:r>
              <a:rPr lang="en-US" dirty="0" smtClean="0"/>
              <a:t>For more information and additional resources regularly check:</a:t>
            </a:r>
            <a:br>
              <a:rPr lang="en-US" dirty="0" smtClean="0"/>
            </a:br>
            <a:r>
              <a:rPr lang="en-US" dirty="0" smtClean="0"/>
              <a:t/>
            </a:r>
            <a:br>
              <a:rPr lang="en-US" dirty="0" smtClean="0"/>
            </a:br>
            <a:r>
              <a:rPr lang="en-US" i="1" dirty="0" smtClean="0"/>
              <a:t>BirthByTheNumbers.org</a:t>
            </a:r>
            <a:br>
              <a:rPr lang="en-US" i="1" dirty="0" smtClean="0"/>
            </a:br>
            <a:r>
              <a:rPr lang="en-US" dirty="0" smtClean="0"/>
              <a:t/>
            </a:r>
            <a:br>
              <a:rPr lang="en-US" dirty="0" smtClean="0"/>
            </a:br>
            <a:r>
              <a:rPr lang="en-US" dirty="0" smtClean="0"/>
              <a:t>The site is updated as additional data becomes available. </a:t>
            </a:r>
            <a:br>
              <a:rPr lang="en-US" dirty="0" smtClean="0"/>
            </a:br>
            <a:endParaRPr lang="en-US" dirty="0" smtClean="0"/>
          </a:p>
        </p:txBody>
      </p:sp>
      <p:sp>
        <p:nvSpPr>
          <p:cNvPr id="3" name="Rectangle 6"/>
          <p:cNvSpPr>
            <a:spLocks noChangeArrowheads="1"/>
          </p:cNvSpPr>
          <p:nvPr/>
        </p:nvSpPr>
        <p:spPr bwMode="auto">
          <a:xfrm>
            <a:off x="6484937" y="6387306"/>
            <a:ext cx="2659063" cy="369888"/>
          </a:xfrm>
          <a:prstGeom prst="rect">
            <a:avLst/>
          </a:prstGeom>
          <a:solidFill>
            <a:schemeClr val="tx1"/>
          </a:solidFill>
          <a:ln w="9525">
            <a:solidFill>
              <a:schemeClr val="accent1"/>
            </a:solidFill>
            <a:miter lim="800000"/>
            <a:headEnd/>
            <a:tailEnd/>
          </a:ln>
        </p:spPr>
        <p:txBody>
          <a:bodyPr wrap="none">
            <a:spAutoFit/>
          </a:bodyPr>
          <a:lstStyle/>
          <a:p>
            <a:r>
              <a:rPr lang="en-US" i="1" dirty="0">
                <a:solidFill>
                  <a:srgbClr val="000000"/>
                </a:solidFill>
              </a:rPr>
              <a:t>BirthByTheNumbers.org</a:t>
            </a:r>
            <a:endParaRPr lang="en-US"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What’s a Fair Comparison with the US?</a:t>
            </a:r>
          </a:p>
        </p:txBody>
      </p:sp>
      <p:sp>
        <p:nvSpPr>
          <p:cNvPr id="5" name="Content Placeholder 4"/>
          <p:cNvSpPr>
            <a:spLocks noGrp="1"/>
          </p:cNvSpPr>
          <p:nvPr>
            <p:ph idx="1"/>
          </p:nvPr>
        </p:nvSpPr>
        <p:spPr>
          <a:solidFill>
            <a:schemeClr val="tx1"/>
          </a:solidFill>
        </p:spPr>
        <p:txBody>
          <a:bodyPr/>
          <a:lstStyle/>
          <a:p>
            <a:pPr marL="0" indent="0">
              <a:buFontTx/>
              <a:buNone/>
              <a:defRPr/>
            </a:pPr>
            <a:r>
              <a:rPr lang="en-US" b="1" dirty="0" smtClean="0"/>
              <a:t>In the most recent year available (2010):</a:t>
            </a:r>
          </a:p>
          <a:p>
            <a:pPr marL="0" indent="0">
              <a:buFontTx/>
              <a:buNone/>
              <a:defRPr/>
            </a:pPr>
            <a:endParaRPr lang="en-US" b="1" dirty="0" smtClean="0"/>
          </a:p>
          <a:p>
            <a:pPr>
              <a:defRPr/>
            </a:pPr>
            <a:r>
              <a:rPr lang="en-US" dirty="0" smtClean="0"/>
              <a:t>Countries with at least 100,000 births</a:t>
            </a:r>
          </a:p>
          <a:p>
            <a:pPr marL="0" indent="0">
              <a:buFontTx/>
              <a:buNone/>
              <a:defRPr/>
            </a:pPr>
            <a:endParaRPr lang="en-US" dirty="0" smtClean="0"/>
          </a:p>
          <a:p>
            <a:pPr>
              <a:defRPr/>
            </a:pPr>
            <a:r>
              <a:rPr lang="en-US" dirty="0" smtClean="0"/>
              <a:t>Countries with a total per capita annual expenditure on health of at least $1,500 in US dollars.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37" name="Group 97"/>
          <p:cNvGraphicFramePr>
            <a:graphicFrameLocks noGrp="1"/>
          </p:cNvGraphicFramePr>
          <p:nvPr>
            <p:extLst>
              <p:ext uri="{D42A27DB-BD31-4B8C-83A1-F6EECF244321}">
                <p14:modId xmlns:p14="http://schemas.microsoft.com/office/powerpoint/2010/main" val="4181071099"/>
              </p:ext>
            </p:extLst>
          </p:nvPr>
        </p:nvGraphicFramePr>
        <p:xfrm>
          <a:off x="221669" y="26472"/>
          <a:ext cx="8686800" cy="6461760"/>
        </p:xfrm>
        <a:graphic>
          <a:graphicData uri="http://schemas.openxmlformats.org/drawingml/2006/table">
            <a:tbl>
              <a:tblPr/>
              <a:tblGrid>
                <a:gridCol w="3237807"/>
                <a:gridCol w="1867333"/>
                <a:gridCol w="2119053"/>
                <a:gridCol w="1462607"/>
              </a:tblGrid>
              <a:tr h="320675">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Defining a Set of Countries to Compare with the U.S.</a:t>
                      </a: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0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C0000"/>
                          </a:solidFill>
                          <a:effectLst/>
                          <a:latin typeface="Arial" charset="0"/>
                        </a:rPr>
                        <a:t>17 Comparison Countries</a:t>
                      </a:r>
                      <a:r>
                        <a:rPr kumimoji="0" lang="en-US" sz="16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(SOURCE: OECD, Health Data 2012 &amp; State of World’s Children)</a:t>
                      </a:r>
                      <a:endParaRPr kumimoji="0" lang="en-US" sz="1400" b="0" i="0" u="none" strike="noStrike" cap="none" normalizeH="0" baseline="0" dirty="0" smtClean="0">
                        <a:ln>
                          <a:noFill/>
                        </a:ln>
                        <a:solidFill>
                          <a:schemeClr val="bg1"/>
                        </a:solidFill>
                        <a:effectLst/>
                        <a:latin typeface="Arial" charset="0"/>
                      </a:endParaRP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Arial" charset="0"/>
                          <a:ea typeface="ＭＳ Ｐゴシック" charset="-128"/>
                        </a:rPr>
                        <a:t>2010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Arial" charset="0"/>
                          <a:ea typeface="ＭＳ Ｐゴシック" charset="-128"/>
                        </a:rPr>
                        <a:t>Total Births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Arial" charset="0"/>
                          <a:ea typeface="ＭＳ Ｐゴシック" charset="-128"/>
                        </a:rPr>
                        <a:t>(000)</a:t>
                      </a:r>
                      <a:endParaRPr kumimoji="0" lang="en-US" sz="1600" b="1" i="0" u="none" strike="noStrike" cap="none" normalizeH="0" baseline="0" smtClean="0">
                        <a:ln>
                          <a:noFill/>
                        </a:ln>
                        <a:solidFill>
                          <a:srgbClr val="000000"/>
                        </a:solidFill>
                        <a:effectLst/>
                        <a:latin typeface="Arial" charset="0"/>
                      </a:endParaRP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Arial" charset="0"/>
                          <a:ea typeface="MS Mincho" pitchFamily="49" charset="-128"/>
                          <a:cs typeface="Times New Roman" pitchFamily="18" charset="0"/>
                        </a:rPr>
                        <a:t>2010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Arial" charset="0"/>
                          <a:ea typeface="MS Mincho" pitchFamily="49" charset="-128"/>
                          <a:cs typeface="Times New Roman" pitchFamily="18" charset="0"/>
                        </a:rPr>
                        <a:t>Total exp. health – PC, US$ PPP</a:t>
                      </a:r>
                      <a:endParaRPr kumimoji="0" lang="en-US" sz="1600" b="1" i="0" u="none" strike="noStrike" cap="none" normalizeH="0" baseline="0" dirty="0" smtClean="0">
                        <a:ln>
                          <a:noFill/>
                        </a:ln>
                        <a:solidFill>
                          <a:srgbClr val="000000"/>
                        </a:solidFill>
                        <a:effectLst/>
                        <a:latin typeface="Arial" charset="0"/>
                        <a:ea typeface="MS Mincho" pitchFamily="49" charset="-128"/>
                        <a:cs typeface="Times New Roman" pitchFamily="18" charset="0"/>
                      </a:endParaRP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Arial" charset="0"/>
                          <a:ea typeface="ＭＳ Ｐゴシック" charset="-128"/>
                        </a:rPr>
                        <a:t>2010-11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Arial" charset="0"/>
                          <a:ea typeface="ＭＳ Ｐゴシック" charset="-128"/>
                        </a:rPr>
                        <a:t>%  Births by Cesarean</a:t>
                      </a:r>
                      <a:endParaRPr kumimoji="0" lang="en-US" sz="1600" b="0" i="0" u="none" strike="noStrike" cap="none" normalizeH="0" baseline="0" dirty="0" smtClean="0">
                        <a:ln>
                          <a:noFill/>
                        </a:ln>
                        <a:solidFill>
                          <a:schemeClr val="bg1"/>
                        </a:solidFill>
                        <a:effectLst/>
                        <a:latin typeface="Arial" charset="0"/>
                      </a:endParaRP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Australia</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307</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3,670</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31.2</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Belgium</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123</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3,969</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19.9</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Canada</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388</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4,445</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26.1</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Czech Republic</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116</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1,884</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23.3</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France</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792</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3,974</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20.2</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Germany</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699</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4,338</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30.8</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Greece</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117</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2,914</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NA</a:t>
                      </a: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Hungary</a:t>
                      </a: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100</a:t>
                      </a: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1,601</a:t>
                      </a: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33.4</a:t>
                      </a: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Italy</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557</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2,964</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37.7</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Japan</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1,073</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3,035</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18.0</a:t>
                      </a:r>
                    </a:p>
                  </a:txBody>
                  <a:tcPr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Korea</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478</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2,035</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34.6</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Netherlands</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181</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5,056</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15.6</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Portugal</a:t>
                      </a: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97</a:t>
                      </a: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2,728</a:t>
                      </a: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33.0</a:t>
                      </a: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Spain</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499</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3,076           </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24.9</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Sweden</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113</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3,758</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16.2</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United Kingdom</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761</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3,433</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24.1</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r h="24447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United States</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3,954</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           7,990</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32.8</a:t>
                      </a:r>
                      <a:endParaRPr kumimoji="0" lang="en-US" sz="14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36960" name="Rectangle 2"/>
          <p:cNvSpPr>
            <a:spLocks noChangeArrowheads="1"/>
          </p:cNvSpPr>
          <p:nvPr/>
        </p:nvSpPr>
        <p:spPr bwMode="auto">
          <a:xfrm>
            <a:off x="7550150" y="6611938"/>
            <a:ext cx="1555750" cy="246062"/>
          </a:xfrm>
          <a:prstGeom prst="rect">
            <a:avLst/>
          </a:prstGeom>
          <a:solidFill>
            <a:schemeClr val="tx1"/>
          </a:solidFill>
          <a:ln w="9525">
            <a:solidFill>
              <a:schemeClr val="accent1"/>
            </a:solidFill>
            <a:miter lim="800000"/>
            <a:headEnd/>
            <a:tailEnd/>
          </a:ln>
        </p:spPr>
        <p:txBody>
          <a:bodyPr wrap="none">
            <a:spAutoFit/>
          </a:bodyPr>
          <a:lstStyle/>
          <a:p>
            <a:r>
              <a:rPr lang="en-US" sz="1000" i="1">
                <a:solidFill>
                  <a:srgbClr val="000000"/>
                </a:solidFill>
              </a:rPr>
              <a:t>BirthByTheNumbers.org</a:t>
            </a:r>
            <a:endParaRPr lang="en-US" sz="10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5707696"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19800" y="76200"/>
            <a:ext cx="2743200" cy="2862322"/>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IOM chose 16 peer countries. 13 are same as the one’s we’ve used. They use 3 countries (Denmark, Finland, Switzerland) that have 100,000 births. We include Belgium, Czech Republic, Greece</a:t>
            </a:r>
            <a:r>
              <a:rPr lang="en-US" dirty="0">
                <a:solidFill>
                  <a:schemeClr val="bg1"/>
                </a:solidFill>
              </a:rPr>
              <a:t> </a:t>
            </a:r>
            <a:r>
              <a:rPr lang="en-US" dirty="0" smtClean="0">
                <a:solidFill>
                  <a:schemeClr val="bg1"/>
                </a:solidFill>
              </a:rPr>
              <a:t>and Hungary</a:t>
            </a:r>
            <a:endParaRPr lang="en-US" dirty="0">
              <a:solidFill>
                <a:schemeClr val="bg1"/>
              </a:solidFill>
            </a:endParaRP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2048" y="3048000"/>
            <a:ext cx="3783442" cy="309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547463"/>
      </p:ext>
    </p:extLst>
  </p:cSld>
  <p:clrMapOvr>
    <a:masterClrMapping/>
  </p:clrMapOvr>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9146</TotalTime>
  <Words>7362</Words>
  <Application>Microsoft Office PowerPoint</Application>
  <PresentationFormat>On-screen Show (4:3)</PresentationFormat>
  <Paragraphs>734</Paragraphs>
  <Slides>66</Slides>
  <Notes>59</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2</vt:i4>
      </vt:variant>
      <vt:variant>
        <vt:lpstr>Slide Titles</vt:lpstr>
      </vt:variant>
      <vt:variant>
        <vt:i4>66</vt:i4>
      </vt:variant>
    </vt:vector>
  </HeadingPairs>
  <TitlesOfParts>
    <vt:vector size="83" baseType="lpstr">
      <vt:lpstr>MS Mincho</vt:lpstr>
      <vt:lpstr>ＭＳ Ｐゴシック</vt:lpstr>
      <vt:lpstr>Arial</vt:lpstr>
      <vt:lpstr>Arial Narrow</vt:lpstr>
      <vt:lpstr>Calibri</vt:lpstr>
      <vt:lpstr>Comic Sans MS</vt:lpstr>
      <vt:lpstr>FrizQuadrata BT</vt:lpstr>
      <vt:lpstr>Times New Roman</vt:lpstr>
      <vt:lpstr>Verdana</vt:lpstr>
      <vt:lpstr>Default Design</vt:lpstr>
      <vt:lpstr>2_Custom Design</vt:lpstr>
      <vt:lpstr>1_Custom Design</vt:lpstr>
      <vt:lpstr>Custom Design</vt:lpstr>
      <vt:lpstr>Office Theme</vt:lpstr>
      <vt:lpstr>1_Office Theme</vt:lpstr>
      <vt:lpstr>Chart</vt:lpstr>
      <vt:lpstr>Worksheet</vt:lpstr>
      <vt:lpstr>PowerPoint Presentation</vt:lpstr>
      <vt:lpstr>Key Question</vt:lpstr>
      <vt:lpstr>Is the U.S. really doing that badly?</vt:lpstr>
      <vt:lpstr>Outcomes: Comparative Neonatal Mortality Rates</vt:lpstr>
      <vt:lpstr>Outcomes: Comparative Neonatal Mortality Rates</vt:lpstr>
      <vt:lpstr>Outcomes</vt:lpstr>
      <vt:lpstr>What’s a Fair Comparison with the US?</vt:lpstr>
      <vt:lpstr>PowerPoint Presentation</vt:lpstr>
      <vt:lpstr>PowerPoint Presentation</vt:lpstr>
      <vt:lpstr>How is the U.S. doing relative to comparison countries?</vt:lpstr>
      <vt:lpstr>Neonatal Mortality Rates (per 1,000 births), 2010, Industrialized Countries with 100,000+ Births</vt:lpstr>
      <vt:lpstr>Perinatal Mortality Rates (per 1,000 births), 2010, Industrialized Countries 100,000+ Births</vt:lpstr>
      <vt:lpstr>Maternal Mortality Ratios</vt:lpstr>
      <vt:lpstr>Maternal Mortality Rates, (per 100,000 births), 2010, Industrialized Countries with 200,000+ births</vt:lpstr>
      <vt:lpstr>Other countries do better because the U.S. is different:    -- more diversity,    -- weaker social support system,   -- inequality in our health care          system.  What if we compared subgroups in the U.S. to other countries? </vt:lpstr>
      <vt:lpstr>US Subgroups in Comparative Context with other Industrialized Countries</vt:lpstr>
      <vt:lpstr>US Subgroups in Comparative Context with other Industrialized Countries</vt:lpstr>
      <vt:lpstr>US Subgroups in Comparative Context with other Industrialized Countries</vt:lpstr>
      <vt:lpstr>US Subgroups in Comparative Context with other Industrialized Countries</vt:lpstr>
      <vt:lpstr>US Subgroups in Comparative Context with other Industrialized Countries</vt:lpstr>
      <vt:lpstr>US Subgroups in Comparative Context with other Industrialized Countries</vt:lpstr>
      <vt:lpstr>Examining Trends over Time</vt:lpstr>
      <vt:lpstr>Neonatal Mortality Rate (per 1,000 births), 2000-2011, U.S., &amp; Ave. for Industrialized Countries*</vt:lpstr>
      <vt:lpstr>Neonatal Mortality Rate (per 1,000 births), 2000-2011, U.S., &amp; Ave. for Industrialized Countries*</vt:lpstr>
      <vt:lpstr>Perinatal Mortality Rates, 2000-2010 , U.S., &amp; Ave. for Industrialized Countries*</vt:lpstr>
      <vt:lpstr>Maternal Mortality Ratios (per 100,000 births), 2000-2009, U.S. &amp; Ave. Industrialized Countries* </vt:lpstr>
      <vt:lpstr>What about process?  </vt:lpstr>
      <vt:lpstr>PowerPoint Presentation</vt:lpstr>
      <vt:lpstr>Primary Cesarean and VBAC Rates, U.S., 1989-2010</vt:lpstr>
      <vt:lpstr>Cesarean Rates in Industrialized Countries* with 100,000+ Births, 2011</vt:lpstr>
      <vt:lpstr>Total cesarean rates by race/ethnicity, U.S. 1989-2011</vt:lpstr>
      <vt:lpstr>Total Cesarean Rates (per 100 births) by Age of Mother: United States, 1996 and 2011</vt:lpstr>
      <vt:lpstr>VBAC Rates*, U.S.,1990-2010</vt:lpstr>
      <vt:lpstr>VBAC Rates, Selected Countries, 2004</vt:lpstr>
      <vt:lpstr>Do High Rates of Intervention Matter?  1. Outcomes (NMR &amp; GA) 2. Costs</vt:lpstr>
      <vt:lpstr>Gestational Age, U.S. All Births, 1990, 2011</vt:lpstr>
      <vt:lpstr>PowerPoint Presentation</vt:lpstr>
      <vt:lpstr>Percent of singleton preterm (&lt;37 weeks) births by method of delivery, United States, 1991-2006</vt:lpstr>
      <vt:lpstr>National Costs and Hospitalizations</vt:lpstr>
      <vt:lpstr>LEADING MAJOR DIAGNOSTIC CATEGORIES by NUMBER OF HOSPITAL DISCHARGES, U.S., 2009 </vt:lpstr>
      <vt:lpstr>MEDIAN FACILITY LABOR &amp; BIRTH CHARGES BY SITE &amp; MODE OF BIRTH, U.S., 2010</vt:lpstr>
      <vt:lpstr>Estimated Total Charges, Hospital Birth, U.S., 1993-2010 (000,000)</vt:lpstr>
      <vt:lpstr>PowerPoint Presentation</vt:lpstr>
      <vt:lpstr>PowerPoint Presentation</vt:lpstr>
      <vt:lpstr>Two Components to Maternal Request Primary Cesarean</vt:lpstr>
      <vt:lpstr>Two Components to Maternal Request Primary Cesarean</vt:lpstr>
      <vt:lpstr>Patient Choice Primary Cesareans</vt:lpstr>
      <vt:lpstr>Pressure to Accept Interventions by Method of Delivery Did you feel pressure from any health professional to have a cesarean? % yes</vt:lpstr>
      <vt:lpstr>PowerPoint Presentation</vt:lpstr>
      <vt:lpstr>PowerPoint Presentation</vt:lpstr>
      <vt:lpstr>Cesarean Rates, Low Risk*, First-Time Mothers for Medical Risk Factors &amp; Labor Complications</vt:lpstr>
      <vt:lpstr>PowerPoint Presentation</vt:lpstr>
      <vt:lpstr>Cesarean Rates, Low Risk*, First-Time Mothers for Medical Risk Factors &amp; Labor Complications</vt:lpstr>
      <vt:lpstr>Cesarean Rates, Low Risk*, First-Time Mothers for Medical Risk Factors &amp; Labor Complications</vt:lpstr>
      <vt:lpstr>Women have not changed nearly as much as practice patterns have</vt:lpstr>
      <vt:lpstr>Other Cool Slides that Might be Useful in Class</vt:lpstr>
      <vt:lpstr>PowerPoint Presentation</vt:lpstr>
      <vt:lpstr>Inductions in Vaginal Births, U.S., 1990-2010</vt:lpstr>
      <vt:lpstr>PowerPoint Presentation</vt:lpstr>
      <vt:lpstr>Total U.S. Births, 1990-2011</vt:lpstr>
      <vt:lpstr>U.S. Fertility Rates (per 1,000) by Race/Ethnicity, 1989-2011</vt:lpstr>
      <vt:lpstr>Proportion of Births to Older Mothers, U.S. 1990-2011</vt:lpstr>
      <vt:lpstr>Are Babies Getting Bigger? % Singleton Babies by Birthweight, U. S.,  1991-2010</vt:lpstr>
      <vt:lpstr>Rates of Multiple Births (proportion of all babies in multiple births), U.S., 1980-2011 </vt:lpstr>
      <vt:lpstr>Percentage of Live Births Attended by Certified Nurse Midwive’s, U.S. 1989 - 2011</vt:lpstr>
      <vt:lpstr>For more information and additional resources regularly check:  BirthByTheNumbers.org  The site is updated as additional data becomes available.  </vt:lpstr>
    </vt:vector>
  </TitlesOfParts>
  <Company>Office of Information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Cesarean Section on Demand</dc:title>
  <dc:creator>Gene Declercq</dc:creator>
  <cp:lastModifiedBy>Jordana Frost</cp:lastModifiedBy>
  <cp:revision>452</cp:revision>
  <cp:lastPrinted>2013-07-08T17:30:52Z</cp:lastPrinted>
  <dcterms:created xsi:type="dcterms:W3CDTF">2007-09-19T15:53:18Z</dcterms:created>
  <dcterms:modified xsi:type="dcterms:W3CDTF">2013-07-11T14:05:42Z</dcterms:modified>
</cp:coreProperties>
</file>